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8"/>
  </p:notesMasterIdLst>
  <p:sldIdLst>
    <p:sldId id="256" r:id="rId3"/>
    <p:sldId id="271" r:id="rId4"/>
    <p:sldId id="279" r:id="rId5"/>
    <p:sldId id="264" r:id="rId6"/>
    <p:sldId id="270" r:id="rId7"/>
    <p:sldId id="268" r:id="rId8"/>
    <p:sldId id="277" r:id="rId9"/>
    <p:sldId id="278" r:id="rId10"/>
    <p:sldId id="266" r:id="rId11"/>
    <p:sldId id="262" r:id="rId12"/>
    <p:sldId id="259" r:id="rId13"/>
    <p:sldId id="260" r:id="rId14"/>
    <p:sldId id="280" r:id="rId15"/>
    <p:sldId id="272" r:id="rId16"/>
    <p:sldId id="275"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y Mavropoulou" initials="MM" lastIdx="0" clrIdx="0">
    <p:extLst>
      <p:ext uri="{19B8F6BF-5375-455C-9EA6-DF929625EA0E}">
        <p15:presenceInfo xmlns:p15="http://schemas.microsoft.com/office/powerpoint/2012/main" userId="a33804e22857202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CD5B"/>
    <a:srgbClr val="07A9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382" autoAdjust="0"/>
  </p:normalViewPr>
  <p:slideViewPr>
    <p:cSldViewPr>
      <p:cViewPr varScale="1">
        <p:scale>
          <a:sx n="68" d="100"/>
          <a:sy n="68" d="100"/>
        </p:scale>
        <p:origin x="1446" y="6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0F0E52-13A5-4683-9096-8290BFB535AE}" type="datetimeFigureOut">
              <a:rPr lang="el-GR" smtClean="0"/>
              <a:pPr/>
              <a:t>27/10/2020</a:t>
            </a:fld>
            <a:endParaRPr lang="el-GR"/>
          </a:p>
        </p:txBody>
      </p:sp>
      <p:sp>
        <p:nvSpPr>
          <p:cNvPr id="4" name="Θέση εικόνας διαφάνειας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3C948B-FBC6-47D2-8470-7C5CAAD42930}" type="slidenum">
              <a:rPr lang="el-GR" smtClean="0"/>
              <a:pPr/>
              <a:t>‹#›</a:t>
            </a:fld>
            <a:endParaRPr lang="el-GR"/>
          </a:p>
        </p:txBody>
      </p:sp>
    </p:spTree>
    <p:extLst>
      <p:ext uri="{BB962C8B-B14F-4D97-AF65-F5344CB8AC3E}">
        <p14:creationId xmlns:p14="http://schemas.microsoft.com/office/powerpoint/2010/main" val="3690930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263C948B-FBC6-47D2-8470-7C5CAAD42930}" type="slidenum">
              <a:rPr lang="el-GR" smtClean="0"/>
              <a:pPr/>
              <a:t>1</a:t>
            </a:fld>
            <a:endParaRPr lang="el-GR"/>
          </a:p>
        </p:txBody>
      </p:sp>
    </p:spTree>
    <p:extLst>
      <p:ext uri="{BB962C8B-B14F-4D97-AF65-F5344CB8AC3E}">
        <p14:creationId xmlns:p14="http://schemas.microsoft.com/office/powerpoint/2010/main" val="553112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263C948B-FBC6-47D2-8470-7C5CAAD42930}" type="slidenum">
              <a:rPr lang="el-GR" smtClean="0"/>
              <a:pPr/>
              <a:t>2</a:t>
            </a:fld>
            <a:endParaRPr lang="el-GR"/>
          </a:p>
        </p:txBody>
      </p:sp>
    </p:spTree>
    <p:extLst>
      <p:ext uri="{BB962C8B-B14F-4D97-AF65-F5344CB8AC3E}">
        <p14:creationId xmlns:p14="http://schemas.microsoft.com/office/powerpoint/2010/main" val="4131544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ctr"/>
            <a:r>
              <a:rPr lang="el-GR" dirty="0" smtClean="0"/>
              <a:t>Βάσει του σεναρίου, μια κατασκευαστική εταιρεία αναλαμβάνει να χτίσει μια ξενοδοχειακή μονάδα στην περιοχή γύρω από τη λίμνη. Επειδή τα συμφέροντα των συμμετεχόντων είναι αλληλοσυγκρουόμενα, καλούνται οι ίδιοι να αναλάβουν δράση, πάνω από όλα με την ιδιότητα του ενεργού πολίτη, με τελικό σκοπό την εύρεση βιώσιμης λύσης. Τους ζητείται να ακούσουν προσεκτικά την επιχειρηματολογία όλων των εμπλεκομένων και να διαπραγματευτούν τα συμφέροντα τους, από το χώρο που εκπροσωπεί ο καθένας</a:t>
            </a:r>
            <a:r>
              <a:rPr lang="el-GR" dirty="0" smtClean="0">
                <a:solidFill>
                  <a:srgbClr val="FF0000"/>
                </a:solidFill>
              </a:rPr>
              <a:t>. Για </a:t>
            </a:r>
            <a:r>
              <a:rPr lang="el-GR" dirty="0" smtClean="0"/>
              <a:t>την </a:t>
            </a:r>
            <a:r>
              <a:rPr lang="el-GR" b="1" dirty="0" smtClean="0"/>
              <a:t>προσομοίωση του Δ.</a:t>
            </a:r>
            <a:r>
              <a:rPr lang="el-GR" b="1" baseline="0" dirty="0" smtClean="0"/>
              <a:t> Σ</a:t>
            </a:r>
            <a:r>
              <a:rPr lang="el-GR" b="1" dirty="0" smtClean="0"/>
              <a:t> </a:t>
            </a:r>
            <a:r>
              <a:rPr lang="el-GR" dirty="0" smtClean="0"/>
              <a:t>έχουν επιλεγεί συνολικά </a:t>
            </a:r>
            <a:r>
              <a:rPr lang="el-GR" b="1" dirty="0" smtClean="0"/>
              <a:t>δέκα ρόλοι </a:t>
            </a:r>
            <a:r>
              <a:rPr lang="el-GR" dirty="0" smtClean="0"/>
              <a:t>που αφορούν τόσο στους τοπικούς άρχοντες, όσο και στους εκπροσώπους της τοπικής κοινωνίας, την οικολογική κίνηση, τον τύπο, τους επιχειρηματίες που έχουν συμφέροντα στην περιοχή, καθώς και τον </a:t>
            </a:r>
            <a:r>
              <a:rPr lang="el-GR" b="1" dirty="0" smtClean="0"/>
              <a:t>Σύμβουλο</a:t>
            </a:r>
            <a:r>
              <a:rPr lang="el-GR" dirty="0" smtClean="0"/>
              <a:t> </a:t>
            </a:r>
            <a:r>
              <a:rPr lang="el-GR" b="1" dirty="0" smtClean="0"/>
              <a:t>της Β. Α</a:t>
            </a:r>
            <a:r>
              <a:rPr lang="el-GR" dirty="0" smtClean="0"/>
              <a:t>.</a:t>
            </a:r>
            <a:r>
              <a:rPr lang="en-US" dirty="0" smtClean="0"/>
              <a:t> </a:t>
            </a:r>
            <a:r>
              <a:rPr lang="el-GR" dirty="0" smtClean="0"/>
              <a:t>Ο συγκεκριμένος ρόλος δρα ως υπενθύμιση – φωνή βιωσιμότητας και </a:t>
            </a:r>
            <a:r>
              <a:rPr lang="el-GR" b="1" dirty="0" smtClean="0"/>
              <a:t>αποτρέπει</a:t>
            </a:r>
            <a:r>
              <a:rPr lang="el-GR" dirty="0" smtClean="0"/>
              <a:t> τους υπόλοιπους ρόλους να εστιάσουν αποκλειστικά στο προσωπικό τους συμφέρον, επιπλέον λειτουργεί εξισορροπητικά προτείνοντας πάντα τη </a:t>
            </a:r>
            <a:r>
              <a:rPr lang="el-GR" dirty="0" err="1" smtClean="0"/>
              <a:t>βιωσιμότερη</a:t>
            </a:r>
            <a:r>
              <a:rPr lang="el-GR" dirty="0" smtClean="0"/>
              <a:t> λύση για την περιοχή. Οι προτάσεις και η όλη συζήτηση καταλήγουν να σχετίζονται με τους </a:t>
            </a:r>
            <a:r>
              <a:rPr lang="el-GR" b="1" dirty="0" smtClean="0"/>
              <a:t>17 Π. Σ.</a:t>
            </a:r>
            <a:endParaRPr lang="el-GR" b="1" dirty="0"/>
          </a:p>
        </p:txBody>
      </p:sp>
      <p:sp>
        <p:nvSpPr>
          <p:cNvPr id="4" name="Θέση αριθμού διαφάνειας 3"/>
          <p:cNvSpPr>
            <a:spLocks noGrp="1"/>
          </p:cNvSpPr>
          <p:nvPr>
            <p:ph type="sldNum" sz="quarter" idx="10"/>
          </p:nvPr>
        </p:nvSpPr>
        <p:spPr/>
        <p:txBody>
          <a:bodyPr/>
          <a:lstStyle/>
          <a:p>
            <a:fld id="{263C948B-FBC6-47D2-8470-7C5CAAD42930}" type="slidenum">
              <a:rPr lang="el-GR" smtClean="0"/>
              <a:pPr/>
              <a:t>6</a:t>
            </a:fld>
            <a:endParaRPr lang="el-GR"/>
          </a:p>
        </p:txBody>
      </p:sp>
    </p:spTree>
    <p:extLst>
      <p:ext uri="{BB962C8B-B14F-4D97-AF65-F5344CB8AC3E}">
        <p14:creationId xmlns:p14="http://schemas.microsoft.com/office/powerpoint/2010/main" val="686464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263C948B-FBC6-47D2-8470-7C5CAAD42930}" type="slidenum">
              <a:rPr lang="el-GR" smtClean="0"/>
              <a:pPr/>
              <a:t>10</a:t>
            </a:fld>
            <a:endParaRPr lang="el-GR"/>
          </a:p>
        </p:txBody>
      </p:sp>
    </p:spTree>
    <p:extLst>
      <p:ext uri="{BB962C8B-B14F-4D97-AF65-F5344CB8AC3E}">
        <p14:creationId xmlns:p14="http://schemas.microsoft.com/office/powerpoint/2010/main" val="4089359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Στόχος του εργαστηρίου ωστόσο, είναι να αναδείξει και να δώσει </a:t>
            </a:r>
            <a:r>
              <a:rPr lang="el-GR" b="1" dirty="0" smtClean="0"/>
              <a:t>αξία στο ρόλο του εκπαιδευτικού</a:t>
            </a:r>
            <a:r>
              <a:rPr lang="el-GR" dirty="0" smtClean="0"/>
              <a:t>, ο οποίος καλείται να επαναπροσδιορίσει </a:t>
            </a:r>
            <a:r>
              <a:rPr lang="el-GR" b="1" dirty="0" smtClean="0"/>
              <a:t>την ιδιότητα </a:t>
            </a:r>
            <a:r>
              <a:rPr lang="el-GR" dirty="0" smtClean="0"/>
              <a:t>του ως </a:t>
            </a:r>
            <a:r>
              <a:rPr lang="el-GR" b="1" dirty="0" smtClean="0"/>
              <a:t>παιδαγωγός. </a:t>
            </a:r>
            <a:r>
              <a:rPr lang="el-GR" dirty="0" smtClean="0"/>
              <a:t>Είναι σημαντικό ο εκπαιδευτικός </a:t>
            </a:r>
            <a:r>
              <a:rPr lang="el-GR" b="1" dirty="0" smtClean="0"/>
              <a:t>αφενός να είναι ενημερωμένος </a:t>
            </a:r>
            <a:r>
              <a:rPr lang="el-GR" dirty="0" smtClean="0"/>
              <a:t>για τις παγκόσμιες αλλαγές που συντελούνται </a:t>
            </a:r>
            <a:r>
              <a:rPr lang="el-GR" b="1" dirty="0" smtClean="0"/>
              <a:t>και αφετέρου </a:t>
            </a:r>
            <a:r>
              <a:rPr lang="el-GR" dirty="0" smtClean="0"/>
              <a:t>να εμφυσήσει στους μαθητές το αίσθημα τόσο της τοπικής όσο και της παγκόσμιας ευθύνης για την τοπική και παγκόσμια βιωσιμότητα αντίστοιχα. Για το λόγο αυτό</a:t>
            </a:r>
            <a:r>
              <a:rPr lang="en-US" dirty="0" smtClean="0"/>
              <a:t>, </a:t>
            </a:r>
            <a:r>
              <a:rPr lang="el-GR" dirty="0" smtClean="0"/>
              <a:t>είναι</a:t>
            </a:r>
            <a:r>
              <a:rPr lang="el-GR" baseline="0" dirty="0" smtClean="0"/>
              <a:t> καλό να προβάλλει </a:t>
            </a:r>
            <a:r>
              <a:rPr lang="el-GR" dirty="0" smtClean="0"/>
              <a:t>επιλεγμένα παραδείγματα νέων που δραστηριοποιούνται στον τομέα της ανάδειξης των παγκόσμιων στόχων και αποτελούν παραδείγματα της έννοιας του </a:t>
            </a:r>
            <a:r>
              <a:rPr lang="el-GR" b="1" dirty="0" smtClean="0"/>
              <a:t>ενεργού πολίτη.</a:t>
            </a:r>
            <a:endParaRPr lang="el-GR" b="1" dirty="0"/>
          </a:p>
        </p:txBody>
      </p:sp>
      <p:sp>
        <p:nvSpPr>
          <p:cNvPr id="4" name="Θέση αριθμού διαφάνειας 3"/>
          <p:cNvSpPr>
            <a:spLocks noGrp="1"/>
          </p:cNvSpPr>
          <p:nvPr>
            <p:ph type="sldNum" sz="quarter" idx="10"/>
          </p:nvPr>
        </p:nvSpPr>
        <p:spPr/>
        <p:txBody>
          <a:bodyPr/>
          <a:lstStyle/>
          <a:p>
            <a:fld id="{263C948B-FBC6-47D2-8470-7C5CAAD42930}" type="slidenum">
              <a:rPr lang="el-GR" smtClean="0"/>
              <a:pPr/>
              <a:t>14</a:t>
            </a:fld>
            <a:endParaRPr lang="el-GR"/>
          </a:p>
        </p:txBody>
      </p:sp>
    </p:spTree>
    <p:extLst>
      <p:ext uri="{BB962C8B-B14F-4D97-AF65-F5344CB8AC3E}">
        <p14:creationId xmlns:p14="http://schemas.microsoft.com/office/powerpoint/2010/main" val="1010116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8" name="7 - Τίτλος"/>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36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l-GR" smtClean="0"/>
              <a:t>Kλικ για επεξεργασία του τίτλου</a:t>
            </a:r>
            <a:endParaRPr kumimoji="0" lang="en-US"/>
          </a:p>
        </p:txBody>
      </p:sp>
      <p:sp>
        <p:nvSpPr>
          <p:cNvPr id="28" name="27 - Θέση ημερομηνίας"/>
          <p:cNvSpPr>
            <a:spLocks noGrp="1"/>
          </p:cNvSpPr>
          <p:nvPr>
            <p:ph type="dt" sz="half" idx="10"/>
          </p:nvPr>
        </p:nvSpPr>
        <p:spPr/>
        <p:txBody>
          <a:bodyPr/>
          <a:lstStyle/>
          <a:p>
            <a:fld id="{DAED9964-1E3D-4F89-88F9-D4EC3669C643}" type="datetimeFigureOut">
              <a:rPr lang="el-GR" smtClean="0">
                <a:solidFill>
                  <a:prstClr val="white">
                    <a:shade val="50000"/>
                  </a:prstClr>
                </a:solidFill>
              </a:rPr>
              <a:pPr/>
              <a:t>27/10/2020</a:t>
            </a:fld>
            <a:endParaRPr lang="el-GR">
              <a:solidFill>
                <a:prstClr val="white">
                  <a:shade val="50000"/>
                </a:prstClr>
              </a:solidFill>
            </a:endParaRPr>
          </a:p>
        </p:txBody>
      </p:sp>
      <p:sp>
        <p:nvSpPr>
          <p:cNvPr id="17" name="16 - Θέση υποσέλιδου"/>
          <p:cNvSpPr>
            <a:spLocks noGrp="1"/>
          </p:cNvSpPr>
          <p:nvPr>
            <p:ph type="ftr" sz="quarter" idx="11"/>
          </p:nvPr>
        </p:nvSpPr>
        <p:spPr/>
        <p:txBody>
          <a:bodyPr/>
          <a:lstStyle/>
          <a:p>
            <a:endParaRPr lang="el-GR">
              <a:solidFill>
                <a:prstClr val="white">
                  <a:shade val="50000"/>
                </a:prstClr>
              </a:solidFill>
            </a:endParaRPr>
          </a:p>
        </p:txBody>
      </p:sp>
      <p:sp>
        <p:nvSpPr>
          <p:cNvPr id="29" name="28 - Θέση αριθμού διαφάνειας"/>
          <p:cNvSpPr>
            <a:spLocks noGrp="1"/>
          </p:cNvSpPr>
          <p:nvPr>
            <p:ph type="sldNum" sz="quarter" idx="12"/>
          </p:nvPr>
        </p:nvSpPr>
        <p:spPr/>
        <p:txBody>
          <a:bodyPr/>
          <a:lstStyle/>
          <a:p>
            <a:fld id="{F258C08A-ABCC-4C0B-9577-B55BFEB8FECD}" type="slidenum">
              <a:rPr lang="el-GR" smtClean="0">
                <a:solidFill>
                  <a:prstClr val="white">
                    <a:shade val="50000"/>
                  </a:prstClr>
                </a:solidFill>
              </a:rPr>
              <a:pPr/>
              <a:t>‹#›</a:t>
            </a:fld>
            <a:endParaRPr lang="el-GR">
              <a:solidFill>
                <a:prstClr val="white">
                  <a:shade val="50000"/>
                </a:prstClr>
              </a:solidFill>
            </a:endParaRPr>
          </a:p>
        </p:txBody>
      </p:sp>
      <p:sp>
        <p:nvSpPr>
          <p:cNvPr id="9" name="8 - Υπότιτλος"/>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l-GR" smtClean="0"/>
              <a:t>Κάντε κλικ για να επεξεργαστείτε τον υπότιτλο του υποδείγματος</a:t>
            </a:r>
            <a:endParaRPr kumimoji="0" lang="en-US"/>
          </a:p>
        </p:txBody>
      </p:sp>
    </p:spTree>
    <p:extLst>
      <p:ext uri="{BB962C8B-B14F-4D97-AF65-F5344CB8AC3E}">
        <p14:creationId xmlns:p14="http://schemas.microsoft.com/office/powerpoint/2010/main" val="3679134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περιεχομένου"/>
          <p:cNvSpPr>
            <a:spLocks noGrp="1"/>
          </p:cNvSpPr>
          <p:nvPr>
            <p:ph idx="1"/>
          </p:nvPr>
        </p:nvSpPr>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DAED9964-1E3D-4F89-88F9-D4EC3669C643}" type="datetimeFigureOut">
              <a:rPr lang="el-GR" smtClean="0">
                <a:solidFill>
                  <a:prstClr val="white">
                    <a:shade val="50000"/>
                  </a:prstClr>
                </a:solidFill>
              </a:rPr>
              <a:pPr/>
              <a:t>27/10/2020</a:t>
            </a:fld>
            <a:endParaRPr lang="el-GR">
              <a:solidFill>
                <a:prstClr val="white">
                  <a:shade val="50000"/>
                </a:prstClr>
              </a:solidFill>
            </a:endParaRPr>
          </a:p>
        </p:txBody>
      </p:sp>
      <p:sp>
        <p:nvSpPr>
          <p:cNvPr id="5" name="4 - Θέση υποσέλιδου"/>
          <p:cNvSpPr>
            <a:spLocks noGrp="1"/>
          </p:cNvSpPr>
          <p:nvPr>
            <p:ph type="ftr" sz="quarter" idx="11"/>
          </p:nvPr>
        </p:nvSpPr>
        <p:spPr/>
        <p:txBody>
          <a:bodyPr/>
          <a:lstStyle/>
          <a:p>
            <a:endParaRPr lang="el-GR">
              <a:solidFill>
                <a:prstClr val="white">
                  <a:shade val="50000"/>
                </a:prstClr>
              </a:solidFill>
            </a:endParaRPr>
          </a:p>
        </p:txBody>
      </p:sp>
      <p:sp>
        <p:nvSpPr>
          <p:cNvPr id="6" name="5 - Θέση αριθμού διαφάνειας"/>
          <p:cNvSpPr>
            <a:spLocks noGrp="1"/>
          </p:cNvSpPr>
          <p:nvPr>
            <p:ph type="sldNum" sz="quarter" idx="12"/>
          </p:nvPr>
        </p:nvSpPr>
        <p:spPr/>
        <p:txBody>
          <a:bodyPr/>
          <a:lstStyle/>
          <a:p>
            <a:fld id="{F258C08A-ABCC-4C0B-9577-B55BFEB8FECD}" type="slidenum">
              <a:rPr lang="el-GR" smtClean="0">
                <a:solidFill>
                  <a:prstClr val="white">
                    <a:shade val="50000"/>
                  </a:prstClr>
                </a:solidFill>
              </a:rPr>
              <a:pPr/>
              <a:t>‹#›</a:t>
            </a:fld>
            <a:endParaRPr lang="el-GR">
              <a:solidFill>
                <a:prstClr val="white">
                  <a:shade val="50000"/>
                </a:prstClr>
              </a:solidFill>
            </a:endParaRPr>
          </a:p>
        </p:txBody>
      </p:sp>
    </p:spTree>
    <p:extLst>
      <p:ext uri="{BB962C8B-B14F-4D97-AF65-F5344CB8AC3E}">
        <p14:creationId xmlns:p14="http://schemas.microsoft.com/office/powerpoint/2010/main" val="13540149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36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1600200" y="2507786"/>
            <a:ext cx="7086600" cy="1509712"/>
          </a:xfrm>
        </p:spPr>
        <p:txBody>
          <a:bodyPr anchor="t"/>
          <a:lstStyle>
            <a:lvl1pPr marL="54864" indent="0" algn="l">
              <a:buNone/>
              <a:defRPr sz="1500">
                <a:solidFill>
                  <a:schemeClr val="tx1"/>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DAED9964-1E3D-4F89-88F9-D4EC3669C643}" type="datetimeFigureOut">
              <a:rPr lang="el-GR" smtClean="0">
                <a:solidFill>
                  <a:prstClr val="white">
                    <a:shade val="50000"/>
                  </a:prstClr>
                </a:solidFill>
              </a:rPr>
              <a:pPr/>
              <a:t>27/10/2020</a:t>
            </a:fld>
            <a:endParaRPr lang="el-GR">
              <a:solidFill>
                <a:prstClr val="white">
                  <a:shade val="50000"/>
                </a:prstClr>
              </a:solidFill>
            </a:endParaRPr>
          </a:p>
        </p:txBody>
      </p:sp>
      <p:sp>
        <p:nvSpPr>
          <p:cNvPr id="5" name="4 - Θέση υποσέλιδου"/>
          <p:cNvSpPr>
            <a:spLocks noGrp="1"/>
          </p:cNvSpPr>
          <p:nvPr>
            <p:ph type="ftr" sz="quarter" idx="11"/>
          </p:nvPr>
        </p:nvSpPr>
        <p:spPr/>
        <p:txBody>
          <a:bodyPr/>
          <a:lstStyle/>
          <a:p>
            <a:endParaRPr lang="el-GR">
              <a:solidFill>
                <a:prstClr val="white">
                  <a:shade val="50000"/>
                </a:prstClr>
              </a:solidFill>
            </a:endParaRPr>
          </a:p>
        </p:txBody>
      </p:sp>
      <p:sp>
        <p:nvSpPr>
          <p:cNvPr id="6" name="5 - Θέση αριθμού διαφάνειας"/>
          <p:cNvSpPr>
            <a:spLocks noGrp="1"/>
          </p:cNvSpPr>
          <p:nvPr>
            <p:ph type="sldNum" sz="quarter" idx="12"/>
          </p:nvPr>
        </p:nvSpPr>
        <p:spPr>
          <a:xfrm>
            <a:off x="7924800" y="6416677"/>
            <a:ext cx="762000" cy="365125"/>
          </a:xfrm>
        </p:spPr>
        <p:txBody>
          <a:bodyPr/>
          <a:lstStyle/>
          <a:p>
            <a:fld id="{F258C08A-ABCC-4C0B-9577-B55BFEB8FECD}" type="slidenum">
              <a:rPr lang="el-GR" smtClean="0">
                <a:solidFill>
                  <a:prstClr val="white">
                    <a:shade val="50000"/>
                  </a:prstClr>
                </a:solidFill>
              </a:rPr>
              <a:pPr/>
              <a:t>‹#›</a:t>
            </a:fld>
            <a:endParaRPr lang="el-GR">
              <a:solidFill>
                <a:prstClr val="white">
                  <a:shade val="50000"/>
                </a:prstClr>
              </a:solidFill>
            </a:endParaRPr>
          </a:p>
        </p:txBody>
      </p:sp>
    </p:spTree>
    <p:extLst>
      <p:ext uri="{BB962C8B-B14F-4D97-AF65-F5344CB8AC3E}">
        <p14:creationId xmlns:p14="http://schemas.microsoft.com/office/powerpoint/2010/main" val="2880843846"/>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περιεχομένου"/>
          <p:cNvSpPr>
            <a:spLocks noGrp="1"/>
          </p:cNvSpPr>
          <p:nvPr>
            <p:ph sz="half" idx="1"/>
          </p:nvPr>
        </p:nvSpPr>
        <p:spPr>
          <a:xfrm>
            <a:off x="457200" y="1600202"/>
            <a:ext cx="4038600" cy="4525963"/>
          </a:xfrm>
        </p:spPr>
        <p:txBody>
          <a:bodyPr/>
          <a:lstStyle>
            <a:lvl1pPr>
              <a:defRPr sz="1950"/>
            </a:lvl1pPr>
            <a:lvl2pPr>
              <a:defRPr sz="1800"/>
            </a:lvl2pPr>
            <a:lvl3pPr>
              <a:defRPr sz="1500"/>
            </a:lvl3pPr>
            <a:lvl4pPr>
              <a:defRPr sz="1350"/>
            </a:lvl4pPr>
            <a:lvl5pPr>
              <a:defRPr sz="135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περιεχομένου"/>
          <p:cNvSpPr>
            <a:spLocks noGrp="1"/>
          </p:cNvSpPr>
          <p:nvPr>
            <p:ph sz="half" idx="2"/>
          </p:nvPr>
        </p:nvSpPr>
        <p:spPr>
          <a:xfrm>
            <a:off x="4648200" y="1600202"/>
            <a:ext cx="4038600" cy="4525963"/>
          </a:xfrm>
        </p:spPr>
        <p:txBody>
          <a:bodyPr/>
          <a:lstStyle>
            <a:lvl1pPr>
              <a:defRPr sz="1950"/>
            </a:lvl1pPr>
            <a:lvl2pPr>
              <a:defRPr sz="1800"/>
            </a:lvl2pPr>
            <a:lvl3pPr>
              <a:defRPr sz="1500"/>
            </a:lvl3pPr>
            <a:lvl4pPr>
              <a:defRPr sz="1350"/>
            </a:lvl4pPr>
            <a:lvl5pPr>
              <a:defRPr sz="135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p:txBody>
          <a:bodyPr/>
          <a:lstStyle/>
          <a:p>
            <a:fld id="{DAED9964-1E3D-4F89-88F9-D4EC3669C643}" type="datetimeFigureOut">
              <a:rPr lang="el-GR" smtClean="0">
                <a:solidFill>
                  <a:prstClr val="white">
                    <a:shade val="50000"/>
                  </a:prstClr>
                </a:solidFill>
              </a:rPr>
              <a:pPr/>
              <a:t>27/10/2020</a:t>
            </a:fld>
            <a:endParaRPr lang="el-GR">
              <a:solidFill>
                <a:prstClr val="white">
                  <a:shade val="50000"/>
                </a:prstClr>
              </a:solidFill>
            </a:endParaRPr>
          </a:p>
        </p:txBody>
      </p:sp>
      <p:sp>
        <p:nvSpPr>
          <p:cNvPr id="6" name="5 - Θέση υποσέλιδου"/>
          <p:cNvSpPr>
            <a:spLocks noGrp="1"/>
          </p:cNvSpPr>
          <p:nvPr>
            <p:ph type="ftr" sz="quarter" idx="11"/>
          </p:nvPr>
        </p:nvSpPr>
        <p:spPr/>
        <p:txBody>
          <a:bodyPr/>
          <a:lstStyle/>
          <a:p>
            <a:endParaRPr lang="el-GR">
              <a:solidFill>
                <a:prstClr val="white">
                  <a:shade val="50000"/>
                </a:prstClr>
              </a:solidFill>
            </a:endParaRPr>
          </a:p>
        </p:txBody>
      </p:sp>
      <p:sp>
        <p:nvSpPr>
          <p:cNvPr id="7" name="6 - Θέση αριθμού διαφάνειας"/>
          <p:cNvSpPr>
            <a:spLocks noGrp="1"/>
          </p:cNvSpPr>
          <p:nvPr>
            <p:ph type="sldNum" sz="quarter" idx="12"/>
          </p:nvPr>
        </p:nvSpPr>
        <p:spPr/>
        <p:txBody>
          <a:bodyPr/>
          <a:lstStyle/>
          <a:p>
            <a:fld id="{F258C08A-ABCC-4C0B-9577-B55BFEB8FECD}" type="slidenum">
              <a:rPr lang="el-GR" smtClean="0">
                <a:solidFill>
                  <a:prstClr val="white">
                    <a:shade val="50000"/>
                  </a:prstClr>
                </a:solidFill>
              </a:rPr>
              <a:pPr/>
              <a:t>‹#›</a:t>
            </a:fld>
            <a:endParaRPr lang="el-GR">
              <a:solidFill>
                <a:prstClr val="white">
                  <a:shade val="50000"/>
                </a:prstClr>
              </a:solidFill>
            </a:endParaRPr>
          </a:p>
        </p:txBody>
      </p:sp>
    </p:spTree>
    <p:extLst>
      <p:ext uri="{BB962C8B-B14F-4D97-AF65-F5344CB8AC3E}">
        <p14:creationId xmlns:p14="http://schemas.microsoft.com/office/powerpoint/2010/main" val="11780384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8229600" cy="1143000"/>
          </a:xfrm>
        </p:spPr>
        <p:txBody>
          <a:bodyPr anchor="ctr"/>
          <a:lstStyle>
            <a:lvl1pPr>
              <a:defRPr/>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457200" y="1535113"/>
            <a:ext cx="4040188" cy="750887"/>
          </a:xfrm>
        </p:spPr>
        <p:txBody>
          <a:bodyPr anchor="ctr"/>
          <a:lstStyle>
            <a:lvl1pPr marL="0" indent="0">
              <a:buNone/>
              <a:defRPr sz="1800" b="0" cap="all" baseline="0">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l-GR" smtClean="0"/>
              <a:t>Kλικ για επεξεργασία των στυλ του υποδείγματος</a:t>
            </a:r>
          </a:p>
        </p:txBody>
      </p:sp>
      <p:sp>
        <p:nvSpPr>
          <p:cNvPr id="4" name="3 - Θέση κειμένου"/>
          <p:cNvSpPr>
            <a:spLocks noGrp="1"/>
          </p:cNvSpPr>
          <p:nvPr>
            <p:ph type="body" sz="half" idx="3"/>
          </p:nvPr>
        </p:nvSpPr>
        <p:spPr>
          <a:xfrm>
            <a:off x="4645026" y="1535113"/>
            <a:ext cx="4041775" cy="750887"/>
          </a:xfrm>
        </p:spPr>
        <p:txBody>
          <a:bodyPr anchor="ctr"/>
          <a:lstStyle>
            <a:lvl1pPr marL="0" indent="0">
              <a:buNone/>
              <a:defRPr sz="1800" b="0" cap="all" baseline="0">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l-GR" smtClean="0"/>
              <a:t>Kλικ για επεξεργασία των στυλ του υποδείγματος</a:t>
            </a:r>
          </a:p>
        </p:txBody>
      </p:sp>
      <p:sp>
        <p:nvSpPr>
          <p:cNvPr id="5" name="4 - Θέση περιεχομένου"/>
          <p:cNvSpPr>
            <a:spLocks noGrp="1"/>
          </p:cNvSpPr>
          <p:nvPr>
            <p:ph sz="quarter" idx="2"/>
          </p:nvPr>
        </p:nvSpPr>
        <p:spPr>
          <a:xfrm>
            <a:off x="457200" y="2362202"/>
            <a:ext cx="4040188" cy="3763963"/>
          </a:xfrm>
        </p:spPr>
        <p:txBody>
          <a:bodyPr/>
          <a:lstStyle>
            <a:lvl1pPr>
              <a:defRPr sz="1800"/>
            </a:lvl1pPr>
            <a:lvl2pPr>
              <a:defRPr sz="1500"/>
            </a:lvl2pPr>
            <a:lvl3pPr>
              <a:defRPr sz="1350"/>
            </a:lvl3pPr>
            <a:lvl4pPr>
              <a:defRPr sz="1200"/>
            </a:lvl4pPr>
            <a:lvl5pPr>
              <a:defRPr sz="12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6" name="5 - Θέση περιεχομένου"/>
          <p:cNvSpPr>
            <a:spLocks noGrp="1"/>
          </p:cNvSpPr>
          <p:nvPr>
            <p:ph sz="quarter" idx="4"/>
          </p:nvPr>
        </p:nvSpPr>
        <p:spPr>
          <a:xfrm>
            <a:off x="4645026" y="2362202"/>
            <a:ext cx="4041775" cy="3763963"/>
          </a:xfrm>
        </p:spPr>
        <p:txBody>
          <a:bodyPr/>
          <a:lstStyle>
            <a:lvl1pPr>
              <a:defRPr sz="1800"/>
            </a:lvl1pPr>
            <a:lvl2pPr>
              <a:defRPr sz="1500"/>
            </a:lvl2pPr>
            <a:lvl3pPr>
              <a:defRPr sz="1350"/>
            </a:lvl3pPr>
            <a:lvl4pPr>
              <a:defRPr sz="1200"/>
            </a:lvl4pPr>
            <a:lvl5pPr>
              <a:defRPr sz="12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7" name="6 - Θέση ημερομηνίας"/>
          <p:cNvSpPr>
            <a:spLocks noGrp="1"/>
          </p:cNvSpPr>
          <p:nvPr>
            <p:ph type="dt" sz="half" idx="10"/>
          </p:nvPr>
        </p:nvSpPr>
        <p:spPr/>
        <p:txBody>
          <a:bodyPr/>
          <a:lstStyle/>
          <a:p>
            <a:fld id="{DAED9964-1E3D-4F89-88F9-D4EC3669C643}" type="datetimeFigureOut">
              <a:rPr lang="el-GR" smtClean="0">
                <a:solidFill>
                  <a:prstClr val="white">
                    <a:shade val="50000"/>
                  </a:prstClr>
                </a:solidFill>
              </a:rPr>
              <a:pPr/>
              <a:t>27/10/2020</a:t>
            </a:fld>
            <a:endParaRPr lang="el-GR">
              <a:solidFill>
                <a:prstClr val="white">
                  <a:shade val="50000"/>
                </a:prstClr>
              </a:solidFill>
            </a:endParaRPr>
          </a:p>
        </p:txBody>
      </p:sp>
      <p:sp>
        <p:nvSpPr>
          <p:cNvPr id="8" name="7 - Θέση υποσέλιδου"/>
          <p:cNvSpPr>
            <a:spLocks noGrp="1"/>
          </p:cNvSpPr>
          <p:nvPr>
            <p:ph type="ftr" sz="quarter" idx="11"/>
          </p:nvPr>
        </p:nvSpPr>
        <p:spPr/>
        <p:txBody>
          <a:bodyPr/>
          <a:lstStyle/>
          <a:p>
            <a:endParaRPr lang="el-GR">
              <a:solidFill>
                <a:prstClr val="white">
                  <a:shade val="50000"/>
                </a:prstClr>
              </a:solidFill>
            </a:endParaRPr>
          </a:p>
        </p:txBody>
      </p:sp>
      <p:sp>
        <p:nvSpPr>
          <p:cNvPr id="9" name="8 - Θέση αριθμού διαφάνειας"/>
          <p:cNvSpPr>
            <a:spLocks noGrp="1"/>
          </p:cNvSpPr>
          <p:nvPr>
            <p:ph type="sldNum" sz="quarter" idx="12"/>
          </p:nvPr>
        </p:nvSpPr>
        <p:spPr/>
        <p:txBody>
          <a:bodyPr/>
          <a:lstStyle/>
          <a:p>
            <a:fld id="{F258C08A-ABCC-4C0B-9577-B55BFEB8FECD}" type="slidenum">
              <a:rPr lang="el-GR" smtClean="0">
                <a:solidFill>
                  <a:prstClr val="white">
                    <a:shade val="50000"/>
                  </a:prstClr>
                </a:solidFill>
              </a:rPr>
              <a:pPr/>
              <a:t>‹#›</a:t>
            </a:fld>
            <a:endParaRPr lang="el-GR">
              <a:solidFill>
                <a:prstClr val="white">
                  <a:shade val="50000"/>
                </a:prstClr>
              </a:solidFill>
            </a:endParaRPr>
          </a:p>
        </p:txBody>
      </p:sp>
    </p:spTree>
    <p:extLst>
      <p:ext uri="{BB962C8B-B14F-4D97-AF65-F5344CB8AC3E}">
        <p14:creationId xmlns:p14="http://schemas.microsoft.com/office/powerpoint/2010/main" val="13882126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ημερομηνίας"/>
          <p:cNvSpPr>
            <a:spLocks noGrp="1"/>
          </p:cNvSpPr>
          <p:nvPr>
            <p:ph type="dt" sz="half" idx="10"/>
          </p:nvPr>
        </p:nvSpPr>
        <p:spPr/>
        <p:txBody>
          <a:bodyPr/>
          <a:lstStyle/>
          <a:p>
            <a:fld id="{DAED9964-1E3D-4F89-88F9-D4EC3669C643}" type="datetimeFigureOut">
              <a:rPr lang="el-GR" smtClean="0">
                <a:solidFill>
                  <a:prstClr val="white">
                    <a:shade val="50000"/>
                  </a:prstClr>
                </a:solidFill>
              </a:rPr>
              <a:pPr/>
              <a:t>27/10/2020</a:t>
            </a:fld>
            <a:endParaRPr lang="el-GR">
              <a:solidFill>
                <a:prstClr val="white">
                  <a:shade val="50000"/>
                </a:prstClr>
              </a:solidFill>
            </a:endParaRPr>
          </a:p>
        </p:txBody>
      </p:sp>
      <p:sp>
        <p:nvSpPr>
          <p:cNvPr id="4" name="3 - Θέση υποσέλιδου"/>
          <p:cNvSpPr>
            <a:spLocks noGrp="1"/>
          </p:cNvSpPr>
          <p:nvPr>
            <p:ph type="ftr" sz="quarter" idx="11"/>
          </p:nvPr>
        </p:nvSpPr>
        <p:spPr/>
        <p:txBody>
          <a:bodyPr/>
          <a:lstStyle/>
          <a:p>
            <a:endParaRPr lang="el-GR">
              <a:solidFill>
                <a:prstClr val="white">
                  <a:shade val="50000"/>
                </a:prstClr>
              </a:solidFill>
            </a:endParaRPr>
          </a:p>
        </p:txBody>
      </p:sp>
      <p:sp>
        <p:nvSpPr>
          <p:cNvPr id="5" name="4 - Θέση αριθμού διαφάνειας"/>
          <p:cNvSpPr>
            <a:spLocks noGrp="1"/>
          </p:cNvSpPr>
          <p:nvPr>
            <p:ph type="sldNum" sz="quarter" idx="12"/>
          </p:nvPr>
        </p:nvSpPr>
        <p:spPr/>
        <p:txBody>
          <a:bodyPr/>
          <a:lstStyle/>
          <a:p>
            <a:fld id="{F258C08A-ABCC-4C0B-9577-B55BFEB8FECD}" type="slidenum">
              <a:rPr lang="el-GR" smtClean="0">
                <a:solidFill>
                  <a:prstClr val="white">
                    <a:shade val="50000"/>
                  </a:prstClr>
                </a:solidFill>
              </a:rPr>
              <a:pPr/>
              <a:t>‹#›</a:t>
            </a:fld>
            <a:endParaRPr lang="el-GR">
              <a:solidFill>
                <a:prstClr val="white">
                  <a:shade val="50000"/>
                </a:prstClr>
              </a:solidFill>
            </a:endParaRPr>
          </a:p>
        </p:txBody>
      </p:sp>
    </p:spTree>
    <p:extLst>
      <p:ext uri="{BB962C8B-B14F-4D97-AF65-F5344CB8AC3E}">
        <p14:creationId xmlns:p14="http://schemas.microsoft.com/office/powerpoint/2010/main" val="2954233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DAED9964-1E3D-4F89-88F9-D4EC3669C643}" type="datetimeFigureOut">
              <a:rPr lang="el-GR" smtClean="0">
                <a:solidFill>
                  <a:prstClr val="white">
                    <a:shade val="50000"/>
                  </a:prstClr>
                </a:solidFill>
              </a:rPr>
              <a:pPr/>
              <a:t>27/10/2020</a:t>
            </a:fld>
            <a:endParaRPr lang="el-GR">
              <a:solidFill>
                <a:prstClr val="white">
                  <a:shade val="50000"/>
                </a:prstClr>
              </a:solidFill>
            </a:endParaRPr>
          </a:p>
        </p:txBody>
      </p:sp>
      <p:sp>
        <p:nvSpPr>
          <p:cNvPr id="3" name="2 - Θέση υποσέλιδου"/>
          <p:cNvSpPr>
            <a:spLocks noGrp="1"/>
          </p:cNvSpPr>
          <p:nvPr>
            <p:ph type="ftr" sz="quarter" idx="11"/>
          </p:nvPr>
        </p:nvSpPr>
        <p:spPr/>
        <p:txBody>
          <a:bodyPr/>
          <a:lstStyle/>
          <a:p>
            <a:endParaRPr lang="el-GR">
              <a:solidFill>
                <a:prstClr val="white">
                  <a:shade val="50000"/>
                </a:prstClr>
              </a:solidFill>
            </a:endParaRPr>
          </a:p>
        </p:txBody>
      </p:sp>
      <p:sp>
        <p:nvSpPr>
          <p:cNvPr id="4" name="3 - Θέση αριθμού διαφάνειας"/>
          <p:cNvSpPr>
            <a:spLocks noGrp="1"/>
          </p:cNvSpPr>
          <p:nvPr>
            <p:ph type="sldNum" sz="quarter" idx="12"/>
          </p:nvPr>
        </p:nvSpPr>
        <p:spPr/>
        <p:txBody>
          <a:bodyPr/>
          <a:lstStyle/>
          <a:p>
            <a:fld id="{F258C08A-ABCC-4C0B-9577-B55BFEB8FECD}" type="slidenum">
              <a:rPr lang="el-GR" smtClean="0">
                <a:solidFill>
                  <a:prstClr val="white">
                    <a:shade val="50000"/>
                  </a:prstClr>
                </a:solidFill>
              </a:rPr>
              <a:pPr/>
              <a:t>‹#›</a:t>
            </a:fld>
            <a:endParaRPr lang="el-GR">
              <a:solidFill>
                <a:prstClr val="white">
                  <a:shade val="50000"/>
                </a:prstClr>
              </a:solidFill>
            </a:endParaRPr>
          </a:p>
        </p:txBody>
      </p:sp>
    </p:spTree>
    <p:extLst>
      <p:ext uri="{BB962C8B-B14F-4D97-AF65-F5344CB8AC3E}">
        <p14:creationId xmlns:p14="http://schemas.microsoft.com/office/powerpoint/2010/main" val="28033344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1" y="273050"/>
            <a:ext cx="3008313" cy="1162050"/>
          </a:xfrm>
        </p:spPr>
        <p:txBody>
          <a:bodyPr vert="horz" anchor="b">
            <a:normAutofit/>
            <a:sp3d prstMaterial="softEdge"/>
          </a:bodyPr>
          <a:lstStyle>
            <a:lvl1pPr algn="l">
              <a:buNone/>
              <a:defRPr sz="1650" b="0">
                <a:ln w="6350">
                  <a:noFill/>
                </a:ln>
                <a:solidFill>
                  <a:schemeClr val="accent1">
                    <a:tint val="73000"/>
                    <a:satMod val="180000"/>
                  </a:schemeClr>
                </a:solidFill>
              </a:defRPr>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2"/>
          </p:nvPr>
        </p:nvSpPr>
        <p:spPr>
          <a:xfrm>
            <a:off x="457201" y="1524002"/>
            <a:ext cx="3008313" cy="4602163"/>
          </a:xfrm>
        </p:spPr>
        <p:txBody>
          <a:bodyPr/>
          <a:lstStyle>
            <a:lvl1pPr marL="0" indent="0">
              <a:buNone/>
              <a:defRPr sz="1050"/>
            </a:lvl1pPr>
            <a:lvl2pPr>
              <a:buNone/>
              <a:defRPr sz="900"/>
            </a:lvl2pPr>
            <a:lvl3pPr>
              <a:buNone/>
              <a:defRPr sz="750"/>
            </a:lvl3pPr>
            <a:lvl4pPr>
              <a:buNone/>
              <a:defRPr sz="675"/>
            </a:lvl4pPr>
            <a:lvl5pPr>
              <a:buNone/>
              <a:defRPr sz="675"/>
            </a:lvl5pPr>
          </a:lstStyle>
          <a:p>
            <a:pPr lvl="0" eaLnBrk="1" latinLnBrk="0" hangingPunct="1"/>
            <a:r>
              <a:rPr kumimoji="0" lang="el-GR" smtClean="0"/>
              <a:t>Kλικ για επεξεργασία των στυλ του υποδείγματος</a:t>
            </a:r>
          </a:p>
        </p:txBody>
      </p:sp>
      <p:sp>
        <p:nvSpPr>
          <p:cNvPr id="4" name="3 - Θέση περιεχομένου"/>
          <p:cNvSpPr>
            <a:spLocks noGrp="1"/>
          </p:cNvSpPr>
          <p:nvPr>
            <p:ph sz="half" idx="1"/>
          </p:nvPr>
        </p:nvSpPr>
        <p:spPr>
          <a:xfrm>
            <a:off x="3575050" y="273052"/>
            <a:ext cx="5111750" cy="5853113"/>
          </a:xfrm>
        </p:spPr>
        <p:txBody>
          <a:bodyPr/>
          <a:lstStyle>
            <a:lvl1pPr>
              <a:defRPr sz="1950"/>
            </a:lvl1pPr>
            <a:lvl2pPr>
              <a:defRPr sz="1800"/>
            </a:lvl2pPr>
            <a:lvl3pPr>
              <a:defRPr sz="1650"/>
            </a:lvl3pPr>
            <a:lvl4pPr>
              <a:defRPr sz="1500"/>
            </a:lvl4pPr>
            <a:lvl5pPr>
              <a:defRPr sz="135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p:txBody>
          <a:bodyPr/>
          <a:lstStyle/>
          <a:p>
            <a:fld id="{DAED9964-1E3D-4F89-88F9-D4EC3669C643}" type="datetimeFigureOut">
              <a:rPr lang="el-GR" smtClean="0">
                <a:solidFill>
                  <a:prstClr val="white">
                    <a:shade val="50000"/>
                  </a:prstClr>
                </a:solidFill>
              </a:rPr>
              <a:pPr/>
              <a:t>27/10/2020</a:t>
            </a:fld>
            <a:endParaRPr lang="el-GR">
              <a:solidFill>
                <a:prstClr val="white">
                  <a:shade val="50000"/>
                </a:prstClr>
              </a:solidFill>
            </a:endParaRPr>
          </a:p>
        </p:txBody>
      </p:sp>
      <p:sp>
        <p:nvSpPr>
          <p:cNvPr id="6" name="5 - Θέση υποσέλιδου"/>
          <p:cNvSpPr>
            <a:spLocks noGrp="1"/>
          </p:cNvSpPr>
          <p:nvPr>
            <p:ph type="ftr" sz="quarter" idx="11"/>
          </p:nvPr>
        </p:nvSpPr>
        <p:spPr/>
        <p:txBody>
          <a:bodyPr/>
          <a:lstStyle/>
          <a:p>
            <a:endParaRPr lang="el-GR">
              <a:solidFill>
                <a:prstClr val="white">
                  <a:shade val="50000"/>
                </a:prstClr>
              </a:solidFill>
            </a:endParaRPr>
          </a:p>
        </p:txBody>
      </p:sp>
      <p:sp>
        <p:nvSpPr>
          <p:cNvPr id="7" name="6 - Θέση αριθμού διαφάνειας"/>
          <p:cNvSpPr>
            <a:spLocks noGrp="1"/>
          </p:cNvSpPr>
          <p:nvPr>
            <p:ph type="sldNum" sz="quarter" idx="12"/>
          </p:nvPr>
        </p:nvSpPr>
        <p:spPr/>
        <p:txBody>
          <a:bodyPr/>
          <a:lstStyle/>
          <a:p>
            <a:fld id="{F258C08A-ABCC-4C0B-9577-B55BFEB8FECD}" type="slidenum">
              <a:rPr lang="el-GR" smtClean="0">
                <a:solidFill>
                  <a:prstClr val="white">
                    <a:shade val="50000"/>
                  </a:prstClr>
                </a:solidFill>
              </a:rPr>
              <a:pPr/>
              <a:t>‹#›</a:t>
            </a:fld>
            <a:endParaRPr lang="el-GR">
              <a:solidFill>
                <a:prstClr val="white">
                  <a:shade val="50000"/>
                </a:prstClr>
              </a:solidFill>
            </a:endParaRPr>
          </a:p>
        </p:txBody>
      </p:sp>
    </p:spTree>
    <p:extLst>
      <p:ext uri="{BB962C8B-B14F-4D97-AF65-F5344CB8AC3E}">
        <p14:creationId xmlns:p14="http://schemas.microsoft.com/office/powerpoint/2010/main" val="1734017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828800" y="609600"/>
            <a:ext cx="5486400" cy="522288"/>
          </a:xfrm>
        </p:spPr>
        <p:txBody>
          <a:bodyPr lIns="45720" rIns="45720" bIns="0" anchor="b">
            <a:sp3d prstMaterial="softEdge"/>
          </a:bodyPr>
          <a:lstStyle>
            <a:lvl1pPr algn="ctr">
              <a:buNone/>
              <a:defRPr sz="1500" b="1"/>
            </a:lvl1pPr>
          </a:lstStyle>
          <a:p>
            <a:r>
              <a:rPr kumimoji="0" lang="el-GR" smtClean="0"/>
              <a:t>Kλικ για επεξεργασία του τίτλου</a:t>
            </a:r>
            <a:endParaRPr kumimoji="0" lang="en-US"/>
          </a:p>
        </p:txBody>
      </p:sp>
      <p:sp>
        <p:nvSpPr>
          <p:cNvPr id="3" name="2 - Θέση εικόνας"/>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marL="0" indent="0" algn="l" rtl="0" eaLnBrk="1" latinLnBrk="0" hangingPunct="1">
              <a:buNone/>
              <a:defRPr sz="2400"/>
            </a:lvl1pPr>
          </a:lstStyle>
          <a:p>
            <a:pPr marL="0" algn="l" rtl="0" eaLnBrk="1" latinLnBrk="0" hangingPunct="1"/>
            <a:r>
              <a:rPr kumimoji="0" lang="el-GR" smtClean="0">
                <a:solidFill>
                  <a:schemeClr val="lt1"/>
                </a:solidFill>
                <a:latin typeface="+mn-lt"/>
                <a:ea typeface="+mn-ea"/>
                <a:cs typeface="+mn-cs"/>
              </a:rPr>
              <a:t>Κάντε κλικ στο εικονίδιο για να προσθέσετε μια εικόνα</a:t>
            </a:r>
            <a:endParaRPr kumimoji="0" lang="en-US" dirty="0">
              <a:solidFill>
                <a:schemeClr val="lt1"/>
              </a:solidFill>
              <a:latin typeface="+mn-lt"/>
              <a:ea typeface="+mn-ea"/>
              <a:cs typeface="+mn-cs"/>
            </a:endParaRPr>
          </a:p>
        </p:txBody>
      </p:sp>
      <p:sp>
        <p:nvSpPr>
          <p:cNvPr id="4" name="3 - Θέση κειμένου"/>
          <p:cNvSpPr>
            <a:spLocks noGrp="1"/>
          </p:cNvSpPr>
          <p:nvPr>
            <p:ph type="body" sz="half" idx="2"/>
          </p:nvPr>
        </p:nvSpPr>
        <p:spPr>
          <a:xfrm>
            <a:off x="1828800" y="1166787"/>
            <a:ext cx="5486400" cy="530352"/>
          </a:xfrm>
        </p:spPr>
        <p:txBody>
          <a:bodyPr lIns="45720" tIns="45720" rIns="45720" anchor="t"/>
          <a:lstStyle>
            <a:lvl1pPr marL="0" indent="0" algn="ctr">
              <a:buNone/>
              <a:defRPr sz="1050"/>
            </a:lvl1pPr>
            <a:lvl2pPr>
              <a:defRPr sz="900"/>
            </a:lvl2pPr>
            <a:lvl3pPr>
              <a:defRPr sz="750"/>
            </a:lvl3pPr>
            <a:lvl4pPr>
              <a:defRPr sz="675"/>
            </a:lvl4pPr>
            <a:lvl5pPr>
              <a:defRPr sz="675"/>
            </a:lvl5pPr>
          </a:lstStyle>
          <a:p>
            <a:pPr lvl="0" eaLnBrk="1" latinLnBrk="0" hangingPunct="1"/>
            <a:r>
              <a:rPr kumimoji="0"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DAED9964-1E3D-4F89-88F9-D4EC3669C643}" type="datetimeFigureOut">
              <a:rPr lang="el-GR" smtClean="0">
                <a:solidFill>
                  <a:prstClr val="white">
                    <a:shade val="50000"/>
                  </a:prstClr>
                </a:solidFill>
              </a:rPr>
              <a:pPr/>
              <a:t>27/10/2020</a:t>
            </a:fld>
            <a:endParaRPr lang="el-GR">
              <a:solidFill>
                <a:prstClr val="white">
                  <a:shade val="50000"/>
                </a:prstClr>
              </a:solidFill>
            </a:endParaRPr>
          </a:p>
        </p:txBody>
      </p:sp>
      <p:sp>
        <p:nvSpPr>
          <p:cNvPr id="6" name="5 - Θέση υποσέλιδου"/>
          <p:cNvSpPr>
            <a:spLocks noGrp="1"/>
          </p:cNvSpPr>
          <p:nvPr>
            <p:ph type="ftr" sz="quarter" idx="11"/>
          </p:nvPr>
        </p:nvSpPr>
        <p:spPr/>
        <p:txBody>
          <a:bodyPr/>
          <a:lstStyle/>
          <a:p>
            <a:endParaRPr lang="el-GR">
              <a:solidFill>
                <a:prstClr val="white">
                  <a:shade val="50000"/>
                </a:prstClr>
              </a:solidFill>
            </a:endParaRPr>
          </a:p>
        </p:txBody>
      </p:sp>
      <p:sp>
        <p:nvSpPr>
          <p:cNvPr id="7" name="6 - Θέση αριθμού διαφάνειας"/>
          <p:cNvSpPr>
            <a:spLocks noGrp="1"/>
          </p:cNvSpPr>
          <p:nvPr>
            <p:ph type="sldNum" sz="quarter" idx="12"/>
          </p:nvPr>
        </p:nvSpPr>
        <p:spPr/>
        <p:txBody>
          <a:bodyPr/>
          <a:lstStyle/>
          <a:p>
            <a:fld id="{F258C08A-ABCC-4C0B-9577-B55BFEB8FECD}" type="slidenum">
              <a:rPr lang="el-GR" smtClean="0">
                <a:solidFill>
                  <a:prstClr val="white">
                    <a:shade val="50000"/>
                  </a:prstClr>
                </a:solidFill>
              </a:rPr>
              <a:pPr/>
              <a:t>‹#›</a:t>
            </a:fld>
            <a:endParaRPr lang="el-GR">
              <a:solidFill>
                <a:prstClr val="white">
                  <a:shade val="50000"/>
                </a:prstClr>
              </a:solidFill>
            </a:endParaRPr>
          </a:p>
        </p:txBody>
      </p:sp>
    </p:spTree>
    <p:extLst>
      <p:ext uri="{BB962C8B-B14F-4D97-AF65-F5344CB8AC3E}">
        <p14:creationId xmlns:p14="http://schemas.microsoft.com/office/powerpoint/2010/main" val="35815283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DAED9964-1E3D-4F89-88F9-D4EC3669C643}" type="datetimeFigureOut">
              <a:rPr lang="el-GR" smtClean="0">
                <a:solidFill>
                  <a:prstClr val="white">
                    <a:shade val="50000"/>
                  </a:prstClr>
                </a:solidFill>
              </a:rPr>
              <a:pPr/>
              <a:t>27/10/2020</a:t>
            </a:fld>
            <a:endParaRPr lang="el-GR">
              <a:solidFill>
                <a:prstClr val="white">
                  <a:shade val="50000"/>
                </a:prstClr>
              </a:solidFill>
            </a:endParaRPr>
          </a:p>
        </p:txBody>
      </p:sp>
      <p:sp>
        <p:nvSpPr>
          <p:cNvPr id="5" name="4 - Θέση υποσέλιδου"/>
          <p:cNvSpPr>
            <a:spLocks noGrp="1"/>
          </p:cNvSpPr>
          <p:nvPr>
            <p:ph type="ftr" sz="quarter" idx="11"/>
          </p:nvPr>
        </p:nvSpPr>
        <p:spPr/>
        <p:txBody>
          <a:bodyPr/>
          <a:lstStyle/>
          <a:p>
            <a:endParaRPr lang="el-GR">
              <a:solidFill>
                <a:prstClr val="white">
                  <a:shade val="50000"/>
                </a:prstClr>
              </a:solidFill>
            </a:endParaRPr>
          </a:p>
        </p:txBody>
      </p:sp>
      <p:sp>
        <p:nvSpPr>
          <p:cNvPr id="6" name="5 - Θέση αριθμού διαφάνειας"/>
          <p:cNvSpPr>
            <a:spLocks noGrp="1"/>
          </p:cNvSpPr>
          <p:nvPr>
            <p:ph type="sldNum" sz="quarter" idx="12"/>
          </p:nvPr>
        </p:nvSpPr>
        <p:spPr/>
        <p:txBody>
          <a:bodyPr/>
          <a:lstStyle/>
          <a:p>
            <a:fld id="{F258C08A-ABCC-4C0B-9577-B55BFEB8FECD}" type="slidenum">
              <a:rPr lang="el-GR" smtClean="0">
                <a:solidFill>
                  <a:prstClr val="white">
                    <a:shade val="50000"/>
                  </a:prstClr>
                </a:solidFill>
              </a:rPr>
              <a:pPr/>
              <a:t>‹#›</a:t>
            </a:fld>
            <a:endParaRPr lang="el-GR">
              <a:solidFill>
                <a:prstClr val="white">
                  <a:shade val="50000"/>
                </a:prstClr>
              </a:solidFill>
            </a:endParaRPr>
          </a:p>
        </p:txBody>
      </p:sp>
    </p:spTree>
    <p:extLst>
      <p:ext uri="{BB962C8B-B14F-4D97-AF65-F5344CB8AC3E}">
        <p14:creationId xmlns:p14="http://schemas.microsoft.com/office/powerpoint/2010/main" val="18107867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40"/>
            <a:ext cx="2057400" cy="5851525"/>
          </a:xfrm>
        </p:spPr>
        <p:txBody>
          <a:bodyPr vert="eaVert"/>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a:xfrm>
            <a:off x="457200" y="274640"/>
            <a:ext cx="6019800" cy="5851525"/>
          </a:xfrm>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DAED9964-1E3D-4F89-88F9-D4EC3669C643}" type="datetimeFigureOut">
              <a:rPr lang="el-GR" smtClean="0">
                <a:solidFill>
                  <a:prstClr val="white">
                    <a:shade val="50000"/>
                  </a:prstClr>
                </a:solidFill>
              </a:rPr>
              <a:pPr/>
              <a:t>27/10/2020</a:t>
            </a:fld>
            <a:endParaRPr lang="el-GR">
              <a:solidFill>
                <a:prstClr val="white">
                  <a:shade val="50000"/>
                </a:prstClr>
              </a:solidFill>
            </a:endParaRPr>
          </a:p>
        </p:txBody>
      </p:sp>
      <p:sp>
        <p:nvSpPr>
          <p:cNvPr id="5" name="4 - Θέση υποσέλιδου"/>
          <p:cNvSpPr>
            <a:spLocks noGrp="1"/>
          </p:cNvSpPr>
          <p:nvPr>
            <p:ph type="ftr" sz="quarter" idx="11"/>
          </p:nvPr>
        </p:nvSpPr>
        <p:spPr/>
        <p:txBody>
          <a:bodyPr/>
          <a:lstStyle/>
          <a:p>
            <a:endParaRPr lang="el-GR">
              <a:solidFill>
                <a:prstClr val="white">
                  <a:shade val="50000"/>
                </a:prstClr>
              </a:solidFill>
            </a:endParaRPr>
          </a:p>
        </p:txBody>
      </p:sp>
      <p:sp>
        <p:nvSpPr>
          <p:cNvPr id="6" name="5 - Θέση αριθμού διαφάνειας"/>
          <p:cNvSpPr>
            <a:spLocks noGrp="1"/>
          </p:cNvSpPr>
          <p:nvPr>
            <p:ph type="sldNum" sz="quarter" idx="12"/>
          </p:nvPr>
        </p:nvSpPr>
        <p:spPr/>
        <p:txBody>
          <a:bodyPr/>
          <a:lstStyle/>
          <a:p>
            <a:fld id="{F258C08A-ABCC-4C0B-9577-B55BFEB8FECD}" type="slidenum">
              <a:rPr lang="el-GR" smtClean="0">
                <a:solidFill>
                  <a:prstClr val="white">
                    <a:shade val="50000"/>
                  </a:prstClr>
                </a:solidFill>
              </a:rPr>
              <a:pPr/>
              <a:t>‹#›</a:t>
            </a:fld>
            <a:endParaRPr lang="el-GR">
              <a:solidFill>
                <a:prstClr val="white">
                  <a:shade val="50000"/>
                </a:prstClr>
              </a:solidFill>
            </a:endParaRPr>
          </a:p>
        </p:txBody>
      </p:sp>
    </p:spTree>
    <p:extLst>
      <p:ext uri="{BB962C8B-B14F-4D97-AF65-F5344CB8AC3E}">
        <p14:creationId xmlns:p14="http://schemas.microsoft.com/office/powerpoint/2010/main" val="2428764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10/27/2020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3D4A8"/>
            </a:gs>
            <a:gs pos="25000">
              <a:srgbClr val="21D6E0"/>
            </a:gs>
            <a:gs pos="75000">
              <a:srgbClr val="0087E6"/>
            </a:gs>
            <a:gs pos="100000">
              <a:srgbClr val="005CBF"/>
            </a:gs>
          </a:gsLst>
          <a:lin ang="5400000" scaled="0"/>
          <a:tileRect/>
        </a:gradFill>
        <a:effectLst/>
      </p:bgPr>
    </p:bg>
    <p:spTree>
      <p:nvGrpSpPr>
        <p:cNvPr id="1" name=""/>
        <p:cNvGrpSpPr/>
        <p:nvPr/>
      </p:nvGrpSpPr>
      <p:grpSpPr>
        <a:xfrm>
          <a:off x="0" y="0"/>
          <a:ext cx="0" cy="0"/>
          <a:chOff x="0" y="0"/>
          <a:chExt cx="0" cy="0"/>
        </a:xfrm>
      </p:grpSpPr>
      <p:sp>
        <p:nvSpPr>
          <p:cNvPr id="22" name="21 - Θέση τίτλου"/>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l-GR" smtClean="0"/>
              <a:t>Kλικ για επεξεργασία του τίτλου</a:t>
            </a:r>
            <a:endParaRPr kumimoji="0" lang="en-US"/>
          </a:p>
        </p:txBody>
      </p:sp>
      <p:sp>
        <p:nvSpPr>
          <p:cNvPr id="13" name="12 - Θέση κειμένου"/>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l-GR" smtClean="0"/>
              <a:t>Kλικ για επεξεργασία των στυλ του υποδείγματος</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14" name="13 - Θέση ημερομηνίας"/>
          <p:cNvSpPr>
            <a:spLocks noGrp="1"/>
          </p:cNvSpPr>
          <p:nvPr>
            <p:ph type="dt" sz="half" idx="2"/>
          </p:nvPr>
        </p:nvSpPr>
        <p:spPr>
          <a:xfrm>
            <a:off x="457200" y="6416677"/>
            <a:ext cx="2133600" cy="365125"/>
          </a:xfrm>
          <a:prstGeom prst="rect">
            <a:avLst/>
          </a:prstGeom>
        </p:spPr>
        <p:txBody>
          <a:bodyPr vert="horz" anchor="b"/>
          <a:lstStyle>
            <a:lvl1pPr algn="l" eaLnBrk="1" latinLnBrk="0" hangingPunct="1">
              <a:defRPr kumimoji="0" sz="900">
                <a:solidFill>
                  <a:schemeClr val="tx1">
                    <a:shade val="50000"/>
                  </a:schemeClr>
                </a:solidFill>
              </a:defRPr>
            </a:lvl1pPr>
          </a:lstStyle>
          <a:p>
            <a:fld id="{DAED9964-1E3D-4F89-88F9-D4EC3669C643}" type="datetimeFigureOut">
              <a:rPr lang="el-GR" smtClean="0">
                <a:solidFill>
                  <a:prstClr val="white">
                    <a:shade val="50000"/>
                  </a:prstClr>
                </a:solidFill>
              </a:rPr>
              <a:pPr/>
              <a:t>27/10/2020</a:t>
            </a:fld>
            <a:endParaRPr lang="el-GR">
              <a:solidFill>
                <a:prstClr val="white">
                  <a:shade val="50000"/>
                </a:prstClr>
              </a:solidFill>
            </a:endParaRPr>
          </a:p>
        </p:txBody>
      </p:sp>
      <p:sp>
        <p:nvSpPr>
          <p:cNvPr id="3" name="2 - Θέση υποσέλιδου"/>
          <p:cNvSpPr>
            <a:spLocks noGrp="1"/>
          </p:cNvSpPr>
          <p:nvPr>
            <p:ph type="ftr" sz="quarter" idx="3"/>
          </p:nvPr>
        </p:nvSpPr>
        <p:spPr>
          <a:xfrm>
            <a:off x="3124200" y="6416677"/>
            <a:ext cx="2895600" cy="365125"/>
          </a:xfrm>
          <a:prstGeom prst="rect">
            <a:avLst/>
          </a:prstGeom>
        </p:spPr>
        <p:txBody>
          <a:bodyPr vert="horz" anchor="b"/>
          <a:lstStyle>
            <a:lvl1pPr algn="ctr" eaLnBrk="1" latinLnBrk="0" hangingPunct="1">
              <a:defRPr kumimoji="0" sz="900">
                <a:solidFill>
                  <a:schemeClr val="tx1">
                    <a:shade val="50000"/>
                  </a:schemeClr>
                </a:solidFill>
              </a:defRPr>
            </a:lvl1pPr>
          </a:lstStyle>
          <a:p>
            <a:endParaRPr lang="el-GR">
              <a:solidFill>
                <a:prstClr val="white">
                  <a:shade val="50000"/>
                </a:prstClr>
              </a:solidFill>
            </a:endParaRPr>
          </a:p>
        </p:txBody>
      </p:sp>
      <p:sp>
        <p:nvSpPr>
          <p:cNvPr id="23" name="22 - Θέση αριθμού διαφάνειας"/>
          <p:cNvSpPr>
            <a:spLocks noGrp="1"/>
          </p:cNvSpPr>
          <p:nvPr>
            <p:ph type="sldNum" sz="quarter" idx="4"/>
          </p:nvPr>
        </p:nvSpPr>
        <p:spPr>
          <a:xfrm>
            <a:off x="7924800" y="6416677"/>
            <a:ext cx="762000" cy="365125"/>
          </a:xfrm>
          <a:prstGeom prst="rect">
            <a:avLst/>
          </a:prstGeom>
        </p:spPr>
        <p:txBody>
          <a:bodyPr vert="horz" lIns="0" rIns="0" anchor="b"/>
          <a:lstStyle>
            <a:lvl1pPr algn="r" eaLnBrk="1" latinLnBrk="0" hangingPunct="1">
              <a:defRPr kumimoji="0" sz="900">
                <a:solidFill>
                  <a:schemeClr val="tx1">
                    <a:shade val="50000"/>
                  </a:schemeClr>
                </a:solidFill>
              </a:defRPr>
            </a:lvl1pPr>
          </a:lstStyle>
          <a:p>
            <a:fld id="{F258C08A-ABCC-4C0B-9577-B55BFEB8FECD}" type="slidenum">
              <a:rPr lang="el-GR" smtClean="0">
                <a:solidFill>
                  <a:prstClr val="white">
                    <a:shade val="50000"/>
                  </a:prstClr>
                </a:solidFill>
              </a:rPr>
              <a:pPr/>
              <a:t>‹#›</a:t>
            </a:fld>
            <a:endParaRPr lang="el-GR">
              <a:solidFill>
                <a:prstClr val="white">
                  <a:shade val="50000"/>
                </a:prstClr>
              </a:solidFill>
            </a:endParaRPr>
          </a:p>
        </p:txBody>
      </p:sp>
    </p:spTree>
    <p:extLst>
      <p:ext uri="{BB962C8B-B14F-4D97-AF65-F5344CB8AC3E}">
        <p14:creationId xmlns:p14="http://schemas.microsoft.com/office/powerpoint/2010/main" val="334205871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3075"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411480" indent="-308610" algn="l" rtl="0" eaLnBrk="1" latinLnBrk="0" hangingPunct="1">
        <a:spcBef>
          <a:spcPct val="20000"/>
        </a:spcBef>
        <a:buClr>
          <a:schemeClr val="tx1">
            <a:shade val="95000"/>
          </a:schemeClr>
        </a:buClr>
        <a:buSzPct val="65000"/>
        <a:buFont typeface="Wingdings 2"/>
        <a:buChar char=""/>
        <a:defRPr kumimoji="0" sz="2100" kern="1200">
          <a:solidFill>
            <a:schemeClr val="tx1"/>
          </a:solidFill>
          <a:latin typeface="+mn-lt"/>
          <a:ea typeface="+mn-ea"/>
          <a:cs typeface="+mn-cs"/>
        </a:defRPr>
      </a:lvl1pPr>
      <a:lvl2pPr marL="651510" indent="-212598" algn="l" rtl="0" eaLnBrk="1" latinLnBrk="0" hangingPunct="1">
        <a:spcBef>
          <a:spcPct val="20000"/>
        </a:spcBef>
        <a:buClr>
          <a:schemeClr val="tx1"/>
        </a:buClr>
        <a:buSzPct val="80000"/>
        <a:buFont typeface="Wingdings 2"/>
        <a:buChar char=""/>
        <a:defRPr kumimoji="0" sz="1800" kern="1200">
          <a:solidFill>
            <a:schemeClr val="tx1"/>
          </a:solidFill>
          <a:latin typeface="+mn-lt"/>
          <a:ea typeface="+mn-ea"/>
          <a:cs typeface="+mn-cs"/>
        </a:defRPr>
      </a:lvl2pPr>
      <a:lvl3pPr marL="850392" indent="-171450" algn="l" rtl="0" eaLnBrk="1" latinLnBrk="0" hangingPunct="1">
        <a:spcBef>
          <a:spcPct val="20000"/>
        </a:spcBef>
        <a:buClr>
          <a:schemeClr val="tx1"/>
        </a:buClr>
        <a:buSzPct val="95000"/>
        <a:buFont typeface="Wingdings"/>
        <a:buChar char=""/>
        <a:defRPr kumimoji="0" sz="1650" kern="1200">
          <a:solidFill>
            <a:schemeClr val="tx1"/>
          </a:solidFill>
          <a:latin typeface="+mn-lt"/>
          <a:ea typeface="+mn-ea"/>
          <a:cs typeface="+mn-cs"/>
        </a:defRPr>
      </a:lvl3pPr>
      <a:lvl4pPr marL="1014984" indent="-137160" algn="l" rtl="0" eaLnBrk="1" latinLnBrk="0" hangingPunct="1">
        <a:spcBef>
          <a:spcPct val="20000"/>
        </a:spcBef>
        <a:buClr>
          <a:schemeClr val="tx1"/>
        </a:buClr>
        <a:buSzPct val="100000"/>
        <a:buFont typeface="Wingdings 3"/>
        <a:buChar char=""/>
        <a:defRPr kumimoji="0" sz="1500" kern="1200">
          <a:solidFill>
            <a:schemeClr val="tx1"/>
          </a:solidFill>
          <a:latin typeface="+mn-lt"/>
          <a:ea typeface="+mn-ea"/>
          <a:cs typeface="+mn-cs"/>
        </a:defRPr>
      </a:lvl4pPr>
      <a:lvl5pPr marL="1159002" indent="-137160" algn="l" rtl="0" eaLnBrk="1" latinLnBrk="0" hangingPunct="1">
        <a:spcBef>
          <a:spcPct val="20000"/>
        </a:spcBef>
        <a:buClr>
          <a:schemeClr val="tx1"/>
        </a:buClr>
        <a:buFont typeface="Wingdings 2"/>
        <a:buChar char=""/>
        <a:defRPr kumimoji="0" sz="1500" kern="1200">
          <a:solidFill>
            <a:schemeClr val="tx1"/>
          </a:solidFill>
          <a:latin typeface="+mn-lt"/>
          <a:ea typeface="+mn-ea"/>
          <a:cs typeface="+mn-cs"/>
        </a:defRPr>
      </a:lvl5pPr>
      <a:lvl6pPr marL="1323594" indent="-137160" algn="l" rtl="0" eaLnBrk="1" latinLnBrk="0" hangingPunct="1">
        <a:spcBef>
          <a:spcPct val="20000"/>
        </a:spcBef>
        <a:buClr>
          <a:schemeClr val="tx1"/>
        </a:buClr>
        <a:buFont typeface="Wingdings 3"/>
        <a:buChar char=""/>
        <a:defRPr kumimoji="0" sz="1350" kern="1200">
          <a:solidFill>
            <a:schemeClr val="tx1"/>
          </a:solidFill>
          <a:latin typeface="+mn-lt"/>
          <a:ea typeface="+mn-ea"/>
          <a:cs typeface="+mn-cs"/>
        </a:defRPr>
      </a:lvl6pPr>
      <a:lvl7pPr marL="1474470" indent="-137160" algn="l" rtl="0" eaLnBrk="1" latinLnBrk="0" hangingPunct="1">
        <a:spcBef>
          <a:spcPct val="20000"/>
        </a:spcBef>
        <a:buClr>
          <a:schemeClr val="tx1"/>
        </a:buClr>
        <a:buFont typeface="Wingdings 2"/>
        <a:buChar char=""/>
        <a:defRPr kumimoji="0" sz="1200" kern="1200">
          <a:solidFill>
            <a:schemeClr val="tx1"/>
          </a:solidFill>
          <a:latin typeface="+mn-lt"/>
          <a:ea typeface="+mn-ea"/>
          <a:cs typeface="+mn-cs"/>
        </a:defRPr>
      </a:lvl7pPr>
      <a:lvl8pPr marL="1625346" indent="-137160" algn="l" rtl="0" eaLnBrk="1" latinLnBrk="0" hangingPunct="1">
        <a:spcBef>
          <a:spcPct val="20000"/>
        </a:spcBef>
        <a:buClr>
          <a:schemeClr val="tx1"/>
        </a:buClr>
        <a:buFont typeface="Wingdings 2"/>
        <a:buChar char=""/>
        <a:defRPr kumimoji="0" sz="1050" kern="1200">
          <a:solidFill>
            <a:schemeClr val="tx1"/>
          </a:solidFill>
          <a:latin typeface="+mn-lt"/>
          <a:ea typeface="+mn-ea"/>
          <a:cs typeface="+mn-cs"/>
        </a:defRPr>
      </a:lvl8pPr>
      <a:lvl9pPr marL="1776222" indent="-137160" algn="l" rtl="0" eaLnBrk="1" latinLnBrk="0" hangingPunct="1">
        <a:spcBef>
          <a:spcPct val="20000"/>
        </a:spcBef>
        <a:buClr>
          <a:schemeClr val="tx1"/>
        </a:buClr>
        <a:buFont typeface="Wingdings 2"/>
        <a:buChar char=""/>
        <a:defRPr kumimoji="0" sz="105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4.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1CD5B">
            <a:alpha val="74000"/>
          </a:srgbClr>
        </a:solidFill>
        <a:effectLst/>
      </p:bgPr>
    </p:bg>
    <p:spTree>
      <p:nvGrpSpPr>
        <p:cNvPr id="1" name=""/>
        <p:cNvGrpSpPr/>
        <p:nvPr/>
      </p:nvGrpSpPr>
      <p:grpSpPr>
        <a:xfrm>
          <a:off x="0" y="0"/>
          <a:ext cx="0" cy="0"/>
          <a:chOff x="0" y="0"/>
          <a:chExt cx="0" cy="0"/>
        </a:xfrm>
      </p:grpSpPr>
      <p:pic>
        <p:nvPicPr>
          <p:cNvPr id="12" name="Εικόνα 11"/>
          <p:cNvPicPr>
            <a:picLocks noChangeAspect="1"/>
          </p:cNvPicPr>
          <p:nvPr/>
        </p:nvPicPr>
        <p:blipFill>
          <a:blip r:embed="rId3"/>
          <a:stretch>
            <a:fillRect/>
          </a:stretch>
        </p:blipFill>
        <p:spPr>
          <a:xfrm>
            <a:off x="0" y="0"/>
            <a:ext cx="9144000" cy="3832600"/>
          </a:xfrm>
          <a:prstGeom prst="rect">
            <a:avLst/>
          </a:prstGeom>
        </p:spPr>
      </p:pic>
      <p:sp>
        <p:nvSpPr>
          <p:cNvPr id="3" name="Subtitle 2"/>
          <p:cNvSpPr>
            <a:spLocks noGrp="1"/>
          </p:cNvSpPr>
          <p:nvPr>
            <p:ph type="subTitle" idx="1"/>
          </p:nvPr>
        </p:nvSpPr>
        <p:spPr>
          <a:xfrm>
            <a:off x="31071" y="2133600"/>
            <a:ext cx="9112929" cy="762000"/>
          </a:xfrm>
        </p:spPr>
        <p:txBody>
          <a:bodyPr>
            <a:normAutofit fontScale="47500" lnSpcReduction="20000"/>
          </a:bodyPr>
          <a:lstStyle/>
          <a:p>
            <a:endParaRPr lang="el-GR" sz="6400" b="1" dirty="0">
              <a:solidFill>
                <a:schemeClr val="tx1"/>
              </a:solidFill>
            </a:endParaRPr>
          </a:p>
          <a:p>
            <a:r>
              <a:rPr lang="el-GR" dirty="0"/>
              <a:t>«</a:t>
            </a:r>
          </a:p>
        </p:txBody>
      </p:sp>
      <p:sp>
        <p:nvSpPr>
          <p:cNvPr id="11" name="Rectangle 10"/>
          <p:cNvSpPr/>
          <p:nvPr/>
        </p:nvSpPr>
        <p:spPr>
          <a:xfrm>
            <a:off x="2286000" y="4192647"/>
            <a:ext cx="4572000" cy="1015663"/>
          </a:xfrm>
          <a:prstGeom prst="rect">
            <a:avLst/>
          </a:prstGeom>
        </p:spPr>
        <p:txBody>
          <a:bodyPr>
            <a:spAutoFit/>
          </a:bodyPr>
          <a:lstStyle/>
          <a:p>
            <a:pPr algn="ctr"/>
            <a:r>
              <a:rPr lang="el-GR" sz="2000" b="1" dirty="0" smtClean="0">
                <a:solidFill>
                  <a:srgbClr val="002060"/>
                </a:solidFill>
              </a:rPr>
              <a:t>«Η </a:t>
            </a:r>
            <a:r>
              <a:rPr lang="el-GR" sz="2000" b="1" cap="all" dirty="0" err="1" smtClean="0">
                <a:solidFill>
                  <a:srgbClr val="002060"/>
                </a:solidFill>
              </a:rPr>
              <a:t>Λιμνη</a:t>
            </a:r>
            <a:r>
              <a:rPr lang="el-GR" sz="2000" b="1" cap="all" dirty="0" smtClean="0">
                <a:solidFill>
                  <a:srgbClr val="002060"/>
                </a:solidFill>
              </a:rPr>
              <a:t> </a:t>
            </a:r>
            <a:r>
              <a:rPr lang="el-GR" sz="2000" b="1" cap="all" dirty="0" err="1" smtClean="0">
                <a:solidFill>
                  <a:srgbClr val="002060"/>
                </a:solidFill>
              </a:rPr>
              <a:t>Πολυφυτου</a:t>
            </a:r>
            <a:r>
              <a:rPr lang="el-GR" sz="2000" b="1" cap="all" dirty="0" smtClean="0">
                <a:solidFill>
                  <a:srgbClr val="002060"/>
                </a:solidFill>
              </a:rPr>
              <a:t> το 2030 – </a:t>
            </a:r>
            <a:r>
              <a:rPr lang="el-GR" sz="2000" b="1" cap="all" dirty="0" err="1" smtClean="0">
                <a:solidFill>
                  <a:srgbClr val="002060"/>
                </a:solidFill>
              </a:rPr>
              <a:t>Συζηταμε</a:t>
            </a:r>
            <a:r>
              <a:rPr lang="el-GR" sz="2000" b="1" cap="all" dirty="0" smtClean="0">
                <a:solidFill>
                  <a:srgbClr val="002060"/>
                </a:solidFill>
              </a:rPr>
              <a:t> για το </a:t>
            </a:r>
            <a:r>
              <a:rPr lang="el-GR" sz="2000" b="1" cap="all" dirty="0" err="1" smtClean="0">
                <a:solidFill>
                  <a:srgbClr val="002060"/>
                </a:solidFill>
              </a:rPr>
              <a:t>μελλον</a:t>
            </a:r>
            <a:r>
              <a:rPr lang="el-GR" sz="2000" b="1" cap="all" dirty="0" smtClean="0">
                <a:solidFill>
                  <a:srgbClr val="002060"/>
                </a:solidFill>
              </a:rPr>
              <a:t> της </a:t>
            </a:r>
            <a:r>
              <a:rPr lang="el-GR" sz="2000" b="1" cap="all" dirty="0" err="1" smtClean="0">
                <a:solidFill>
                  <a:srgbClr val="002060"/>
                </a:solidFill>
              </a:rPr>
              <a:t>λιμνης</a:t>
            </a:r>
            <a:r>
              <a:rPr lang="el-GR" sz="2000" b="1" cap="all" dirty="0" smtClean="0">
                <a:solidFill>
                  <a:srgbClr val="002060"/>
                </a:solidFill>
              </a:rPr>
              <a:t> μας</a:t>
            </a:r>
            <a:r>
              <a:rPr lang="el-GR" sz="2000" b="1" dirty="0" smtClean="0">
                <a:solidFill>
                  <a:srgbClr val="002060"/>
                </a:solidFill>
              </a:rPr>
              <a:t>»</a:t>
            </a:r>
            <a:endParaRPr lang="el-GR" sz="2000" dirty="0">
              <a:solidFill>
                <a:srgbClr val="002060"/>
              </a:solidFill>
            </a:endParaRPr>
          </a:p>
        </p:txBody>
      </p:sp>
      <p:sp>
        <p:nvSpPr>
          <p:cNvPr id="13" name="Rectangle 12"/>
          <p:cNvSpPr/>
          <p:nvPr/>
        </p:nvSpPr>
        <p:spPr>
          <a:xfrm>
            <a:off x="1174071" y="5381425"/>
            <a:ext cx="6858000" cy="584775"/>
          </a:xfrm>
          <a:prstGeom prst="rect">
            <a:avLst/>
          </a:prstGeom>
        </p:spPr>
        <p:txBody>
          <a:bodyPr wrap="square">
            <a:spAutoFit/>
          </a:bodyPr>
          <a:lstStyle/>
          <a:p>
            <a:pPr algn="ctr"/>
            <a:r>
              <a:rPr lang="el-GR" sz="1600" b="1" dirty="0" smtClean="0">
                <a:solidFill>
                  <a:srgbClr val="002060"/>
                </a:solidFill>
              </a:rPr>
              <a:t>Μαρία </a:t>
            </a:r>
            <a:r>
              <a:rPr lang="el-GR" sz="1600" b="1" dirty="0" err="1" smtClean="0">
                <a:solidFill>
                  <a:srgbClr val="002060"/>
                </a:solidFill>
              </a:rPr>
              <a:t>Μαυροπούλου</a:t>
            </a:r>
            <a:r>
              <a:rPr lang="el-GR" sz="1600" b="1" dirty="0" smtClean="0">
                <a:solidFill>
                  <a:srgbClr val="002060"/>
                </a:solidFill>
              </a:rPr>
              <a:t> ΠΕ 06, Μέλος Π.Ο ΚΠΕ </a:t>
            </a:r>
            <a:r>
              <a:rPr lang="el-GR" sz="1600" b="1" dirty="0" err="1" smtClean="0">
                <a:solidFill>
                  <a:srgbClr val="002060"/>
                </a:solidFill>
              </a:rPr>
              <a:t>Βελβεντού</a:t>
            </a:r>
            <a:r>
              <a:rPr lang="el-GR" sz="1600" b="1" dirty="0" smtClean="0">
                <a:solidFill>
                  <a:srgbClr val="002060"/>
                </a:solidFill>
              </a:rPr>
              <a:t> – Σιάτιστας</a:t>
            </a:r>
          </a:p>
          <a:p>
            <a:pPr algn="ctr"/>
            <a:r>
              <a:rPr lang="el-GR" sz="1600" b="1" dirty="0" smtClean="0">
                <a:solidFill>
                  <a:srgbClr val="002060"/>
                </a:solidFill>
              </a:rPr>
              <a:t>Μαρία Κοντούλα, Εκπαιδευτικός ΠΕ 04 </a:t>
            </a:r>
            <a:endParaRPr lang="el-GR" sz="1600" dirty="0">
              <a:solidFill>
                <a:srgbClr val="002060"/>
              </a:solidFill>
            </a:endParaRPr>
          </a:p>
        </p:txBody>
      </p:sp>
      <p:cxnSp>
        <p:nvCxnSpPr>
          <p:cNvPr id="15" name="Straight Connector 14"/>
          <p:cNvCxnSpPr/>
          <p:nvPr/>
        </p:nvCxnSpPr>
        <p:spPr>
          <a:xfrm>
            <a:off x="228600" y="2743200"/>
            <a:ext cx="8686800" cy="0"/>
          </a:xfrm>
          <a:prstGeom prst="line">
            <a:avLst/>
          </a:prstGeom>
          <a:ln w="41275">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32868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1CD5B">
            <a:alpha val="74000"/>
          </a:srgb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61415" y="-13110"/>
            <a:ext cx="8475260" cy="1020762"/>
          </a:xfrm>
        </p:spPr>
        <p:txBody>
          <a:bodyPr>
            <a:noAutofit/>
          </a:bodyPr>
          <a:lstStyle/>
          <a:p>
            <a:r>
              <a:rPr lang="el-GR" sz="2400" b="1" dirty="0" smtClean="0">
                <a:solidFill>
                  <a:srgbClr val="002060"/>
                </a:solidFill>
              </a:rPr>
              <a:t>Στόχος</a:t>
            </a:r>
            <a:r>
              <a:rPr lang="el-GR" sz="2400" dirty="0" smtClean="0">
                <a:solidFill>
                  <a:srgbClr val="002060"/>
                </a:solidFill>
              </a:rPr>
              <a:t>: Προώθηση της ιδέας της Παγκόσμιας Ικανότητας (</a:t>
            </a:r>
            <a:r>
              <a:rPr lang="en-US" sz="2400" dirty="0" smtClean="0">
                <a:solidFill>
                  <a:srgbClr val="002060"/>
                </a:solidFill>
              </a:rPr>
              <a:t>Global Competence)</a:t>
            </a:r>
            <a:r>
              <a:rPr lang="el-GR" sz="2400" dirty="0" smtClean="0">
                <a:solidFill>
                  <a:srgbClr val="002060"/>
                </a:solidFill>
              </a:rPr>
              <a:t> που προωθεί το Διεθνές </a:t>
            </a:r>
            <a:r>
              <a:rPr lang="el-GR" sz="2400" dirty="0">
                <a:solidFill>
                  <a:srgbClr val="002060"/>
                </a:solidFill>
              </a:rPr>
              <a:t>Πρόγραμμα για την Αξιολόγηση των </a:t>
            </a:r>
            <a:r>
              <a:rPr lang="el-GR" sz="2400" dirty="0" smtClean="0">
                <a:solidFill>
                  <a:srgbClr val="002060"/>
                </a:solidFill>
              </a:rPr>
              <a:t>Μαθητών</a:t>
            </a:r>
            <a:r>
              <a:rPr lang="en-US" sz="2400" dirty="0" smtClean="0">
                <a:solidFill>
                  <a:srgbClr val="002060"/>
                </a:solidFill>
              </a:rPr>
              <a:t> </a:t>
            </a:r>
            <a:r>
              <a:rPr lang="el-GR" sz="2400" dirty="0" smtClean="0">
                <a:solidFill>
                  <a:srgbClr val="002060"/>
                </a:solidFill>
              </a:rPr>
              <a:t>(</a:t>
            </a:r>
            <a:r>
              <a:rPr lang="en-US" sz="2400" dirty="0" smtClean="0">
                <a:solidFill>
                  <a:srgbClr val="002060"/>
                </a:solidFill>
              </a:rPr>
              <a:t>PISA)</a:t>
            </a:r>
            <a:endParaRPr lang="el-GR" sz="2400" dirty="0">
              <a:solidFill>
                <a:srgbClr val="002060"/>
              </a:solidFill>
            </a:endParaRPr>
          </a:p>
        </p:txBody>
      </p:sp>
      <p:sp>
        <p:nvSpPr>
          <p:cNvPr id="13" name="1 - Στρογγυλεμένο ορθογώνιο"/>
          <p:cNvSpPr/>
          <p:nvPr/>
        </p:nvSpPr>
        <p:spPr>
          <a:xfrm>
            <a:off x="2971800" y="3048769"/>
            <a:ext cx="3071452" cy="1140830"/>
          </a:xfrm>
          <a:prstGeom prst="roundRect">
            <a:avLst/>
          </a:prstGeom>
          <a:solidFill>
            <a:srgbClr val="A379BB">
              <a:lumMod val="60000"/>
              <a:lumOff val="40000"/>
            </a:srgbClr>
          </a:solidFill>
          <a:ln w="25400" cap="flat" cmpd="sng" algn="ctr">
            <a:solidFill>
              <a:srgbClr val="A379BB">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3600" b="1" i="0" u="none" strike="noStrike" kern="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ΠΑΓΚΟΣΜΙΑ ΙΚΑΝΟΤΗΤΑ</a:t>
            </a:r>
          </a:p>
        </p:txBody>
      </p:sp>
      <p:sp>
        <p:nvSpPr>
          <p:cNvPr id="10" name="6 - Έλλειψη"/>
          <p:cNvSpPr/>
          <p:nvPr/>
        </p:nvSpPr>
        <p:spPr>
          <a:xfrm>
            <a:off x="4992101" y="3883122"/>
            <a:ext cx="4151899" cy="2974878"/>
          </a:xfrm>
          <a:prstGeom prst="ellipse">
            <a:avLst/>
          </a:prstGeom>
          <a:solidFill>
            <a:srgbClr val="A379BB">
              <a:lumMod val="60000"/>
              <a:lumOff val="40000"/>
            </a:srgbClr>
          </a:solidFill>
          <a:ln w="25400" cap="flat" cmpd="sng" algn="ctr">
            <a:solidFill>
              <a:srgbClr val="A379BB">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2800" b="1" i="0" u="none" strike="noStrike" kern="0" cap="none" spc="0" normalizeH="0" baseline="0" noProof="0" dirty="0" smtClean="0">
              <a:ln>
                <a:noFill/>
              </a:ln>
              <a:solidFill>
                <a:srgbClr val="6585CF">
                  <a:lumMod val="50000"/>
                </a:srgbClr>
              </a:solidFill>
              <a:effectLst/>
              <a:uLnTx/>
              <a:uFillTx/>
              <a:latin typeface="Times New Roman" panose="02020603050405020304" pitchFamily="18" charset="0"/>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2800" b="1" i="0" u="sng" strike="noStrike" kern="0" cap="none" spc="0" normalizeH="0" baseline="0" noProof="0" dirty="0" smtClean="0">
              <a:ln>
                <a:noFill/>
              </a:ln>
              <a:solidFill>
                <a:srgbClr val="6585CF">
                  <a:lumMod val="50000"/>
                </a:srgbClr>
              </a:solidFill>
              <a:effectLst/>
              <a:uLnTx/>
              <a:uFillTx/>
              <a:latin typeface="Times New Roman" panose="02020603050405020304" pitchFamily="18" charset="0"/>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800" b="1" i="0" u="sng" strike="noStrike" kern="0" cap="none" spc="0" normalizeH="0" baseline="0" noProof="0" dirty="0" smtClean="0">
                <a:ln>
                  <a:noFill/>
                </a:ln>
                <a:solidFill>
                  <a:srgbClr val="6585CF">
                    <a:lumMod val="50000"/>
                  </a:srgbClr>
                </a:solidFill>
                <a:effectLst/>
                <a:uLnTx/>
                <a:uFillTx/>
                <a:latin typeface="Calibri" panose="020F0502020204030204" pitchFamily="34" charset="0"/>
                <a:cs typeface="Calibri" panose="020F0502020204030204" pitchFamily="34" charset="0"/>
              </a:rPr>
              <a:t>ΓΝΩΣΗ – ΚΡΙΤΙΚΗ ΣΚΕΨΗ</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000" b="1" i="0" u="none" strike="noStrike" kern="0" cap="none" spc="0" normalizeH="0" baseline="0" noProof="0" dirty="0" smtClean="0">
                <a:ln>
                  <a:noFill/>
                </a:ln>
                <a:solidFill>
                  <a:srgbClr val="6585CF">
                    <a:lumMod val="50000"/>
                  </a:srgbClr>
                </a:solidFill>
                <a:effectLst/>
                <a:uLnTx/>
                <a:uFillTx/>
                <a:latin typeface="Calibri" panose="020F0502020204030204" pitchFamily="34" charset="0"/>
                <a:cs typeface="Calibri" panose="020F0502020204030204" pitchFamily="34" charset="0"/>
              </a:rPr>
              <a:t>Σε τοπικά και παγκόσμια θέματα, της πολιτικής της οικονομίας της κοινωνίας του πολιτισμού του περιβάλλοντος </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2800" b="1" i="0" u="none" strike="noStrike" kern="0" cap="none" spc="0" normalizeH="0" baseline="0" noProof="0" dirty="0" smtClean="0">
              <a:ln>
                <a:noFill/>
              </a:ln>
              <a:solidFill>
                <a:srgbClr val="6585CF">
                  <a:lumMod val="50000"/>
                </a:srgbClr>
              </a:solidFill>
              <a:effectLst/>
              <a:uLnTx/>
              <a:uFillTx/>
              <a:latin typeface="Times New Roman" panose="02020603050405020304" pitchFamily="18" charset="0"/>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2800" b="1" i="0" u="none" strike="noStrike" kern="0" cap="none" spc="0" normalizeH="0" baseline="0" noProof="0" dirty="0" smtClean="0">
              <a:ln>
                <a:noFill/>
              </a:ln>
              <a:solidFill>
                <a:srgbClr val="6585CF">
                  <a:lumMod val="50000"/>
                </a:srgbClr>
              </a:solidFill>
              <a:effectLst/>
              <a:uLnTx/>
              <a:uFillTx/>
              <a:latin typeface="Times New Roman" panose="02020603050405020304" pitchFamily="18" charset="0"/>
              <a:ea typeface="+mn-ea"/>
              <a:cs typeface="+mn-cs"/>
            </a:endParaRPr>
          </a:p>
        </p:txBody>
      </p:sp>
      <p:sp>
        <p:nvSpPr>
          <p:cNvPr id="7" name="4 - Έλλειψη"/>
          <p:cNvSpPr/>
          <p:nvPr/>
        </p:nvSpPr>
        <p:spPr>
          <a:xfrm>
            <a:off x="5246297" y="889527"/>
            <a:ext cx="3810000" cy="2748743"/>
          </a:xfrm>
          <a:prstGeom prst="ellipse">
            <a:avLst/>
          </a:prstGeom>
          <a:solidFill>
            <a:srgbClr val="A379BB">
              <a:lumMod val="60000"/>
              <a:lumOff val="40000"/>
            </a:srgbClr>
          </a:solidFill>
          <a:ln w="25400" cap="flat" cmpd="sng" algn="ctr">
            <a:solidFill>
              <a:srgbClr val="A379BB">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dirty="0" smtClean="0">
              <a:ln>
                <a:noFill/>
              </a:ln>
              <a:solidFill>
                <a:srgbClr val="6585CF">
                  <a:lumMod val="50000"/>
                </a:srgbClr>
              </a:solidFill>
              <a:effectLst/>
              <a:uLnTx/>
              <a:uFillTx/>
              <a:latin typeface="Times New Roman" panose="02020603050405020304" pitchFamily="18" charset="0"/>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dirty="0" smtClean="0">
              <a:ln>
                <a:noFill/>
              </a:ln>
              <a:solidFill>
                <a:srgbClr val="6585CF">
                  <a:lumMod val="50000"/>
                </a:srgbClr>
              </a:solidFill>
              <a:effectLst/>
              <a:uLnTx/>
              <a:uFillTx/>
              <a:latin typeface="Times New Roman" panose="02020603050405020304" pitchFamily="18" charset="0"/>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dirty="0" smtClean="0">
              <a:ln>
                <a:noFill/>
              </a:ln>
              <a:solidFill>
                <a:srgbClr val="6585CF">
                  <a:lumMod val="50000"/>
                </a:srgbClr>
              </a:solidFill>
              <a:effectLst/>
              <a:uLnTx/>
              <a:uFillTx/>
              <a:latin typeface="Times New Roman" panose="02020603050405020304" pitchFamily="18" charset="0"/>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800" b="1" i="0" u="sng" strike="noStrike" kern="0" cap="none" spc="0" normalizeH="0" baseline="0" noProof="0" dirty="0" smtClean="0">
                <a:ln>
                  <a:noFill/>
                </a:ln>
                <a:solidFill>
                  <a:srgbClr val="6585CF">
                    <a:lumMod val="50000"/>
                  </a:srgbClr>
                </a:solidFill>
                <a:effectLst/>
                <a:uLnTx/>
                <a:uFillTx/>
                <a:latin typeface="Calibri" panose="020F0502020204030204" pitchFamily="34" charset="0"/>
                <a:cs typeface="Calibri" panose="020F0502020204030204" pitchFamily="34" charset="0"/>
              </a:rPr>
              <a:t>ΣΤΑΣΕΙΣ – ΣΥΜΠΕΡΙΦΟΡΕΣ</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000" b="1" i="0" u="none" strike="noStrike" kern="0" cap="none" spc="0" normalizeH="0" baseline="0" noProof="0" dirty="0" smtClean="0">
                <a:ln>
                  <a:noFill/>
                </a:ln>
                <a:solidFill>
                  <a:srgbClr val="6585CF">
                    <a:lumMod val="50000"/>
                  </a:srgbClr>
                </a:solidFill>
                <a:effectLst/>
                <a:uLnTx/>
                <a:uFillTx/>
                <a:latin typeface="Calibri" panose="020F0502020204030204" pitchFamily="34" charset="0"/>
                <a:cs typeface="Calibri" panose="020F0502020204030204" pitchFamily="34" charset="0"/>
              </a:rPr>
              <a:t>Σεβασμός και Διαλλακτικότητα σε διαφορετικές απόψεις και πρακτικές</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000" b="1" i="0" u="none" strike="noStrike" kern="0" cap="none" spc="0" normalizeH="0" baseline="0" noProof="0" dirty="0" smtClean="0">
                <a:ln>
                  <a:noFill/>
                </a:ln>
                <a:solidFill>
                  <a:srgbClr val="6585CF">
                    <a:lumMod val="50000"/>
                  </a:srgbClr>
                </a:solidFill>
                <a:effectLst/>
                <a:uLnTx/>
                <a:uFillTx/>
                <a:latin typeface="Calibri" panose="020F0502020204030204" pitchFamily="34" charset="0"/>
                <a:cs typeface="Calibri" panose="020F0502020204030204" pitchFamily="34" charset="0"/>
              </a:rPr>
              <a:t>Ανάληψη Δράσης</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mn-cs"/>
            </a:endParaRPr>
          </a:p>
        </p:txBody>
      </p:sp>
      <p:sp>
        <p:nvSpPr>
          <p:cNvPr id="5" name="2 - Έλλειψη"/>
          <p:cNvSpPr/>
          <p:nvPr/>
        </p:nvSpPr>
        <p:spPr>
          <a:xfrm>
            <a:off x="152400" y="990600"/>
            <a:ext cx="3429000" cy="2632810"/>
          </a:xfrm>
          <a:prstGeom prst="ellipse">
            <a:avLst/>
          </a:prstGeom>
          <a:solidFill>
            <a:srgbClr val="A379BB">
              <a:lumMod val="60000"/>
              <a:lumOff val="40000"/>
            </a:srgbClr>
          </a:solidFill>
          <a:ln w="25400" cap="flat" cmpd="sng" algn="ctr">
            <a:solidFill>
              <a:srgbClr val="A379BB">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800" b="1" i="0" u="sng" strike="noStrike" kern="0" cap="none" spc="0" normalizeH="0" baseline="0" noProof="0" dirty="0" smtClean="0">
                <a:ln>
                  <a:noFill/>
                </a:ln>
                <a:solidFill>
                  <a:srgbClr val="6585CF">
                    <a:lumMod val="50000"/>
                  </a:srgbClr>
                </a:solidFill>
                <a:effectLst/>
                <a:uLnTx/>
                <a:uFillTx/>
                <a:latin typeface="Calibri" panose="020F0502020204030204" pitchFamily="34" charset="0"/>
                <a:cs typeface="Calibri" panose="020F0502020204030204" pitchFamily="34" charset="0"/>
              </a:rPr>
              <a:t>ΑΞΙΕΣ</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000" b="1" i="0" u="none" strike="noStrike" kern="0" cap="none" spc="0" normalizeH="0" baseline="0" noProof="0" dirty="0" smtClean="0">
                <a:ln>
                  <a:noFill/>
                </a:ln>
                <a:solidFill>
                  <a:srgbClr val="6585CF">
                    <a:lumMod val="50000"/>
                  </a:srgbClr>
                </a:solidFill>
                <a:effectLst/>
                <a:uLnTx/>
                <a:uFillTx/>
                <a:latin typeface="Calibri" panose="020F0502020204030204" pitchFamily="34" charset="0"/>
                <a:cs typeface="Calibri" panose="020F0502020204030204" pitchFamily="34" charset="0"/>
              </a:rPr>
              <a:t>Δημοκρατία Δικαιοσύνη  Ανθρώπινα Δικαιώματα Πλουραλισμός</a:t>
            </a:r>
          </a:p>
        </p:txBody>
      </p:sp>
      <p:sp>
        <p:nvSpPr>
          <p:cNvPr id="9" name="5 - Έλλειψη"/>
          <p:cNvSpPr/>
          <p:nvPr/>
        </p:nvSpPr>
        <p:spPr>
          <a:xfrm>
            <a:off x="48459" y="3829153"/>
            <a:ext cx="3925228" cy="2907280"/>
          </a:xfrm>
          <a:prstGeom prst="ellipse">
            <a:avLst/>
          </a:prstGeom>
          <a:solidFill>
            <a:srgbClr val="A379BB">
              <a:lumMod val="60000"/>
              <a:lumOff val="40000"/>
            </a:srgbClr>
          </a:solidFill>
          <a:ln w="25400" cap="flat" cmpd="sng" algn="ctr">
            <a:solidFill>
              <a:srgbClr val="A379BB">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2800" b="1" i="0" u="none" strike="noStrike" kern="0" cap="none" spc="0" normalizeH="0" baseline="0" noProof="0" dirty="0" smtClean="0">
              <a:ln>
                <a:noFill/>
              </a:ln>
              <a:solidFill>
                <a:srgbClr val="6585CF">
                  <a:lumMod val="50000"/>
                </a:srgbClr>
              </a:solidFill>
              <a:effectLst/>
              <a:uLnTx/>
              <a:uFillTx/>
              <a:latin typeface="Times New Roman" panose="02020603050405020304" pitchFamily="18" charset="0"/>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2800" b="1" i="0" u="none" strike="noStrike" kern="0" cap="none" spc="0" normalizeH="0" baseline="0" noProof="0" dirty="0" smtClean="0">
              <a:ln>
                <a:noFill/>
              </a:ln>
              <a:solidFill>
                <a:srgbClr val="6585CF">
                  <a:lumMod val="50000"/>
                </a:srgbClr>
              </a:solidFill>
              <a:effectLst/>
              <a:uLnTx/>
              <a:uFillTx/>
              <a:latin typeface="Times New Roman" panose="02020603050405020304" pitchFamily="18" charset="0"/>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2800" b="1" i="0" u="none" strike="noStrike" kern="0" cap="none" spc="0" normalizeH="0" baseline="0" noProof="0" dirty="0" smtClean="0">
              <a:ln>
                <a:noFill/>
              </a:ln>
              <a:solidFill>
                <a:srgbClr val="6585CF">
                  <a:lumMod val="50000"/>
                </a:srgbClr>
              </a:solidFill>
              <a:effectLst/>
              <a:uLnTx/>
              <a:uFillTx/>
              <a:latin typeface="Times New Roman" panose="02020603050405020304" pitchFamily="18" charset="0"/>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2400" b="1" i="0" u="sng" strike="noStrike" kern="0" cap="none" spc="0" normalizeH="0" baseline="0" noProof="0" dirty="0" smtClean="0">
              <a:ln>
                <a:noFill/>
              </a:ln>
              <a:solidFill>
                <a:srgbClr val="6585CF">
                  <a:lumMod val="50000"/>
                </a:srgbClr>
              </a:solidFill>
              <a:effectLst/>
              <a:uLnTx/>
              <a:uFillTx/>
              <a:latin typeface="Constantia" panose="02030602050306030303" pitchFamily="18" charset="0"/>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400" b="1" i="0" u="sng" strike="noStrike" kern="0" cap="none" spc="0" normalizeH="0" baseline="0" noProof="0" dirty="0" smtClean="0">
                <a:ln>
                  <a:noFill/>
                </a:ln>
                <a:solidFill>
                  <a:srgbClr val="6585CF">
                    <a:lumMod val="50000"/>
                  </a:srgbClr>
                </a:solidFill>
                <a:effectLst/>
                <a:uLnTx/>
                <a:uFillTx/>
                <a:latin typeface="Constantia" panose="02030602050306030303" pitchFamily="18" charset="0"/>
                <a:ea typeface="+mn-ea"/>
                <a:cs typeface="+mn-cs"/>
              </a:rPr>
              <a:t> </a:t>
            </a:r>
            <a:r>
              <a:rPr kumimoji="0" lang="el-GR" sz="2800" b="1" i="0" u="sng" strike="noStrike" kern="0" cap="none" spc="0" normalizeH="0" baseline="0" noProof="0" dirty="0" smtClean="0">
                <a:ln>
                  <a:noFill/>
                </a:ln>
                <a:solidFill>
                  <a:srgbClr val="6585CF">
                    <a:lumMod val="50000"/>
                  </a:srgbClr>
                </a:solidFill>
                <a:effectLst/>
                <a:uLnTx/>
                <a:uFillTx/>
                <a:latin typeface="Calibri" panose="020F0502020204030204" pitchFamily="34" charset="0"/>
                <a:cs typeface="Calibri" panose="020F0502020204030204" pitchFamily="34" charset="0"/>
              </a:rPr>
              <a:t>ΚΟΙΝΩΝΙΚΕΣ</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800" b="1" i="0" u="sng" strike="noStrike" kern="0" cap="none" spc="0" normalizeH="0" baseline="0" noProof="0" dirty="0" smtClean="0">
                <a:ln>
                  <a:noFill/>
                </a:ln>
                <a:solidFill>
                  <a:srgbClr val="6585CF">
                    <a:lumMod val="50000"/>
                  </a:srgbClr>
                </a:solidFill>
                <a:effectLst/>
                <a:uLnTx/>
                <a:uFillTx/>
                <a:latin typeface="Calibri" panose="020F0502020204030204" pitchFamily="34" charset="0"/>
                <a:cs typeface="Calibri" panose="020F0502020204030204" pitchFamily="34" charset="0"/>
              </a:rPr>
              <a:t>ΔΕΞΙΟΤΗΤΕΣ</a:t>
            </a:r>
            <a:endParaRPr kumimoji="0" lang="el-GR" sz="2800" b="1" i="0" u="none" strike="noStrike" kern="0" cap="none" spc="0" normalizeH="0" baseline="0" noProof="0" dirty="0" smtClean="0">
              <a:ln>
                <a:noFill/>
              </a:ln>
              <a:solidFill>
                <a:srgbClr val="6585CF">
                  <a:lumMod val="50000"/>
                </a:srgbClr>
              </a:solidFill>
              <a:effectLst/>
              <a:uLnTx/>
              <a:uFillTx/>
              <a:latin typeface="Constantia" panose="02030602050306030303"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000" b="1" i="0" u="none" strike="noStrike" kern="0" cap="none" spc="0" normalizeH="0" baseline="0" noProof="0" dirty="0" smtClean="0">
                <a:ln>
                  <a:noFill/>
                </a:ln>
                <a:solidFill>
                  <a:srgbClr val="6585CF">
                    <a:lumMod val="50000"/>
                  </a:srgbClr>
                </a:solidFill>
                <a:effectLst/>
                <a:uLnTx/>
                <a:uFillTx/>
                <a:latin typeface="Calibri" panose="020F0502020204030204" pitchFamily="34" charset="0"/>
                <a:cs typeface="Calibri" panose="020F0502020204030204" pitchFamily="34" charset="0"/>
              </a:rPr>
              <a:t>Σωστή ακρόαση</a:t>
            </a:r>
          </a:p>
          <a:p>
            <a:pPr marL="0" marR="0" lvl="0" indent="0" algn="ctr" defTabSz="914400" eaLnBrk="1" fontAlgn="auto" latinLnBrk="0" hangingPunct="1">
              <a:lnSpc>
                <a:spcPct val="100000"/>
              </a:lnSpc>
              <a:spcBef>
                <a:spcPts val="0"/>
              </a:spcBef>
              <a:spcAft>
                <a:spcPts val="0"/>
              </a:spcAft>
              <a:buClrTx/>
              <a:buSzTx/>
              <a:buFontTx/>
              <a:buNone/>
              <a:tabLst/>
              <a:defRPr/>
            </a:pPr>
            <a:r>
              <a:rPr lang="el-GR" sz="2000" b="1" kern="0" dirty="0" err="1" smtClean="0">
                <a:solidFill>
                  <a:srgbClr val="6585CF">
                    <a:lumMod val="50000"/>
                  </a:srgbClr>
                </a:solidFill>
                <a:latin typeface="Calibri" panose="020F0502020204030204" pitchFamily="34" charset="0"/>
                <a:cs typeface="Calibri" panose="020F0502020204030204" pitchFamily="34" charset="0"/>
              </a:rPr>
              <a:t>Ενσυναίσθηση</a:t>
            </a:r>
            <a:r>
              <a:rPr kumimoji="0" lang="el-GR" sz="2000" b="1" i="0" u="none" strike="noStrike" kern="0" cap="none" spc="0" normalizeH="0" baseline="0" noProof="0" dirty="0" smtClean="0">
                <a:ln>
                  <a:noFill/>
                </a:ln>
                <a:solidFill>
                  <a:srgbClr val="6585CF">
                    <a:lumMod val="50000"/>
                  </a:srgbClr>
                </a:solidFill>
                <a:effectLst/>
                <a:uLnTx/>
                <a:uFillTx/>
                <a:latin typeface="Calibri" panose="020F0502020204030204" pitchFamily="34" charset="0"/>
                <a:cs typeface="Calibri" panose="020F0502020204030204" pitchFamily="34" charset="0"/>
              </a:rPr>
              <a:t> </a:t>
            </a:r>
            <a:r>
              <a:rPr lang="el-GR" sz="2000" b="1" kern="0" dirty="0">
                <a:solidFill>
                  <a:srgbClr val="6585CF">
                    <a:lumMod val="50000"/>
                  </a:srgbClr>
                </a:solidFill>
                <a:latin typeface="Calibri" panose="020F0502020204030204" pitchFamily="34" charset="0"/>
                <a:cs typeface="Calibri" panose="020F0502020204030204" pitchFamily="34" charset="0"/>
              </a:rPr>
              <a:t>Σ</a:t>
            </a:r>
            <a:r>
              <a:rPr kumimoji="0" lang="el-GR" sz="2000" b="1" i="0" u="none" strike="noStrike" kern="0" cap="none" spc="0" normalizeH="0" baseline="0" noProof="0" dirty="0" err="1" smtClean="0">
                <a:ln>
                  <a:noFill/>
                </a:ln>
                <a:solidFill>
                  <a:srgbClr val="6585CF">
                    <a:lumMod val="50000"/>
                  </a:srgbClr>
                </a:solidFill>
                <a:effectLst/>
                <a:uLnTx/>
                <a:uFillTx/>
                <a:latin typeface="Calibri" panose="020F0502020204030204" pitchFamily="34" charset="0"/>
                <a:cs typeface="Calibri" panose="020F0502020204030204" pitchFamily="34" charset="0"/>
              </a:rPr>
              <a:t>υνεργατικότητα</a:t>
            </a:r>
            <a:r>
              <a:rPr kumimoji="0" lang="el-GR" sz="2000" b="1" i="0" u="none" strike="noStrike" kern="0" cap="none" spc="0" normalizeH="0" baseline="0" noProof="0" dirty="0" smtClean="0">
                <a:ln>
                  <a:noFill/>
                </a:ln>
                <a:solidFill>
                  <a:srgbClr val="6585CF">
                    <a:lumMod val="50000"/>
                  </a:srgbClr>
                </a:solidFill>
                <a:effectLst/>
                <a:uLnTx/>
                <a:uFillTx/>
                <a:latin typeface="Calibri" panose="020F0502020204030204" pitchFamily="34" charset="0"/>
                <a:cs typeface="Calibri" panose="020F0502020204030204" pitchFamily="34" charset="0"/>
              </a:rPr>
              <a:t> Επίλυση διαφορών</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2800" b="1" i="0" u="none" strike="noStrike" kern="0" cap="none" spc="0" normalizeH="0" baseline="0" noProof="0" dirty="0" smtClean="0">
              <a:ln>
                <a:noFill/>
              </a:ln>
              <a:solidFill>
                <a:srgbClr val="6585CF">
                  <a:lumMod val="50000"/>
                </a:srgbClr>
              </a:solidFill>
              <a:effectLst/>
              <a:uLnTx/>
              <a:uFillTx/>
              <a:latin typeface="Times New Roman" panose="02020603050405020304" pitchFamily="18" charset="0"/>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2800" b="1" i="0" u="none" strike="noStrike" kern="0" cap="none" spc="0" normalizeH="0" baseline="0" noProof="0" dirty="0" smtClean="0">
              <a:ln>
                <a:noFill/>
              </a:ln>
              <a:solidFill>
                <a:srgbClr val="6585CF">
                  <a:lumMod val="50000"/>
                </a:srgbClr>
              </a:solidFill>
              <a:effectLst/>
              <a:uLnTx/>
              <a:uFillTx/>
              <a:latin typeface="Times New Roman" panose="02020603050405020304" pitchFamily="18" charset="0"/>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2800" b="1" i="0" u="none" strike="noStrike" kern="0" cap="none" spc="0" normalizeH="0" baseline="0" noProof="0" dirty="0" smtClean="0">
              <a:ln>
                <a:noFill/>
              </a:ln>
              <a:solidFill>
                <a:srgbClr val="6585CF">
                  <a:lumMod val="50000"/>
                </a:srgbClr>
              </a:solidFill>
              <a:effectLst/>
              <a:uLnTx/>
              <a:uFillTx/>
              <a:latin typeface="Times New Roman" panose="02020603050405020304" pitchFamily="18" charset="0"/>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2800" b="1" i="0" u="none" strike="noStrike" kern="0" cap="none" spc="0" normalizeH="0" baseline="0" noProof="0" dirty="0" smtClean="0">
              <a:ln>
                <a:noFill/>
              </a:ln>
              <a:solidFill>
                <a:srgbClr val="6585CF">
                  <a:lumMod val="50000"/>
                </a:srgb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710589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1CD5B">
            <a:alpha val="74000"/>
          </a:srgbClr>
        </a:solidFill>
        <a:effectLst/>
      </p:bgPr>
    </p:bg>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stretch>
            <a:fillRect/>
          </a:stretch>
        </p:blipFill>
        <p:spPr>
          <a:xfrm>
            <a:off x="2184400" y="1676400"/>
            <a:ext cx="4775200" cy="3581400"/>
          </a:xfrm>
          <a:prstGeom prst="rect">
            <a:avLst/>
          </a:prstGeom>
        </p:spPr>
      </p:pic>
      <p:sp>
        <p:nvSpPr>
          <p:cNvPr id="2" name="1 - Τίτλος"/>
          <p:cNvSpPr>
            <a:spLocks noGrp="1"/>
          </p:cNvSpPr>
          <p:nvPr>
            <p:ph type="title"/>
          </p:nvPr>
        </p:nvSpPr>
        <p:spPr>
          <a:xfrm>
            <a:off x="457200" y="274638"/>
            <a:ext cx="8229600" cy="792162"/>
          </a:xfrm>
        </p:spPr>
        <p:txBody>
          <a:bodyPr>
            <a:normAutofit/>
          </a:bodyPr>
          <a:lstStyle/>
          <a:p>
            <a:r>
              <a:rPr lang="el-GR" sz="2800" b="1" dirty="0" smtClean="0">
                <a:solidFill>
                  <a:srgbClr val="002060"/>
                </a:solidFill>
              </a:rPr>
              <a:t>Στόχοι – σκοποί </a:t>
            </a:r>
            <a:endParaRPr lang="el-GR" sz="2800" b="1" dirty="0">
              <a:solidFill>
                <a:srgbClr val="002060"/>
              </a:solidFill>
            </a:endParaRPr>
          </a:p>
        </p:txBody>
      </p:sp>
      <p:sp>
        <p:nvSpPr>
          <p:cNvPr id="3" name="2 - Θέση περιεχομένου"/>
          <p:cNvSpPr>
            <a:spLocks noGrp="1"/>
          </p:cNvSpPr>
          <p:nvPr>
            <p:ph idx="1"/>
          </p:nvPr>
        </p:nvSpPr>
        <p:spPr>
          <a:xfrm>
            <a:off x="457200" y="1066800"/>
            <a:ext cx="8229600" cy="5059363"/>
          </a:xfrm>
        </p:spPr>
        <p:txBody>
          <a:bodyPr>
            <a:normAutofit fontScale="85000" lnSpcReduction="20000"/>
          </a:bodyPr>
          <a:lstStyle/>
          <a:p>
            <a:pPr lvl="0">
              <a:buFont typeface="Wingdings" pitchFamily="2" charset="2"/>
              <a:buChar char="ü"/>
            </a:pPr>
            <a:endParaRPr lang="el-GR" sz="2000" dirty="0" smtClean="0">
              <a:solidFill>
                <a:srgbClr val="002060"/>
              </a:solidFill>
            </a:endParaRPr>
          </a:p>
          <a:p>
            <a:pPr lvl="0">
              <a:buFont typeface="Wingdings" pitchFamily="2" charset="2"/>
              <a:buChar char="ü"/>
            </a:pPr>
            <a:r>
              <a:rPr lang="el-GR" sz="2400" b="1" dirty="0" smtClean="0">
                <a:solidFill>
                  <a:srgbClr val="002060"/>
                </a:solidFill>
              </a:rPr>
              <a:t>Να βελτιωθεί η κατανόηση της </a:t>
            </a:r>
            <a:r>
              <a:rPr lang="el-GR" sz="2400" b="1" dirty="0" err="1" smtClean="0">
                <a:solidFill>
                  <a:srgbClr val="002060"/>
                </a:solidFill>
              </a:rPr>
              <a:t>αλληλοσύνδεσης</a:t>
            </a:r>
            <a:r>
              <a:rPr lang="el-GR" sz="2400" b="1" dirty="0" smtClean="0">
                <a:solidFill>
                  <a:srgbClr val="002060"/>
                </a:solidFill>
              </a:rPr>
              <a:t> των ανθρώπων και του περιβάλλοντος</a:t>
            </a:r>
          </a:p>
          <a:p>
            <a:pPr lvl="0">
              <a:buFont typeface="Wingdings" pitchFamily="2" charset="2"/>
              <a:buChar char="ü"/>
            </a:pPr>
            <a:endParaRPr lang="el-GR" sz="2400" b="1" dirty="0" smtClean="0">
              <a:solidFill>
                <a:srgbClr val="002060"/>
              </a:solidFill>
            </a:endParaRPr>
          </a:p>
          <a:p>
            <a:pPr lvl="0">
              <a:buFont typeface="Wingdings" pitchFamily="2" charset="2"/>
              <a:buChar char="ü"/>
            </a:pPr>
            <a:r>
              <a:rPr lang="el-GR" sz="2400" b="1" dirty="0" smtClean="0">
                <a:solidFill>
                  <a:srgbClr val="002060"/>
                </a:solidFill>
              </a:rPr>
              <a:t>Να ενισχυθεί η γνώση για τα τοπικά θέματα που αφορούν τη βιώσιμη ανάπτυξη</a:t>
            </a:r>
          </a:p>
          <a:p>
            <a:pPr marL="0" lvl="0" indent="0">
              <a:buNone/>
            </a:pPr>
            <a:endParaRPr lang="el-GR" sz="2400" b="1" dirty="0" smtClean="0">
              <a:solidFill>
                <a:srgbClr val="002060"/>
              </a:solidFill>
            </a:endParaRPr>
          </a:p>
          <a:p>
            <a:pPr lvl="0" algn="just">
              <a:spcAft>
                <a:spcPts val="500"/>
              </a:spcAft>
              <a:buFont typeface="Wingdings" panose="05000000000000000000" pitchFamily="2" charset="2"/>
              <a:buChar char="ü"/>
            </a:pPr>
            <a:r>
              <a:rPr lang="el-GR" sz="2400" b="1" dirty="0">
                <a:solidFill>
                  <a:srgbClr val="002060"/>
                </a:solidFill>
                <a:ea typeface="Calibri" panose="020F0502020204030204" pitchFamily="34" charset="0"/>
                <a:cs typeface="Calibri" panose="020F0502020204030204" pitchFamily="34" charset="0"/>
              </a:rPr>
              <a:t>Να ενισχυθούν δεξιότητες όπως: η ηγεσία, η εξερεύνηση, η αναζήτηση και η κριτική </a:t>
            </a:r>
            <a:r>
              <a:rPr lang="el-GR" sz="2400" b="1" dirty="0" smtClean="0">
                <a:solidFill>
                  <a:srgbClr val="002060"/>
                </a:solidFill>
                <a:ea typeface="Calibri" panose="020F0502020204030204" pitchFamily="34" charset="0"/>
                <a:cs typeface="Calibri" panose="020F0502020204030204" pitchFamily="34" charset="0"/>
              </a:rPr>
              <a:t>σκέψη</a:t>
            </a:r>
            <a:endParaRPr lang="el-GR" sz="2400" b="1" dirty="0" smtClean="0">
              <a:solidFill>
                <a:srgbClr val="002060"/>
              </a:solidFill>
            </a:endParaRPr>
          </a:p>
          <a:p>
            <a:pPr marL="0" lvl="0" indent="0">
              <a:buNone/>
            </a:pPr>
            <a:endParaRPr lang="el-GR" sz="2400" b="1" dirty="0" smtClean="0">
              <a:solidFill>
                <a:srgbClr val="002060"/>
              </a:solidFill>
            </a:endParaRPr>
          </a:p>
          <a:p>
            <a:pPr lvl="0">
              <a:buFont typeface="Wingdings" pitchFamily="2" charset="2"/>
              <a:buChar char="ü"/>
            </a:pPr>
            <a:r>
              <a:rPr lang="el-GR" sz="2400" b="1" dirty="0" smtClean="0">
                <a:solidFill>
                  <a:srgbClr val="002060"/>
                </a:solidFill>
              </a:rPr>
              <a:t>Να καλλιεργηθούν οι κοινωνικές  δεξιότητες και  η  κοινωνική αλληλεπίδραση - προετοιμασία για την ενήλικη ζωή)</a:t>
            </a:r>
          </a:p>
          <a:p>
            <a:pPr lvl="0">
              <a:buFont typeface="Wingdings" pitchFamily="2" charset="2"/>
              <a:buChar char="ü"/>
            </a:pPr>
            <a:endParaRPr lang="el-GR" sz="2400" b="1" dirty="0" smtClean="0">
              <a:solidFill>
                <a:srgbClr val="002060"/>
              </a:solidFill>
            </a:endParaRPr>
          </a:p>
          <a:p>
            <a:pPr lvl="0">
              <a:buFont typeface="Wingdings" pitchFamily="2" charset="2"/>
              <a:buChar char="ü"/>
            </a:pPr>
            <a:r>
              <a:rPr lang="el-GR" sz="2400" b="1" dirty="0" smtClean="0">
                <a:solidFill>
                  <a:srgbClr val="002060"/>
                </a:solidFill>
              </a:rPr>
              <a:t>Να δημιουργήσουμε ενεργούς πολίτες </a:t>
            </a:r>
          </a:p>
          <a:p>
            <a:pPr lvl="0">
              <a:buFont typeface="Wingdings" pitchFamily="2" charset="2"/>
              <a:buChar char="ü"/>
            </a:pPr>
            <a:endParaRPr lang="el-GR" sz="2400" b="1" dirty="0" smtClean="0">
              <a:solidFill>
                <a:srgbClr val="002060"/>
              </a:solidFill>
            </a:endParaRPr>
          </a:p>
          <a:p>
            <a:pPr lvl="0">
              <a:buFont typeface="Wingdings" pitchFamily="2" charset="2"/>
              <a:buChar char="ü"/>
            </a:pPr>
            <a:r>
              <a:rPr lang="el-GR" sz="2400" b="1" dirty="0" smtClean="0">
                <a:solidFill>
                  <a:srgbClr val="002060"/>
                </a:solidFill>
              </a:rPr>
              <a:t>Να γνωρίσουν οι μαθητές τους 17 Παγκόσμιους Στόχους</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1CD5B">
            <a:alpha val="74000"/>
          </a:srgb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63562"/>
          </a:xfrm>
        </p:spPr>
        <p:txBody>
          <a:bodyPr>
            <a:normAutofit/>
          </a:bodyPr>
          <a:lstStyle/>
          <a:p>
            <a:r>
              <a:rPr lang="el-GR" sz="2800" b="1" dirty="0" smtClean="0">
                <a:solidFill>
                  <a:srgbClr val="002060"/>
                </a:solidFill>
              </a:rPr>
              <a:t>Μαθησιακά αποτελέσματα</a:t>
            </a:r>
            <a:endParaRPr lang="el-GR" sz="2800" b="1" dirty="0">
              <a:solidFill>
                <a:srgbClr val="002060"/>
              </a:solidFill>
            </a:endParaRPr>
          </a:p>
        </p:txBody>
      </p:sp>
      <p:sp>
        <p:nvSpPr>
          <p:cNvPr id="3" name="2 - Θέση περιεχομένου"/>
          <p:cNvSpPr>
            <a:spLocks noGrp="1"/>
          </p:cNvSpPr>
          <p:nvPr>
            <p:ph idx="1"/>
          </p:nvPr>
        </p:nvSpPr>
        <p:spPr>
          <a:xfrm>
            <a:off x="457200" y="838200"/>
            <a:ext cx="3810000" cy="5638800"/>
          </a:xfrm>
        </p:spPr>
        <p:txBody>
          <a:bodyPr>
            <a:normAutofit fontScale="62500" lnSpcReduction="20000"/>
          </a:bodyPr>
          <a:lstStyle/>
          <a:p>
            <a:pPr>
              <a:buFont typeface="Wingdings" pitchFamily="2" charset="2"/>
              <a:buChar char="ü"/>
            </a:pPr>
            <a:r>
              <a:rPr lang="el-GR" sz="3800" b="1" u="sng" dirty="0" smtClean="0">
                <a:solidFill>
                  <a:srgbClr val="002060"/>
                </a:solidFill>
              </a:rPr>
              <a:t>Εξάσκηση των δεξιοτήτων ζωής των μαθητών</a:t>
            </a:r>
            <a:endParaRPr lang="el-GR" sz="3800" b="1" dirty="0" smtClean="0">
              <a:solidFill>
                <a:srgbClr val="002060"/>
              </a:solidFill>
            </a:endParaRPr>
          </a:p>
          <a:p>
            <a:pPr lvl="0"/>
            <a:r>
              <a:rPr lang="el-GR" sz="3800" dirty="0" smtClean="0">
                <a:solidFill>
                  <a:srgbClr val="002060"/>
                </a:solidFill>
              </a:rPr>
              <a:t>Κοινωνικές Δεξιότητες</a:t>
            </a:r>
          </a:p>
          <a:p>
            <a:pPr lvl="0"/>
            <a:endParaRPr lang="el-GR" sz="3800" dirty="0" smtClean="0">
              <a:solidFill>
                <a:srgbClr val="002060"/>
              </a:solidFill>
            </a:endParaRPr>
          </a:p>
          <a:p>
            <a:pPr lvl="0"/>
            <a:r>
              <a:rPr lang="el-GR" sz="3800" dirty="0" smtClean="0">
                <a:solidFill>
                  <a:srgbClr val="002060"/>
                </a:solidFill>
              </a:rPr>
              <a:t>Ενεργός </a:t>
            </a:r>
            <a:r>
              <a:rPr lang="el-GR" sz="3800" dirty="0" err="1" smtClean="0">
                <a:solidFill>
                  <a:srgbClr val="002060"/>
                </a:solidFill>
              </a:rPr>
              <a:t>Πολιτειότητα</a:t>
            </a:r>
            <a:endParaRPr lang="el-GR" sz="3800" dirty="0" smtClean="0">
              <a:solidFill>
                <a:srgbClr val="002060"/>
              </a:solidFill>
            </a:endParaRPr>
          </a:p>
          <a:p>
            <a:pPr lvl="0"/>
            <a:endParaRPr lang="el-GR" sz="3800" dirty="0" smtClean="0">
              <a:solidFill>
                <a:srgbClr val="002060"/>
              </a:solidFill>
            </a:endParaRPr>
          </a:p>
          <a:p>
            <a:pPr lvl="0"/>
            <a:r>
              <a:rPr lang="el-GR" sz="3800" dirty="0" err="1" smtClean="0">
                <a:solidFill>
                  <a:srgbClr val="002060"/>
                </a:solidFill>
              </a:rPr>
              <a:t>Ενσυναίσθηση</a:t>
            </a:r>
            <a:r>
              <a:rPr lang="el-GR" sz="3800" dirty="0" smtClean="0">
                <a:solidFill>
                  <a:srgbClr val="002060"/>
                </a:solidFill>
              </a:rPr>
              <a:t> και ευαισθησία</a:t>
            </a:r>
          </a:p>
          <a:p>
            <a:pPr lvl="0"/>
            <a:endParaRPr lang="el-GR" sz="3800" dirty="0" smtClean="0">
              <a:solidFill>
                <a:srgbClr val="002060"/>
              </a:solidFill>
            </a:endParaRPr>
          </a:p>
          <a:p>
            <a:pPr lvl="0"/>
            <a:r>
              <a:rPr lang="el-GR" sz="3800" dirty="0" smtClean="0">
                <a:solidFill>
                  <a:srgbClr val="002060"/>
                </a:solidFill>
              </a:rPr>
              <a:t>Υπευθυνότητα, σεβασμός, συνεργασία, αλληλεγγύη</a:t>
            </a:r>
          </a:p>
          <a:p>
            <a:pPr marL="0" lvl="0" indent="0">
              <a:buNone/>
            </a:pPr>
            <a:endParaRPr lang="el-GR" dirty="0">
              <a:solidFill>
                <a:srgbClr val="002060"/>
              </a:solidFill>
            </a:endParaRPr>
          </a:p>
          <a:p>
            <a:pPr lvl="0"/>
            <a:endParaRPr lang="el-GR" dirty="0" smtClean="0">
              <a:solidFill>
                <a:srgbClr val="002060"/>
              </a:solidFill>
            </a:endParaRPr>
          </a:p>
          <a:p>
            <a:pPr lvl="0">
              <a:buNone/>
            </a:pPr>
            <a:r>
              <a:rPr lang="el-GR" sz="3600" dirty="0" smtClean="0">
                <a:solidFill>
                  <a:srgbClr val="002060"/>
                </a:solidFill>
              </a:rPr>
              <a:t>	</a:t>
            </a:r>
          </a:p>
          <a:p>
            <a:pPr lvl="0">
              <a:buFont typeface="Wingdings" pitchFamily="2" charset="2"/>
              <a:buChar char="ü"/>
            </a:pPr>
            <a:endParaRPr lang="el-GR" dirty="0" smtClean="0"/>
          </a:p>
          <a:p>
            <a:endParaRPr lang="el-GR" dirty="0"/>
          </a:p>
        </p:txBody>
      </p:sp>
      <p:pic>
        <p:nvPicPr>
          <p:cNvPr id="4" name="Εικόνα 3"/>
          <p:cNvPicPr>
            <a:picLocks noChangeAspect="1"/>
          </p:cNvPicPr>
          <p:nvPr/>
        </p:nvPicPr>
        <p:blipFill>
          <a:blip r:embed="rId2"/>
          <a:stretch>
            <a:fillRect/>
          </a:stretch>
        </p:blipFill>
        <p:spPr>
          <a:xfrm>
            <a:off x="4492647" y="1219200"/>
            <a:ext cx="4194153" cy="1752600"/>
          </a:xfrm>
          <a:prstGeom prst="rect">
            <a:avLst/>
          </a:prstGeom>
        </p:spPr>
      </p:pic>
      <p:pic>
        <p:nvPicPr>
          <p:cNvPr id="5" name="Εικόνα 4"/>
          <p:cNvPicPr>
            <a:picLocks noChangeAspect="1"/>
          </p:cNvPicPr>
          <p:nvPr/>
        </p:nvPicPr>
        <p:blipFill>
          <a:blip r:embed="rId3"/>
          <a:stretch>
            <a:fillRect/>
          </a:stretch>
        </p:blipFill>
        <p:spPr>
          <a:xfrm>
            <a:off x="879486" y="4937907"/>
            <a:ext cx="2333625" cy="1962150"/>
          </a:xfrm>
          <a:prstGeom prst="rect">
            <a:avLst/>
          </a:prstGeom>
        </p:spPr>
      </p:pic>
      <p:pic>
        <p:nvPicPr>
          <p:cNvPr id="6" name="Εικόνα 5"/>
          <p:cNvPicPr>
            <a:picLocks noChangeAspect="1"/>
          </p:cNvPicPr>
          <p:nvPr/>
        </p:nvPicPr>
        <p:blipFill>
          <a:blip r:embed="rId4"/>
          <a:stretch>
            <a:fillRect/>
          </a:stretch>
        </p:blipFill>
        <p:spPr>
          <a:xfrm>
            <a:off x="4476234" y="3102405"/>
            <a:ext cx="4210565" cy="3671003"/>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1CD5B"/>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685800"/>
            <a:ext cx="4114800" cy="685800"/>
          </a:xfrm>
        </p:spPr>
        <p:txBody>
          <a:bodyPr>
            <a:normAutofit fontScale="90000"/>
          </a:bodyPr>
          <a:lstStyle/>
          <a:p>
            <a:pPr algn="l"/>
            <a:r>
              <a:rPr lang="el-GR" sz="3100" b="1" dirty="0" smtClean="0">
                <a:solidFill>
                  <a:srgbClr val="002060"/>
                </a:solidFill>
              </a:rPr>
              <a:t/>
            </a:r>
            <a:br>
              <a:rPr lang="el-GR" sz="3100" b="1" dirty="0" smtClean="0">
                <a:solidFill>
                  <a:srgbClr val="002060"/>
                </a:solidFill>
              </a:rPr>
            </a:br>
            <a:r>
              <a:rPr lang="el-GR" b="1" u="sng" dirty="0">
                <a:solidFill>
                  <a:srgbClr val="002060"/>
                </a:solidFill>
              </a:rPr>
              <a:t/>
            </a:r>
            <a:br>
              <a:rPr lang="el-GR" b="1" u="sng" dirty="0">
                <a:solidFill>
                  <a:srgbClr val="002060"/>
                </a:solidFill>
              </a:rPr>
            </a:br>
            <a:endParaRPr lang="el-GR" dirty="0"/>
          </a:p>
        </p:txBody>
      </p:sp>
      <p:sp>
        <p:nvSpPr>
          <p:cNvPr id="3" name="Θέση περιεχομένου 2"/>
          <p:cNvSpPr>
            <a:spLocks noGrp="1"/>
          </p:cNvSpPr>
          <p:nvPr>
            <p:ph idx="1"/>
          </p:nvPr>
        </p:nvSpPr>
        <p:spPr>
          <a:xfrm>
            <a:off x="457200" y="685800"/>
            <a:ext cx="4648200" cy="5440363"/>
          </a:xfrm>
        </p:spPr>
        <p:txBody>
          <a:bodyPr>
            <a:normAutofit fontScale="85000" lnSpcReduction="20000"/>
          </a:bodyPr>
          <a:lstStyle/>
          <a:p>
            <a:pPr lvl="0">
              <a:buFont typeface="Wingdings" panose="05000000000000000000" pitchFamily="2" charset="2"/>
              <a:buChar char="ü"/>
            </a:pPr>
            <a:r>
              <a:rPr lang="el-GR" b="1" u="sng" dirty="0">
                <a:solidFill>
                  <a:srgbClr val="002060"/>
                </a:solidFill>
              </a:rPr>
              <a:t>Εξάσκηση των δεξιοτήτων </a:t>
            </a:r>
            <a:r>
              <a:rPr lang="el-GR" b="1" u="sng" dirty="0" smtClean="0">
                <a:solidFill>
                  <a:srgbClr val="002060"/>
                </a:solidFill>
              </a:rPr>
              <a:t>μάθησης</a:t>
            </a:r>
          </a:p>
          <a:p>
            <a:pPr lvl="0">
              <a:buFont typeface="Wingdings" panose="05000000000000000000" pitchFamily="2" charset="2"/>
              <a:buChar char="ü"/>
            </a:pPr>
            <a:endParaRPr lang="el-GR" u="sng" dirty="0">
              <a:solidFill>
                <a:srgbClr val="002060"/>
              </a:solidFill>
            </a:endParaRPr>
          </a:p>
          <a:p>
            <a:pPr lvl="0"/>
            <a:r>
              <a:rPr lang="el-GR" dirty="0" smtClean="0">
                <a:solidFill>
                  <a:srgbClr val="002060"/>
                </a:solidFill>
              </a:rPr>
              <a:t>Στρατηγική </a:t>
            </a:r>
            <a:r>
              <a:rPr lang="el-GR" dirty="0">
                <a:solidFill>
                  <a:srgbClr val="002060"/>
                </a:solidFill>
              </a:rPr>
              <a:t>σκέψη</a:t>
            </a:r>
          </a:p>
          <a:p>
            <a:pPr lvl="0"/>
            <a:r>
              <a:rPr lang="el-GR" dirty="0">
                <a:solidFill>
                  <a:srgbClr val="002060"/>
                </a:solidFill>
              </a:rPr>
              <a:t>Επίλυση προβλημάτων</a:t>
            </a:r>
          </a:p>
          <a:p>
            <a:pPr lvl="0"/>
            <a:r>
              <a:rPr lang="el-GR" dirty="0">
                <a:solidFill>
                  <a:srgbClr val="002060"/>
                </a:solidFill>
              </a:rPr>
              <a:t>Μελέτη περιπτώσεων (</a:t>
            </a:r>
            <a:r>
              <a:rPr lang="el-GR" dirty="0" err="1">
                <a:solidFill>
                  <a:srgbClr val="002060"/>
                </a:solidFill>
              </a:rPr>
              <a:t>case</a:t>
            </a:r>
            <a:r>
              <a:rPr lang="el-GR" dirty="0">
                <a:solidFill>
                  <a:srgbClr val="002060"/>
                </a:solidFill>
              </a:rPr>
              <a:t> </a:t>
            </a:r>
            <a:r>
              <a:rPr lang="el-GR" dirty="0" err="1">
                <a:solidFill>
                  <a:srgbClr val="002060"/>
                </a:solidFill>
              </a:rPr>
              <a:t>studies</a:t>
            </a:r>
            <a:r>
              <a:rPr lang="el-GR" dirty="0">
                <a:solidFill>
                  <a:srgbClr val="002060"/>
                </a:solidFill>
              </a:rPr>
              <a:t>)</a:t>
            </a:r>
          </a:p>
          <a:p>
            <a:pPr lvl="0"/>
            <a:r>
              <a:rPr lang="el-GR" dirty="0">
                <a:solidFill>
                  <a:srgbClr val="002060"/>
                </a:solidFill>
              </a:rPr>
              <a:t>Δημιουργική σκέψη για τη λύση προβλημάτων (Πλάγια σκέψη)</a:t>
            </a:r>
          </a:p>
          <a:p>
            <a:pPr lvl="0">
              <a:buNone/>
            </a:pPr>
            <a:r>
              <a:rPr lang="el-GR" dirty="0">
                <a:solidFill>
                  <a:srgbClr val="002060"/>
                </a:solidFill>
              </a:rPr>
              <a:t>	Πρωτοβουλία</a:t>
            </a:r>
          </a:p>
          <a:p>
            <a:pPr lvl="0">
              <a:buNone/>
            </a:pPr>
            <a:r>
              <a:rPr lang="el-GR" dirty="0">
                <a:solidFill>
                  <a:srgbClr val="002060"/>
                </a:solidFill>
              </a:rPr>
              <a:t>	Οργανωτική ικανότητα</a:t>
            </a:r>
          </a:p>
          <a:p>
            <a:pPr lvl="0">
              <a:buNone/>
            </a:pPr>
            <a:r>
              <a:rPr lang="el-GR" dirty="0">
                <a:solidFill>
                  <a:srgbClr val="002060"/>
                </a:solidFill>
              </a:rPr>
              <a:t>	</a:t>
            </a:r>
            <a:r>
              <a:rPr lang="el-GR" dirty="0" err="1">
                <a:solidFill>
                  <a:srgbClr val="002060"/>
                </a:solidFill>
              </a:rPr>
              <a:t>Αυτομέριμνα</a:t>
            </a:r>
            <a:endParaRPr lang="el-GR" dirty="0">
              <a:solidFill>
                <a:srgbClr val="002060"/>
              </a:solidFill>
            </a:endParaRPr>
          </a:p>
          <a:p>
            <a:endParaRPr lang="el-GR" dirty="0"/>
          </a:p>
        </p:txBody>
      </p:sp>
      <p:pic>
        <p:nvPicPr>
          <p:cNvPr id="4" name="Εικόνα 3"/>
          <p:cNvPicPr>
            <a:picLocks noChangeAspect="1"/>
          </p:cNvPicPr>
          <p:nvPr/>
        </p:nvPicPr>
        <p:blipFill>
          <a:blip r:embed="rId2"/>
          <a:stretch>
            <a:fillRect/>
          </a:stretch>
        </p:blipFill>
        <p:spPr>
          <a:xfrm>
            <a:off x="5751780" y="3962400"/>
            <a:ext cx="2703513" cy="1981200"/>
          </a:xfrm>
          <a:prstGeom prst="rect">
            <a:avLst/>
          </a:prstGeom>
        </p:spPr>
      </p:pic>
      <p:pic>
        <p:nvPicPr>
          <p:cNvPr id="5" name="Εικόνα 4"/>
          <p:cNvPicPr>
            <a:picLocks noChangeAspect="1"/>
          </p:cNvPicPr>
          <p:nvPr/>
        </p:nvPicPr>
        <p:blipFill>
          <a:blip r:embed="rId3"/>
          <a:stretch>
            <a:fillRect/>
          </a:stretch>
        </p:blipFill>
        <p:spPr>
          <a:xfrm>
            <a:off x="5751781" y="1072503"/>
            <a:ext cx="2669516" cy="2497123"/>
          </a:xfrm>
          <a:prstGeom prst="rect">
            <a:avLst/>
          </a:prstGeom>
        </p:spPr>
      </p:pic>
    </p:spTree>
    <p:extLst>
      <p:ext uri="{BB962C8B-B14F-4D97-AF65-F5344CB8AC3E}">
        <p14:creationId xmlns:p14="http://schemas.microsoft.com/office/powerpoint/2010/main" val="17495114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1CD5B">
            <a:alpha val="74000"/>
          </a:srgb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533400" y="100953"/>
            <a:ext cx="8153400" cy="710553"/>
          </a:xfrm>
        </p:spPr>
        <p:txBody>
          <a:bodyPr>
            <a:normAutofit/>
          </a:bodyPr>
          <a:lstStyle/>
          <a:p>
            <a:r>
              <a:rPr lang="el-GR" sz="2800" b="1" dirty="0" smtClean="0">
                <a:solidFill>
                  <a:srgbClr val="002060"/>
                </a:solidFill>
              </a:rPr>
              <a:t>Ο ρόλος του εκπαιδευτικού</a:t>
            </a:r>
            <a:endParaRPr lang="el-GR" sz="2800" b="1" dirty="0">
              <a:solidFill>
                <a:srgbClr val="002060"/>
              </a:solidFill>
            </a:endParaRPr>
          </a:p>
        </p:txBody>
      </p:sp>
      <p:pic>
        <p:nvPicPr>
          <p:cNvPr id="1026" name="Picture 2" descr="C:\Documents and Settings\user\Επιφάνεια εργασίας\Gkreta Thunberg.jpg"/>
          <p:cNvPicPr>
            <a:picLocks noGrp="1" noChangeAspect="1" noChangeArrowheads="1"/>
          </p:cNvPicPr>
          <p:nvPr>
            <p:ph sz="half" idx="1"/>
          </p:nvPr>
        </p:nvPicPr>
        <p:blipFill>
          <a:blip r:embed="rId3" cstate="print"/>
          <a:stretch>
            <a:fillRect/>
          </a:stretch>
        </p:blipFill>
        <p:spPr bwMode="auto">
          <a:xfrm>
            <a:off x="4953000" y="1219200"/>
            <a:ext cx="3733800" cy="1786231"/>
          </a:xfrm>
          <a:prstGeom prst="rect">
            <a:avLst/>
          </a:prstGeom>
          <a:noFill/>
        </p:spPr>
      </p:pic>
      <p:sp>
        <p:nvSpPr>
          <p:cNvPr id="5" name="4 - Θέση περιεχομένου"/>
          <p:cNvSpPr>
            <a:spLocks noGrp="1"/>
          </p:cNvSpPr>
          <p:nvPr>
            <p:ph sz="half" idx="2"/>
          </p:nvPr>
        </p:nvSpPr>
        <p:spPr>
          <a:xfrm>
            <a:off x="533400" y="1047249"/>
            <a:ext cx="4038600" cy="4525963"/>
          </a:xfrm>
        </p:spPr>
        <p:txBody>
          <a:bodyPr>
            <a:normAutofit/>
          </a:bodyPr>
          <a:lstStyle/>
          <a:p>
            <a:r>
              <a:rPr lang="el-GR" sz="2400" dirty="0" smtClean="0">
                <a:solidFill>
                  <a:srgbClr val="002060"/>
                </a:solidFill>
              </a:rPr>
              <a:t>Να εμφυσήσει στους μαθητές το αίσθημα τόσο της τοπικής όσο και της παγκόσμιας ευθύνης</a:t>
            </a:r>
          </a:p>
          <a:p>
            <a:endParaRPr lang="el-GR" sz="2400" dirty="0" smtClean="0">
              <a:solidFill>
                <a:srgbClr val="002060"/>
              </a:solidFill>
            </a:endParaRPr>
          </a:p>
          <a:p>
            <a:r>
              <a:rPr lang="el-GR" sz="2400" dirty="0" smtClean="0">
                <a:solidFill>
                  <a:srgbClr val="002060"/>
                </a:solidFill>
              </a:rPr>
              <a:t>Να προβάλλει επιλεγμένα παραδείγματα νέων που δραστηριοποιούνται στον τομέα της ανάδειξης των στόχων ως ενεργοί πολίτες </a:t>
            </a:r>
            <a:endParaRPr lang="el-GR" sz="2400" dirty="0">
              <a:solidFill>
                <a:srgbClr val="002060"/>
              </a:solidFill>
            </a:endParaRPr>
          </a:p>
        </p:txBody>
      </p:sp>
      <p:pic>
        <p:nvPicPr>
          <p:cNvPr id="3" name="Εικόνα 2"/>
          <p:cNvPicPr>
            <a:picLocks noChangeAspect="1"/>
          </p:cNvPicPr>
          <p:nvPr/>
        </p:nvPicPr>
        <p:blipFill>
          <a:blip r:embed="rId4" cstate="print"/>
          <a:stretch>
            <a:fillRect/>
          </a:stretch>
        </p:blipFill>
        <p:spPr>
          <a:xfrm>
            <a:off x="4686300" y="3581400"/>
            <a:ext cx="4267200" cy="2133600"/>
          </a:xfrm>
          <a:prstGeom prst="rect">
            <a:avLst/>
          </a:prstGeom>
        </p:spPr>
      </p:pic>
      <p:pic>
        <p:nvPicPr>
          <p:cNvPr id="4" name="Εικόνα 3"/>
          <p:cNvPicPr>
            <a:picLocks noChangeAspect="1"/>
          </p:cNvPicPr>
          <p:nvPr/>
        </p:nvPicPr>
        <p:blipFill>
          <a:blip r:embed="rId5" cstate="print"/>
          <a:stretch>
            <a:fillRect/>
          </a:stretch>
        </p:blipFill>
        <p:spPr>
          <a:xfrm>
            <a:off x="990600" y="5057775"/>
            <a:ext cx="2914650" cy="1571625"/>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91CD5B"/>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499654" y="381000"/>
            <a:ext cx="8210006" cy="614862"/>
          </a:xfrm>
          <a:solidFill>
            <a:srgbClr val="91CD5B"/>
          </a:solidFill>
        </p:spPr>
        <p:txBody>
          <a:bodyPr>
            <a:normAutofit/>
          </a:bodyPr>
          <a:lstStyle/>
          <a:p>
            <a:pPr algn="ctr"/>
            <a:r>
              <a:rPr lang="el-GR" sz="2800" dirty="0">
                <a:solidFill>
                  <a:srgbClr val="002060"/>
                </a:solidFill>
                <a:effectLst/>
                <a:latin typeface="Calibri" panose="020F0502020204030204" pitchFamily="34" charset="0"/>
                <a:cs typeface="Calibri" panose="020F0502020204030204" pitchFamily="34" charset="0"/>
              </a:rPr>
              <a:t>Συμπεράσματα</a:t>
            </a:r>
          </a:p>
        </p:txBody>
      </p:sp>
      <p:sp>
        <p:nvSpPr>
          <p:cNvPr id="3" name="2 - Θέση περιεχομένου"/>
          <p:cNvSpPr>
            <a:spLocks noGrp="1"/>
          </p:cNvSpPr>
          <p:nvPr>
            <p:ph idx="1"/>
          </p:nvPr>
        </p:nvSpPr>
        <p:spPr>
          <a:xfrm>
            <a:off x="499654" y="1601835"/>
            <a:ext cx="8210006" cy="4261757"/>
          </a:xfrm>
        </p:spPr>
        <p:txBody>
          <a:bodyPr/>
          <a:lstStyle/>
          <a:p>
            <a:endParaRPr lang="el-GR" dirty="0"/>
          </a:p>
        </p:txBody>
      </p:sp>
      <p:sp>
        <p:nvSpPr>
          <p:cNvPr id="4" name="3 - Επεξήγηση με σύννεφο"/>
          <p:cNvSpPr/>
          <p:nvPr/>
        </p:nvSpPr>
        <p:spPr>
          <a:xfrm>
            <a:off x="618893" y="995862"/>
            <a:ext cx="7534507" cy="4867730"/>
          </a:xfrm>
          <a:prstGeom prst="cloudCallout">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500" dirty="0">
                <a:solidFill>
                  <a:srgbClr val="002060"/>
                </a:solidFill>
                <a:latin typeface="Constantia" pitchFamily="18" charset="0"/>
              </a:rPr>
              <a:t>   </a:t>
            </a:r>
            <a:r>
              <a:rPr lang="el-GR" sz="1500" b="1" dirty="0">
                <a:solidFill>
                  <a:srgbClr val="002060"/>
                </a:solidFill>
                <a:latin typeface="Constantia" pitchFamily="18" charset="0"/>
              </a:rPr>
              <a:t>  </a:t>
            </a:r>
            <a:r>
              <a:rPr lang="el-GR" b="1" dirty="0">
                <a:solidFill>
                  <a:srgbClr val="002060"/>
                </a:solidFill>
                <a:latin typeface="Calibri" panose="020F0502020204030204" pitchFamily="34" charset="0"/>
                <a:cs typeface="Calibri" panose="020F0502020204030204" pitchFamily="34" charset="0"/>
              </a:rPr>
              <a:t>Μέσα από τη διδασκαλία των ΠΣ προετοιμάζουμε τους μαθητές να πετύχουν σε ένα όλο και περισσότερο  αλληλοεξαρτώμενο κόσμο που χαρακτηρίζεται  από διεθνείς  αγορές, πρωτοφανή μετανάστευση λαών, αυξανόμενες  οικονομικές ανισότητες, θρησκευτικές εντάσεις, βία και τεράστιες αλλαγές στο περιβάλλον.</a:t>
            </a:r>
          </a:p>
          <a:p>
            <a:pPr algn="ctr"/>
            <a:r>
              <a:rPr lang="el-GR" b="1" dirty="0">
                <a:solidFill>
                  <a:srgbClr val="002060"/>
                </a:solidFill>
                <a:latin typeface="Calibri" panose="020F0502020204030204" pitchFamily="34" charset="0"/>
                <a:cs typeface="Calibri" panose="020F0502020204030204" pitchFamily="34" charset="0"/>
              </a:rPr>
              <a:t>Κρίνεται  αναγκαίο να εστιάσουμε σε μια διαφοροποιημένη εκπαίδευση που θα προάγει την ιδέα της Παγκόσμιας Ικανότητας της ανάληψης δράσης αλλά και της ανάπτυξης μέσα από το πρίσμα της ΑΕΙΦΟΡΙΑΣ  </a:t>
            </a:r>
          </a:p>
          <a:p>
            <a:pPr algn="ctr"/>
            <a:r>
              <a:rPr lang="el-GR" sz="1500" dirty="0">
                <a:solidFill>
                  <a:srgbClr val="002060"/>
                </a:solidFill>
                <a:latin typeface="Constantia" pitchFamily="18" charset="0"/>
              </a:rPr>
              <a:t>   </a:t>
            </a:r>
          </a:p>
        </p:txBody>
      </p:sp>
    </p:spTree>
    <p:extLst>
      <p:ext uri="{BB962C8B-B14F-4D97-AF65-F5344CB8AC3E}">
        <p14:creationId xmlns:p14="http://schemas.microsoft.com/office/powerpoint/2010/main" val="29551925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1CD5B">
            <a:alpha val="74000"/>
          </a:srgb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471939" y="229772"/>
            <a:ext cx="8229600" cy="1143000"/>
          </a:xfrm>
        </p:spPr>
        <p:txBody>
          <a:bodyPr>
            <a:noAutofit/>
          </a:bodyPr>
          <a:lstStyle/>
          <a:p>
            <a:r>
              <a:rPr lang="el-GR" sz="2400" dirty="0" smtClean="0">
                <a:solidFill>
                  <a:srgbClr val="002060"/>
                </a:solidFill>
              </a:rPr>
              <a:t>Το εργαστήριο είναι μια </a:t>
            </a:r>
            <a:r>
              <a:rPr lang="el-GR" sz="2400" b="1" dirty="0" smtClean="0">
                <a:solidFill>
                  <a:srgbClr val="002060"/>
                </a:solidFill>
              </a:rPr>
              <a:t>εκπαιδευτική, </a:t>
            </a:r>
            <a:r>
              <a:rPr lang="el-GR" sz="2400" b="1" dirty="0" err="1" smtClean="0">
                <a:solidFill>
                  <a:srgbClr val="002060"/>
                </a:solidFill>
              </a:rPr>
              <a:t>διαθεματική</a:t>
            </a:r>
            <a:r>
              <a:rPr lang="el-GR" sz="2400" b="1" dirty="0" smtClean="0">
                <a:solidFill>
                  <a:srgbClr val="002060"/>
                </a:solidFill>
              </a:rPr>
              <a:t> προσέγγιση </a:t>
            </a:r>
            <a:r>
              <a:rPr lang="el-GR" sz="2400" dirty="0" smtClean="0">
                <a:solidFill>
                  <a:srgbClr val="002060"/>
                </a:solidFill>
              </a:rPr>
              <a:t>σε ένα θέμα που θα μπορούσε να απασχολήσει την τοπική κοινωνία των παράκτιων οικισμών της Λίμνης </a:t>
            </a:r>
            <a:r>
              <a:rPr lang="el-GR" sz="2400" dirty="0" err="1" smtClean="0">
                <a:solidFill>
                  <a:srgbClr val="002060"/>
                </a:solidFill>
              </a:rPr>
              <a:t>Πολυφύτου</a:t>
            </a:r>
            <a:endParaRPr lang="el-GR" sz="2400" dirty="0">
              <a:solidFill>
                <a:srgbClr val="002060"/>
              </a:solidFill>
            </a:endParaRPr>
          </a:p>
        </p:txBody>
      </p:sp>
      <p:pic>
        <p:nvPicPr>
          <p:cNvPr id="3" name="Εικόνα 2"/>
          <p:cNvPicPr>
            <a:picLocks noChangeAspect="1"/>
          </p:cNvPicPr>
          <p:nvPr/>
        </p:nvPicPr>
        <p:blipFill>
          <a:blip r:embed="rId3" cstate="print"/>
          <a:stretch>
            <a:fillRect/>
          </a:stretch>
        </p:blipFill>
        <p:spPr>
          <a:xfrm>
            <a:off x="0" y="1775511"/>
            <a:ext cx="9173479" cy="4800600"/>
          </a:xfrm>
          <a:prstGeom prst="rect">
            <a:avLst/>
          </a:prstGeom>
        </p:spPr>
      </p:pic>
      <p:sp>
        <p:nvSpPr>
          <p:cNvPr id="4" name="Θέση περιεχομένου 3"/>
          <p:cNvSpPr>
            <a:spLocks noGrp="1"/>
          </p:cNvSpPr>
          <p:nvPr>
            <p:ph idx="1"/>
          </p:nvPr>
        </p:nvSpPr>
        <p:spPr>
          <a:xfrm>
            <a:off x="442460" y="1609042"/>
            <a:ext cx="8229600" cy="4708525"/>
          </a:xfrm>
        </p:spPr>
        <p:txBody>
          <a:bodyPr/>
          <a:lstStyle/>
          <a:p>
            <a:endParaRPr lang="el-GR"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1CD5B"/>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715962"/>
          </a:xfrm>
          <a:solidFill>
            <a:srgbClr val="91CD5B"/>
          </a:solidFill>
        </p:spPr>
        <p:txBody>
          <a:bodyPr/>
          <a:lstStyle/>
          <a:p>
            <a:r>
              <a:rPr lang="el-GR" sz="2400" b="1" dirty="0">
                <a:solidFill>
                  <a:srgbClr val="002060"/>
                </a:solidFill>
              </a:rPr>
              <a:t>Λίγα λόγια για τη λίμνη…</a:t>
            </a:r>
            <a:endParaRPr lang="el-GR" b="1" dirty="0"/>
          </a:p>
        </p:txBody>
      </p:sp>
      <p:sp>
        <p:nvSpPr>
          <p:cNvPr id="3" name="Θέση περιεχομένου 2"/>
          <p:cNvSpPr>
            <a:spLocks noGrp="1"/>
          </p:cNvSpPr>
          <p:nvPr>
            <p:ph idx="1"/>
          </p:nvPr>
        </p:nvSpPr>
        <p:spPr>
          <a:xfrm>
            <a:off x="457200" y="1143000"/>
            <a:ext cx="4724400" cy="4983163"/>
          </a:xfrm>
          <a:solidFill>
            <a:srgbClr val="91CD5B"/>
          </a:solidFill>
        </p:spPr>
        <p:txBody>
          <a:bodyPr>
            <a:normAutofit fontScale="55000" lnSpcReduction="20000"/>
          </a:bodyPr>
          <a:lstStyle/>
          <a:p>
            <a:pPr algn="just">
              <a:buFont typeface="Wingdings" panose="05000000000000000000" pitchFamily="2" charset="2"/>
              <a:buChar char="ü"/>
            </a:pPr>
            <a:r>
              <a:rPr lang="el-GR" sz="3800" dirty="0">
                <a:solidFill>
                  <a:srgbClr val="002060"/>
                </a:solidFill>
              </a:rPr>
              <a:t>Η λίμνη Πολυφύτου είναι τεχνητή λίμνη του ποταμού Αλιάκμονα, στο νομό Κοζάνης, που βρίσκεται στη Δυτική Μακεδονία</a:t>
            </a:r>
            <a:r>
              <a:rPr lang="el-GR" sz="3800" dirty="0" smtClean="0">
                <a:solidFill>
                  <a:srgbClr val="002060"/>
                </a:solidFill>
              </a:rPr>
              <a:t>.</a:t>
            </a:r>
          </a:p>
          <a:p>
            <a:pPr algn="just">
              <a:buFont typeface="Wingdings" panose="05000000000000000000" pitchFamily="2" charset="2"/>
              <a:buChar char="ü"/>
            </a:pPr>
            <a:endParaRPr lang="el-GR" sz="3800" dirty="0" smtClean="0">
              <a:solidFill>
                <a:srgbClr val="002060"/>
              </a:solidFill>
            </a:endParaRPr>
          </a:p>
          <a:p>
            <a:pPr algn="just">
              <a:buFont typeface="Wingdings" panose="05000000000000000000" pitchFamily="2" charset="2"/>
              <a:buChar char="ü"/>
            </a:pPr>
            <a:r>
              <a:rPr lang="el-GR" sz="3800" dirty="0" smtClean="0">
                <a:solidFill>
                  <a:srgbClr val="002060"/>
                </a:solidFill>
              </a:rPr>
              <a:t>Σχηματίστηκε </a:t>
            </a:r>
            <a:r>
              <a:rPr lang="el-GR" sz="3800" dirty="0">
                <a:solidFill>
                  <a:srgbClr val="002060"/>
                </a:solidFill>
              </a:rPr>
              <a:t>το 1973, μετά την κατασκευή του ομώνυμου φράγματος (Πολυφύτου) στον ποταμό και καλύπτει έκταση 73 τετραγωνικών χιλιομέτρων. </a:t>
            </a:r>
            <a:endParaRPr lang="el-GR" sz="3800" dirty="0" smtClean="0">
              <a:solidFill>
                <a:srgbClr val="002060"/>
              </a:solidFill>
            </a:endParaRPr>
          </a:p>
          <a:p>
            <a:pPr marL="0" indent="0" algn="just">
              <a:buNone/>
            </a:pPr>
            <a:endParaRPr lang="el-GR" sz="3800" dirty="0">
              <a:solidFill>
                <a:srgbClr val="002060"/>
              </a:solidFill>
            </a:endParaRPr>
          </a:p>
          <a:p>
            <a:pPr algn="just">
              <a:buFont typeface="Wingdings" panose="05000000000000000000" pitchFamily="2" charset="2"/>
              <a:buChar char="ü"/>
            </a:pPr>
            <a:r>
              <a:rPr lang="el-GR" sz="3800" dirty="0" smtClean="0">
                <a:solidFill>
                  <a:srgbClr val="002060"/>
                </a:solidFill>
              </a:rPr>
              <a:t>Η </a:t>
            </a:r>
            <a:r>
              <a:rPr lang="el-GR" sz="3800" dirty="0">
                <a:solidFill>
                  <a:srgbClr val="002060"/>
                </a:solidFill>
              </a:rPr>
              <a:t>λίμνη αποτελεί ιδιοκτησία της ΔΕΗ, έχει παραχωρηθεί όμως στους γύρω κατοίκους προς αλιευτική και </a:t>
            </a:r>
            <a:r>
              <a:rPr lang="el-GR" sz="3800" dirty="0" err="1">
                <a:solidFill>
                  <a:srgbClr val="002060"/>
                </a:solidFill>
              </a:rPr>
              <a:t>οικοτουριστική</a:t>
            </a:r>
            <a:r>
              <a:rPr lang="el-GR" sz="3800" dirty="0">
                <a:solidFill>
                  <a:srgbClr val="002060"/>
                </a:solidFill>
              </a:rPr>
              <a:t> εκμετάλλευση. Διασχίζεται από την Υψηλή Γέφυρα </a:t>
            </a:r>
            <a:r>
              <a:rPr lang="el-GR" sz="3800" dirty="0" err="1">
                <a:solidFill>
                  <a:srgbClr val="002060"/>
                </a:solidFill>
              </a:rPr>
              <a:t>Σερβίων</a:t>
            </a:r>
            <a:r>
              <a:rPr lang="el-GR" sz="3800" dirty="0">
                <a:solidFill>
                  <a:srgbClr val="002060"/>
                </a:solidFill>
              </a:rPr>
              <a:t> και τη μικρότερη Γέφυρα </a:t>
            </a:r>
            <a:r>
              <a:rPr lang="el-GR" sz="3800" dirty="0" err="1">
                <a:solidFill>
                  <a:srgbClr val="002060"/>
                </a:solidFill>
              </a:rPr>
              <a:t>Ρυμνίου</a:t>
            </a:r>
            <a:r>
              <a:rPr lang="el-GR" sz="3800" dirty="0">
                <a:solidFill>
                  <a:srgbClr val="002060"/>
                </a:solidFill>
              </a:rPr>
              <a:t>. </a:t>
            </a:r>
          </a:p>
          <a:p>
            <a:endParaRPr lang="el-GR" dirty="0"/>
          </a:p>
        </p:txBody>
      </p:sp>
      <p:pic>
        <p:nvPicPr>
          <p:cNvPr id="4" name="Εικόνα 3"/>
          <p:cNvPicPr>
            <a:picLocks noChangeAspect="1"/>
          </p:cNvPicPr>
          <p:nvPr/>
        </p:nvPicPr>
        <p:blipFill>
          <a:blip r:embed="rId2"/>
          <a:stretch>
            <a:fillRect/>
          </a:stretch>
        </p:blipFill>
        <p:spPr>
          <a:xfrm>
            <a:off x="5508300" y="1143000"/>
            <a:ext cx="3157398" cy="2362201"/>
          </a:xfrm>
          <a:prstGeom prst="rect">
            <a:avLst/>
          </a:prstGeom>
        </p:spPr>
      </p:pic>
      <p:pic>
        <p:nvPicPr>
          <p:cNvPr id="5" name="Εικόνα 4"/>
          <p:cNvPicPr>
            <a:picLocks noChangeAspect="1"/>
          </p:cNvPicPr>
          <p:nvPr/>
        </p:nvPicPr>
        <p:blipFill>
          <a:blip r:embed="rId3"/>
          <a:stretch>
            <a:fillRect/>
          </a:stretch>
        </p:blipFill>
        <p:spPr>
          <a:xfrm>
            <a:off x="5508300" y="3965291"/>
            <a:ext cx="3263209" cy="2191352"/>
          </a:xfrm>
          <a:prstGeom prst="rect">
            <a:avLst/>
          </a:prstGeom>
        </p:spPr>
      </p:pic>
    </p:spTree>
    <p:extLst>
      <p:ext uri="{BB962C8B-B14F-4D97-AF65-F5344CB8AC3E}">
        <p14:creationId xmlns:p14="http://schemas.microsoft.com/office/powerpoint/2010/main" val="19373647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1CD5B">
            <a:alpha val="74000"/>
          </a:srgbClr>
        </a:solidFill>
        <a:effectLst/>
      </p:bgPr>
    </p:bg>
    <p:spTree>
      <p:nvGrpSpPr>
        <p:cNvPr id="1" name=""/>
        <p:cNvGrpSpPr/>
        <p:nvPr/>
      </p:nvGrpSpPr>
      <p:grpSpPr>
        <a:xfrm>
          <a:off x="0" y="0"/>
          <a:ext cx="0" cy="0"/>
          <a:chOff x="0" y="0"/>
          <a:chExt cx="0" cy="0"/>
        </a:xfrm>
      </p:grpSpPr>
      <p:sp>
        <p:nvSpPr>
          <p:cNvPr id="6" name="Τίτλος 5"/>
          <p:cNvSpPr>
            <a:spLocks noGrp="1"/>
          </p:cNvSpPr>
          <p:nvPr>
            <p:ph type="title"/>
          </p:nvPr>
        </p:nvSpPr>
        <p:spPr>
          <a:xfrm>
            <a:off x="457200" y="274638"/>
            <a:ext cx="8229600" cy="1477962"/>
          </a:xfrm>
        </p:spPr>
        <p:txBody>
          <a:bodyPr>
            <a:normAutofit fontScale="90000"/>
          </a:bodyPr>
          <a:lstStyle/>
          <a:p>
            <a:pPr marL="342900" lvl="0" indent="-342900">
              <a:spcBef>
                <a:spcPct val="20000"/>
              </a:spcBef>
            </a:pPr>
            <a:r>
              <a:rPr lang="en-US" sz="2200" dirty="0" smtClean="0">
                <a:solidFill>
                  <a:srgbClr val="002060"/>
                </a:solidFill>
                <a:ea typeface="+mn-ea"/>
                <a:cs typeface="+mn-cs"/>
              </a:rPr>
              <a:t/>
            </a:r>
            <a:br>
              <a:rPr lang="en-US" sz="2200" dirty="0" smtClean="0">
                <a:solidFill>
                  <a:srgbClr val="002060"/>
                </a:solidFill>
                <a:ea typeface="+mn-ea"/>
                <a:cs typeface="+mn-cs"/>
              </a:rPr>
            </a:br>
            <a:r>
              <a:rPr lang="el-GR" sz="2700" dirty="0" smtClean="0">
                <a:solidFill>
                  <a:srgbClr val="002060"/>
                </a:solidFill>
                <a:ea typeface="+mn-ea"/>
                <a:cs typeface="+mn-cs"/>
              </a:rPr>
              <a:t>Ο </a:t>
            </a:r>
            <a:r>
              <a:rPr lang="el-GR" sz="2700" dirty="0">
                <a:solidFill>
                  <a:srgbClr val="002060"/>
                </a:solidFill>
                <a:ea typeface="+mn-ea"/>
                <a:cs typeface="+mn-cs"/>
              </a:rPr>
              <a:t>τίτλος </a:t>
            </a:r>
            <a:r>
              <a:rPr lang="el-GR" sz="2700" b="1" dirty="0" smtClean="0">
                <a:solidFill>
                  <a:srgbClr val="002060"/>
                </a:solidFill>
                <a:ea typeface="+mn-ea"/>
                <a:cs typeface="+mn-cs"/>
              </a:rPr>
              <a:t>«Η </a:t>
            </a:r>
            <a:r>
              <a:rPr lang="el-GR" sz="2700" b="1" dirty="0">
                <a:solidFill>
                  <a:srgbClr val="002060"/>
                </a:solidFill>
                <a:ea typeface="+mn-ea"/>
                <a:cs typeface="+mn-cs"/>
              </a:rPr>
              <a:t>Λίμνη Πολυφύτου το 2030 – Συζητάμε για το μέλλον της Λίμνης μας» </a:t>
            </a:r>
            <a:r>
              <a:rPr lang="el-GR" sz="2700" dirty="0">
                <a:solidFill>
                  <a:srgbClr val="002060"/>
                </a:solidFill>
                <a:ea typeface="+mn-ea"/>
                <a:cs typeface="+mn-cs"/>
              </a:rPr>
              <a:t>παραπέμπει στην </a:t>
            </a:r>
            <a:r>
              <a:rPr lang="en-US" sz="2700" b="1" dirty="0">
                <a:solidFill>
                  <a:srgbClr val="002060"/>
                </a:solidFill>
                <a:ea typeface="+mn-ea"/>
                <a:cs typeface="+mn-cs"/>
              </a:rPr>
              <a:t>AGENDA</a:t>
            </a:r>
            <a:r>
              <a:rPr lang="el-GR" sz="2700" b="1" dirty="0">
                <a:solidFill>
                  <a:srgbClr val="002060"/>
                </a:solidFill>
                <a:ea typeface="+mn-ea"/>
                <a:cs typeface="+mn-cs"/>
              </a:rPr>
              <a:t> 2030 του ΟΗΕ και τους 17 </a:t>
            </a:r>
            <a:r>
              <a:rPr lang="el-GR" sz="2700" b="1" dirty="0" smtClean="0">
                <a:solidFill>
                  <a:srgbClr val="002060"/>
                </a:solidFill>
                <a:ea typeface="+mn-ea"/>
                <a:cs typeface="+mn-cs"/>
              </a:rPr>
              <a:t>Παγκόσμιους Στόχους </a:t>
            </a:r>
            <a:r>
              <a:rPr lang="el-GR" sz="2700" dirty="0">
                <a:solidFill>
                  <a:srgbClr val="002060"/>
                </a:solidFill>
                <a:ea typeface="+mn-ea"/>
                <a:cs typeface="+mn-cs"/>
              </a:rPr>
              <a:t>για </a:t>
            </a:r>
            <a:r>
              <a:rPr lang="el-GR" sz="2700" dirty="0" smtClean="0">
                <a:solidFill>
                  <a:srgbClr val="002060"/>
                </a:solidFill>
                <a:ea typeface="+mn-ea"/>
                <a:cs typeface="+mn-cs"/>
              </a:rPr>
              <a:t>τη </a:t>
            </a:r>
            <a:r>
              <a:rPr lang="el-GR" sz="2700" dirty="0">
                <a:solidFill>
                  <a:srgbClr val="002060"/>
                </a:solidFill>
                <a:ea typeface="+mn-ea"/>
                <a:cs typeface="+mn-cs"/>
              </a:rPr>
              <a:t>βιώσιμη ανάπτυξη</a:t>
            </a:r>
            <a:r>
              <a:rPr lang="el-GR" sz="2800" dirty="0">
                <a:solidFill>
                  <a:prstClr val="black"/>
                </a:solidFill>
                <a:ea typeface="+mn-ea"/>
                <a:cs typeface="+mn-cs"/>
              </a:rPr>
              <a:t/>
            </a:r>
            <a:br>
              <a:rPr lang="el-GR" sz="2800" dirty="0">
                <a:solidFill>
                  <a:prstClr val="black"/>
                </a:solidFill>
                <a:ea typeface="+mn-ea"/>
                <a:cs typeface="+mn-cs"/>
              </a:rPr>
            </a:br>
            <a:endParaRPr lang="el-GR" sz="2000" dirty="0"/>
          </a:p>
        </p:txBody>
      </p:sp>
      <p:pic>
        <p:nvPicPr>
          <p:cNvPr id="4" name="Θέση περιεχομένου 3"/>
          <p:cNvPicPr>
            <a:picLocks noGrp="1" noChangeAspect="1"/>
          </p:cNvPicPr>
          <p:nvPr>
            <p:ph idx="1"/>
          </p:nvPr>
        </p:nvPicPr>
        <p:blipFill>
          <a:blip r:embed="rId2" cstate="print"/>
          <a:stretch>
            <a:fillRect/>
          </a:stretch>
        </p:blipFill>
        <p:spPr>
          <a:xfrm>
            <a:off x="1143000" y="1764323"/>
            <a:ext cx="7073635" cy="4525963"/>
          </a:xfrm>
          <a:prstGeom prst="rect">
            <a:avLst/>
          </a:prstGeom>
        </p:spPr>
      </p:pic>
    </p:spTree>
    <p:extLst>
      <p:ext uri="{BB962C8B-B14F-4D97-AF65-F5344CB8AC3E}">
        <p14:creationId xmlns:p14="http://schemas.microsoft.com/office/powerpoint/2010/main" val="24820339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1CD5B">
            <a:alpha val="74000"/>
          </a:srgb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36215"/>
          </a:xfrm>
        </p:spPr>
        <p:txBody>
          <a:bodyPr>
            <a:normAutofit/>
          </a:bodyPr>
          <a:lstStyle/>
          <a:p>
            <a:r>
              <a:rPr lang="el-GR" sz="2800" b="1" dirty="0" smtClean="0">
                <a:solidFill>
                  <a:srgbClr val="002060"/>
                </a:solidFill>
              </a:rPr>
              <a:t>Θεματολογία</a:t>
            </a:r>
            <a:endParaRPr lang="el-GR" sz="2800" b="1" dirty="0">
              <a:solidFill>
                <a:srgbClr val="002060"/>
              </a:solidFill>
            </a:endParaRPr>
          </a:p>
        </p:txBody>
      </p:sp>
      <p:sp>
        <p:nvSpPr>
          <p:cNvPr id="3" name="2 - Θέση περιεχομένου"/>
          <p:cNvSpPr>
            <a:spLocks noGrp="1"/>
          </p:cNvSpPr>
          <p:nvPr>
            <p:ph idx="1"/>
          </p:nvPr>
        </p:nvSpPr>
        <p:spPr>
          <a:xfrm>
            <a:off x="152400" y="1143000"/>
            <a:ext cx="5943600" cy="5562600"/>
          </a:xfrm>
        </p:spPr>
        <p:txBody>
          <a:bodyPr>
            <a:normAutofit/>
          </a:bodyPr>
          <a:lstStyle/>
          <a:p>
            <a:pPr lvl="0">
              <a:buFont typeface="Wingdings" pitchFamily="2" charset="2"/>
              <a:buChar char="ü"/>
            </a:pPr>
            <a:r>
              <a:rPr lang="el-GR" sz="2000" b="1" dirty="0" smtClean="0">
                <a:solidFill>
                  <a:srgbClr val="002060"/>
                </a:solidFill>
              </a:rPr>
              <a:t>Φυσικό περιβάλλον - Οικολογία – Περιβάλλον – φυσικό τοπίο</a:t>
            </a:r>
          </a:p>
          <a:p>
            <a:pPr lvl="0">
              <a:buNone/>
            </a:pPr>
            <a:r>
              <a:rPr lang="el-GR" sz="2000" b="1" dirty="0" smtClean="0">
                <a:solidFill>
                  <a:srgbClr val="002060"/>
                </a:solidFill>
              </a:rPr>
              <a:t>	</a:t>
            </a:r>
            <a:r>
              <a:rPr lang="el-GR" sz="2000" dirty="0" smtClean="0">
                <a:solidFill>
                  <a:srgbClr val="002060"/>
                </a:solidFill>
              </a:rPr>
              <a:t>Βιωσιμότητα της λίμνης Πολυφύτου, της </a:t>
            </a:r>
            <a:r>
              <a:rPr lang="el-GR" sz="2000" dirty="0" err="1" smtClean="0">
                <a:solidFill>
                  <a:srgbClr val="002060"/>
                </a:solidFill>
              </a:rPr>
              <a:t>ιχθυοπανίδας</a:t>
            </a:r>
            <a:r>
              <a:rPr lang="el-GR" sz="2000" dirty="0" smtClean="0">
                <a:solidFill>
                  <a:srgbClr val="002060"/>
                </a:solidFill>
              </a:rPr>
              <a:t> και της </a:t>
            </a:r>
            <a:r>
              <a:rPr lang="el-GR" sz="2000" dirty="0" err="1" smtClean="0">
                <a:solidFill>
                  <a:srgbClr val="002060"/>
                </a:solidFill>
              </a:rPr>
              <a:t>ορνιθοπανίδας</a:t>
            </a:r>
            <a:endParaRPr lang="el-GR" sz="2000" dirty="0" smtClean="0">
              <a:solidFill>
                <a:srgbClr val="002060"/>
              </a:solidFill>
            </a:endParaRPr>
          </a:p>
          <a:p>
            <a:pPr lvl="0">
              <a:buNone/>
            </a:pPr>
            <a:endParaRPr lang="el-GR" sz="2000" dirty="0">
              <a:solidFill>
                <a:srgbClr val="002060"/>
              </a:solidFill>
            </a:endParaRPr>
          </a:p>
          <a:p>
            <a:pPr lvl="0">
              <a:buNone/>
            </a:pPr>
            <a:endParaRPr lang="el-GR" sz="2000" dirty="0" smtClean="0">
              <a:solidFill>
                <a:srgbClr val="002060"/>
              </a:solidFill>
            </a:endParaRPr>
          </a:p>
          <a:p>
            <a:pPr lvl="0">
              <a:buNone/>
            </a:pPr>
            <a:endParaRPr lang="el-GR" sz="2000" dirty="0">
              <a:solidFill>
                <a:srgbClr val="002060"/>
              </a:solidFill>
            </a:endParaRPr>
          </a:p>
          <a:p>
            <a:pPr lvl="0">
              <a:buNone/>
            </a:pPr>
            <a:endParaRPr lang="el-GR" sz="2000" dirty="0" smtClean="0">
              <a:solidFill>
                <a:srgbClr val="002060"/>
              </a:solidFill>
            </a:endParaRPr>
          </a:p>
          <a:p>
            <a:pPr lvl="0">
              <a:buNone/>
            </a:pPr>
            <a:endParaRPr lang="el-GR" sz="2000" dirty="0" smtClean="0">
              <a:solidFill>
                <a:srgbClr val="002060"/>
              </a:solidFill>
            </a:endParaRPr>
          </a:p>
          <a:p>
            <a:pPr lvl="0">
              <a:buFont typeface="Wingdings" pitchFamily="2" charset="2"/>
              <a:buChar char="ü"/>
            </a:pPr>
            <a:r>
              <a:rPr lang="el-GR" sz="2000" b="1" dirty="0" smtClean="0">
                <a:solidFill>
                  <a:srgbClr val="002060"/>
                </a:solidFill>
              </a:rPr>
              <a:t>Κοινωνικό Περιβάλλον – Εργασία – Επιχειρηματικότητα – τοπική κοινωνία</a:t>
            </a:r>
          </a:p>
          <a:p>
            <a:pPr lvl="0">
              <a:buNone/>
            </a:pPr>
            <a:r>
              <a:rPr lang="el-GR" sz="2000" b="1" dirty="0" smtClean="0">
                <a:solidFill>
                  <a:srgbClr val="002060"/>
                </a:solidFill>
              </a:rPr>
              <a:t>	</a:t>
            </a:r>
            <a:r>
              <a:rPr lang="el-GR" sz="2000" dirty="0" smtClean="0">
                <a:solidFill>
                  <a:srgbClr val="002060"/>
                </a:solidFill>
              </a:rPr>
              <a:t>Βιωσιμότητα των επαγγελματιών της περιοχής: ψαράδων, επιχειρηματιών, κτηνοτρόφων, αγροτών</a:t>
            </a:r>
            <a:endParaRPr lang="el-GR" sz="2000" dirty="0">
              <a:solidFill>
                <a:srgbClr val="002060"/>
              </a:solidFill>
            </a:endParaRPr>
          </a:p>
        </p:txBody>
      </p:sp>
      <p:pic>
        <p:nvPicPr>
          <p:cNvPr id="4" name="Εικόνα 3"/>
          <p:cNvPicPr>
            <a:picLocks noChangeAspect="1"/>
          </p:cNvPicPr>
          <p:nvPr/>
        </p:nvPicPr>
        <p:blipFill>
          <a:blip r:embed="rId2" cstate="print"/>
          <a:stretch>
            <a:fillRect/>
          </a:stretch>
        </p:blipFill>
        <p:spPr>
          <a:xfrm>
            <a:off x="6425251" y="647595"/>
            <a:ext cx="2530059" cy="1700931"/>
          </a:xfrm>
          <a:prstGeom prst="rect">
            <a:avLst/>
          </a:prstGeom>
        </p:spPr>
      </p:pic>
      <p:pic>
        <p:nvPicPr>
          <p:cNvPr id="5" name="Εικόνα 4"/>
          <p:cNvPicPr>
            <a:picLocks noChangeAspect="1"/>
          </p:cNvPicPr>
          <p:nvPr/>
        </p:nvPicPr>
        <p:blipFill>
          <a:blip r:embed="rId3" cstate="print"/>
          <a:stretch>
            <a:fillRect/>
          </a:stretch>
        </p:blipFill>
        <p:spPr>
          <a:xfrm>
            <a:off x="3529467" y="2536209"/>
            <a:ext cx="2694666" cy="1646063"/>
          </a:xfrm>
          <a:prstGeom prst="rect">
            <a:avLst/>
          </a:prstGeom>
        </p:spPr>
      </p:pic>
      <p:pic>
        <p:nvPicPr>
          <p:cNvPr id="6" name="Εικόνα 5"/>
          <p:cNvPicPr>
            <a:picLocks noChangeAspect="1"/>
          </p:cNvPicPr>
          <p:nvPr/>
        </p:nvPicPr>
        <p:blipFill>
          <a:blip r:embed="rId4" cstate="print"/>
          <a:stretch>
            <a:fillRect/>
          </a:stretch>
        </p:blipFill>
        <p:spPr>
          <a:xfrm>
            <a:off x="6333803" y="4419600"/>
            <a:ext cx="2621507" cy="1505843"/>
          </a:xfrm>
          <a:prstGeom prst="rect">
            <a:avLst/>
          </a:prstGeom>
        </p:spPr>
      </p:pic>
      <p:pic>
        <p:nvPicPr>
          <p:cNvPr id="7" name="Εικόνα 6"/>
          <p:cNvPicPr>
            <a:picLocks noChangeAspect="1"/>
          </p:cNvPicPr>
          <p:nvPr/>
        </p:nvPicPr>
        <p:blipFill>
          <a:blip r:embed="rId5" cstate="print"/>
          <a:stretch>
            <a:fillRect/>
          </a:stretch>
        </p:blipFill>
        <p:spPr>
          <a:xfrm>
            <a:off x="6354170" y="2514600"/>
            <a:ext cx="2621507" cy="1743607"/>
          </a:xfrm>
          <a:prstGeom prst="rect">
            <a:avLst/>
          </a:prstGeom>
        </p:spPr>
      </p:pic>
      <p:pic>
        <p:nvPicPr>
          <p:cNvPr id="8" name="Εικόνα 7"/>
          <p:cNvPicPr>
            <a:picLocks noChangeAspect="1"/>
          </p:cNvPicPr>
          <p:nvPr/>
        </p:nvPicPr>
        <p:blipFill>
          <a:blip r:embed="rId6" cstate="print"/>
          <a:stretch>
            <a:fillRect/>
          </a:stretch>
        </p:blipFill>
        <p:spPr>
          <a:xfrm>
            <a:off x="248728" y="2648724"/>
            <a:ext cx="2950720" cy="1609483"/>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1CD5B">
            <a:alpha val="74000"/>
          </a:srgb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423081" y="152399"/>
            <a:ext cx="8267145" cy="680957"/>
          </a:xfrm>
        </p:spPr>
        <p:txBody>
          <a:bodyPr>
            <a:normAutofit/>
          </a:bodyPr>
          <a:lstStyle/>
          <a:p>
            <a:r>
              <a:rPr lang="el-GR" sz="2800" b="1" dirty="0">
                <a:solidFill>
                  <a:srgbClr val="002060"/>
                </a:solidFill>
              </a:rPr>
              <a:t>Μεθοδολογία</a:t>
            </a:r>
          </a:p>
        </p:txBody>
      </p:sp>
      <p:sp>
        <p:nvSpPr>
          <p:cNvPr id="3" name="Ορθογώνιο 2"/>
          <p:cNvSpPr/>
          <p:nvPr/>
        </p:nvSpPr>
        <p:spPr>
          <a:xfrm>
            <a:off x="417219" y="838045"/>
            <a:ext cx="4572000" cy="5632311"/>
          </a:xfrm>
          <a:prstGeom prst="rect">
            <a:avLst/>
          </a:prstGeom>
        </p:spPr>
        <p:txBody>
          <a:bodyPr>
            <a:spAutoFit/>
          </a:bodyPr>
          <a:lstStyle/>
          <a:p>
            <a:pPr marL="342900" lvl="0" indent="-342900">
              <a:spcBef>
                <a:spcPct val="20000"/>
              </a:spcBef>
              <a:buFont typeface="Wingdings" pitchFamily="2" charset="2"/>
              <a:buChar char="ü"/>
            </a:pPr>
            <a:r>
              <a:rPr lang="el-GR" sz="2400" dirty="0">
                <a:solidFill>
                  <a:srgbClr val="002060"/>
                </a:solidFill>
              </a:rPr>
              <a:t>Χρήση σεναρίου (</a:t>
            </a:r>
            <a:r>
              <a:rPr lang="en-US" sz="2400" dirty="0">
                <a:solidFill>
                  <a:srgbClr val="002060"/>
                </a:solidFill>
              </a:rPr>
              <a:t>Case Study)</a:t>
            </a:r>
            <a:endParaRPr lang="el-GR" sz="2400" dirty="0">
              <a:solidFill>
                <a:srgbClr val="002060"/>
              </a:solidFill>
            </a:endParaRPr>
          </a:p>
          <a:p>
            <a:pPr marL="342900" lvl="0" indent="-342900">
              <a:spcBef>
                <a:spcPct val="20000"/>
              </a:spcBef>
              <a:buFont typeface="Wingdings" pitchFamily="2" charset="2"/>
              <a:buChar char="ü"/>
            </a:pPr>
            <a:endParaRPr lang="en-US" sz="2400" dirty="0" smtClean="0">
              <a:solidFill>
                <a:srgbClr val="002060"/>
              </a:solidFill>
            </a:endParaRPr>
          </a:p>
          <a:p>
            <a:pPr marL="342900" lvl="0" indent="-342900">
              <a:spcBef>
                <a:spcPct val="20000"/>
              </a:spcBef>
              <a:buFont typeface="Wingdings" pitchFamily="2" charset="2"/>
              <a:buChar char="ü"/>
            </a:pPr>
            <a:endParaRPr lang="en-US" sz="2400" dirty="0">
              <a:solidFill>
                <a:srgbClr val="002060"/>
              </a:solidFill>
            </a:endParaRPr>
          </a:p>
          <a:p>
            <a:pPr marL="342900" lvl="0" indent="-342900">
              <a:spcBef>
                <a:spcPct val="20000"/>
              </a:spcBef>
              <a:buFont typeface="Wingdings" pitchFamily="2" charset="2"/>
              <a:buChar char="ü"/>
            </a:pPr>
            <a:endParaRPr lang="el-GR" sz="2400" dirty="0">
              <a:solidFill>
                <a:srgbClr val="002060"/>
              </a:solidFill>
            </a:endParaRPr>
          </a:p>
          <a:p>
            <a:pPr marL="342900" lvl="0" indent="-342900">
              <a:spcBef>
                <a:spcPct val="20000"/>
              </a:spcBef>
              <a:buFont typeface="Wingdings" pitchFamily="2" charset="2"/>
              <a:buChar char="ü"/>
            </a:pPr>
            <a:endParaRPr lang="en-US" sz="2400" dirty="0" smtClean="0">
              <a:solidFill>
                <a:srgbClr val="002060"/>
              </a:solidFill>
            </a:endParaRPr>
          </a:p>
          <a:p>
            <a:pPr marL="342900" lvl="0" indent="-342900">
              <a:spcBef>
                <a:spcPct val="20000"/>
              </a:spcBef>
              <a:buFont typeface="Wingdings" pitchFamily="2" charset="2"/>
              <a:buChar char="ü"/>
            </a:pPr>
            <a:r>
              <a:rPr lang="el-GR" sz="2400" dirty="0" smtClean="0">
                <a:solidFill>
                  <a:srgbClr val="002060"/>
                </a:solidFill>
              </a:rPr>
              <a:t>Προσομοίωση </a:t>
            </a:r>
            <a:r>
              <a:rPr lang="el-GR" sz="2400" dirty="0">
                <a:solidFill>
                  <a:srgbClr val="002060"/>
                </a:solidFill>
              </a:rPr>
              <a:t>Δημοτικού Συμβουλίου  </a:t>
            </a:r>
          </a:p>
          <a:p>
            <a:pPr marL="342900" lvl="0" indent="-342900">
              <a:spcBef>
                <a:spcPct val="20000"/>
              </a:spcBef>
              <a:buFont typeface="Wingdings" pitchFamily="2" charset="2"/>
              <a:buChar char="ü"/>
            </a:pPr>
            <a:endParaRPr lang="en-US" sz="2400" dirty="0" smtClean="0">
              <a:solidFill>
                <a:srgbClr val="002060"/>
              </a:solidFill>
            </a:endParaRPr>
          </a:p>
          <a:p>
            <a:pPr marL="342900" lvl="0" indent="-342900">
              <a:spcBef>
                <a:spcPct val="20000"/>
              </a:spcBef>
              <a:buFont typeface="Wingdings" pitchFamily="2" charset="2"/>
              <a:buChar char="ü"/>
            </a:pPr>
            <a:endParaRPr lang="en-US" sz="2400" dirty="0">
              <a:solidFill>
                <a:srgbClr val="002060"/>
              </a:solidFill>
            </a:endParaRPr>
          </a:p>
          <a:p>
            <a:pPr marL="342900" lvl="0" indent="-342900">
              <a:spcBef>
                <a:spcPct val="20000"/>
              </a:spcBef>
              <a:buFont typeface="Wingdings" pitchFamily="2" charset="2"/>
              <a:buChar char="ü"/>
            </a:pPr>
            <a:endParaRPr lang="en-US" sz="2400" dirty="0" smtClean="0">
              <a:solidFill>
                <a:srgbClr val="002060"/>
              </a:solidFill>
            </a:endParaRPr>
          </a:p>
          <a:p>
            <a:pPr marL="342900" lvl="0" indent="-342900">
              <a:spcBef>
                <a:spcPct val="20000"/>
              </a:spcBef>
              <a:buFont typeface="Wingdings" pitchFamily="2" charset="2"/>
              <a:buChar char="ü"/>
            </a:pPr>
            <a:endParaRPr lang="el-GR" sz="2400" dirty="0">
              <a:solidFill>
                <a:srgbClr val="002060"/>
              </a:solidFill>
            </a:endParaRPr>
          </a:p>
          <a:p>
            <a:pPr marL="342900" lvl="0" indent="-342900">
              <a:spcBef>
                <a:spcPct val="20000"/>
              </a:spcBef>
              <a:buFont typeface="Wingdings" pitchFamily="2" charset="2"/>
              <a:buChar char="ü"/>
            </a:pPr>
            <a:r>
              <a:rPr lang="el-GR" sz="2400" dirty="0">
                <a:solidFill>
                  <a:srgbClr val="002060"/>
                </a:solidFill>
              </a:rPr>
              <a:t>Εφαρμογή παιχνιδιού ρόλων </a:t>
            </a:r>
            <a:r>
              <a:rPr lang="en-US" sz="2400" dirty="0">
                <a:solidFill>
                  <a:srgbClr val="002060"/>
                </a:solidFill>
              </a:rPr>
              <a:t>(Role Playing) </a:t>
            </a:r>
          </a:p>
        </p:txBody>
      </p:sp>
      <p:pic>
        <p:nvPicPr>
          <p:cNvPr id="5" name="Εικόνα 4"/>
          <p:cNvPicPr>
            <a:picLocks noChangeAspect="1"/>
          </p:cNvPicPr>
          <p:nvPr/>
        </p:nvPicPr>
        <p:blipFill>
          <a:blip r:embed="rId3" cstate="print"/>
          <a:stretch>
            <a:fillRect/>
          </a:stretch>
        </p:blipFill>
        <p:spPr>
          <a:xfrm>
            <a:off x="5637386" y="833356"/>
            <a:ext cx="2404672" cy="1600200"/>
          </a:xfrm>
          <a:prstGeom prst="rect">
            <a:avLst/>
          </a:prstGeom>
        </p:spPr>
      </p:pic>
      <p:pic>
        <p:nvPicPr>
          <p:cNvPr id="9" name="Εικόνα 8"/>
          <p:cNvPicPr>
            <a:picLocks noChangeAspect="1"/>
          </p:cNvPicPr>
          <p:nvPr/>
        </p:nvPicPr>
        <p:blipFill>
          <a:blip r:embed="rId4" cstate="print"/>
          <a:stretch>
            <a:fillRect/>
          </a:stretch>
        </p:blipFill>
        <p:spPr>
          <a:xfrm>
            <a:off x="5625816" y="2764338"/>
            <a:ext cx="2427811" cy="1999729"/>
          </a:xfrm>
          <a:prstGeom prst="rect">
            <a:avLst/>
          </a:prstGeom>
        </p:spPr>
      </p:pic>
      <p:pic>
        <p:nvPicPr>
          <p:cNvPr id="11" name="Εικόνα 10"/>
          <p:cNvPicPr>
            <a:picLocks noChangeAspect="1"/>
          </p:cNvPicPr>
          <p:nvPr/>
        </p:nvPicPr>
        <p:blipFill>
          <a:blip r:embed="rId5" cstate="print"/>
          <a:stretch>
            <a:fillRect/>
          </a:stretch>
        </p:blipFill>
        <p:spPr>
          <a:xfrm>
            <a:off x="5495130" y="5029200"/>
            <a:ext cx="2819400" cy="1628775"/>
          </a:xfrm>
          <a:prstGeom prst="rect">
            <a:avLst/>
          </a:prstGeom>
        </p:spPr>
      </p:pic>
    </p:spTree>
    <p:extLst>
      <p:ext uri="{BB962C8B-B14F-4D97-AF65-F5344CB8AC3E}">
        <p14:creationId xmlns:p14="http://schemas.microsoft.com/office/powerpoint/2010/main" val="39198289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1CD5B"/>
        </a:solidFill>
        <a:effectLst/>
      </p:bgPr>
    </p:bg>
    <p:spTree>
      <p:nvGrpSpPr>
        <p:cNvPr id="1" name=""/>
        <p:cNvGrpSpPr/>
        <p:nvPr/>
      </p:nvGrpSpPr>
      <p:grpSpPr>
        <a:xfrm>
          <a:off x="0" y="0"/>
          <a:ext cx="0" cy="0"/>
          <a:chOff x="0" y="0"/>
          <a:chExt cx="0" cy="0"/>
        </a:xfrm>
      </p:grpSpPr>
      <p:sp>
        <p:nvSpPr>
          <p:cNvPr id="3" name="Τίτλος 2"/>
          <p:cNvSpPr>
            <a:spLocks noGrp="1"/>
          </p:cNvSpPr>
          <p:nvPr>
            <p:ph type="title"/>
          </p:nvPr>
        </p:nvSpPr>
        <p:spPr>
          <a:xfrm>
            <a:off x="1792288" y="77226"/>
            <a:ext cx="5486400" cy="566738"/>
          </a:xfrm>
        </p:spPr>
        <p:txBody>
          <a:bodyPr>
            <a:normAutofit/>
          </a:bodyPr>
          <a:lstStyle/>
          <a:p>
            <a:pPr algn="ctr"/>
            <a:r>
              <a:rPr lang="el-GR" sz="2800" dirty="0" smtClean="0">
                <a:solidFill>
                  <a:srgbClr val="002060"/>
                </a:solidFill>
              </a:rPr>
              <a:t>Το σενάριο</a:t>
            </a:r>
            <a:endParaRPr lang="el-GR" sz="2800" dirty="0">
              <a:solidFill>
                <a:srgbClr val="002060"/>
              </a:solidFill>
            </a:endParaRPr>
          </a:p>
        </p:txBody>
      </p:sp>
      <p:sp>
        <p:nvSpPr>
          <p:cNvPr id="7" name="Θέση εικόνας 6"/>
          <p:cNvSpPr>
            <a:spLocks noGrp="1"/>
          </p:cNvSpPr>
          <p:nvPr>
            <p:ph type="pic" idx="1"/>
          </p:nvPr>
        </p:nvSpPr>
        <p:spPr>
          <a:xfrm>
            <a:off x="1792288" y="612775"/>
            <a:ext cx="5486400" cy="3044825"/>
          </a:xfrm>
        </p:spPr>
      </p:sp>
      <p:sp>
        <p:nvSpPr>
          <p:cNvPr id="4" name="Θέση περιεχομένου 3"/>
          <p:cNvSpPr>
            <a:spLocks noGrp="1"/>
          </p:cNvSpPr>
          <p:nvPr>
            <p:ph type="body" sz="half" idx="2"/>
          </p:nvPr>
        </p:nvSpPr>
        <p:spPr>
          <a:xfrm>
            <a:off x="304800" y="4419600"/>
            <a:ext cx="8610600" cy="2286000"/>
          </a:xfrm>
        </p:spPr>
        <p:txBody>
          <a:bodyPr>
            <a:normAutofit fontScale="25000" lnSpcReduction="20000"/>
          </a:bodyPr>
          <a:lstStyle/>
          <a:p>
            <a:pPr marL="0" indent="0" algn="just">
              <a:buNone/>
            </a:pPr>
            <a:r>
              <a:rPr lang="el-GR" sz="8000" dirty="0" smtClean="0">
                <a:solidFill>
                  <a:srgbClr val="002060"/>
                </a:solidFill>
              </a:rPr>
              <a:t>Βάσει </a:t>
            </a:r>
            <a:r>
              <a:rPr lang="el-GR" sz="8000" dirty="0">
                <a:solidFill>
                  <a:srgbClr val="002060"/>
                </a:solidFill>
              </a:rPr>
              <a:t>του </a:t>
            </a:r>
            <a:r>
              <a:rPr lang="el-GR" sz="8000" dirty="0" smtClean="0">
                <a:solidFill>
                  <a:srgbClr val="002060"/>
                </a:solidFill>
              </a:rPr>
              <a:t>σεναρίου, μια </a:t>
            </a:r>
            <a:r>
              <a:rPr lang="el-GR" sz="8000" dirty="0">
                <a:solidFill>
                  <a:srgbClr val="002060"/>
                </a:solidFill>
              </a:rPr>
              <a:t>κατασκευαστική εταιρεία αναλαμβάνει να χτίσει μια </a:t>
            </a:r>
            <a:r>
              <a:rPr lang="el-GR" sz="8000" dirty="0" smtClean="0">
                <a:solidFill>
                  <a:srgbClr val="002060"/>
                </a:solidFill>
              </a:rPr>
              <a:t>ξενοδοχειακή μονάδα στην </a:t>
            </a:r>
            <a:r>
              <a:rPr lang="el-GR" sz="8000" dirty="0">
                <a:solidFill>
                  <a:srgbClr val="002060"/>
                </a:solidFill>
              </a:rPr>
              <a:t>περιοχή γύρω από τη λίμνη. </a:t>
            </a:r>
          </a:p>
          <a:p>
            <a:pPr marL="0" indent="0" algn="just">
              <a:buNone/>
            </a:pPr>
            <a:r>
              <a:rPr lang="el-GR" sz="8000" dirty="0" smtClean="0">
                <a:solidFill>
                  <a:srgbClr val="002060"/>
                </a:solidFill>
              </a:rPr>
              <a:t>Τα συμφέροντα </a:t>
            </a:r>
            <a:r>
              <a:rPr lang="el-GR" sz="8000" dirty="0">
                <a:solidFill>
                  <a:srgbClr val="002060"/>
                </a:solidFill>
              </a:rPr>
              <a:t>των συμμετεχόντων είναι </a:t>
            </a:r>
            <a:r>
              <a:rPr lang="el-GR" sz="8000" dirty="0" smtClean="0">
                <a:solidFill>
                  <a:srgbClr val="002060"/>
                </a:solidFill>
              </a:rPr>
              <a:t>αλληλοσυγκρουόμενα και καλούνται </a:t>
            </a:r>
            <a:r>
              <a:rPr lang="el-GR" sz="8000" dirty="0">
                <a:solidFill>
                  <a:srgbClr val="002060"/>
                </a:solidFill>
              </a:rPr>
              <a:t>οι ίδιοι να αναλάβουν δράση, πάνω από όλα με την ιδιότητα του ενεργού πολίτη, με τελικό σκοπό την εύρεση βιώσιμης λύσης. </a:t>
            </a:r>
            <a:endParaRPr lang="el-GR" sz="8000" dirty="0" smtClean="0">
              <a:solidFill>
                <a:srgbClr val="002060"/>
              </a:solidFill>
            </a:endParaRPr>
          </a:p>
          <a:p>
            <a:pPr marL="0" indent="0" algn="just">
              <a:buNone/>
            </a:pPr>
            <a:r>
              <a:rPr lang="el-GR" sz="8000" dirty="0" smtClean="0">
                <a:solidFill>
                  <a:srgbClr val="002060"/>
                </a:solidFill>
              </a:rPr>
              <a:t>Τους </a:t>
            </a:r>
            <a:r>
              <a:rPr lang="el-GR" sz="8000" dirty="0">
                <a:solidFill>
                  <a:srgbClr val="002060"/>
                </a:solidFill>
              </a:rPr>
              <a:t>ζητείται να ακούσουν προσεκτικά την επιχειρηματολογία όλων των </a:t>
            </a:r>
            <a:r>
              <a:rPr lang="el-GR" sz="8000" dirty="0" smtClean="0">
                <a:solidFill>
                  <a:srgbClr val="002060"/>
                </a:solidFill>
              </a:rPr>
              <a:t>εμπλεκομένων και </a:t>
            </a:r>
            <a:r>
              <a:rPr lang="el-GR" sz="8000" dirty="0">
                <a:solidFill>
                  <a:srgbClr val="002060"/>
                </a:solidFill>
              </a:rPr>
              <a:t>να διαπραγματευτούν τα συμφέροντα τους, από το χώρο που εκπροσωπεί ο καθένας</a:t>
            </a:r>
            <a:r>
              <a:rPr lang="el-GR" sz="8000" dirty="0" smtClean="0">
                <a:solidFill>
                  <a:srgbClr val="002060"/>
                </a:solidFill>
              </a:rPr>
              <a:t>.</a:t>
            </a:r>
          </a:p>
          <a:p>
            <a:endParaRPr lang="el-GR" dirty="0"/>
          </a:p>
        </p:txBody>
      </p:sp>
      <p:pic>
        <p:nvPicPr>
          <p:cNvPr id="6" name="Εικόνα 5"/>
          <p:cNvPicPr>
            <a:picLocks noChangeAspect="1"/>
          </p:cNvPicPr>
          <p:nvPr/>
        </p:nvPicPr>
        <p:blipFill>
          <a:blip r:embed="rId2"/>
          <a:stretch>
            <a:fillRect/>
          </a:stretch>
        </p:blipFill>
        <p:spPr>
          <a:xfrm>
            <a:off x="1981200" y="742716"/>
            <a:ext cx="5181600" cy="3450433"/>
          </a:xfrm>
          <a:prstGeom prst="rect">
            <a:avLst/>
          </a:prstGeom>
        </p:spPr>
      </p:pic>
    </p:spTree>
    <p:extLst>
      <p:ext uri="{BB962C8B-B14F-4D97-AF65-F5344CB8AC3E}">
        <p14:creationId xmlns:p14="http://schemas.microsoft.com/office/powerpoint/2010/main" val="17702159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1CD5B"/>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427147"/>
          </a:xfrm>
          <a:solidFill>
            <a:srgbClr val="91CD5B"/>
          </a:solidFill>
        </p:spPr>
        <p:txBody>
          <a:bodyPr>
            <a:normAutofit fontScale="90000"/>
          </a:bodyPr>
          <a:lstStyle/>
          <a:p>
            <a:r>
              <a:rPr lang="el-GR" sz="3100" b="1" dirty="0" smtClean="0">
                <a:solidFill>
                  <a:srgbClr val="002060"/>
                </a:solidFill>
              </a:rPr>
              <a:t/>
            </a:r>
            <a:br>
              <a:rPr lang="el-GR" sz="3100" b="1" dirty="0" smtClean="0">
                <a:solidFill>
                  <a:srgbClr val="002060"/>
                </a:solidFill>
              </a:rPr>
            </a:br>
            <a:r>
              <a:rPr lang="el-GR" sz="3100" b="1" dirty="0" smtClean="0">
                <a:solidFill>
                  <a:srgbClr val="002060"/>
                </a:solidFill>
              </a:rPr>
              <a:t>Προσομοίωση </a:t>
            </a:r>
            <a:r>
              <a:rPr lang="el-GR" sz="3100" b="1" dirty="0">
                <a:solidFill>
                  <a:srgbClr val="002060"/>
                </a:solidFill>
              </a:rPr>
              <a:t>Δημοτικού Συμβουλίου  </a:t>
            </a:r>
            <a:r>
              <a:rPr lang="el-GR" dirty="0">
                <a:solidFill>
                  <a:prstClr val="black"/>
                </a:solidFill>
              </a:rPr>
              <a:t/>
            </a:r>
            <a:br>
              <a:rPr lang="el-GR" dirty="0">
                <a:solidFill>
                  <a:prstClr val="black"/>
                </a:solidFill>
              </a:rPr>
            </a:br>
            <a:endParaRPr lang="el-GR" dirty="0"/>
          </a:p>
        </p:txBody>
      </p:sp>
      <p:sp>
        <p:nvSpPr>
          <p:cNvPr id="3" name="Θέση περιεχομένου 2"/>
          <p:cNvSpPr>
            <a:spLocks noGrp="1"/>
          </p:cNvSpPr>
          <p:nvPr>
            <p:ph idx="1"/>
          </p:nvPr>
        </p:nvSpPr>
        <p:spPr>
          <a:xfrm>
            <a:off x="457200" y="990600"/>
            <a:ext cx="4800600" cy="5135563"/>
          </a:xfrm>
        </p:spPr>
        <p:txBody>
          <a:bodyPr>
            <a:normAutofit lnSpcReduction="10000"/>
          </a:bodyPr>
          <a:lstStyle/>
          <a:p>
            <a:pPr marL="0" lvl="0" indent="0" algn="just">
              <a:buNone/>
            </a:pPr>
            <a:r>
              <a:rPr lang="el-GR" sz="2000" dirty="0" smtClean="0">
                <a:solidFill>
                  <a:srgbClr val="002060"/>
                </a:solidFill>
              </a:rPr>
              <a:t>	 </a:t>
            </a:r>
            <a:r>
              <a:rPr lang="el-GR" sz="2000" dirty="0">
                <a:solidFill>
                  <a:srgbClr val="002060"/>
                </a:solidFill>
              </a:rPr>
              <a:t>Για την προσομοίωση του Δ. Σ έχουν επιλεγεί συνολικά δέκα ρόλοι που αφορούν τόσο στους τοπικούς άρχοντες, όσο και στους εκπροσώπους της τοπικής κοινωνίας, την οικολογική κίνηση, τον τύπο, τους επιχειρηματίες που έχουν συμφέροντα στην περιοχή, καθώς και τον Σύμβουλο της Β. Α. </a:t>
            </a:r>
            <a:endParaRPr lang="el-GR" sz="2000" dirty="0" smtClean="0">
              <a:solidFill>
                <a:srgbClr val="002060"/>
              </a:solidFill>
            </a:endParaRPr>
          </a:p>
          <a:p>
            <a:pPr marL="0" lvl="0" indent="0" algn="just">
              <a:buNone/>
            </a:pPr>
            <a:r>
              <a:rPr lang="el-GR" sz="2000" dirty="0">
                <a:solidFill>
                  <a:srgbClr val="002060"/>
                </a:solidFill>
              </a:rPr>
              <a:t>	</a:t>
            </a:r>
            <a:r>
              <a:rPr lang="el-GR" sz="2000" dirty="0" smtClean="0">
                <a:solidFill>
                  <a:srgbClr val="002060"/>
                </a:solidFill>
              </a:rPr>
              <a:t>Ο </a:t>
            </a:r>
            <a:r>
              <a:rPr lang="el-GR" sz="2000" dirty="0">
                <a:solidFill>
                  <a:srgbClr val="002060"/>
                </a:solidFill>
              </a:rPr>
              <a:t>συγκεκριμένος ρόλος δρα ως υπενθύμιση – φωνή βιωσιμότητας και αποτρέπει τους υπόλοιπους ρόλους να εστιάσουν αποκλειστικά στο προσωπικό τους </a:t>
            </a:r>
            <a:r>
              <a:rPr lang="el-GR" sz="2000" dirty="0" smtClean="0">
                <a:solidFill>
                  <a:srgbClr val="002060"/>
                </a:solidFill>
              </a:rPr>
              <a:t>συμφέρον. </a:t>
            </a:r>
            <a:r>
              <a:rPr lang="el-GR" sz="2000" dirty="0">
                <a:solidFill>
                  <a:srgbClr val="002060"/>
                </a:solidFill>
              </a:rPr>
              <a:t>Ε</a:t>
            </a:r>
            <a:r>
              <a:rPr lang="el-GR" sz="2000" dirty="0" smtClean="0">
                <a:solidFill>
                  <a:srgbClr val="002060"/>
                </a:solidFill>
              </a:rPr>
              <a:t>πιπλέον </a:t>
            </a:r>
            <a:r>
              <a:rPr lang="el-GR" sz="2000" dirty="0">
                <a:solidFill>
                  <a:srgbClr val="002060"/>
                </a:solidFill>
              </a:rPr>
              <a:t>λειτουργεί εξισορροπητικά προτείνοντας πάντα τη </a:t>
            </a:r>
            <a:r>
              <a:rPr lang="el-GR" sz="2000" dirty="0" err="1">
                <a:solidFill>
                  <a:srgbClr val="002060"/>
                </a:solidFill>
              </a:rPr>
              <a:t>βιωσιμότερη</a:t>
            </a:r>
            <a:r>
              <a:rPr lang="el-GR" sz="2000" dirty="0">
                <a:solidFill>
                  <a:srgbClr val="002060"/>
                </a:solidFill>
              </a:rPr>
              <a:t> λύση για την περιοχή. Οι προτάσεις και η όλη συζήτηση καταλήγουν να σχετίζονται με τους 17 Π. Σ.</a:t>
            </a:r>
          </a:p>
          <a:p>
            <a:endParaRPr lang="el-GR" dirty="0"/>
          </a:p>
        </p:txBody>
      </p:sp>
      <p:pic>
        <p:nvPicPr>
          <p:cNvPr id="5" name="Εικόνα 4"/>
          <p:cNvPicPr>
            <a:picLocks noChangeAspect="1"/>
          </p:cNvPicPr>
          <p:nvPr/>
        </p:nvPicPr>
        <p:blipFill>
          <a:blip r:embed="rId2"/>
          <a:stretch>
            <a:fillRect/>
          </a:stretch>
        </p:blipFill>
        <p:spPr>
          <a:xfrm>
            <a:off x="5385238" y="1068258"/>
            <a:ext cx="3582533" cy="1991888"/>
          </a:xfrm>
          <a:prstGeom prst="rect">
            <a:avLst/>
          </a:prstGeom>
        </p:spPr>
      </p:pic>
      <p:pic>
        <p:nvPicPr>
          <p:cNvPr id="6" name="Εικόνα 5"/>
          <p:cNvPicPr>
            <a:picLocks noChangeAspect="1"/>
          </p:cNvPicPr>
          <p:nvPr/>
        </p:nvPicPr>
        <p:blipFill>
          <a:blip r:embed="rId3"/>
          <a:stretch>
            <a:fillRect/>
          </a:stretch>
        </p:blipFill>
        <p:spPr>
          <a:xfrm>
            <a:off x="5575738" y="3430136"/>
            <a:ext cx="3201532" cy="2597227"/>
          </a:xfrm>
          <a:prstGeom prst="rect">
            <a:avLst/>
          </a:prstGeom>
        </p:spPr>
      </p:pic>
    </p:spTree>
    <p:extLst>
      <p:ext uri="{BB962C8B-B14F-4D97-AF65-F5344CB8AC3E}">
        <p14:creationId xmlns:p14="http://schemas.microsoft.com/office/powerpoint/2010/main" val="32783601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1CD5B">
            <a:alpha val="74000"/>
          </a:srgbClr>
        </a:solidFill>
        <a:effectLst/>
      </p:bgPr>
    </p:bg>
    <p:spTree>
      <p:nvGrpSpPr>
        <p:cNvPr id="1" name=""/>
        <p:cNvGrpSpPr/>
        <p:nvPr/>
      </p:nvGrpSpPr>
      <p:grpSpPr>
        <a:xfrm>
          <a:off x="0" y="0"/>
          <a:ext cx="0" cy="0"/>
          <a:chOff x="0" y="0"/>
          <a:chExt cx="0" cy="0"/>
        </a:xfrm>
      </p:grpSpPr>
      <p:sp>
        <p:nvSpPr>
          <p:cNvPr id="3" name="Θέση περιεχομένου 2"/>
          <p:cNvSpPr>
            <a:spLocks noGrp="1"/>
          </p:cNvSpPr>
          <p:nvPr>
            <p:ph sz="half" idx="1"/>
          </p:nvPr>
        </p:nvSpPr>
        <p:spPr>
          <a:xfrm>
            <a:off x="762000" y="152401"/>
            <a:ext cx="7848600" cy="457200"/>
          </a:xfrm>
        </p:spPr>
        <p:txBody>
          <a:bodyPr>
            <a:normAutofit fontScale="92500" lnSpcReduction="10000"/>
          </a:bodyPr>
          <a:lstStyle/>
          <a:p>
            <a:pPr marL="0" indent="0" algn="ctr">
              <a:buNone/>
            </a:pPr>
            <a:r>
              <a:rPr lang="el-GR" b="1" dirty="0" smtClean="0">
                <a:solidFill>
                  <a:srgbClr val="002060"/>
                </a:solidFill>
              </a:rPr>
              <a:t>Αντιστοιχία Ρόλων με τους Παγκόσμιους Στόχους  </a:t>
            </a:r>
            <a:endParaRPr lang="el-GR" b="1" dirty="0">
              <a:solidFill>
                <a:srgbClr val="002060"/>
              </a:solidFill>
            </a:endParaRPr>
          </a:p>
        </p:txBody>
      </p:sp>
      <p:pic>
        <p:nvPicPr>
          <p:cNvPr id="5" name="Θέση περιεχομένου 4" descr="C:\Users\Mary\Desktop\Αντιστοίχιση Ρόλου και Στόχου 2.jpg"/>
          <p:cNvPicPr>
            <a:picLocks noGrp="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838200"/>
            <a:ext cx="3314700" cy="5092890"/>
          </a:xfrm>
          <a:prstGeom prst="rect">
            <a:avLst/>
          </a:prstGeom>
          <a:noFill/>
          <a:ln>
            <a:noFill/>
          </a:ln>
        </p:spPr>
      </p:pic>
      <p:pic>
        <p:nvPicPr>
          <p:cNvPr id="2" name="Εικόνα 1"/>
          <p:cNvPicPr>
            <a:picLocks noChangeAspect="1"/>
          </p:cNvPicPr>
          <p:nvPr/>
        </p:nvPicPr>
        <p:blipFill>
          <a:blip r:embed="rId3" cstate="print"/>
          <a:stretch>
            <a:fillRect/>
          </a:stretch>
        </p:blipFill>
        <p:spPr>
          <a:xfrm>
            <a:off x="5029199" y="838201"/>
            <a:ext cx="3548419" cy="2971800"/>
          </a:xfrm>
          <a:prstGeom prst="rect">
            <a:avLst/>
          </a:prstGeom>
        </p:spPr>
      </p:pic>
      <p:pic>
        <p:nvPicPr>
          <p:cNvPr id="4" name="Εικόνα 3"/>
          <p:cNvPicPr>
            <a:picLocks noChangeAspect="1"/>
          </p:cNvPicPr>
          <p:nvPr/>
        </p:nvPicPr>
        <p:blipFill>
          <a:blip r:embed="rId4" cstate="print"/>
          <a:stretch>
            <a:fillRect/>
          </a:stretch>
        </p:blipFill>
        <p:spPr>
          <a:xfrm>
            <a:off x="5256434" y="4114800"/>
            <a:ext cx="3093948" cy="2528811"/>
          </a:xfrm>
          <a:prstGeom prst="rect">
            <a:avLst/>
          </a:prstGeom>
        </p:spPr>
      </p:pic>
    </p:spTree>
    <p:extLst>
      <p:ext uri="{BB962C8B-B14F-4D97-AF65-F5344CB8AC3E}">
        <p14:creationId xmlns:p14="http://schemas.microsoft.com/office/powerpoint/2010/main" val="1090193362"/>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Αποκορύφωμα">
  <a:themeElements>
    <a:clrScheme name="Αποκορύφωμα">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Αποκορύφωμα">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Αποκορύφωμα">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2458</TotalTime>
  <Words>830</Words>
  <Application>Microsoft Office PowerPoint</Application>
  <PresentationFormat>Προβολή στην οθόνη (4:3)</PresentationFormat>
  <Paragraphs>118</Paragraphs>
  <Slides>15</Slides>
  <Notes>5</Notes>
  <HiddenSlides>0</HiddenSlides>
  <MMClips>0</MMClips>
  <ScaleCrop>false</ScaleCrop>
  <HeadingPairs>
    <vt:vector size="6" baseType="variant">
      <vt:variant>
        <vt:lpstr>Γραμματοσειρές που χρησιμοποιούνται</vt:lpstr>
      </vt:variant>
      <vt:variant>
        <vt:i4>9</vt:i4>
      </vt:variant>
      <vt:variant>
        <vt:lpstr>Θέμα</vt:lpstr>
      </vt:variant>
      <vt:variant>
        <vt:i4>2</vt:i4>
      </vt:variant>
      <vt:variant>
        <vt:lpstr>Τίτλοι διαφανειών</vt:lpstr>
      </vt:variant>
      <vt:variant>
        <vt:i4>15</vt:i4>
      </vt:variant>
    </vt:vector>
  </HeadingPairs>
  <TitlesOfParts>
    <vt:vector size="26" baseType="lpstr">
      <vt:lpstr>Arial</vt:lpstr>
      <vt:lpstr>Book Antiqua</vt:lpstr>
      <vt:lpstr>Calibri</vt:lpstr>
      <vt:lpstr>Constantia</vt:lpstr>
      <vt:lpstr>Lucida Sans</vt:lpstr>
      <vt:lpstr>Times New Roman</vt:lpstr>
      <vt:lpstr>Wingdings</vt:lpstr>
      <vt:lpstr>Wingdings 2</vt:lpstr>
      <vt:lpstr>Wingdings 3</vt:lpstr>
      <vt:lpstr>Office Theme</vt:lpstr>
      <vt:lpstr>Αποκορύφωμα</vt:lpstr>
      <vt:lpstr>Παρουσίαση του PowerPoint</vt:lpstr>
      <vt:lpstr>Το εργαστήριο είναι μια εκπαιδευτική, διαθεματική προσέγγιση σε ένα θέμα που θα μπορούσε να απασχολήσει την τοπική κοινωνία των παράκτιων οικισμών της Λίμνης Πολυφύτου</vt:lpstr>
      <vt:lpstr>Λίγα λόγια για τη λίμνη…</vt:lpstr>
      <vt:lpstr> Ο τίτλος «Η Λίμνη Πολυφύτου το 2030 – Συζητάμε για το μέλλον της Λίμνης μας» παραπέμπει στην AGENDA 2030 του ΟΗΕ και τους 17 Παγκόσμιους Στόχους για τη βιώσιμη ανάπτυξη </vt:lpstr>
      <vt:lpstr>Θεματολογία</vt:lpstr>
      <vt:lpstr>Μεθοδολογία</vt:lpstr>
      <vt:lpstr>Το σενάριο</vt:lpstr>
      <vt:lpstr> Προσομοίωση Δημοτικού Συμβουλίου   </vt:lpstr>
      <vt:lpstr>Παρουσίαση του PowerPoint</vt:lpstr>
      <vt:lpstr>Στόχος: Προώθηση της ιδέας της Παγκόσμιας Ικανότητας (Global Competence) που προωθεί το Διεθνές Πρόγραμμα για την Αξιολόγηση των Μαθητών (PISA)</vt:lpstr>
      <vt:lpstr>Στόχοι – σκοποί </vt:lpstr>
      <vt:lpstr>Μαθησιακά αποτελέσματα</vt:lpstr>
      <vt:lpstr>  </vt:lpstr>
      <vt:lpstr>Ο ρόλος του εκπαιδευτικού</vt:lpstr>
      <vt:lpstr>Συμπεράσματα</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GiaGio</dc:creator>
  <cp:lastModifiedBy>Mary Mavropoulou</cp:lastModifiedBy>
  <cp:revision>96</cp:revision>
  <dcterms:created xsi:type="dcterms:W3CDTF">2006-08-16T00:00:00Z</dcterms:created>
  <dcterms:modified xsi:type="dcterms:W3CDTF">2020-10-27T17:49:48Z</dcterms:modified>
</cp:coreProperties>
</file>