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8"/>
  </p:notesMasterIdLst>
  <p:handoutMasterIdLst>
    <p:handoutMasterId r:id="rId39"/>
  </p:handoutMasterIdLst>
  <p:sldIdLst>
    <p:sldId id="256" r:id="rId3"/>
    <p:sldId id="270" r:id="rId4"/>
    <p:sldId id="271" r:id="rId5"/>
    <p:sldId id="272" r:id="rId6"/>
    <p:sldId id="273" r:id="rId7"/>
    <p:sldId id="277" r:id="rId8"/>
    <p:sldId id="276" r:id="rId9"/>
    <p:sldId id="278" r:id="rId10"/>
    <p:sldId id="288" r:id="rId11"/>
    <p:sldId id="283" r:id="rId12"/>
    <p:sldId id="284" r:id="rId13"/>
    <p:sldId id="286" r:id="rId14"/>
    <p:sldId id="279" r:id="rId15"/>
    <p:sldId id="291" r:id="rId16"/>
    <p:sldId id="289" r:id="rId17"/>
    <p:sldId id="282" r:id="rId18"/>
    <p:sldId id="281" r:id="rId19"/>
    <p:sldId id="262" r:id="rId20"/>
    <p:sldId id="268" r:id="rId21"/>
    <p:sldId id="293" r:id="rId22"/>
    <p:sldId id="292" r:id="rId23"/>
    <p:sldId id="285" r:id="rId24"/>
    <p:sldId id="290" r:id="rId25"/>
    <p:sldId id="269" r:id="rId26"/>
    <p:sldId id="259" r:id="rId27"/>
    <p:sldId id="260" r:id="rId28"/>
    <p:sldId id="267" r:id="rId29"/>
    <p:sldId id="287" r:id="rId30"/>
    <p:sldId id="274" r:id="rId31"/>
    <p:sldId id="263" r:id="rId32"/>
    <p:sldId id="261" r:id="rId33"/>
    <p:sldId id="258" r:id="rId34"/>
    <p:sldId id="280" r:id="rId35"/>
    <p:sldId id="275" r:id="rId36"/>
    <p:sldId id="264" r:id="rId3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1" d="100"/>
          <a:sy n="81" d="100"/>
        </p:scale>
        <p:origin x="96" y="576"/>
      </p:cViewPr>
      <p:guideLst>
        <p:guide orient="horz" pos="2137"/>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7A979C-03DC-4CD5-BDFC-D0A691043CCD}" type="datetimeFigureOut">
              <a:rPr lang="el-GR" smtClean="0"/>
              <a:t>3/6/2020</a:t>
            </a:fld>
            <a:endParaRPr lang="el-G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D5037E-716D-4679-8B82-11537156E86A}" type="slidenum">
              <a:rPr lang="el-GR" smtClean="0"/>
              <a:t>‹#›</a:t>
            </a:fld>
            <a:endParaRPr lang="el-GR"/>
          </a:p>
        </p:txBody>
      </p:sp>
    </p:spTree>
    <p:extLst>
      <p:ext uri="{BB962C8B-B14F-4D97-AF65-F5344CB8AC3E}">
        <p14:creationId xmlns:p14="http://schemas.microsoft.com/office/powerpoint/2010/main" val="1415230021"/>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6D99B-4E39-4FE0-BB9F-8A88DD29E7C9}" type="datetimeFigureOut">
              <a:rPr lang="el-GR" smtClean="0"/>
              <a:t>3/6/2020</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437C7-EF13-499A-AFAA-940C9E8FFB2A}" type="slidenum">
              <a:rPr lang="el-GR" smtClean="0"/>
              <a:t>‹#›</a:t>
            </a:fld>
            <a:endParaRPr lang="el-GR"/>
          </a:p>
        </p:txBody>
      </p:sp>
    </p:spTree>
    <p:extLst>
      <p:ext uri="{BB962C8B-B14F-4D97-AF65-F5344CB8AC3E}">
        <p14:creationId xmlns:p14="http://schemas.microsoft.com/office/powerpoint/2010/main" val="3444245460"/>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5" name="Footer Placeholder 4"/>
          <p:cNvSpPr>
            <a:spLocks noGrp="1"/>
          </p:cNvSpPr>
          <p:nvPr>
            <p:ph type="ftr" sz="quarter" idx="11"/>
          </p:nvPr>
        </p:nvSpPr>
        <p:spPr/>
        <p:txBody>
          <a:bodyPr/>
          <a:lstStyle/>
          <a:p>
            <a:endParaRPr lang="el-GR"/>
          </a:p>
        </p:txBody>
      </p:sp>
    </p:spTree>
    <p:extLst>
      <p:ext uri="{BB962C8B-B14F-4D97-AF65-F5344CB8AC3E}">
        <p14:creationId xmlns:p14="http://schemas.microsoft.com/office/powerpoint/2010/main" val="3820278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10"/>
          </p:nvPr>
        </p:nvSpPr>
        <p:spPr/>
        <p:txBody>
          <a:bodyPr/>
          <a:lstStyle/>
          <a:p>
            <a:endParaRPr lang="el-GR"/>
          </a:p>
        </p:txBody>
      </p:sp>
    </p:spTree>
    <p:extLst>
      <p:ext uri="{BB962C8B-B14F-4D97-AF65-F5344CB8AC3E}">
        <p14:creationId xmlns:p14="http://schemas.microsoft.com/office/powerpoint/2010/main" val="3735320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5C5DBBA2-2442-47AD-B515-6554EC7DD27E}" type="datetime1">
              <a:rPr lang="el-GR" smtClean="0"/>
              <a:t>3/6/2020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0D286CC-2929-4045-ABEF-5FF20FBF2B4E}" type="slidenum">
              <a:rPr lang="el-GR" smtClean="0"/>
              <a:t>‹#›</a:t>
            </a:fld>
            <a:endParaRPr lang="el-GR"/>
          </a:p>
        </p:txBody>
      </p:sp>
    </p:spTree>
    <p:extLst>
      <p:ext uri="{BB962C8B-B14F-4D97-AF65-F5344CB8AC3E}">
        <p14:creationId xmlns:p14="http://schemas.microsoft.com/office/powerpoint/2010/main" val="3500532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53CB19C-B59E-453E-A290-5D39BBAF88D3}" type="datetime1">
              <a:rPr lang="el-GR" smtClean="0"/>
              <a:t>3/6/2020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0D286CC-2929-4045-ABEF-5FF20FBF2B4E}" type="slidenum">
              <a:rPr lang="el-GR" smtClean="0"/>
              <a:t>‹#›</a:t>
            </a:fld>
            <a:endParaRPr lang="el-GR"/>
          </a:p>
        </p:txBody>
      </p:sp>
    </p:spTree>
    <p:extLst>
      <p:ext uri="{BB962C8B-B14F-4D97-AF65-F5344CB8AC3E}">
        <p14:creationId xmlns:p14="http://schemas.microsoft.com/office/powerpoint/2010/main" val="2890418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755B83D4-826E-420D-82DF-42A82F30CD51}" type="datetime1">
              <a:rPr lang="el-GR" smtClean="0"/>
              <a:t>3/6/2020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0D286CC-2929-4045-ABEF-5FF20FBF2B4E}" type="slidenum">
              <a:rPr lang="el-GR" smtClean="0"/>
              <a:t>‹#›</a:t>
            </a:fld>
            <a:endParaRPr lang="el-GR"/>
          </a:p>
        </p:txBody>
      </p:sp>
    </p:spTree>
    <p:extLst>
      <p:ext uri="{BB962C8B-B14F-4D97-AF65-F5344CB8AC3E}">
        <p14:creationId xmlns:p14="http://schemas.microsoft.com/office/powerpoint/2010/main" val="700116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3D36FE-74F0-4D91-BD13-1C22A35FC5CD}" type="datetime1">
              <a:rPr lang="el-GR" smtClean="0">
                <a:solidFill>
                  <a:prstClr val="black">
                    <a:tint val="75000"/>
                  </a:prstClr>
                </a:solidFill>
              </a:r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791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E16DA-6C61-4C1B-A088-59C2F5C42C62}" type="datetime1">
              <a:rPr lang="el-GR" smtClean="0">
                <a:solidFill>
                  <a:prstClr val="black">
                    <a:tint val="75000"/>
                  </a:prstClr>
                </a:solidFill>
              </a:r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588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139255-DEA4-422E-9198-16154F4A16F0}" type="datetime1">
              <a:rPr lang="el-GR" smtClean="0">
                <a:solidFill>
                  <a:prstClr val="black">
                    <a:tint val="75000"/>
                  </a:prstClr>
                </a:solidFill>
              </a:r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167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DAD5DC-D0AA-40D0-A0CE-9C13F662911F}" type="datetime1">
              <a:rPr lang="el-GR" smtClean="0">
                <a:solidFill>
                  <a:prstClr val="black">
                    <a:tint val="75000"/>
                  </a:prstClr>
                </a:solidFill>
              </a:r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818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70C94F-76D3-48BC-9842-F0189E9D94A4}" type="datetime1">
              <a:rPr lang="el-GR" smtClean="0">
                <a:solidFill>
                  <a:prstClr val="black">
                    <a:tint val="75000"/>
                  </a:prstClr>
                </a:solidFill>
              </a:rPr>
              <a:t>3/6/2020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943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C73283-CA46-4332-B2BB-F23D29C8872F}" type="datetime1">
              <a:rPr lang="el-GR" smtClean="0">
                <a:solidFill>
                  <a:prstClr val="black">
                    <a:tint val="75000"/>
                  </a:prstClr>
                </a:solidFill>
              </a:rPr>
              <a:t>3/6/2020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885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81E2C7-238F-49DF-A023-2A2BBDC2EFD9}" type="datetime1">
              <a:rPr lang="el-GR" smtClean="0">
                <a:solidFill>
                  <a:prstClr val="black">
                    <a:tint val="75000"/>
                  </a:prstClr>
                </a:solidFill>
              </a:rPr>
              <a:t>3/6/2020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336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6F1D7C-833F-40DD-BD05-4624D1230965}" type="datetime1">
              <a:rPr lang="el-GR" smtClean="0">
                <a:solidFill>
                  <a:prstClr val="black">
                    <a:tint val="75000"/>
                  </a:prstClr>
                </a:solidFill>
              </a:r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74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9AB9DA4-4362-46E2-90E6-2A0BDCE12358}" type="datetime1">
              <a:rPr lang="el-GR" smtClean="0"/>
              <a:t>3/6/2020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0D286CC-2929-4045-ABEF-5FF20FBF2B4E}" type="slidenum">
              <a:rPr lang="el-GR" smtClean="0"/>
              <a:t>‹#›</a:t>
            </a:fld>
            <a:endParaRPr lang="el-GR"/>
          </a:p>
        </p:txBody>
      </p:sp>
    </p:spTree>
    <p:extLst>
      <p:ext uri="{BB962C8B-B14F-4D97-AF65-F5344CB8AC3E}">
        <p14:creationId xmlns:p14="http://schemas.microsoft.com/office/powerpoint/2010/main" val="3355014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283064-223D-4977-B937-D48534E4E08B}" type="datetime1">
              <a:rPr lang="el-GR" smtClean="0">
                <a:solidFill>
                  <a:prstClr val="black">
                    <a:tint val="75000"/>
                  </a:prstClr>
                </a:solidFill>
              </a:r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564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CEDA85-5FC4-4C8E-AB85-9C5D465D2CDC}" type="datetime1">
              <a:rPr lang="el-GR" smtClean="0">
                <a:solidFill>
                  <a:prstClr val="black">
                    <a:tint val="75000"/>
                  </a:prstClr>
                </a:solidFill>
              </a:r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376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DC7917-0BBD-4DF0-BBD9-2A3D88AAF06B}" type="datetime1">
              <a:rPr lang="el-GR" smtClean="0">
                <a:solidFill>
                  <a:prstClr val="black">
                    <a:tint val="75000"/>
                  </a:prstClr>
                </a:solidFill>
              </a:r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44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BB92952-7121-458D-BD75-3AD31A567160}" type="datetime1">
              <a:rPr lang="el-GR" smtClean="0"/>
              <a:t>3/6/2020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0D286CC-2929-4045-ABEF-5FF20FBF2B4E}" type="slidenum">
              <a:rPr lang="el-GR" smtClean="0"/>
              <a:t>‹#›</a:t>
            </a:fld>
            <a:endParaRPr lang="el-GR"/>
          </a:p>
        </p:txBody>
      </p:sp>
    </p:spTree>
    <p:extLst>
      <p:ext uri="{BB962C8B-B14F-4D97-AF65-F5344CB8AC3E}">
        <p14:creationId xmlns:p14="http://schemas.microsoft.com/office/powerpoint/2010/main" val="500552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1E0C5F69-8E7E-4A56-BFE7-87D5D210C920}" type="datetime1">
              <a:rPr lang="el-GR" smtClean="0"/>
              <a:t>3/6/2020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0D286CC-2929-4045-ABEF-5FF20FBF2B4E}" type="slidenum">
              <a:rPr lang="el-GR" smtClean="0"/>
              <a:t>‹#›</a:t>
            </a:fld>
            <a:endParaRPr lang="el-GR"/>
          </a:p>
        </p:txBody>
      </p:sp>
    </p:spTree>
    <p:extLst>
      <p:ext uri="{BB962C8B-B14F-4D97-AF65-F5344CB8AC3E}">
        <p14:creationId xmlns:p14="http://schemas.microsoft.com/office/powerpoint/2010/main" val="424146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63074E0C-B288-4C13-B3CF-E5ED1491C54B}" type="datetime1">
              <a:rPr lang="el-GR" smtClean="0"/>
              <a:t>3/6/2020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50D286CC-2929-4045-ABEF-5FF20FBF2B4E}" type="slidenum">
              <a:rPr lang="el-GR" smtClean="0"/>
              <a:t>‹#›</a:t>
            </a:fld>
            <a:endParaRPr lang="el-GR"/>
          </a:p>
        </p:txBody>
      </p:sp>
    </p:spTree>
    <p:extLst>
      <p:ext uri="{BB962C8B-B14F-4D97-AF65-F5344CB8AC3E}">
        <p14:creationId xmlns:p14="http://schemas.microsoft.com/office/powerpoint/2010/main" val="1630817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6FB6EB84-49BD-4F5C-9A6D-D88FBF7342BC}" type="datetime1">
              <a:rPr lang="el-GR" smtClean="0"/>
              <a:t>3/6/2020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50D286CC-2929-4045-ABEF-5FF20FBF2B4E}" type="slidenum">
              <a:rPr lang="el-GR" smtClean="0"/>
              <a:t>‹#›</a:t>
            </a:fld>
            <a:endParaRPr lang="el-GR"/>
          </a:p>
        </p:txBody>
      </p:sp>
    </p:spTree>
    <p:extLst>
      <p:ext uri="{BB962C8B-B14F-4D97-AF65-F5344CB8AC3E}">
        <p14:creationId xmlns:p14="http://schemas.microsoft.com/office/powerpoint/2010/main" val="60387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CC197-8FCF-4879-9BFD-C5E1F2661EFC}" type="datetime1">
              <a:rPr lang="el-GR" smtClean="0"/>
              <a:t>3/6/2020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50D286CC-2929-4045-ABEF-5FF20FBF2B4E}" type="slidenum">
              <a:rPr lang="el-GR" smtClean="0"/>
              <a:t>‹#›</a:t>
            </a:fld>
            <a:endParaRPr lang="el-GR"/>
          </a:p>
        </p:txBody>
      </p:sp>
    </p:spTree>
    <p:extLst>
      <p:ext uri="{BB962C8B-B14F-4D97-AF65-F5344CB8AC3E}">
        <p14:creationId xmlns:p14="http://schemas.microsoft.com/office/powerpoint/2010/main" val="249222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6FF942-44C6-4B79-8959-ABDC645529F4}" type="datetime1">
              <a:rPr lang="el-GR" smtClean="0"/>
              <a:t>3/6/2020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0D286CC-2929-4045-ABEF-5FF20FBF2B4E}" type="slidenum">
              <a:rPr lang="el-GR" smtClean="0"/>
              <a:t>‹#›</a:t>
            </a:fld>
            <a:endParaRPr lang="el-GR"/>
          </a:p>
        </p:txBody>
      </p:sp>
    </p:spTree>
    <p:extLst>
      <p:ext uri="{BB962C8B-B14F-4D97-AF65-F5344CB8AC3E}">
        <p14:creationId xmlns:p14="http://schemas.microsoft.com/office/powerpoint/2010/main" val="356922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A7E642-D176-4529-AC6E-385112FE27B7}" type="datetime1">
              <a:rPr lang="el-GR" smtClean="0"/>
              <a:t>3/6/2020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0D286CC-2929-4045-ABEF-5FF20FBF2B4E}" type="slidenum">
              <a:rPr lang="el-GR" smtClean="0"/>
              <a:t>‹#›</a:t>
            </a:fld>
            <a:endParaRPr lang="el-GR"/>
          </a:p>
        </p:txBody>
      </p:sp>
    </p:spTree>
    <p:extLst>
      <p:ext uri="{BB962C8B-B14F-4D97-AF65-F5344CB8AC3E}">
        <p14:creationId xmlns:p14="http://schemas.microsoft.com/office/powerpoint/2010/main" val="336055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8027B-7955-48DA-A5FD-67920D276114}" type="datetime1">
              <a:rPr lang="el-GR" smtClean="0"/>
              <a:t>3/6/2020</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286CC-2929-4045-ABEF-5FF20FBF2B4E}" type="slidenum">
              <a:rPr lang="el-GR" smtClean="0"/>
              <a:t>‹#›</a:t>
            </a:fld>
            <a:endParaRPr lang="el-GR"/>
          </a:p>
        </p:txBody>
      </p:sp>
    </p:spTree>
    <p:extLst>
      <p:ext uri="{BB962C8B-B14F-4D97-AF65-F5344CB8AC3E}">
        <p14:creationId xmlns:p14="http://schemas.microsoft.com/office/powerpoint/2010/main" val="2006231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52F5B-93D3-4122-9665-F8C6CB1732D6}" type="datetime1">
              <a:rPr lang="el-GR" smtClean="0">
                <a:solidFill>
                  <a:prstClr val="black">
                    <a:tint val="75000"/>
                  </a:prstClr>
                </a:solidFill>
              </a:rPr>
              <a:t>3/6/2020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2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va-maritsa@hotmail.com"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hyperlink" Target="https://www.projectaware.org/" TargetMode="Externa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s://ecozen.gr/2019/07/strofi-perivallon-kanoyn-oi-rempoyplikanoi/" TargetMode="External"/><Relationship Id="rId10" Type="http://schemas.openxmlformats.org/officeDocument/2006/relationships/image" Target="../media/image2.jpeg"/><Relationship Id="rId4" Type="http://schemas.openxmlformats.org/officeDocument/2006/relationships/hyperlink" Target="https://antikleidi.com/" TargetMode="External"/><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hyperlink" Target="https://umano.gr/diasima-energa-ifaisteia-kai-oi-ekrikseis-tous/" TargetMode="External"/><Relationship Id="rId3" Type="http://schemas.openxmlformats.org/officeDocument/2006/relationships/hyperlink" Target="https://www.kathimerini.gr/1056243/gallery/epikairothta/ellada/ay3anontai-ta-8ymata-apo-plhmmyres-sthn-ellada" TargetMode="External"/><Relationship Id="rId7" Type="http://schemas.openxmlformats.org/officeDocument/2006/relationships/hyperlink" Target="https://www.cnn.gr/news/ellada/story/212182/seismos-parga-sothike-apo-thayma-zeygari-sovares-zimies-se-dekades-spitia" TargetMode="External"/><Relationship Id="rId12" Type="http://schemas.openxmlformats.org/officeDocument/2006/relationships/image" Target="../media/image2.jpeg"/><Relationship Id="rId2" Type="http://schemas.openxmlformats.org/officeDocument/2006/relationships/hyperlink" Target="https://www.consilium.europa.eu/el/policies/climate-change/" TargetMode="External"/><Relationship Id="rId1" Type="http://schemas.openxmlformats.org/officeDocument/2006/relationships/slideLayout" Target="../slideLayouts/slideLayout2.xml"/><Relationship Id="rId6" Type="http://schemas.openxmlformats.org/officeDocument/2006/relationships/hyperlink" Target="https://www.kathimerini.gr/807209/article/politismos/vivlio/tsoynami-to-vrwmiko-kyma-sto-limani-ths-foykoysima" TargetMode="External"/><Relationship Id="rId11" Type="http://schemas.openxmlformats.org/officeDocument/2006/relationships/image" Target="../media/image61.png"/><Relationship Id="rId5" Type="http://schemas.openxmlformats.org/officeDocument/2006/relationships/hyperlink" Target="https://www.kathimerini.gr/1041545/gallery/epikairothta/ellada/seismos-791999-ta-15-deyterolepta-poy-pagwsan-ton-xrono" TargetMode="External"/><Relationship Id="rId10" Type="http://schemas.openxmlformats.org/officeDocument/2006/relationships/image" Target="../media/image60.png"/><Relationship Id="rId4" Type="http://schemas.openxmlformats.org/officeDocument/2006/relationships/hyperlink" Target="https://www.kathimerini.gr/1053659/article/epikairothta/kosmos/alvania-stegash-twn-seismoplhktwn-oikogeneiwn-se-domes-filo3enias" TargetMode="External"/><Relationship Id="rId9" Type="http://schemas.openxmlformats.org/officeDocument/2006/relationships/hyperlink" Target="https://www.nationalgeographic.com/environment/2018/12/greenland-ice-sheet-is-melting-faster-than-in-the-last-350-year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s://www.iefimerida.gr/news/" TargetMode="External"/><Relationship Id="rId7" Type="http://schemas.openxmlformats.org/officeDocument/2006/relationships/image" Target="../media/image60.png"/><Relationship Id="rId2" Type="http://schemas.openxmlformats.org/officeDocument/2006/relationships/hyperlink" Target="https://www.consilium.europa.eu/el/policies/climate-change/" TargetMode="External"/><Relationship Id="rId1" Type="http://schemas.openxmlformats.org/officeDocument/2006/relationships/slideLayout" Target="../slideLayouts/slideLayout2.xml"/><Relationship Id="rId6" Type="http://schemas.openxmlformats.org/officeDocument/2006/relationships/hyperlink" Target="https://communityimpact.com/nashville/southwest-nashville/weather/2020/03/03/how-to-help-community-groups-nonprofits-working-to-assist-nashville-residents-affected-by-tornado/" TargetMode="External"/><Relationship Id="rId5" Type="http://schemas.openxmlformats.org/officeDocument/2006/relationships/hyperlink" Target="https://scinews.eu/perivallon/1370-national-geographic-poia-einai-i-diafora-anamesa-se-tyfona-kai-kyklona" TargetMode="External"/><Relationship Id="rId4" Type="http://schemas.openxmlformats.org/officeDocument/2006/relationships/hyperlink" Target="https://eu.greekreporter.com/2019/06/04/top-european-scientists-urge-action-against-global-warming/"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opengov.gr/" TargetMode="External"/><Relationship Id="rId3" Type="http://schemas.openxmlformats.org/officeDocument/2006/relationships/hyperlink" Target="https://www.cnn.gr/news/ellada/story/198578/kakokairia-giryonis-vinteo-apo-drone-apotyponei-to-megethos-tis-katastrofis-stin-kineta" TargetMode="External"/><Relationship Id="rId7" Type="http://schemas.openxmlformats.org/officeDocument/2006/relationships/hyperlink" Target="https://www.nationalgeographic.com/environment/natural-disasters/lightning/" TargetMode="External"/><Relationship Id="rId2" Type="http://schemas.openxmlformats.org/officeDocument/2006/relationships/hyperlink" Target="http://www.reliefweb.int/glossaries" TargetMode="External"/><Relationship Id="rId1" Type="http://schemas.openxmlformats.org/officeDocument/2006/relationships/slideLayout" Target="../slideLayouts/slideLayout2.xml"/><Relationship Id="rId6" Type="http://schemas.openxmlformats.org/officeDocument/2006/relationships/hyperlink" Target="https://www.in.gr/2019/10/14/world/iaponia-o-tyfonas-xagkimpis-saronei-ti-xora-toulaxiston-35-nekroi/" TargetMode="External"/><Relationship Id="rId11" Type="http://schemas.openxmlformats.org/officeDocument/2006/relationships/image" Target="../media/image2.jpeg"/><Relationship Id="rId5" Type="http://schemas.openxmlformats.org/officeDocument/2006/relationships/hyperlink" Target="https://www.in.gr/2018/07/25/greece/deyteri-fonikoteri-pyrkagia-tou-21ou-aiona-fotia-sto-mati/" TargetMode="External"/><Relationship Id="rId10" Type="http://schemas.openxmlformats.org/officeDocument/2006/relationships/image" Target="../media/image60.png"/><Relationship Id="rId4" Type="http://schemas.openxmlformats.org/officeDocument/2006/relationships/hyperlink" Target="https://www.in.gr/2007/08/24/greece/kolasi-apo-tis-fwties-stin-peloponniso-me-19-nekroys/" TargetMode="External"/><Relationship Id="rId9" Type="http://schemas.openxmlformats.org/officeDocument/2006/relationships/hyperlink" Target="https://www.who.int/hac/about/definitions/e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jpe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who.int/"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1.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6739" y="138220"/>
            <a:ext cx="10640291" cy="1442152"/>
          </a:xfrm>
          <a:solidFill>
            <a:schemeClr val="accent6"/>
          </a:solidFill>
          <a:ln>
            <a:solidFill>
              <a:schemeClr val="bg1"/>
            </a:solidFill>
          </a:ln>
        </p:spPr>
        <p:txBody>
          <a:bodyPr>
            <a:normAutofit/>
          </a:bodyPr>
          <a:lstStyle/>
          <a:p>
            <a:pPr indent="151130" algn="ctr" hangingPunct="0">
              <a:lnSpc>
                <a:spcPts val="1800"/>
              </a:lnSpc>
              <a:spcAft>
                <a:spcPts val="2400"/>
              </a:spcAft>
            </a:pPr>
            <a:r>
              <a:rPr lang="el-GR" sz="1800" b="1" dirty="0" smtClean="0">
                <a:effectLst/>
                <a:latin typeface="Times New Roman" panose="02020603050405020304" pitchFamily="18" charset="0"/>
                <a:ea typeface="Calibri" panose="020F0502020204030204" pitchFamily="34" charset="0"/>
              </a:rPr>
              <a:t>Θεματικός Πυλώνας: Φροντίζω το Περιβάλλον </a:t>
            </a:r>
            <a:r>
              <a:rPr lang="el-GR" sz="1800" dirty="0" smtClean="0">
                <a:effectLst/>
                <a:latin typeface="Times" panose="02020603050405020304" pitchFamily="18" charset="0"/>
                <a:ea typeface="Times New Roman" panose="02020603050405020304" pitchFamily="18" charset="0"/>
              </a:rPr>
              <a:t/>
            </a:r>
            <a:br>
              <a:rPr lang="el-GR" sz="1800" dirty="0" smtClean="0">
                <a:effectLst/>
                <a:latin typeface="Times" panose="02020603050405020304" pitchFamily="18" charset="0"/>
                <a:ea typeface="Times New Roman" panose="02020603050405020304" pitchFamily="18" charset="0"/>
              </a:rPr>
            </a:br>
            <a:r>
              <a:rPr lang="el-GR" sz="1800" b="1" dirty="0" smtClean="0">
                <a:effectLst/>
                <a:latin typeface="Times New Roman" panose="02020603050405020304" pitchFamily="18" charset="0"/>
                <a:ea typeface="Calibri" panose="020F0502020204030204" pitchFamily="34" charset="0"/>
              </a:rPr>
              <a:t>Πρόγραμμα Σπουδών: Περιβάλλον, Άναψε Πράσινο στον Πλανήτη. </a:t>
            </a:r>
            <a:r>
              <a:rPr lang="el-GR" sz="1800" dirty="0" smtClean="0">
                <a:effectLst/>
                <a:latin typeface="Times" panose="02020603050405020304" pitchFamily="18" charset="0"/>
                <a:ea typeface="Times New Roman" panose="02020603050405020304" pitchFamily="18" charset="0"/>
              </a:rPr>
              <a:t/>
            </a:r>
            <a:br>
              <a:rPr lang="el-GR" sz="1800" dirty="0" smtClean="0">
                <a:effectLst/>
                <a:latin typeface="Times" panose="02020603050405020304" pitchFamily="18" charset="0"/>
                <a:ea typeface="Times New Roman" panose="02020603050405020304" pitchFamily="18" charset="0"/>
              </a:rPr>
            </a:br>
            <a:r>
              <a:rPr lang="el-GR" sz="1800" b="1" dirty="0" smtClean="0">
                <a:effectLst/>
                <a:latin typeface="Times New Roman" panose="02020603050405020304" pitchFamily="18" charset="0"/>
                <a:ea typeface="Calibri" panose="020F0502020204030204" pitchFamily="34" charset="0"/>
              </a:rPr>
              <a:t>Επιμέρους Θεματική: </a:t>
            </a:r>
            <a:r>
              <a:rPr lang="el-GR" sz="1800" b="1" u="sng"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Φυσικές Καταστροφές</a:t>
            </a:r>
            <a:br>
              <a:rPr lang="el-GR" sz="1800" b="1" u="sng"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br>
            <a:r>
              <a:rPr lang="el-GR" sz="1800" dirty="0" smtClean="0">
                <a:effectLst/>
                <a:latin typeface="Times" panose="02020603050405020304" pitchFamily="18" charset="0"/>
                <a:ea typeface="Times New Roman" panose="02020603050405020304" pitchFamily="18" charset="0"/>
              </a:rPr>
              <a:t/>
            </a:r>
            <a:br>
              <a:rPr lang="el-GR" sz="1800" dirty="0" smtClean="0">
                <a:effectLst/>
                <a:latin typeface="Times" panose="02020603050405020304" pitchFamily="18" charset="0"/>
                <a:ea typeface="Times New Roman" panose="02020603050405020304" pitchFamily="18" charset="0"/>
              </a:rPr>
            </a:br>
            <a:r>
              <a:rPr lang="el-GR" sz="2000" b="1" i="1" dirty="0" smtClean="0">
                <a:effectLst>
                  <a:outerShdw blurRad="38100" dist="38100" dir="2700000" algn="tl">
                    <a:srgbClr val="000000">
                      <a:alpha val="43137"/>
                    </a:srgbClr>
                  </a:outerShdw>
                </a:effectLst>
                <a:latin typeface="Times" panose="02020603050405020304" pitchFamily="18" charset="0"/>
                <a:ea typeface="Times New Roman" panose="02020603050405020304" pitchFamily="18" charset="0"/>
              </a:rPr>
              <a:t>«ΒΙΟ-ΕΠΑΓΡΥΠΝΗΣΗ»</a:t>
            </a:r>
            <a:endParaRPr lang="el-GR" sz="2000" b="1" i="1" dirty="0">
              <a:effectLst>
                <a:outerShdw blurRad="38100" dist="38100" dir="2700000" algn="tl">
                  <a:srgbClr val="000000">
                    <a:alpha val="43137"/>
                  </a:srgbClr>
                </a:outerShdw>
              </a:effectLst>
            </a:endParaRPr>
          </a:p>
        </p:txBody>
      </p:sp>
      <p:sp>
        <p:nvSpPr>
          <p:cNvPr id="7" name="Footer Placeholder 3"/>
          <p:cNvSpPr txBox="1">
            <a:spLocks/>
          </p:cNvSpPr>
          <p:nvPr/>
        </p:nvSpPr>
        <p:spPr>
          <a:xfrm>
            <a:off x="131152" y="1660527"/>
            <a:ext cx="11811466" cy="1588903"/>
          </a:xfrm>
          <a:prstGeom prst="rect">
            <a:avLst/>
          </a:prstGeom>
          <a:solidFill>
            <a:schemeClr val="accent6">
              <a:lumMod val="20000"/>
              <a:lumOff val="80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lnSpc>
                <a:spcPts val="1100"/>
              </a:lnSpc>
              <a:spcAft>
                <a:spcPts val="1000"/>
              </a:spcAft>
            </a:pPr>
            <a:r>
              <a:rPr lang="en-GB" sz="1400" dirty="0" err="1" smtClean="0">
                <a:solidFill>
                  <a:schemeClr val="tx1"/>
                </a:solidFill>
                <a:latin typeface="Times New Roman" panose="02020603050405020304" pitchFamily="18" charset="0"/>
                <a:ea typeface="Times New Roman" panose="02020603050405020304" pitchFamily="18" charset="0"/>
              </a:rPr>
              <a:t>PhDc</a:t>
            </a:r>
            <a:r>
              <a:rPr lang="en-GB" sz="1400" dirty="0" smtClean="0">
                <a:solidFill>
                  <a:schemeClr val="tx1"/>
                </a:solidFill>
                <a:latin typeface="Times New Roman" panose="02020603050405020304" pitchFamily="18" charset="0"/>
                <a:ea typeface="Times New Roman" panose="02020603050405020304" pitchFamily="18" charset="0"/>
              </a:rPr>
              <a:t>.</a:t>
            </a:r>
            <a:r>
              <a:rPr lang="el-GR" sz="1400" dirty="0" smtClean="0">
                <a:solidFill>
                  <a:schemeClr val="tx1"/>
                </a:solidFill>
                <a:latin typeface="Times New Roman" panose="02020603050405020304" pitchFamily="18" charset="0"/>
                <a:ea typeface="Times New Roman" panose="02020603050405020304" pitchFamily="18" charset="0"/>
              </a:rPr>
              <a:t> </a:t>
            </a:r>
            <a:r>
              <a:rPr lang="en-GB" sz="1400" dirty="0" smtClean="0">
                <a:solidFill>
                  <a:schemeClr val="tx1"/>
                </a:solidFill>
                <a:latin typeface="Times New Roman" panose="02020603050405020304" pitchFamily="18" charset="0"/>
                <a:ea typeface="Times New Roman" panose="02020603050405020304" pitchFamily="18" charset="0"/>
              </a:rPr>
              <a:t>MSc.</a:t>
            </a:r>
            <a:r>
              <a:rPr lang="en-GB" sz="1400" b="1" dirty="0" smtClean="0">
                <a:solidFill>
                  <a:schemeClr val="tx1"/>
                </a:solidFill>
                <a:latin typeface="Times New Roman" panose="02020603050405020304" pitchFamily="18" charset="0"/>
                <a:ea typeface="Times New Roman" panose="02020603050405020304" pitchFamily="18" charset="0"/>
              </a:rPr>
              <a:t> </a:t>
            </a:r>
            <a:r>
              <a:rPr lang="el-GR" sz="1400" b="1" dirty="0" err="1" smtClean="0">
                <a:solidFill>
                  <a:schemeClr val="tx1"/>
                </a:solidFill>
                <a:latin typeface="Times New Roman" panose="02020603050405020304" pitchFamily="18" charset="0"/>
                <a:ea typeface="Times New Roman" panose="02020603050405020304" pitchFamily="18" charset="0"/>
              </a:rPr>
              <a:t>Μαρίτσα</a:t>
            </a:r>
            <a:r>
              <a:rPr lang="el-GR" sz="1400" dirty="0" smtClean="0">
                <a:solidFill>
                  <a:schemeClr val="tx1"/>
                </a:solidFill>
                <a:latin typeface="Times New Roman" panose="02020603050405020304" pitchFamily="18" charset="0"/>
                <a:ea typeface="Times New Roman" panose="02020603050405020304" pitchFamily="18" charset="0"/>
              </a:rPr>
              <a:t> </a:t>
            </a:r>
            <a:r>
              <a:rPr lang="el-GR" sz="1400" dirty="0">
                <a:solidFill>
                  <a:schemeClr val="tx1"/>
                </a:solidFill>
                <a:latin typeface="Times New Roman" panose="02020603050405020304" pitchFamily="18" charset="0"/>
                <a:ea typeface="Times New Roman" panose="02020603050405020304" pitchFamily="18" charset="0"/>
              </a:rPr>
              <a:t>Ευαγγελία</a:t>
            </a:r>
            <a:r>
              <a:rPr lang="el-GR" sz="1400" baseline="30000" dirty="0">
                <a:solidFill>
                  <a:schemeClr val="tx1"/>
                </a:solidFill>
                <a:latin typeface="Times New Roman" panose="02020603050405020304" pitchFamily="18" charset="0"/>
                <a:ea typeface="Times New Roman" panose="02020603050405020304" pitchFamily="18" charset="0"/>
              </a:rPr>
              <a:t>1</a:t>
            </a:r>
            <a:r>
              <a:rPr lang="el-GR" sz="1400" dirty="0">
                <a:solidFill>
                  <a:schemeClr val="tx1"/>
                </a:solidFill>
                <a:latin typeface="Times New Roman" panose="02020603050405020304" pitchFamily="18" charset="0"/>
                <a:ea typeface="Times New Roman" panose="02020603050405020304" pitchFamily="18" charset="0"/>
              </a:rPr>
              <a:t>, </a:t>
            </a:r>
            <a:r>
              <a:rPr lang="en-GB" sz="1400" dirty="0" err="1" smtClean="0">
                <a:solidFill>
                  <a:schemeClr val="tx1"/>
                </a:solidFill>
                <a:latin typeface="Times New Roman" panose="02020603050405020304" pitchFamily="18" charset="0"/>
                <a:ea typeface="Times New Roman" panose="02020603050405020304" pitchFamily="18" charset="0"/>
              </a:rPr>
              <a:t>Dr.</a:t>
            </a:r>
            <a:r>
              <a:rPr lang="en-GB" sz="1400" dirty="0" smtClean="0">
                <a:solidFill>
                  <a:schemeClr val="tx1"/>
                </a:solidFill>
                <a:latin typeface="Times New Roman" panose="02020603050405020304" pitchFamily="18" charset="0"/>
                <a:ea typeface="Times New Roman" panose="02020603050405020304" pitchFamily="18" charset="0"/>
              </a:rPr>
              <a:t> </a:t>
            </a:r>
            <a:r>
              <a:rPr lang="el-GR" sz="1400" b="1" dirty="0" smtClean="0">
                <a:solidFill>
                  <a:schemeClr val="tx1"/>
                </a:solidFill>
                <a:latin typeface="Times New Roman" panose="02020603050405020304" pitchFamily="18" charset="0"/>
                <a:ea typeface="Times New Roman" panose="02020603050405020304" pitchFamily="18" charset="0"/>
              </a:rPr>
              <a:t>Καλέμης</a:t>
            </a:r>
            <a:r>
              <a:rPr lang="el-GR" sz="1400" dirty="0" smtClean="0">
                <a:solidFill>
                  <a:schemeClr val="tx1"/>
                </a:solidFill>
                <a:latin typeface="Times New Roman" panose="02020603050405020304" pitchFamily="18" charset="0"/>
                <a:ea typeface="Times New Roman" panose="02020603050405020304" pitchFamily="18" charset="0"/>
              </a:rPr>
              <a:t> </a:t>
            </a:r>
            <a:r>
              <a:rPr lang="el-GR" sz="1400" dirty="0">
                <a:solidFill>
                  <a:schemeClr val="tx1"/>
                </a:solidFill>
                <a:latin typeface="Times New Roman" panose="02020603050405020304" pitchFamily="18" charset="0"/>
                <a:ea typeface="Times New Roman" panose="02020603050405020304" pitchFamily="18" charset="0"/>
              </a:rPr>
              <a:t>Κωνσταντίνος</a:t>
            </a:r>
            <a:r>
              <a:rPr lang="el-GR" sz="1400" baseline="30000" dirty="0">
                <a:solidFill>
                  <a:schemeClr val="tx1"/>
                </a:solidFill>
                <a:latin typeface="Times New Roman" panose="02020603050405020304" pitchFamily="18" charset="0"/>
                <a:ea typeface="Times New Roman" panose="02020603050405020304" pitchFamily="18" charset="0"/>
              </a:rPr>
              <a:t>2</a:t>
            </a:r>
            <a:r>
              <a:rPr lang="el-GR" sz="1400" dirty="0">
                <a:solidFill>
                  <a:schemeClr val="tx1"/>
                </a:solidFill>
                <a:latin typeface="Times New Roman" panose="02020603050405020304" pitchFamily="18" charset="0"/>
                <a:ea typeface="Times New Roman" panose="02020603050405020304" pitchFamily="18" charset="0"/>
              </a:rPr>
              <a:t>, </a:t>
            </a:r>
            <a:r>
              <a:rPr lang="en-GB" sz="1400" dirty="0" smtClean="0">
                <a:solidFill>
                  <a:schemeClr val="tx1"/>
                </a:solidFill>
                <a:latin typeface="Times New Roman" panose="02020603050405020304" pitchFamily="18" charset="0"/>
                <a:ea typeface="Times New Roman" panose="02020603050405020304" pitchFamily="18" charset="0"/>
              </a:rPr>
              <a:t>PhD. </a:t>
            </a:r>
            <a:r>
              <a:rPr lang="el-GR" sz="1400" b="1" dirty="0" smtClean="0">
                <a:solidFill>
                  <a:schemeClr val="tx1"/>
                </a:solidFill>
                <a:latin typeface="Times New Roman" panose="02020603050405020304" pitchFamily="18" charset="0"/>
                <a:ea typeface="Times New Roman" panose="02020603050405020304" pitchFamily="18" charset="0"/>
              </a:rPr>
              <a:t>Γαϊτάνου</a:t>
            </a:r>
            <a:r>
              <a:rPr lang="el-GR" sz="1400" dirty="0" smtClean="0">
                <a:solidFill>
                  <a:schemeClr val="tx1"/>
                </a:solidFill>
                <a:latin typeface="Times New Roman" panose="02020603050405020304" pitchFamily="18" charset="0"/>
                <a:ea typeface="Times New Roman" panose="02020603050405020304" pitchFamily="18" charset="0"/>
              </a:rPr>
              <a:t> </a:t>
            </a:r>
            <a:r>
              <a:rPr lang="el-GR" sz="1400" dirty="0">
                <a:solidFill>
                  <a:schemeClr val="tx1"/>
                </a:solidFill>
                <a:latin typeface="Times New Roman" panose="02020603050405020304" pitchFamily="18" charset="0"/>
                <a:ea typeface="Times New Roman" panose="02020603050405020304" pitchFamily="18" charset="0"/>
              </a:rPr>
              <a:t>Κωνσταντίνα</a:t>
            </a:r>
            <a:r>
              <a:rPr lang="el-GR" sz="1400" baseline="30000" dirty="0">
                <a:solidFill>
                  <a:schemeClr val="tx1"/>
                </a:solidFill>
                <a:latin typeface="Times New Roman" panose="02020603050405020304" pitchFamily="18" charset="0"/>
                <a:ea typeface="Times New Roman" panose="02020603050405020304" pitchFamily="18" charset="0"/>
              </a:rPr>
              <a:t>3</a:t>
            </a:r>
            <a:r>
              <a:rPr lang="el-GR" sz="1400" dirty="0">
                <a:solidFill>
                  <a:schemeClr val="tx1"/>
                </a:solidFill>
                <a:latin typeface="Times New Roman" panose="02020603050405020304" pitchFamily="18" charset="0"/>
                <a:ea typeface="Times New Roman" panose="02020603050405020304" pitchFamily="18" charset="0"/>
              </a:rPr>
              <a:t>, </a:t>
            </a:r>
            <a:r>
              <a:rPr lang="en-GB" sz="1400" dirty="0" smtClean="0">
                <a:solidFill>
                  <a:schemeClr val="tx1"/>
                </a:solidFill>
                <a:latin typeface="Times New Roman" panose="02020603050405020304" pitchFamily="18" charset="0"/>
                <a:ea typeface="Times New Roman" panose="02020603050405020304" pitchFamily="18" charset="0"/>
              </a:rPr>
              <a:t>PhD. </a:t>
            </a:r>
            <a:r>
              <a:rPr lang="el-GR" sz="1400" b="1" dirty="0" err="1" smtClean="0">
                <a:solidFill>
                  <a:schemeClr val="tx1"/>
                </a:solidFill>
                <a:latin typeface="Times New Roman" panose="02020603050405020304" pitchFamily="18" charset="0"/>
                <a:ea typeface="Times New Roman" panose="02020603050405020304" pitchFamily="18" charset="0"/>
              </a:rPr>
              <a:t>Χανδρινού</a:t>
            </a:r>
            <a:r>
              <a:rPr lang="el-GR" sz="1400" dirty="0" smtClean="0">
                <a:solidFill>
                  <a:schemeClr val="tx1"/>
                </a:solidFill>
                <a:latin typeface="Times New Roman" panose="02020603050405020304" pitchFamily="18" charset="0"/>
                <a:ea typeface="Times New Roman" panose="02020603050405020304" pitchFamily="18" charset="0"/>
              </a:rPr>
              <a:t> </a:t>
            </a:r>
            <a:r>
              <a:rPr lang="el-GR" sz="1400" dirty="0">
                <a:solidFill>
                  <a:schemeClr val="tx1"/>
                </a:solidFill>
                <a:latin typeface="Times New Roman" panose="02020603050405020304" pitchFamily="18" charset="0"/>
                <a:ea typeface="Times New Roman" panose="02020603050405020304" pitchFamily="18" charset="0"/>
              </a:rPr>
              <a:t>Αγγελική</a:t>
            </a:r>
            <a:r>
              <a:rPr lang="el-GR" sz="1400" baseline="30000" dirty="0">
                <a:solidFill>
                  <a:schemeClr val="tx1"/>
                </a:solidFill>
                <a:latin typeface="Times New Roman" panose="02020603050405020304" pitchFamily="18" charset="0"/>
                <a:ea typeface="Times New Roman" panose="02020603050405020304" pitchFamily="18" charset="0"/>
              </a:rPr>
              <a:t>4</a:t>
            </a:r>
            <a:endParaRPr lang="el-GR" sz="1400" dirty="0">
              <a:solidFill>
                <a:schemeClr val="tx1"/>
              </a:solidFill>
              <a:latin typeface="Times New Roman" panose="02020603050405020304" pitchFamily="18" charset="0"/>
              <a:ea typeface="Times New Roman" panose="02020603050405020304" pitchFamily="18" charset="0"/>
            </a:endParaRPr>
          </a:p>
          <a:p>
            <a:pPr indent="151130" hangingPunct="0">
              <a:lnSpc>
                <a:spcPts val="1100"/>
              </a:lnSpc>
            </a:pPr>
            <a:r>
              <a:rPr lang="el-GR" baseline="30000" dirty="0">
                <a:solidFill>
                  <a:schemeClr val="tx1"/>
                </a:solidFill>
                <a:latin typeface="Times New Roman" panose="02020603050405020304" pitchFamily="18" charset="0"/>
                <a:ea typeface="Times New Roman" panose="02020603050405020304" pitchFamily="18" charset="0"/>
              </a:rPr>
              <a:t>1</a:t>
            </a:r>
            <a:r>
              <a:rPr lang="el-GR" dirty="0">
                <a:solidFill>
                  <a:schemeClr val="tx1"/>
                </a:solidFill>
                <a:latin typeface="Times New Roman" panose="02020603050405020304" pitchFamily="18" charset="0"/>
                <a:ea typeface="Times New Roman" panose="02020603050405020304" pitchFamily="18" charset="0"/>
              </a:rPr>
              <a:t>Προϊσταμένη Γενικής Γραμματείας Ναυτικού Νοσοκομείου Αθηνών,</a:t>
            </a:r>
            <a:endParaRPr lang="el-GR" sz="1400" dirty="0">
              <a:solidFill>
                <a:schemeClr val="tx1"/>
              </a:solidFill>
              <a:latin typeface="Times" panose="02020603050405020304" pitchFamily="18" charset="0"/>
              <a:ea typeface="Times New Roman" panose="02020603050405020304" pitchFamily="18" charset="0"/>
            </a:endParaRPr>
          </a:p>
          <a:p>
            <a:pPr indent="151130" hangingPunct="0">
              <a:lnSpc>
                <a:spcPts val="1100"/>
              </a:lnSpc>
            </a:pPr>
            <a:r>
              <a:rPr lang="el-GR" baseline="30000" dirty="0">
                <a:solidFill>
                  <a:schemeClr val="tx1"/>
                </a:solidFill>
                <a:latin typeface="Times New Roman" panose="02020603050405020304" pitchFamily="18" charset="0"/>
                <a:ea typeface="Times New Roman" panose="02020603050405020304" pitchFamily="18" charset="0"/>
              </a:rPr>
              <a:t>1, 2 </a:t>
            </a:r>
            <a:r>
              <a:rPr lang="el-GR" dirty="0">
                <a:solidFill>
                  <a:schemeClr val="tx1"/>
                </a:solidFill>
                <a:latin typeface="Times New Roman" panose="02020603050405020304" pitchFamily="18" charset="0"/>
                <a:ea typeface="Times New Roman" panose="02020603050405020304" pitchFamily="18" charset="0"/>
              </a:rPr>
              <a:t>Κύριο Διδακτικό Προσωπικό Εθνικής Σχολής Δημόσιας Διοίκησης και Αυτοδιοίκησης (ΕΚΔΔΑ</a:t>
            </a:r>
            <a:r>
              <a:rPr lang="el-GR" dirty="0" smtClean="0">
                <a:solidFill>
                  <a:schemeClr val="tx1"/>
                </a:solidFill>
                <a:latin typeface="Times New Roman" panose="02020603050405020304" pitchFamily="18" charset="0"/>
                <a:ea typeface="Times New Roman" panose="02020603050405020304" pitchFamily="18" charset="0"/>
              </a:rPr>
              <a:t>)</a:t>
            </a:r>
          </a:p>
          <a:p>
            <a:pPr indent="151130" hangingPunct="0">
              <a:lnSpc>
                <a:spcPts val="1100"/>
              </a:lnSpc>
            </a:pPr>
            <a:r>
              <a:rPr lang="el-GR" baseline="30000" dirty="0" smtClean="0">
                <a:solidFill>
                  <a:schemeClr val="tx1"/>
                </a:solidFill>
                <a:latin typeface="Times New Roman" panose="02020603050405020304" pitchFamily="18" charset="0"/>
                <a:ea typeface="Times New Roman" panose="02020603050405020304" pitchFamily="18" charset="0"/>
              </a:rPr>
              <a:t>2 </a:t>
            </a:r>
            <a:r>
              <a:rPr lang="el-GR" dirty="0" smtClean="0">
                <a:solidFill>
                  <a:schemeClr val="tx1"/>
                </a:solidFill>
                <a:latin typeface="Times New Roman" panose="02020603050405020304" pitchFamily="18" charset="0"/>
                <a:ea typeface="Times New Roman" panose="02020603050405020304" pitchFamily="18" charset="0"/>
              </a:rPr>
              <a:t>Επιμορφωτής Συμβουλίου της Ευρώπης</a:t>
            </a:r>
            <a:endParaRPr lang="el-GR" dirty="0">
              <a:solidFill>
                <a:schemeClr val="tx1"/>
              </a:solidFill>
              <a:latin typeface="Times" panose="02020603050405020304" pitchFamily="18" charset="0"/>
              <a:ea typeface="Times New Roman" panose="02020603050405020304" pitchFamily="18" charset="0"/>
            </a:endParaRPr>
          </a:p>
          <a:p>
            <a:pPr indent="151130" hangingPunct="0">
              <a:lnSpc>
                <a:spcPts val="1100"/>
              </a:lnSpc>
            </a:pPr>
            <a:r>
              <a:rPr lang="el-GR" baseline="30000" dirty="0" smtClean="0">
                <a:solidFill>
                  <a:schemeClr val="tx1"/>
                </a:solidFill>
                <a:latin typeface="Times New Roman" panose="02020603050405020304" pitchFamily="18" charset="0"/>
                <a:ea typeface="Times New Roman" panose="02020603050405020304" pitchFamily="18" charset="0"/>
              </a:rPr>
              <a:t>3</a:t>
            </a:r>
            <a:r>
              <a:rPr lang="el-GR" dirty="0" smtClean="0">
                <a:solidFill>
                  <a:schemeClr val="tx1"/>
                </a:solidFill>
                <a:latin typeface="Times New Roman" panose="02020603050405020304" pitchFamily="18" charset="0"/>
                <a:ea typeface="Times New Roman" panose="02020603050405020304" pitchFamily="18" charset="0"/>
              </a:rPr>
              <a:t> </a:t>
            </a:r>
            <a:r>
              <a:rPr lang="el-GR" dirty="0">
                <a:solidFill>
                  <a:schemeClr val="tx1"/>
                </a:solidFill>
                <a:latin typeface="Times New Roman" panose="02020603050405020304" pitchFamily="18" charset="0"/>
                <a:ea typeface="Times New Roman" panose="02020603050405020304" pitchFamily="18" charset="0"/>
              </a:rPr>
              <a:t>Προϊσταμένη Μονάδας Ιατρικώς Υποβοηθούμενης Αναπαραγωγής Ναυτικού Νοσοκομείου </a:t>
            </a:r>
            <a:r>
              <a:rPr lang="el-GR" dirty="0" smtClean="0">
                <a:solidFill>
                  <a:schemeClr val="tx1"/>
                </a:solidFill>
                <a:latin typeface="Times New Roman" panose="02020603050405020304" pitchFamily="18" charset="0"/>
                <a:ea typeface="Times New Roman" panose="02020603050405020304" pitchFamily="18" charset="0"/>
              </a:rPr>
              <a:t>Αθηνών</a:t>
            </a:r>
            <a:endParaRPr lang="el-GR" sz="1400" dirty="0">
              <a:solidFill>
                <a:schemeClr val="tx1"/>
              </a:solidFill>
              <a:latin typeface="Times" panose="02020603050405020304" pitchFamily="18" charset="0"/>
              <a:ea typeface="Times New Roman" panose="02020603050405020304" pitchFamily="18" charset="0"/>
            </a:endParaRPr>
          </a:p>
          <a:p>
            <a:pPr indent="151130" hangingPunct="0">
              <a:lnSpc>
                <a:spcPts val="1100"/>
              </a:lnSpc>
            </a:pPr>
            <a:r>
              <a:rPr lang="el-GR" baseline="30000" dirty="0">
                <a:solidFill>
                  <a:schemeClr val="tx1"/>
                </a:solidFill>
                <a:latin typeface="Times New Roman" panose="02020603050405020304" pitchFamily="18" charset="0"/>
                <a:ea typeface="Times New Roman" panose="02020603050405020304" pitchFamily="18" charset="0"/>
              </a:rPr>
              <a:t>4</a:t>
            </a:r>
            <a:r>
              <a:rPr lang="el-GR" dirty="0">
                <a:solidFill>
                  <a:schemeClr val="tx1"/>
                </a:solidFill>
                <a:latin typeface="Times New Roman" panose="02020603050405020304" pitchFamily="18" charset="0"/>
                <a:ea typeface="Times New Roman" panose="02020603050405020304" pitchFamily="18" charset="0"/>
              </a:rPr>
              <a:t> </a:t>
            </a:r>
            <a:r>
              <a:rPr lang="el-GR" dirty="0" smtClean="0">
                <a:solidFill>
                  <a:schemeClr val="tx1"/>
                </a:solidFill>
                <a:latin typeface="Times New Roman" panose="02020603050405020304" pitchFamily="18" charset="0"/>
                <a:ea typeface="Times New Roman" panose="02020603050405020304" pitchFamily="18" charset="0"/>
              </a:rPr>
              <a:t>Τμηματάρχης Πληροφορικής Ναυτικού Νοσοκομείου Αθηνών</a:t>
            </a:r>
            <a:endParaRPr lang="el-GR" sz="1400" dirty="0">
              <a:solidFill>
                <a:schemeClr val="tx1"/>
              </a:solidFill>
              <a:latin typeface="Times" panose="02020603050405020304" pitchFamily="18" charset="0"/>
              <a:ea typeface="Times New Roman" panose="02020603050405020304" pitchFamily="18" charset="0"/>
            </a:endParaRPr>
          </a:p>
          <a:p>
            <a:pPr marL="228600" marR="228600">
              <a:lnSpc>
                <a:spcPts val="1100"/>
              </a:lnSpc>
              <a:spcBef>
                <a:spcPts val="600"/>
              </a:spcBef>
              <a:spcAft>
                <a:spcPts val="1000"/>
              </a:spcAft>
            </a:pPr>
            <a:r>
              <a:rPr lang="en-GB" u="sng" dirty="0" err="1" smtClean="0">
                <a:solidFill>
                  <a:schemeClr val="tx1"/>
                </a:solidFill>
                <a:latin typeface="Times New Roman" panose="02020603050405020304" pitchFamily="18" charset="0"/>
                <a:ea typeface="Times New Roman" panose="02020603050405020304" pitchFamily="18" charset="0"/>
                <a:hlinkClick r:id="rId3"/>
              </a:rPr>
              <a:t>eva</a:t>
            </a:r>
            <a:r>
              <a:rPr lang="el-GR" u="sng" dirty="0">
                <a:solidFill>
                  <a:schemeClr val="tx1"/>
                </a:solidFill>
                <a:latin typeface="Times New Roman" panose="02020603050405020304" pitchFamily="18" charset="0"/>
                <a:ea typeface="Times New Roman" panose="02020603050405020304" pitchFamily="18" charset="0"/>
                <a:hlinkClick r:id="rId3"/>
              </a:rPr>
              <a:t>-</a:t>
            </a:r>
            <a:r>
              <a:rPr lang="en-GB" u="sng" dirty="0" err="1">
                <a:solidFill>
                  <a:schemeClr val="tx1"/>
                </a:solidFill>
                <a:latin typeface="Times New Roman" panose="02020603050405020304" pitchFamily="18" charset="0"/>
                <a:ea typeface="Times New Roman" panose="02020603050405020304" pitchFamily="18" charset="0"/>
                <a:hlinkClick r:id="rId3"/>
              </a:rPr>
              <a:t>maritsa</a:t>
            </a:r>
            <a:r>
              <a:rPr lang="el-GR" u="sng" dirty="0">
                <a:solidFill>
                  <a:schemeClr val="tx1"/>
                </a:solidFill>
                <a:latin typeface="Times New Roman" panose="02020603050405020304" pitchFamily="18" charset="0"/>
                <a:ea typeface="Times New Roman" panose="02020603050405020304" pitchFamily="18" charset="0"/>
                <a:hlinkClick r:id="rId3"/>
              </a:rPr>
              <a:t>@</a:t>
            </a:r>
            <a:r>
              <a:rPr lang="en-GB" u="sng" dirty="0" err="1">
                <a:solidFill>
                  <a:schemeClr val="tx1"/>
                </a:solidFill>
                <a:latin typeface="Times New Roman" panose="02020603050405020304" pitchFamily="18" charset="0"/>
                <a:ea typeface="Times New Roman" panose="02020603050405020304" pitchFamily="18" charset="0"/>
                <a:hlinkClick r:id="rId3"/>
              </a:rPr>
              <a:t>hotmail</a:t>
            </a:r>
            <a:r>
              <a:rPr lang="el-GR" u="sng" dirty="0">
                <a:solidFill>
                  <a:schemeClr val="tx1"/>
                </a:solidFill>
                <a:latin typeface="Times New Roman" panose="02020603050405020304" pitchFamily="18" charset="0"/>
                <a:ea typeface="Times New Roman" panose="02020603050405020304" pitchFamily="18" charset="0"/>
                <a:hlinkClick r:id="rId3"/>
              </a:rPr>
              <a:t>.</a:t>
            </a:r>
            <a:r>
              <a:rPr lang="en-GB" u="sng" dirty="0" smtClean="0">
                <a:solidFill>
                  <a:schemeClr val="tx1"/>
                </a:solidFill>
                <a:latin typeface="Times New Roman" panose="02020603050405020304" pitchFamily="18" charset="0"/>
                <a:ea typeface="Times New Roman" panose="02020603050405020304" pitchFamily="18" charset="0"/>
                <a:hlinkClick r:id="rId3"/>
              </a:rPr>
              <a:t>com</a:t>
            </a:r>
            <a:r>
              <a:rPr lang="el-GR" u="sng" dirty="0" smtClean="0">
                <a:solidFill>
                  <a:schemeClr val="tx1"/>
                </a:solidFill>
                <a:latin typeface="Times New Roman" panose="02020603050405020304" pitchFamily="18" charset="0"/>
                <a:ea typeface="Times New Roman" panose="02020603050405020304" pitchFamily="18" charset="0"/>
              </a:rPr>
              <a:t> </a:t>
            </a:r>
            <a:endParaRPr lang="el-GR" sz="1100" dirty="0">
              <a:solidFill>
                <a:schemeClr val="tx1"/>
              </a:solidFill>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152" y="3249430"/>
            <a:ext cx="11811466" cy="2814963"/>
          </a:xfrm>
          <a:prstGeom prst="rect">
            <a:avLst/>
          </a:prstGeom>
        </p:spPr>
      </p:pic>
      <p:sp>
        <p:nvSpPr>
          <p:cNvPr id="10" name="Slide Number Placeholder 12"/>
          <p:cNvSpPr txBox="1">
            <a:spLocks/>
          </p:cNvSpPr>
          <p:nvPr/>
        </p:nvSpPr>
        <p:spPr>
          <a:xfrm>
            <a:off x="5434212" y="6207451"/>
            <a:ext cx="1205345" cy="5790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b="1" dirty="0" smtClean="0">
                <a:solidFill>
                  <a:prstClr val="black">
                    <a:tint val="75000"/>
                  </a:prstClr>
                </a:solidFill>
              </a:rPr>
              <a:t>ΑΘΗΝΑ, 2020</a:t>
            </a:r>
          </a:p>
          <a:p>
            <a:endParaRPr lang="en-US" dirty="0">
              <a:solidFill>
                <a:prstClr val="black">
                  <a:tint val="75000"/>
                </a:prstClr>
              </a:solidFill>
            </a:endParaRPr>
          </a:p>
        </p:txBody>
      </p:sp>
      <p:sp>
        <p:nvSpPr>
          <p:cNvPr id="3" name="Slide Number Placeholder 2"/>
          <p:cNvSpPr>
            <a:spLocks noGrp="1"/>
          </p:cNvSpPr>
          <p:nvPr>
            <p:ph type="sldNum" sz="quarter" idx="12"/>
          </p:nvPr>
        </p:nvSpPr>
        <p:spPr>
          <a:xfrm>
            <a:off x="11530273" y="6308051"/>
            <a:ext cx="342274" cy="365125"/>
          </a:xfrm>
        </p:spPr>
        <p:txBody>
          <a:bodyPr/>
          <a:lstStyle/>
          <a:p>
            <a:fld id="{50D286CC-2929-4045-ABEF-5FF20FBF2B4E}" type="slidenum">
              <a:rPr lang="el-GR" smtClean="0"/>
              <a:t>1</a:t>
            </a:fld>
            <a:endParaRPr lang="el-GR" dirty="0"/>
          </a:p>
        </p:txBody>
      </p:sp>
      <p:pic>
        <p:nvPicPr>
          <p:cNvPr id="11" name="Bilde 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pic>
        <p:nvPicPr>
          <p:cNvPr id="1026" name="Picture 2" descr="https://www.ekdd.gr/wp-content/uploads/2018/06/logo_ekdda-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9136" y="6194704"/>
            <a:ext cx="1014075" cy="5570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stretch>
            <a:fillRect/>
          </a:stretch>
        </p:blipFill>
        <p:spPr>
          <a:xfrm>
            <a:off x="7375585" y="6207451"/>
            <a:ext cx="2899913" cy="511116"/>
          </a:xfrm>
          <a:prstGeom prst="rect">
            <a:avLst/>
          </a:prstGeom>
        </p:spPr>
      </p:pic>
    </p:spTree>
    <p:extLst>
      <p:ext uri="{BB962C8B-B14F-4D97-AF65-F5344CB8AC3E}">
        <p14:creationId xmlns:p14="http://schemas.microsoft.com/office/powerpoint/2010/main" val="149846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11155" y="6337300"/>
            <a:ext cx="399870" cy="365125"/>
          </a:xfrm>
        </p:spPr>
        <p:txBody>
          <a:bodyPr/>
          <a:lstStyle/>
          <a:p>
            <a:fld id="{50D286CC-2929-4045-ABEF-5FF20FBF2B4E}" type="slidenum">
              <a:rPr lang="el-GR" smtClean="0"/>
              <a:t>10</a:t>
            </a:fld>
            <a:endParaRPr lang="el-GR" dirty="0"/>
          </a:p>
        </p:txBody>
      </p:sp>
      <p:pic>
        <p:nvPicPr>
          <p:cNvPr id="6" name="Picture 5"/>
          <p:cNvPicPr>
            <a:picLocks noChangeAspect="1"/>
          </p:cNvPicPr>
          <p:nvPr/>
        </p:nvPicPr>
        <p:blipFill>
          <a:blip r:embed="rId2"/>
          <a:stretch>
            <a:fillRect/>
          </a:stretch>
        </p:blipFill>
        <p:spPr>
          <a:xfrm>
            <a:off x="4058516" y="6325558"/>
            <a:ext cx="7724301" cy="432854"/>
          </a:xfrm>
          <a:prstGeom prst="rect">
            <a:avLst/>
          </a:prstGeom>
        </p:spPr>
      </p:pic>
      <p:pic>
        <p:nvPicPr>
          <p:cNvPr id="7" name="Picture 6"/>
          <p:cNvPicPr>
            <a:picLocks noChangeAspect="1"/>
          </p:cNvPicPr>
          <p:nvPr/>
        </p:nvPicPr>
        <p:blipFill>
          <a:blip r:embed="rId3"/>
          <a:stretch>
            <a:fillRect/>
          </a:stretch>
        </p:blipFill>
        <p:spPr>
          <a:xfrm>
            <a:off x="2073621" y="476250"/>
            <a:ext cx="7981950" cy="5356747"/>
          </a:xfrm>
          <a:prstGeom prst="rect">
            <a:avLst/>
          </a:prstGeom>
        </p:spPr>
      </p:pic>
      <p:sp>
        <p:nvSpPr>
          <p:cNvPr id="8" name="Rectangle 7"/>
          <p:cNvSpPr/>
          <p:nvPr/>
        </p:nvSpPr>
        <p:spPr>
          <a:xfrm>
            <a:off x="2073621" y="2999310"/>
            <a:ext cx="7242688" cy="535531"/>
          </a:xfrm>
          <a:prstGeom prst="rect">
            <a:avLst/>
          </a:prstGeom>
        </p:spPr>
        <p:txBody>
          <a:bodyPr wrap="none">
            <a:spAutoFit/>
          </a:bodyPr>
          <a:lstStyle/>
          <a:p>
            <a:pPr lvl="0">
              <a:lnSpc>
                <a:spcPct val="90000"/>
              </a:lnSpc>
              <a:spcBef>
                <a:spcPts val="1000"/>
              </a:spcBef>
            </a:pPr>
            <a:r>
              <a:rPr lang="el-GR" sz="3200" b="1" i="1" dirty="0">
                <a:solidFill>
                  <a:srgbClr val="FFFF00"/>
                </a:solidFill>
                <a:effectLst>
                  <a:outerShdw blurRad="38100" dist="38100" dir="2700000" algn="tl">
                    <a:srgbClr val="000000">
                      <a:alpha val="43137"/>
                    </a:srgbClr>
                  </a:outerShdw>
                </a:effectLst>
              </a:rPr>
              <a:t>ΟΙ ΚΛΙΜΑΤΙΚΕΣ ΑΛΛΑΓΕΣ ΣΤΟΝ ΠΛΑΝΗΤΗ</a:t>
            </a:r>
          </a:p>
        </p:txBody>
      </p:sp>
      <p:sp>
        <p:nvSpPr>
          <p:cNvPr id="9" name="Rectangle 8"/>
          <p:cNvSpPr/>
          <p:nvPr/>
        </p:nvSpPr>
        <p:spPr>
          <a:xfrm>
            <a:off x="4935926" y="5894726"/>
            <a:ext cx="2019883" cy="28350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chemeClr val="tx1"/>
                </a:solidFill>
              </a:rPr>
              <a:t>Photo </a:t>
            </a:r>
            <a:r>
              <a:rPr lang="en-GB" sz="1000" dirty="0" smtClean="0">
                <a:solidFill>
                  <a:schemeClr val="tx1"/>
                </a:solidFill>
              </a:rPr>
              <a:t>source: </a:t>
            </a:r>
            <a:r>
              <a:rPr lang="en-GB" sz="1000" dirty="0" err="1" smtClean="0">
                <a:solidFill>
                  <a:schemeClr val="tx1"/>
                </a:solidFill>
              </a:rPr>
              <a:t>Babaeian</a:t>
            </a:r>
            <a:r>
              <a:rPr lang="en-GB" sz="1000" dirty="0" smtClean="0">
                <a:solidFill>
                  <a:schemeClr val="tx1"/>
                </a:solidFill>
              </a:rPr>
              <a:t>, I. (2017).  </a:t>
            </a:r>
            <a:endParaRPr lang="el-GR" sz="1000" dirty="0">
              <a:solidFill>
                <a:schemeClr val="tx1"/>
              </a:solidFill>
            </a:endParaRPr>
          </a:p>
        </p:txBody>
      </p:sp>
      <p:pic>
        <p:nvPicPr>
          <p:cNvPr id="10" name="Bild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107503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44500"/>
          </a:xfrm>
          <a:solidFill>
            <a:schemeClr val="accent6">
              <a:lumMod val="20000"/>
              <a:lumOff val="80000"/>
            </a:schemeClr>
          </a:solidFill>
        </p:spPr>
        <p:txBody>
          <a:bodyPr>
            <a:normAutofit/>
          </a:bodyPr>
          <a:lstStyle/>
          <a:p>
            <a:pPr algn="ctr"/>
            <a:r>
              <a:rPr lang="el-GR" sz="2000" b="1" dirty="0" smtClean="0">
                <a:effectLst>
                  <a:outerShdw blurRad="38100" dist="38100" dir="2700000" algn="tl">
                    <a:srgbClr val="000000">
                      <a:alpha val="43137"/>
                    </a:srgbClr>
                  </a:outerShdw>
                </a:effectLst>
              </a:rPr>
              <a:t>Οι Αλλαγές στη </a:t>
            </a:r>
            <a:r>
              <a:rPr lang="el-GR" sz="2000" b="1" dirty="0" smtClean="0">
                <a:solidFill>
                  <a:srgbClr val="FF0000"/>
                </a:solidFill>
                <a:effectLst>
                  <a:outerShdw blurRad="38100" dist="38100" dir="2700000" algn="tl">
                    <a:srgbClr val="000000">
                      <a:alpha val="43137"/>
                    </a:srgbClr>
                  </a:outerShdw>
                </a:effectLst>
              </a:rPr>
              <a:t>Θερμοκρασία</a:t>
            </a:r>
            <a:r>
              <a:rPr lang="el-GR" sz="2000" b="1" dirty="0" smtClean="0">
                <a:effectLst>
                  <a:outerShdw blurRad="38100" dist="38100" dir="2700000" algn="tl">
                    <a:srgbClr val="000000">
                      <a:alpha val="43137"/>
                    </a:srgbClr>
                  </a:outerShdw>
                </a:effectLst>
              </a:rPr>
              <a:t> του Πλανήτη</a:t>
            </a:r>
            <a:endParaRPr lang="el-GR" sz="2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962025"/>
            <a:ext cx="10515600" cy="5214938"/>
          </a:xfrm>
          <a:solidFill>
            <a:schemeClr val="accent6">
              <a:lumMod val="20000"/>
              <a:lumOff val="80000"/>
            </a:schemeClr>
          </a:solidFill>
        </p:spPr>
        <p:txBody>
          <a:bodyPr>
            <a:normAutofit/>
          </a:bodyPr>
          <a:lstStyle/>
          <a:p>
            <a:pPr algn="ctr">
              <a:buFont typeface="Wingdings" panose="05000000000000000000" pitchFamily="2" charset="2"/>
              <a:buChar char="Ø"/>
            </a:pPr>
            <a:r>
              <a:rPr lang="el-GR" sz="2000" i="1" dirty="0" smtClean="0"/>
              <a:t>«Η </a:t>
            </a:r>
            <a:r>
              <a:rPr lang="el-GR" sz="2000" i="1" dirty="0"/>
              <a:t>υπερθέρμανση του πλανήτη λόγω της κλιματικής </a:t>
            </a:r>
            <a:r>
              <a:rPr lang="el-GR" sz="2000" i="1" dirty="0" smtClean="0"/>
              <a:t>αλλαγής, </a:t>
            </a:r>
            <a:r>
              <a:rPr lang="el-GR" sz="2000" i="1" dirty="0"/>
              <a:t>έχει ήδη επιφέρει σοβαρή επίδραση στην υγεία των ανθρώπων και η κατάσταση θα επιδεινωθεί στο μέλλον, σύμφωνα με νέα έκθεση 27 εθνικών </a:t>
            </a:r>
            <a:r>
              <a:rPr lang="el-GR" sz="2000" i="1" dirty="0" smtClean="0"/>
              <a:t>Ακαδημιών </a:t>
            </a:r>
            <a:r>
              <a:rPr lang="el-GR" sz="2000" i="1" dirty="0"/>
              <a:t>στην Ευρώπη, συμπεριλαμβανομένης της Ακαδημίας </a:t>
            </a:r>
            <a:r>
              <a:rPr lang="el-GR" sz="2000" i="1" dirty="0" smtClean="0"/>
              <a:t>Αθηνών»</a:t>
            </a:r>
            <a:r>
              <a:rPr lang="el-GR" sz="2000" b="1" i="1" dirty="0" smtClean="0"/>
              <a:t>.</a:t>
            </a:r>
            <a:r>
              <a:rPr lang="en-GB" sz="2000" b="1" i="1" dirty="0" smtClean="0"/>
              <a:t> </a:t>
            </a:r>
            <a:r>
              <a:rPr lang="en-GB" sz="1200" dirty="0" smtClean="0"/>
              <a:t>(</a:t>
            </a:r>
            <a:r>
              <a:rPr lang="en-GB" sz="1200" dirty="0" err="1" smtClean="0"/>
              <a:t>Kokkinidis</a:t>
            </a:r>
            <a:r>
              <a:rPr lang="en-GB" sz="1200" dirty="0" smtClean="0"/>
              <a:t>, T., 2019).</a:t>
            </a:r>
            <a:endParaRPr lang="el-GR" sz="1200" dirty="0" smtClean="0"/>
          </a:p>
          <a:p>
            <a:pPr algn="ctr">
              <a:buFont typeface="Wingdings" panose="05000000000000000000" pitchFamily="2" charset="2"/>
              <a:buChar char="Ø"/>
            </a:pPr>
            <a:r>
              <a:rPr lang="el-GR" sz="2000" i="1" dirty="0" smtClean="0"/>
              <a:t>Αυτό επιφέρει αυξημένη </a:t>
            </a:r>
            <a:r>
              <a:rPr lang="el-GR" sz="2000" i="1" dirty="0"/>
              <a:t>έκθεση σε υψηλές θερμοκρασίες και ακραία γεγονότα, όπως πλημμύρες και ξηρασίες, ατμοσφαιρική ρύπανση και </a:t>
            </a:r>
            <a:r>
              <a:rPr lang="el-GR" sz="2000" i="1" dirty="0" smtClean="0"/>
              <a:t>αλλεργιογόνα</a:t>
            </a:r>
          </a:p>
          <a:p>
            <a:pPr algn="ctr">
              <a:buFont typeface="Wingdings" panose="05000000000000000000" pitchFamily="2" charset="2"/>
              <a:buChar char="Ø"/>
            </a:pPr>
            <a:r>
              <a:rPr lang="el-GR" sz="2000" i="1" dirty="0" smtClean="0"/>
              <a:t>«Οι </a:t>
            </a:r>
            <a:r>
              <a:rPr lang="el-GR" sz="2000" i="1" dirty="0"/>
              <a:t>επιστήμονες προειδοποιούν ότι χωρίς επείγουσα δράση, η θερμοκρασία του πλανήτη είναι πιθανόν να αυξηθεί πάνω από 2°C σε σχέση με τα προβιομηχανικά επίπεδα έως το 2060 και η αύξηση θα μπορούσε να φτάσει ακόμη και τους 5°C έως το τέλος του αιώνα</a:t>
            </a:r>
            <a:r>
              <a:rPr lang="el-GR" sz="2000" i="1" dirty="0" smtClean="0"/>
              <a:t>.» </a:t>
            </a:r>
            <a:r>
              <a:rPr lang="en-GB" sz="1200" i="1" dirty="0" smtClean="0"/>
              <a:t>(</a:t>
            </a:r>
            <a:r>
              <a:rPr lang="el-GR" sz="1200" i="1" dirty="0" smtClean="0"/>
              <a:t>Ευρωπαϊκό Συμβούλιο, 2020)</a:t>
            </a:r>
            <a:endParaRPr lang="el-GR" sz="1200" i="1" dirty="0"/>
          </a:p>
        </p:txBody>
      </p:sp>
      <p:sp>
        <p:nvSpPr>
          <p:cNvPr id="4" name="Slide Number Placeholder 3"/>
          <p:cNvSpPr>
            <a:spLocks noGrp="1"/>
          </p:cNvSpPr>
          <p:nvPr>
            <p:ph type="sldNum" sz="quarter" idx="12"/>
          </p:nvPr>
        </p:nvSpPr>
        <p:spPr>
          <a:xfrm>
            <a:off x="11554690" y="6365247"/>
            <a:ext cx="445655" cy="365125"/>
          </a:xfrm>
        </p:spPr>
        <p:txBody>
          <a:bodyPr/>
          <a:lstStyle/>
          <a:p>
            <a:fld id="{50D286CC-2929-4045-ABEF-5FF20FBF2B4E}" type="slidenum">
              <a:rPr lang="el-GR" smtClean="0"/>
              <a:t>11</a:t>
            </a:fld>
            <a:endParaRPr lang="el-GR" dirty="0"/>
          </a:p>
        </p:txBody>
      </p:sp>
      <p:pic>
        <p:nvPicPr>
          <p:cNvPr id="6" name="Picture 5"/>
          <p:cNvPicPr>
            <a:picLocks noChangeAspect="1"/>
          </p:cNvPicPr>
          <p:nvPr/>
        </p:nvPicPr>
        <p:blipFill>
          <a:blip r:embed="rId2"/>
          <a:stretch>
            <a:fillRect/>
          </a:stretch>
        </p:blipFill>
        <p:spPr>
          <a:xfrm>
            <a:off x="2824162" y="3857625"/>
            <a:ext cx="6772275" cy="2319338"/>
          </a:xfrm>
          <a:prstGeom prst="rect">
            <a:avLst/>
          </a:prstGeom>
        </p:spPr>
      </p:pic>
      <p:pic>
        <p:nvPicPr>
          <p:cNvPr id="5" name="Picture 4"/>
          <p:cNvPicPr>
            <a:picLocks noChangeAspect="1"/>
          </p:cNvPicPr>
          <p:nvPr/>
        </p:nvPicPr>
        <p:blipFill>
          <a:blip r:embed="rId3"/>
          <a:stretch>
            <a:fillRect/>
          </a:stretch>
        </p:blipFill>
        <p:spPr>
          <a:xfrm>
            <a:off x="4042521" y="6330977"/>
            <a:ext cx="7724301" cy="432854"/>
          </a:xfrm>
          <a:prstGeom prst="rect">
            <a:avLst/>
          </a:prstGeom>
        </p:spPr>
      </p:pic>
      <p:pic>
        <p:nvPicPr>
          <p:cNvPr id="8" name="Bild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380448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82600"/>
          </a:xfrm>
          <a:solidFill>
            <a:schemeClr val="accent6">
              <a:lumMod val="75000"/>
            </a:schemeClr>
          </a:solidFill>
        </p:spPr>
        <p:txBody>
          <a:bodyPr>
            <a:normAutofit/>
          </a:bodyPr>
          <a:lstStyle/>
          <a:p>
            <a:pPr algn="ctr"/>
            <a:r>
              <a:rPr lang="el-GR" sz="2000" b="1" i="1" dirty="0" smtClean="0">
                <a:solidFill>
                  <a:srgbClr val="FFFF00"/>
                </a:solidFill>
                <a:effectLst>
                  <a:outerShdw blurRad="38100" dist="38100" dir="2700000" algn="tl">
                    <a:srgbClr val="000000">
                      <a:alpha val="43137"/>
                    </a:srgbClr>
                  </a:outerShdw>
                </a:effectLst>
              </a:rPr>
              <a:t>ΒΙΟΠΟΙΚΙΛΟΤΗΤΑ &amp; Η ΣΗΜΑΣΙΑ ΤΗΣ</a:t>
            </a:r>
            <a:endParaRPr lang="el-GR" sz="2000" b="1" i="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076325"/>
            <a:ext cx="10515600" cy="5100638"/>
          </a:xfrm>
          <a:solidFill>
            <a:schemeClr val="accent6">
              <a:lumMod val="40000"/>
              <a:lumOff val="60000"/>
            </a:schemeClr>
          </a:solidFill>
        </p:spPr>
        <p:txBody>
          <a:bodyPr>
            <a:normAutofit/>
          </a:bodyPr>
          <a:lstStyle/>
          <a:p>
            <a:r>
              <a:rPr lang="el-GR" sz="2000" dirty="0" smtClean="0"/>
              <a:t>Ο όρος βιοποικιλότητα </a:t>
            </a:r>
            <a:r>
              <a:rPr lang="en-GB" sz="2000" dirty="0" smtClean="0"/>
              <a:t>(biodiversity)</a:t>
            </a:r>
            <a:r>
              <a:rPr lang="el-GR" sz="2000" dirty="0" smtClean="0"/>
              <a:t> χρησιμοποιείται για να αποδώσει το μέγεθος της ποικιλίας ζωής στον πλανήτη και αναφέρεται σε όλα τα είδη του οικοσυστήματος </a:t>
            </a:r>
            <a:endParaRPr lang="en-GB" sz="1000" dirty="0" smtClean="0"/>
          </a:p>
          <a:p>
            <a:pPr algn="just"/>
            <a:r>
              <a:rPr lang="el-GR" sz="2000" dirty="0" smtClean="0"/>
              <a:t>Είναι γεγονός ότι η βιοποικιλότητα μειώνεται, μαζί με τα είδη εντόμων και αυτό σημαίνει απώλεια έμβιων όντων του πλανήτη, που μπορεί να μην το βλέπουμε καθημερινά με τα ίδια τα μάτια μας, αλλά τώρα όλοι γνωρίζουμε ότι γίνονται αλλαγές σε όλον τον πλανήτη και ότι μπορούμε να κάνουμε πράγματα για να διατηρήσουμε το φυσικό περιβάλλον και ζωή σε αυτό </a:t>
            </a:r>
            <a:r>
              <a:rPr lang="el-GR" sz="1200" dirty="0" smtClean="0"/>
              <a:t>(</a:t>
            </a:r>
            <a:r>
              <a:rPr lang="en-GB" sz="1200" dirty="0" smtClean="0"/>
              <a:t>Hogg, A., 2020).</a:t>
            </a:r>
            <a:endParaRPr lang="el-GR" sz="1200" dirty="0" smtClean="0"/>
          </a:p>
          <a:p>
            <a:pPr algn="just"/>
            <a:r>
              <a:rPr lang="el-GR" sz="2000" dirty="0" smtClean="0"/>
              <a:t>Την διατήρηση της βιοποικιλότητας δεν πρέπει να την βλέπουμε μόνο ως μέσο για την διατήρηση των πόρων και της αυριανής ευζωίας των ανθρώπων, αλλά και ως διατήρηση της αυθεντικότητας της ίδιας της φύσης </a:t>
            </a:r>
            <a:r>
              <a:rPr lang="el-GR" sz="1200" dirty="0" smtClean="0"/>
              <a:t>(</a:t>
            </a:r>
            <a:r>
              <a:rPr lang="en-GB" sz="1200" dirty="0" err="1" smtClean="0"/>
              <a:t>Sandoe</a:t>
            </a:r>
            <a:r>
              <a:rPr lang="en-GB" sz="1200" dirty="0" smtClean="0"/>
              <a:t>, P. et al, 1999).</a:t>
            </a:r>
          </a:p>
          <a:p>
            <a:pPr marL="0" indent="0" algn="just">
              <a:buNone/>
            </a:pPr>
            <a:endParaRPr lang="el-GR" sz="1200" dirty="0" smtClean="0"/>
          </a:p>
        </p:txBody>
      </p:sp>
      <p:sp>
        <p:nvSpPr>
          <p:cNvPr id="4" name="Slide Number Placeholder 3"/>
          <p:cNvSpPr>
            <a:spLocks noGrp="1"/>
          </p:cNvSpPr>
          <p:nvPr>
            <p:ph type="sldNum" sz="quarter" idx="12"/>
          </p:nvPr>
        </p:nvSpPr>
        <p:spPr>
          <a:xfrm>
            <a:off x="11610109" y="6356349"/>
            <a:ext cx="381000" cy="365125"/>
          </a:xfrm>
        </p:spPr>
        <p:txBody>
          <a:bodyPr/>
          <a:lstStyle/>
          <a:p>
            <a:fld id="{50D286CC-2929-4045-ABEF-5FF20FBF2B4E}" type="slidenum">
              <a:rPr lang="el-GR" smtClean="0"/>
              <a:t>12</a:t>
            </a:fld>
            <a:endParaRPr lang="el-GR" dirty="0"/>
          </a:p>
        </p:txBody>
      </p:sp>
      <p:pic>
        <p:nvPicPr>
          <p:cNvPr id="5" name="Picture 4"/>
          <p:cNvPicPr>
            <a:picLocks noChangeAspect="1"/>
          </p:cNvPicPr>
          <p:nvPr/>
        </p:nvPicPr>
        <p:blipFill>
          <a:blip r:embed="rId2"/>
          <a:stretch>
            <a:fillRect/>
          </a:stretch>
        </p:blipFill>
        <p:spPr>
          <a:xfrm>
            <a:off x="6908800" y="3835400"/>
            <a:ext cx="4064000" cy="2032000"/>
          </a:xfrm>
          <a:prstGeom prst="rect">
            <a:avLst/>
          </a:prstGeom>
        </p:spPr>
      </p:pic>
      <p:sp>
        <p:nvSpPr>
          <p:cNvPr id="6" name="Rectangle 5"/>
          <p:cNvSpPr/>
          <p:nvPr/>
        </p:nvSpPr>
        <p:spPr>
          <a:xfrm>
            <a:off x="6908800" y="5867399"/>
            <a:ext cx="4064000" cy="309563"/>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smtClean="0">
                <a:solidFill>
                  <a:schemeClr val="tx1"/>
                </a:solidFill>
              </a:rPr>
              <a:t>Photo source</a:t>
            </a:r>
            <a:r>
              <a:rPr lang="en-GB" sz="1000" dirty="0">
                <a:solidFill>
                  <a:schemeClr val="tx1"/>
                </a:solidFill>
              </a:rPr>
              <a:t>:  </a:t>
            </a:r>
            <a:r>
              <a:rPr lang="en-GB" sz="1000" dirty="0">
                <a:solidFill>
                  <a:schemeClr val="tx1"/>
                </a:solidFill>
                <a:hlinkClick r:id="rId3"/>
              </a:rPr>
              <a:t>https://</a:t>
            </a:r>
            <a:r>
              <a:rPr lang="en-GB" sz="1000" dirty="0" smtClean="0">
                <a:solidFill>
                  <a:schemeClr val="tx1"/>
                </a:solidFill>
                <a:hlinkClick r:id="rId3"/>
              </a:rPr>
              <a:t>www.projectaware.org</a:t>
            </a:r>
            <a:r>
              <a:rPr lang="en-GB" sz="1000" dirty="0" smtClean="0">
                <a:solidFill>
                  <a:schemeClr val="tx1"/>
                </a:solidFill>
              </a:rPr>
              <a:t> </a:t>
            </a:r>
            <a:endParaRPr lang="el-GR" sz="1000" dirty="0">
              <a:solidFill>
                <a:schemeClr val="tx1"/>
              </a:solidFill>
            </a:endParaRPr>
          </a:p>
        </p:txBody>
      </p:sp>
      <p:sp>
        <p:nvSpPr>
          <p:cNvPr id="7" name="Rectangle 6"/>
          <p:cNvSpPr/>
          <p:nvPr/>
        </p:nvSpPr>
        <p:spPr>
          <a:xfrm>
            <a:off x="1126835" y="4100945"/>
            <a:ext cx="5246255" cy="191192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l-GR" sz="1400" b="1" dirty="0" smtClean="0">
                <a:solidFill>
                  <a:schemeClr val="bg1"/>
                </a:solidFill>
                <a:effectLst>
                  <a:outerShdw blurRad="38100" dist="38100" dir="2700000" algn="tl">
                    <a:srgbClr val="000000">
                      <a:alpha val="43137"/>
                    </a:srgbClr>
                  </a:outerShdw>
                </a:effectLst>
              </a:rPr>
              <a:t>Μία από τις βασικές επιπτώσεις της κλιματικής αλλαγής είναι η κρίση στη βιοποικιλότητα. Η προστασία και η διατήρησή της θα αποτελέσει τη βάση της ευζωίας των μελλοντικών γενεών, αλλά και της αποτροπής της κλιματικής αλλαγής και των αρνητικών συνεπειών της στα τρόφιμα, στην υγεία και στην οικονομία.</a:t>
            </a:r>
            <a:endParaRPr lang="el-GR" sz="1400" b="1" dirty="0">
              <a:solidFill>
                <a:schemeClr val="bg1"/>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4"/>
          <a:stretch>
            <a:fillRect/>
          </a:stretch>
        </p:blipFill>
        <p:spPr>
          <a:xfrm>
            <a:off x="4077465" y="6300625"/>
            <a:ext cx="7724301" cy="432854"/>
          </a:xfrm>
          <a:prstGeom prst="rect">
            <a:avLst/>
          </a:prstGeom>
        </p:spPr>
      </p:pic>
      <p:pic>
        <p:nvPicPr>
          <p:cNvPr id="10" name="Bilde 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304070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8600"/>
            <a:ext cx="10515600" cy="5948363"/>
          </a:xfrm>
        </p:spPr>
        <p:txBody>
          <a:bodyPr>
            <a:normAutofit/>
          </a:bodyPr>
          <a:lstStyle/>
          <a:p>
            <a:pPr marL="0" indent="0">
              <a:buNone/>
            </a:pPr>
            <a:endParaRPr lang="en-GB" sz="2400" b="1" i="1" dirty="0" smtClean="0">
              <a:solidFill>
                <a:srgbClr val="FFFF00"/>
              </a:solidFill>
              <a:effectLst>
                <a:outerShdw blurRad="38100" dist="38100" dir="2700000" algn="tl">
                  <a:srgbClr val="000000">
                    <a:alpha val="43137"/>
                  </a:srgbClr>
                </a:outerShdw>
              </a:effectLst>
            </a:endParaRPr>
          </a:p>
          <a:p>
            <a:pPr marL="0" indent="0">
              <a:buNone/>
            </a:pPr>
            <a:endParaRPr lang="en-GB" sz="2400" b="1" i="1" dirty="0">
              <a:solidFill>
                <a:srgbClr val="FFFF00"/>
              </a:solidFill>
              <a:effectLst>
                <a:outerShdw blurRad="38100" dist="38100" dir="2700000" algn="tl">
                  <a:srgbClr val="000000">
                    <a:alpha val="43137"/>
                  </a:srgbClr>
                </a:outerShdw>
              </a:effectLst>
            </a:endParaRPr>
          </a:p>
          <a:p>
            <a:pPr marL="0" indent="0">
              <a:buNone/>
            </a:pPr>
            <a:endParaRPr lang="en-GB" sz="2400" b="1" i="1" dirty="0" smtClean="0">
              <a:solidFill>
                <a:srgbClr val="FFFF00"/>
              </a:solidFill>
              <a:effectLst>
                <a:outerShdw blurRad="38100" dist="38100" dir="2700000" algn="tl">
                  <a:srgbClr val="000000">
                    <a:alpha val="43137"/>
                  </a:srgbClr>
                </a:outerShdw>
              </a:effectLst>
            </a:endParaRPr>
          </a:p>
          <a:p>
            <a:pPr marL="0" indent="0">
              <a:buNone/>
            </a:pPr>
            <a:endParaRPr lang="en-GB" sz="2400" b="1" i="1" dirty="0">
              <a:solidFill>
                <a:srgbClr val="FFFF00"/>
              </a:solidFill>
              <a:effectLst>
                <a:outerShdw blurRad="38100" dist="38100" dir="2700000" algn="tl">
                  <a:srgbClr val="000000">
                    <a:alpha val="43137"/>
                  </a:srgbClr>
                </a:outerShdw>
              </a:effectLst>
            </a:endParaRPr>
          </a:p>
          <a:p>
            <a:pPr marL="0" indent="0">
              <a:buNone/>
            </a:pPr>
            <a:endParaRPr lang="en-GB" sz="2400" b="1" i="1" dirty="0" smtClean="0">
              <a:solidFill>
                <a:srgbClr val="FFFF00"/>
              </a:solidFill>
              <a:effectLst>
                <a:outerShdw blurRad="38100" dist="38100" dir="2700000" algn="tl">
                  <a:srgbClr val="000000">
                    <a:alpha val="43137"/>
                  </a:srgbClr>
                </a:outerShdw>
              </a:effectLst>
            </a:endParaRPr>
          </a:p>
          <a:p>
            <a:pPr marL="0" indent="0">
              <a:buNone/>
            </a:pPr>
            <a:endParaRPr lang="en-GB" sz="2400" b="1" i="1" dirty="0">
              <a:solidFill>
                <a:srgbClr val="FFFF00"/>
              </a:solidFill>
              <a:effectLst>
                <a:outerShdw blurRad="38100" dist="38100" dir="2700000" algn="tl">
                  <a:srgbClr val="000000">
                    <a:alpha val="43137"/>
                  </a:srgbClr>
                </a:outerShdw>
              </a:effectLst>
            </a:endParaRPr>
          </a:p>
          <a:p>
            <a:pPr marL="0" indent="0">
              <a:buNone/>
            </a:pPr>
            <a:endParaRPr lang="en-GB" sz="2400" b="1" i="1" dirty="0" smtClean="0">
              <a:solidFill>
                <a:srgbClr val="FFFF00"/>
              </a:solidFill>
              <a:effectLst>
                <a:outerShdw blurRad="38100" dist="38100" dir="2700000" algn="tl">
                  <a:srgbClr val="000000">
                    <a:alpha val="43137"/>
                  </a:srgbClr>
                </a:outerShdw>
              </a:effectLst>
            </a:endParaRPr>
          </a:p>
          <a:p>
            <a:pPr marL="0" indent="0">
              <a:buNone/>
            </a:pPr>
            <a:endParaRPr lang="en-GB" sz="2400" b="1" i="1" dirty="0">
              <a:solidFill>
                <a:srgbClr val="FFFF00"/>
              </a:solidFill>
              <a:effectLst>
                <a:outerShdw blurRad="38100" dist="38100" dir="2700000" algn="tl">
                  <a:srgbClr val="000000">
                    <a:alpha val="43137"/>
                  </a:srgbClr>
                </a:outerShdw>
              </a:effectLst>
            </a:endParaRPr>
          </a:p>
          <a:p>
            <a:pPr marL="0" indent="0">
              <a:buNone/>
            </a:pPr>
            <a:endParaRPr lang="en-GB" sz="2400" b="1" i="1" dirty="0" smtClean="0">
              <a:solidFill>
                <a:srgbClr val="FFFF00"/>
              </a:solidFill>
              <a:effectLst>
                <a:outerShdw blurRad="38100" dist="38100" dir="2700000" algn="tl">
                  <a:srgbClr val="000000">
                    <a:alpha val="43137"/>
                  </a:srgbClr>
                </a:outerShdw>
              </a:effectLst>
            </a:endParaRPr>
          </a:p>
          <a:p>
            <a:pPr marL="0" indent="0">
              <a:buNone/>
            </a:pPr>
            <a:endParaRPr lang="en-GB" sz="2400" b="1" i="1" dirty="0">
              <a:solidFill>
                <a:srgbClr val="FFFF00"/>
              </a:solidFill>
              <a:effectLst>
                <a:outerShdw blurRad="38100" dist="38100" dir="2700000" algn="tl">
                  <a:srgbClr val="000000">
                    <a:alpha val="43137"/>
                  </a:srgbClr>
                </a:outerShdw>
              </a:effectLst>
            </a:endParaRPr>
          </a:p>
          <a:p>
            <a:pPr marL="0" indent="0">
              <a:buNone/>
            </a:pPr>
            <a:endParaRPr lang="en-GB" sz="2400" b="1" i="1" dirty="0" smtClean="0">
              <a:solidFill>
                <a:srgbClr val="FFFF00"/>
              </a:solidFill>
              <a:effectLst>
                <a:outerShdw blurRad="38100" dist="38100" dir="2700000" algn="tl">
                  <a:srgbClr val="000000">
                    <a:alpha val="43137"/>
                  </a:srgbClr>
                </a:outerShdw>
              </a:effectLst>
            </a:endParaRPr>
          </a:p>
          <a:p>
            <a:pPr marL="0" indent="0">
              <a:buNone/>
            </a:pPr>
            <a:endParaRPr lang="en-GB" sz="2400" b="1" i="1" dirty="0">
              <a:solidFill>
                <a:srgbClr val="FFFF00"/>
              </a:solidFill>
              <a:effectLst>
                <a:outerShdw blurRad="38100" dist="38100" dir="2700000" algn="tl">
                  <a:srgbClr val="000000">
                    <a:alpha val="43137"/>
                  </a:srgbClr>
                </a:outerShdw>
              </a:effectLst>
            </a:endParaRPr>
          </a:p>
          <a:p>
            <a:pPr marL="0" indent="0">
              <a:buNone/>
            </a:pPr>
            <a:endParaRPr lang="en-GB" sz="1000" b="1" i="1" dirty="0" smtClean="0">
              <a:solidFill>
                <a:srgbClr val="FFFF00"/>
              </a:solidFill>
              <a:effectLst>
                <a:outerShdw blurRad="38100" dist="38100" dir="2700000" algn="tl">
                  <a:srgbClr val="000000">
                    <a:alpha val="43137"/>
                  </a:srgbClr>
                </a:outerShdw>
              </a:effectLst>
            </a:endParaRPr>
          </a:p>
          <a:p>
            <a:pPr marL="0" indent="0">
              <a:buNone/>
            </a:pPr>
            <a:endParaRPr lang="en-GB" sz="1000" b="1" i="1" dirty="0" smtClean="0">
              <a:solidFill>
                <a:srgbClr val="FFFF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a:xfrm>
            <a:off x="11553825" y="6365875"/>
            <a:ext cx="361950" cy="365125"/>
          </a:xfrm>
        </p:spPr>
        <p:txBody>
          <a:bodyPr/>
          <a:lstStyle/>
          <a:p>
            <a:fld id="{50D286CC-2929-4045-ABEF-5FF20FBF2B4E}" type="slidenum">
              <a:rPr lang="el-GR" smtClean="0"/>
              <a:t>13</a:t>
            </a:fld>
            <a:endParaRPr lang="el-G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28601"/>
            <a:ext cx="10515599" cy="5724524"/>
          </a:xfrm>
          <a:prstGeom prst="rect">
            <a:avLst/>
          </a:prstGeom>
        </p:spPr>
      </p:pic>
      <p:pic>
        <p:nvPicPr>
          <p:cNvPr id="6" name="Picture 5"/>
          <p:cNvPicPr>
            <a:picLocks noChangeAspect="1"/>
          </p:cNvPicPr>
          <p:nvPr/>
        </p:nvPicPr>
        <p:blipFill>
          <a:blip r:embed="rId3"/>
          <a:stretch>
            <a:fillRect/>
          </a:stretch>
        </p:blipFill>
        <p:spPr>
          <a:xfrm>
            <a:off x="2986770" y="3087594"/>
            <a:ext cx="6218459" cy="682811"/>
          </a:xfrm>
          <a:prstGeom prst="rect">
            <a:avLst/>
          </a:prstGeom>
        </p:spPr>
      </p:pic>
      <p:pic>
        <p:nvPicPr>
          <p:cNvPr id="8" name="Picture 7"/>
          <p:cNvPicPr>
            <a:picLocks noChangeAspect="1"/>
          </p:cNvPicPr>
          <p:nvPr/>
        </p:nvPicPr>
        <p:blipFill>
          <a:blip r:embed="rId4"/>
          <a:stretch>
            <a:fillRect/>
          </a:stretch>
        </p:blipFill>
        <p:spPr>
          <a:xfrm>
            <a:off x="4083840" y="6310468"/>
            <a:ext cx="7724301" cy="426757"/>
          </a:xfrm>
          <a:prstGeom prst="rect">
            <a:avLst/>
          </a:prstGeom>
        </p:spPr>
      </p:pic>
      <p:sp>
        <p:nvSpPr>
          <p:cNvPr id="9" name="Rectangle 8"/>
          <p:cNvSpPr/>
          <p:nvPr/>
        </p:nvSpPr>
        <p:spPr>
          <a:xfrm>
            <a:off x="838198" y="5953126"/>
            <a:ext cx="3886201" cy="2238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chemeClr val="tx1"/>
                </a:solidFill>
              </a:rPr>
              <a:t>Photo source: </a:t>
            </a:r>
            <a:r>
              <a:rPr lang="en-GB" sz="1000" dirty="0" smtClean="0">
                <a:solidFill>
                  <a:schemeClr val="tx1"/>
                </a:solidFill>
              </a:rPr>
              <a:t>Van </a:t>
            </a:r>
            <a:r>
              <a:rPr lang="en-GB" sz="1000" dirty="0" err="1" smtClean="0">
                <a:solidFill>
                  <a:schemeClr val="tx1"/>
                </a:solidFill>
              </a:rPr>
              <a:t>Heese</a:t>
            </a:r>
            <a:r>
              <a:rPr lang="en-GB" sz="1000" dirty="0" smtClean="0">
                <a:solidFill>
                  <a:schemeClr val="tx1"/>
                </a:solidFill>
              </a:rPr>
              <a:t>, C. (2015)</a:t>
            </a:r>
            <a:endParaRPr lang="el-GR" sz="1000" dirty="0">
              <a:solidFill>
                <a:schemeClr val="tx1"/>
              </a:solidFill>
            </a:endParaRPr>
          </a:p>
        </p:txBody>
      </p:sp>
      <p:pic>
        <p:nvPicPr>
          <p:cNvPr id="10" name="Bilde 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27930903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9750"/>
          </a:xfrm>
          <a:solidFill>
            <a:schemeClr val="accent5">
              <a:lumMod val="40000"/>
              <a:lumOff val="60000"/>
            </a:schemeClr>
          </a:solidFill>
        </p:spPr>
        <p:txBody>
          <a:bodyPr>
            <a:normAutofit/>
          </a:bodyPr>
          <a:lstStyle/>
          <a:p>
            <a:pPr algn="ctr"/>
            <a:r>
              <a:rPr lang="el-GR" sz="2000" b="1" dirty="0">
                <a:effectLst>
                  <a:outerShdw blurRad="38100" dist="38100" dir="2700000" algn="tl">
                    <a:srgbClr val="000000">
                      <a:alpha val="43137"/>
                    </a:srgbClr>
                  </a:outerShdw>
                </a:effectLst>
              </a:rPr>
              <a:t>Ε</a:t>
            </a:r>
            <a:r>
              <a:rPr lang="el-GR" sz="2000" b="1" dirty="0" smtClean="0">
                <a:effectLst>
                  <a:outerShdw blurRad="38100" dist="38100" dir="2700000" algn="tl">
                    <a:srgbClr val="000000">
                      <a:alpha val="43137"/>
                    </a:srgbClr>
                  </a:outerShdw>
                </a:effectLst>
              </a:rPr>
              <a:t>ΝΑ ΕΥΡΥ ΦΑΣΜΑ ΚΙΝΔΥΝΩΝ</a:t>
            </a:r>
            <a:endParaRPr lang="el-GR" sz="2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990600"/>
            <a:ext cx="10515600" cy="5186363"/>
          </a:xfrm>
          <a:solidFill>
            <a:schemeClr val="accent6">
              <a:lumMod val="20000"/>
              <a:lumOff val="80000"/>
            </a:schemeClr>
          </a:solidFill>
        </p:spPr>
        <p:txBody>
          <a:bodyPr>
            <a:normAutofit/>
          </a:bodyPr>
          <a:lstStyle/>
          <a:p>
            <a:pPr marL="0" indent="0">
              <a:buNone/>
            </a:pPr>
            <a:r>
              <a:rPr lang="el-GR" sz="2000" dirty="0" smtClean="0"/>
              <a:t>Όλος ο πλανήτης αντιμετωπίζει ένα ευρύ φάσμα κινδύνων που συνδέονται με καταστάσεις εκτάκτων αναγκών για την υγεία και καταστροφών </a:t>
            </a:r>
            <a:r>
              <a:rPr lang="el-GR" sz="1200" dirty="0" smtClean="0"/>
              <a:t>(</a:t>
            </a:r>
            <a:r>
              <a:rPr lang="en-GB" sz="1200" dirty="0" smtClean="0"/>
              <a:t>WHO, 2019)</a:t>
            </a:r>
            <a:r>
              <a:rPr lang="el-GR" sz="2000" dirty="0" smtClean="0"/>
              <a:t>:</a:t>
            </a:r>
            <a:endParaRPr lang="en-GB" sz="2000" dirty="0" smtClean="0"/>
          </a:p>
          <a:p>
            <a:pPr>
              <a:buFont typeface="Wingdings" panose="05000000000000000000" pitchFamily="2" charset="2"/>
              <a:buChar char="q"/>
            </a:pPr>
            <a:r>
              <a:rPr lang="el-GR" sz="2000" b="1" dirty="0" smtClean="0"/>
              <a:t>Ξεσπάσματα μολυσματικών ασθενειών</a:t>
            </a:r>
            <a:r>
              <a:rPr lang="en-GB" sz="2000" b="1" dirty="0" smtClean="0"/>
              <a:t> </a:t>
            </a:r>
            <a:r>
              <a:rPr lang="en-GB" sz="2000" dirty="0" smtClean="0"/>
              <a:t>(infectious disease outbreaks)</a:t>
            </a:r>
            <a:r>
              <a:rPr lang="el-GR" sz="2000" dirty="0" smtClean="0"/>
              <a:t> (όπως </a:t>
            </a:r>
            <a:r>
              <a:rPr lang="en-GB" sz="2000" dirty="0" smtClean="0"/>
              <a:t>COVID-19)</a:t>
            </a:r>
            <a:endParaRPr lang="el-GR" sz="2000" dirty="0" smtClean="0"/>
          </a:p>
          <a:p>
            <a:pPr>
              <a:buFont typeface="Wingdings" panose="05000000000000000000" pitchFamily="2" charset="2"/>
              <a:buChar char="q"/>
            </a:pPr>
            <a:r>
              <a:rPr lang="el-GR" sz="2000" b="1" dirty="0" smtClean="0"/>
              <a:t>Φυσικοί κίνδυνοι </a:t>
            </a:r>
            <a:r>
              <a:rPr lang="el-GR" sz="2000" dirty="0" smtClean="0"/>
              <a:t>(</a:t>
            </a:r>
            <a:r>
              <a:rPr lang="en-GB" sz="2000" dirty="0" smtClean="0"/>
              <a:t>natural hazards)</a:t>
            </a:r>
          </a:p>
          <a:p>
            <a:pPr>
              <a:buFont typeface="Wingdings" panose="05000000000000000000" pitchFamily="2" charset="2"/>
              <a:buChar char="q"/>
            </a:pPr>
            <a:r>
              <a:rPr lang="el-GR" sz="2000" b="1" dirty="0"/>
              <a:t>Συγκρούσεις</a:t>
            </a:r>
            <a:r>
              <a:rPr lang="el-GR" sz="2000" dirty="0"/>
              <a:t> (</a:t>
            </a:r>
            <a:r>
              <a:rPr lang="el-GR" sz="2000" dirty="0" smtClean="0"/>
              <a:t>πόλεμος </a:t>
            </a:r>
            <a:r>
              <a:rPr lang="el-GR" sz="2000" dirty="0"/>
              <a:t>μεταξύ </a:t>
            </a:r>
            <a:r>
              <a:rPr lang="el-GR" sz="2000" dirty="0" smtClean="0"/>
              <a:t>κρατών)</a:t>
            </a:r>
          </a:p>
          <a:p>
            <a:pPr>
              <a:buFont typeface="Wingdings" panose="05000000000000000000" pitchFamily="2" charset="2"/>
              <a:buChar char="q"/>
            </a:pPr>
            <a:r>
              <a:rPr lang="el-GR" sz="2000" b="1" dirty="0" smtClean="0"/>
              <a:t>Μη ασφαλή τρόφιμα και νερό </a:t>
            </a:r>
            <a:r>
              <a:rPr lang="el-GR" sz="2000" dirty="0" smtClean="0"/>
              <a:t>(</a:t>
            </a:r>
            <a:r>
              <a:rPr lang="en-GB" sz="2000" dirty="0" smtClean="0"/>
              <a:t>unsafe food and water)</a:t>
            </a:r>
            <a:endParaRPr lang="el-GR" sz="2000" b="1" dirty="0" smtClean="0"/>
          </a:p>
          <a:p>
            <a:pPr>
              <a:buFont typeface="Wingdings" panose="05000000000000000000" pitchFamily="2" charset="2"/>
              <a:buChar char="q"/>
            </a:pPr>
            <a:r>
              <a:rPr lang="en-GB" sz="2000" dirty="0" smtClean="0"/>
              <a:t> </a:t>
            </a:r>
            <a:r>
              <a:rPr lang="el-GR" sz="2000" b="1" dirty="0" smtClean="0"/>
              <a:t>Απρόβλεπτα επεισόδια Χημικών και Ακτινοβολίας </a:t>
            </a:r>
            <a:r>
              <a:rPr lang="en-GB" sz="2000" dirty="0" smtClean="0"/>
              <a:t>(chemical  </a:t>
            </a:r>
            <a:r>
              <a:rPr lang="en-GB" sz="2000" dirty="0"/>
              <a:t>and  radiation  </a:t>
            </a:r>
            <a:r>
              <a:rPr lang="en-GB" sz="2000" dirty="0" smtClean="0"/>
              <a:t>incidents)</a:t>
            </a:r>
            <a:endParaRPr lang="el-GR" sz="2000" dirty="0" smtClean="0"/>
          </a:p>
          <a:p>
            <a:pPr>
              <a:buFont typeface="Wingdings" panose="05000000000000000000" pitchFamily="2" charset="2"/>
              <a:buChar char="q"/>
            </a:pPr>
            <a:r>
              <a:rPr lang="el-GR" sz="2000" b="1" dirty="0" smtClean="0"/>
              <a:t>Έλλειψη νερού και παροχής ρεύματος</a:t>
            </a:r>
            <a:r>
              <a:rPr lang="en-GB" sz="2000" b="1" dirty="0" smtClean="0"/>
              <a:t> </a:t>
            </a:r>
            <a:r>
              <a:rPr lang="en-GB" sz="2000" dirty="0" smtClean="0"/>
              <a:t>(</a:t>
            </a:r>
            <a:r>
              <a:rPr lang="en-US" sz="2000" dirty="0"/>
              <a:t>lack of water and power </a:t>
            </a:r>
            <a:r>
              <a:rPr lang="en-US" sz="2000" dirty="0" smtClean="0"/>
              <a:t>supply)</a:t>
            </a:r>
            <a:endParaRPr lang="el-GR" sz="2000" dirty="0" smtClean="0"/>
          </a:p>
          <a:p>
            <a:pPr>
              <a:buFont typeface="Wingdings" panose="05000000000000000000" pitchFamily="2" charset="2"/>
              <a:buChar char="q"/>
            </a:pPr>
            <a:r>
              <a:rPr lang="el-GR" sz="2000" b="1" dirty="0" smtClean="0"/>
              <a:t>Μόλυνση του αέρα</a:t>
            </a:r>
            <a:r>
              <a:rPr lang="el-GR" sz="2000" dirty="0" smtClean="0"/>
              <a:t> (</a:t>
            </a:r>
            <a:r>
              <a:rPr lang="en-GB" sz="2000" dirty="0" smtClean="0"/>
              <a:t>air pollution)</a:t>
            </a:r>
          </a:p>
          <a:p>
            <a:pPr>
              <a:buFont typeface="Wingdings" panose="05000000000000000000" pitchFamily="2" charset="2"/>
              <a:buChar char="q"/>
            </a:pPr>
            <a:r>
              <a:rPr lang="el-GR" sz="2000" b="1" dirty="0" smtClean="0"/>
              <a:t>Τις επιπτώσεις της κλιματικής αλλαγής</a:t>
            </a:r>
            <a:r>
              <a:rPr lang="el-GR" sz="2000" dirty="0" smtClean="0"/>
              <a:t> </a:t>
            </a:r>
            <a:r>
              <a:rPr lang="en-GB" sz="2000" dirty="0" smtClean="0"/>
              <a:t>(effects of climate change)</a:t>
            </a:r>
            <a:endParaRPr lang="el-GR" sz="2000" dirty="0" smtClean="0"/>
          </a:p>
          <a:p>
            <a:pPr>
              <a:buFont typeface="Wingdings" panose="05000000000000000000" pitchFamily="2" charset="2"/>
              <a:buChar char="q"/>
            </a:pPr>
            <a:endParaRPr lang="el-GR" sz="2000" dirty="0" smtClean="0"/>
          </a:p>
          <a:p>
            <a:pPr>
              <a:buFont typeface="Wingdings" panose="05000000000000000000" pitchFamily="2" charset="2"/>
              <a:buChar char="q"/>
            </a:pPr>
            <a:endParaRPr lang="el-GR" sz="2000" dirty="0" smtClean="0"/>
          </a:p>
          <a:p>
            <a:pPr marL="0" indent="0">
              <a:buNone/>
            </a:pPr>
            <a:r>
              <a:rPr lang="el-GR" sz="2000" dirty="0"/>
              <a:t>	</a:t>
            </a:r>
          </a:p>
        </p:txBody>
      </p:sp>
      <p:sp>
        <p:nvSpPr>
          <p:cNvPr id="4" name="Slide Number Placeholder 3"/>
          <p:cNvSpPr>
            <a:spLocks noGrp="1"/>
          </p:cNvSpPr>
          <p:nvPr>
            <p:ph type="sldNum" sz="quarter" idx="12"/>
          </p:nvPr>
        </p:nvSpPr>
        <p:spPr>
          <a:xfrm>
            <a:off x="11570676" y="6369709"/>
            <a:ext cx="35462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286CC-2929-4045-ABEF-5FF20FBF2B4E}"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4031130" y="6296860"/>
            <a:ext cx="7724301" cy="432854"/>
          </a:xfrm>
          <a:prstGeom prst="rect">
            <a:avLst/>
          </a:prstGeom>
        </p:spPr>
      </p:pic>
      <p:pic>
        <p:nvPicPr>
          <p:cNvPr id="7" name="Bild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411671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9750"/>
          </a:xfrm>
          <a:solidFill>
            <a:schemeClr val="accent5">
              <a:lumMod val="40000"/>
              <a:lumOff val="60000"/>
            </a:schemeClr>
          </a:solidFill>
        </p:spPr>
        <p:txBody>
          <a:bodyPr>
            <a:normAutofit/>
          </a:bodyPr>
          <a:lstStyle/>
          <a:p>
            <a:pPr algn="ctr"/>
            <a:r>
              <a:rPr lang="el-GR" sz="2000" b="1" dirty="0" smtClean="0">
                <a:effectLst>
                  <a:outerShdw blurRad="38100" dist="38100" dir="2700000" algn="tl">
                    <a:srgbClr val="000000">
                      <a:alpha val="43137"/>
                    </a:srgbClr>
                  </a:outerShdw>
                </a:effectLst>
              </a:rPr>
              <a:t>ΑΠΟΤΕΛΕΣΜΑΤΑ ΤΩΝ ΦΥΣΙΚΩΝ ΚΑΤΑΣΤΡΟΦΩΝ ΠΑΓΚΟΣΜΙΩΣ</a:t>
            </a:r>
            <a:endParaRPr lang="el-GR" sz="2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990600"/>
            <a:ext cx="10515600" cy="5186363"/>
          </a:xfrm>
          <a:solidFill>
            <a:schemeClr val="accent6">
              <a:lumMod val="20000"/>
              <a:lumOff val="80000"/>
            </a:schemeClr>
          </a:solidFill>
        </p:spPr>
        <p:txBody>
          <a:bodyPr>
            <a:normAutofit fontScale="92500" lnSpcReduction="10000"/>
          </a:bodyPr>
          <a:lstStyle/>
          <a:p>
            <a:pPr>
              <a:buFont typeface="Wingdings" panose="05000000000000000000" pitchFamily="2" charset="2"/>
              <a:buChar char="q"/>
            </a:pPr>
            <a:r>
              <a:rPr lang="el-GR" sz="2000" dirty="0" smtClean="0"/>
              <a:t>Το 2009 αναφέρθηκαν 335 φυσικές καταστροφές παγκοσμίως </a:t>
            </a:r>
            <a:r>
              <a:rPr lang="el-GR" sz="1200" dirty="0" smtClean="0"/>
              <a:t>(στον αριθμό αυτό δεν συμπεριλαμβάνονται οι βιολογικές καταστροφές), </a:t>
            </a:r>
            <a:r>
              <a:rPr lang="el-GR" sz="2000" dirty="0" smtClean="0"/>
              <a:t>οι οποίες επέφεραν τον θάνατο σε 10.655 άτομα, επηρέασαν της ζωές περισσότερων από 119 εκατ. Ανθρώπων και προκάλεσαν οικονομικές ζημιές που ξεπέρασαν τα 41,3 δις δολάρια </a:t>
            </a:r>
            <a:r>
              <a:rPr lang="el-GR" sz="1200" dirty="0" smtClean="0"/>
              <a:t>(</a:t>
            </a:r>
            <a:r>
              <a:rPr lang="en-GB" sz="1200" dirty="0" err="1" smtClean="0"/>
              <a:t>Vos</a:t>
            </a:r>
            <a:r>
              <a:rPr lang="en-GB" sz="1200" dirty="0" smtClean="0"/>
              <a:t>, F. et al, 2010). </a:t>
            </a:r>
            <a:endParaRPr lang="en-GB" sz="2000" dirty="0" smtClean="0"/>
          </a:p>
          <a:p>
            <a:pPr marL="0" indent="0">
              <a:buNone/>
            </a:pPr>
            <a:r>
              <a:rPr lang="el-GR" sz="2000" dirty="0" smtClean="0"/>
              <a:t>Τα αποτελέσματα των καταστροφών υπολογίζονται ανάλογα με </a:t>
            </a:r>
            <a:r>
              <a:rPr lang="el-GR" sz="1000" dirty="0" smtClean="0"/>
              <a:t>(</a:t>
            </a:r>
            <a:r>
              <a:rPr lang="en-GB" sz="1000" dirty="0" smtClean="0"/>
              <a:t>Alexander, D., 1997)</a:t>
            </a:r>
            <a:r>
              <a:rPr lang="el-GR" sz="2000" dirty="0" smtClean="0"/>
              <a:t>:</a:t>
            </a:r>
          </a:p>
          <a:p>
            <a:pPr>
              <a:buFont typeface="Wingdings" panose="05000000000000000000" pitchFamily="2" charset="2"/>
              <a:buChar char="ü"/>
            </a:pPr>
            <a:r>
              <a:rPr lang="el-GR" sz="2000" dirty="0" smtClean="0"/>
              <a:t>Τον αριθμό των θανάτων</a:t>
            </a:r>
          </a:p>
          <a:p>
            <a:pPr>
              <a:buFont typeface="Wingdings" panose="05000000000000000000" pitchFamily="2" charset="2"/>
              <a:buChar char="ü"/>
            </a:pPr>
            <a:r>
              <a:rPr lang="el-GR" sz="2000" dirty="0" smtClean="0"/>
              <a:t>Την αξία (με οικονομικούς όρους) των καταστροφών και τον απωλειών</a:t>
            </a:r>
          </a:p>
          <a:p>
            <a:pPr>
              <a:buFont typeface="Wingdings" panose="05000000000000000000" pitchFamily="2" charset="2"/>
              <a:buChar char="ü"/>
            </a:pPr>
            <a:r>
              <a:rPr lang="el-GR" sz="2000" dirty="0" smtClean="0"/>
              <a:t>Το αντίκτυπο στο κοινωνικό σύστημα</a:t>
            </a:r>
          </a:p>
          <a:p>
            <a:pPr>
              <a:buFont typeface="Wingdings" panose="05000000000000000000" pitchFamily="2" charset="2"/>
              <a:buChar char="ü"/>
            </a:pPr>
            <a:r>
              <a:rPr lang="el-GR" sz="2000" dirty="0" smtClean="0"/>
              <a:t>Γεωφυσικούς ορισμούς (πως ορίζονται [μέγεθος, ένταση]τα φαινόμενα στην πάροδο των ετών)</a:t>
            </a:r>
          </a:p>
          <a:p>
            <a:pPr>
              <a:buFont typeface="Wingdings" panose="05000000000000000000" pitchFamily="2" charset="2"/>
              <a:buChar char="ü"/>
            </a:pPr>
            <a:endParaRPr lang="el-GR" sz="1200" dirty="0" smtClean="0"/>
          </a:p>
          <a:p>
            <a:pPr>
              <a:buFont typeface="Wingdings" panose="05000000000000000000" pitchFamily="2" charset="2"/>
              <a:buChar char="q"/>
            </a:pPr>
            <a:r>
              <a:rPr lang="el-GR" sz="2000" b="1" dirty="0" smtClean="0">
                <a:solidFill>
                  <a:srgbClr val="0070C0"/>
                </a:solidFill>
              </a:rPr>
              <a:t>Υποβάθμιση περιβάλλοντος: </a:t>
            </a:r>
            <a:r>
              <a:rPr lang="el-GR" sz="2000" i="1" dirty="0" smtClean="0"/>
              <a:t>Για παράδειγμα η συστηματικά αλόγιστη αποψίλωση των δασών (</a:t>
            </a:r>
            <a:r>
              <a:rPr lang="en-GB" sz="2000" i="1" dirty="0" smtClean="0"/>
              <a:t>deforestation) </a:t>
            </a:r>
            <a:r>
              <a:rPr lang="el-GR" sz="2000" i="1" dirty="0" smtClean="0"/>
              <a:t>επιδεινώνει ή προκαλεί τις πλημμύρες ποταμών ή λιμνών, καθότι διαβρώνει και φράζει τα ποτάμια</a:t>
            </a:r>
            <a:endParaRPr lang="en-GB" sz="2000" b="1" dirty="0" smtClean="0">
              <a:solidFill>
                <a:schemeClr val="accent1"/>
              </a:solidFill>
            </a:endParaRPr>
          </a:p>
          <a:p>
            <a:pPr>
              <a:buFont typeface="Wingdings" panose="05000000000000000000" pitchFamily="2" charset="2"/>
              <a:buChar char="q"/>
            </a:pPr>
            <a:r>
              <a:rPr lang="el-GR" sz="2000" b="1" dirty="0" smtClean="0">
                <a:solidFill>
                  <a:srgbClr val="0070C0"/>
                </a:solidFill>
              </a:rPr>
              <a:t>Κλιματική Μετανάστευση</a:t>
            </a:r>
            <a:r>
              <a:rPr lang="el-GR" sz="2000" dirty="0" smtClean="0"/>
              <a:t>: </a:t>
            </a:r>
            <a:r>
              <a:rPr lang="el-GR" sz="2000" i="1" dirty="0" smtClean="0"/>
              <a:t>Αποτέλεσμα της κλιματικής αλλαγής, λόγω κυρίως της αθρόας αποψίλωσης δασών και καύσης ορυκτών καυσίμων, είναι οι εκτεταμένες αλλαγές σε θερμοκρασία, βροχοπτώσεις, ξηρασίας και εκτεταμένων φυσικών καταστροφών οι οποίες με την σειρά τους εξωθούν πληθυσμούς σε μετανάστευση σε μέρη όπου θεωρούνται πιο ασφαλή ως προς την εκδήλωση τέτοιων ακραίων φαινομένων </a:t>
            </a:r>
            <a:r>
              <a:rPr lang="el-GR" sz="1300" i="1" dirty="0" smtClean="0"/>
              <a:t>(</a:t>
            </a:r>
            <a:r>
              <a:rPr lang="en-GB" sz="1300" i="1" dirty="0" err="1" smtClean="0"/>
              <a:t>McLeman</a:t>
            </a:r>
            <a:r>
              <a:rPr lang="en-GB" sz="1300" i="1" dirty="0" smtClean="0"/>
              <a:t>, R. &amp; Smit, B., 2006). </a:t>
            </a:r>
            <a:endParaRPr lang="el-GR" sz="1300" dirty="0" smtClean="0"/>
          </a:p>
          <a:p>
            <a:pPr>
              <a:buFont typeface="Wingdings" panose="05000000000000000000" pitchFamily="2" charset="2"/>
              <a:buChar char="q"/>
            </a:pPr>
            <a:endParaRPr lang="el-GR" sz="2000" dirty="0"/>
          </a:p>
          <a:p>
            <a:pPr>
              <a:buFont typeface="Wingdings" panose="05000000000000000000" pitchFamily="2" charset="2"/>
              <a:buChar char="q"/>
            </a:pPr>
            <a:endParaRPr lang="el-GR" sz="2000" dirty="0" smtClean="0"/>
          </a:p>
          <a:p>
            <a:pPr marL="0" indent="0">
              <a:buNone/>
            </a:pPr>
            <a:endParaRPr lang="el-GR" sz="2000" dirty="0"/>
          </a:p>
        </p:txBody>
      </p:sp>
      <p:sp>
        <p:nvSpPr>
          <p:cNvPr id="4" name="Slide Number Placeholder 3"/>
          <p:cNvSpPr>
            <a:spLocks noGrp="1"/>
          </p:cNvSpPr>
          <p:nvPr>
            <p:ph type="sldNum" sz="quarter" idx="12"/>
          </p:nvPr>
        </p:nvSpPr>
        <p:spPr>
          <a:xfrm>
            <a:off x="11535507" y="6356350"/>
            <a:ext cx="39858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286CC-2929-4045-ABEF-5FF20FBF2B4E}"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4025158" y="6356350"/>
            <a:ext cx="7724301" cy="432854"/>
          </a:xfrm>
          <a:prstGeom prst="rect">
            <a:avLst/>
          </a:prstGeom>
        </p:spPr>
      </p:pic>
      <p:pic>
        <p:nvPicPr>
          <p:cNvPr id="7" name="Bild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147145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wipe(down)">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down)">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9750"/>
          </a:xfrm>
          <a:solidFill>
            <a:schemeClr val="accent5">
              <a:lumMod val="40000"/>
              <a:lumOff val="60000"/>
            </a:schemeClr>
          </a:solidFill>
        </p:spPr>
        <p:txBody>
          <a:bodyPr>
            <a:normAutofit/>
          </a:bodyPr>
          <a:lstStyle/>
          <a:p>
            <a:pPr algn="ctr"/>
            <a:r>
              <a:rPr lang="el-GR" sz="2000" b="1" dirty="0" smtClean="0">
                <a:effectLst>
                  <a:outerShdw blurRad="38100" dist="38100" dir="2700000" algn="tl">
                    <a:srgbClr val="000000">
                      <a:alpha val="43137"/>
                    </a:srgbClr>
                  </a:outerShdw>
                </a:effectLst>
              </a:rPr>
              <a:t>ΟΙ ΕΠΙΠΤΩΣΕΙΣ ΦΥΣΙΚΩΝ ΚΑΤΑΣΤΡΟΦΩΝ ΣΤΗΝ ΥΓΕΙΑ</a:t>
            </a:r>
            <a:endParaRPr lang="el-GR" sz="2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013178"/>
            <a:ext cx="10515600" cy="5186363"/>
          </a:xfrm>
          <a:solidFill>
            <a:schemeClr val="accent6">
              <a:lumMod val="20000"/>
              <a:lumOff val="80000"/>
            </a:schemeClr>
          </a:solidFill>
        </p:spPr>
        <p:txBody>
          <a:bodyPr>
            <a:normAutofit/>
          </a:bodyPr>
          <a:lstStyle/>
          <a:p>
            <a:pPr>
              <a:buFont typeface="Wingdings" panose="05000000000000000000" pitchFamily="2" charset="2"/>
              <a:buChar char="q"/>
            </a:pPr>
            <a:r>
              <a:rPr lang="el-GR" sz="2000" b="1" dirty="0">
                <a:effectLst>
                  <a:outerShdw blurRad="38100" dist="38100" dir="2700000" algn="tl">
                    <a:srgbClr val="000000">
                      <a:alpha val="43137"/>
                    </a:srgbClr>
                  </a:outerShdw>
                </a:effectLst>
              </a:rPr>
              <a:t>Άμεσα αποτελέσματα   </a:t>
            </a:r>
            <a:r>
              <a:rPr lang="el-GR" sz="2000" dirty="0" smtClean="0"/>
              <a:t>π.χ. στη Φωτιά: </a:t>
            </a:r>
            <a:r>
              <a:rPr lang="el-GR" sz="2000" dirty="0"/>
              <a:t>εγκαύματα και αναπνευστικά </a:t>
            </a:r>
            <a:r>
              <a:rPr lang="el-GR" sz="2000" dirty="0" smtClean="0"/>
              <a:t>προβλήματα, στο Σεισμό: τραυματισμοί στα μέλη του σώματος (ορθοπεδικής φύσεως), αλλά και γενικότερα από οποιαδήποτε κατηγορία φυσικών καταστροφών έχουμε άμεσα αποτελέσματα όπως μολύνσεις, αρρώστιες, θάνατο ανθρώπων. Αναφέρεται ότι την 20ετια 1977-1997 σε παγκόσμια κλίμακα, από την καταγραφή των επιπτώσεων μεγάλων φυσικών καταστροφών προκύπτει ότι περίπου 23.850 άνθρωποι έχασαν τη ζωή τους </a:t>
            </a:r>
            <a:r>
              <a:rPr lang="el-GR" sz="1000" dirty="0" smtClean="0"/>
              <a:t>(</a:t>
            </a:r>
            <a:r>
              <a:rPr lang="en-GB" sz="1000" dirty="0" smtClean="0"/>
              <a:t>Alexander, D., 1997). </a:t>
            </a:r>
          </a:p>
          <a:p>
            <a:pPr algn="just">
              <a:buFont typeface="Wingdings" panose="05000000000000000000" pitchFamily="2" charset="2"/>
              <a:buChar char="q"/>
            </a:pPr>
            <a:r>
              <a:rPr lang="el-GR" sz="2000" b="1" dirty="0" smtClean="0">
                <a:effectLst>
                  <a:outerShdw blurRad="38100" dist="38100" dir="2700000" algn="tl">
                    <a:srgbClr val="000000">
                      <a:alpha val="43137"/>
                    </a:srgbClr>
                  </a:outerShdw>
                </a:effectLst>
              </a:rPr>
              <a:t>Μεσοπρόθεσμα αποτελέσματα</a:t>
            </a:r>
            <a:r>
              <a:rPr lang="el-GR" sz="2000" dirty="0" smtClean="0"/>
              <a:t> Η καταστροφή των σπιτιών και η παραμονή σε δομές προσωρινής φιλοξενίας συνοδεύεται και από επιπτώσεις στην ψυχολογία των ανθρώπων (μελαγχολία, </a:t>
            </a:r>
            <a:r>
              <a:rPr lang="el-GR" sz="2000" dirty="0" err="1" smtClean="0"/>
              <a:t>μετα</a:t>
            </a:r>
            <a:r>
              <a:rPr lang="el-GR" sz="2000" dirty="0" smtClean="0"/>
              <a:t>-τραυματικές διαταραχές)</a:t>
            </a:r>
            <a:r>
              <a:rPr lang="en-GB" sz="2000" dirty="0" smtClean="0"/>
              <a:t> </a:t>
            </a:r>
            <a:r>
              <a:rPr lang="el-GR" sz="1000" dirty="0" smtClean="0"/>
              <a:t>(</a:t>
            </a:r>
            <a:r>
              <a:rPr lang="en-GB" sz="1000" dirty="0" smtClean="0"/>
              <a:t>Sandro, G. et al, 2005)</a:t>
            </a:r>
            <a:r>
              <a:rPr lang="en-GB" sz="2000" dirty="0" smtClean="0"/>
              <a:t>. </a:t>
            </a:r>
            <a:r>
              <a:rPr lang="el-GR" sz="2000" dirty="0" smtClean="0"/>
              <a:t>Η αύξηση της ηλιακής ακτινοβολίας και η συσχέτιση με τον καρκίνο τους δέρματος. Η πλημμύρες σε τρίτες χώρες και η </a:t>
            </a:r>
            <a:r>
              <a:rPr lang="el-GR" sz="2000" dirty="0" err="1" smtClean="0"/>
              <a:t>συσχετιζόμενες</a:t>
            </a:r>
            <a:r>
              <a:rPr lang="el-GR" sz="2000" dirty="0" smtClean="0"/>
              <a:t> δερματοπάθειες.</a:t>
            </a:r>
          </a:p>
          <a:p>
            <a:pPr algn="just">
              <a:buFont typeface="Wingdings" panose="05000000000000000000" pitchFamily="2" charset="2"/>
              <a:buChar char="q"/>
            </a:pPr>
            <a:r>
              <a:rPr lang="el-GR" sz="2000" b="1" dirty="0" smtClean="0">
                <a:effectLst>
                  <a:outerShdw blurRad="38100" dist="38100" dir="2700000" algn="tl">
                    <a:srgbClr val="000000">
                      <a:alpha val="43137"/>
                    </a:srgbClr>
                  </a:outerShdw>
                </a:effectLst>
              </a:rPr>
              <a:t>Μακροπρόθεσμα αποτελέσματα  </a:t>
            </a:r>
            <a:r>
              <a:rPr lang="el-GR" sz="2000" u="sng" dirty="0" smtClean="0"/>
              <a:t>Αποδυνάμωση</a:t>
            </a:r>
            <a:r>
              <a:rPr lang="el-GR" sz="2000" dirty="0" smtClean="0"/>
              <a:t> της εξασφάλισης τροφίμων και διατροφής </a:t>
            </a:r>
            <a:r>
              <a:rPr lang="el-GR" sz="1200" dirty="0" smtClean="0"/>
              <a:t>(</a:t>
            </a:r>
            <a:r>
              <a:rPr lang="en-GB" sz="1200" dirty="0" err="1" smtClean="0"/>
              <a:t>Kokkinidis</a:t>
            </a:r>
            <a:r>
              <a:rPr lang="en-GB" sz="1200" dirty="0" smtClean="0"/>
              <a:t>, T., 2019)</a:t>
            </a:r>
            <a:r>
              <a:rPr lang="el-GR" sz="2000" b="1" dirty="0" smtClean="0">
                <a:effectLst>
                  <a:outerShdw blurRad="38100" dist="38100" dir="2700000" algn="tl">
                    <a:srgbClr val="000000">
                      <a:alpha val="43137"/>
                    </a:srgbClr>
                  </a:outerShdw>
                </a:effectLst>
              </a:rPr>
              <a:t> . </a:t>
            </a:r>
            <a:r>
              <a:rPr lang="el-GR" sz="2000" u="sng" dirty="0" smtClean="0"/>
              <a:t>Αυξημένη συχνότητα </a:t>
            </a:r>
            <a:r>
              <a:rPr lang="el-GR" sz="2000" dirty="0" smtClean="0"/>
              <a:t>εμφάνισης και μεταβολή της κατανομής ορισμένων μολυσματικών ασθενειών (π.χ. ασθενειών που μεταδίδονται με τα κουνούπια, από τρόφιμα, από ύδατα). </a:t>
            </a:r>
            <a:r>
              <a:rPr lang="el-GR" sz="2000" u="sng" dirty="0" smtClean="0"/>
              <a:t>Αυξανόμενος</a:t>
            </a:r>
            <a:r>
              <a:rPr lang="el-GR" sz="2000" dirty="0" smtClean="0"/>
              <a:t> κίνδυνος αναγκαστικής μετανάστευσης παγκοσμίως.</a:t>
            </a:r>
            <a:endParaRPr lang="el-GR" sz="2000" dirty="0"/>
          </a:p>
        </p:txBody>
      </p:sp>
      <p:sp>
        <p:nvSpPr>
          <p:cNvPr id="4" name="Slide Number Placeholder 3"/>
          <p:cNvSpPr>
            <a:spLocks noGrp="1"/>
          </p:cNvSpPr>
          <p:nvPr>
            <p:ph type="sldNum" sz="quarter" idx="12"/>
          </p:nvPr>
        </p:nvSpPr>
        <p:spPr>
          <a:xfrm>
            <a:off x="11596494" y="6385852"/>
            <a:ext cx="390352" cy="365125"/>
          </a:xfrm>
        </p:spPr>
        <p:txBody>
          <a:bodyPr/>
          <a:lstStyle/>
          <a:p>
            <a:fld id="{50D286CC-2929-4045-ABEF-5FF20FBF2B4E}" type="slidenum">
              <a:rPr lang="el-GR" smtClean="0"/>
              <a:t>16</a:t>
            </a:fld>
            <a:endParaRPr lang="el-GR" dirty="0"/>
          </a:p>
        </p:txBody>
      </p:sp>
      <p:pic>
        <p:nvPicPr>
          <p:cNvPr id="6" name="Picture 5"/>
          <p:cNvPicPr>
            <a:picLocks noChangeAspect="1"/>
          </p:cNvPicPr>
          <p:nvPr/>
        </p:nvPicPr>
        <p:blipFill>
          <a:blip r:embed="rId2"/>
          <a:stretch>
            <a:fillRect/>
          </a:stretch>
        </p:blipFill>
        <p:spPr>
          <a:xfrm>
            <a:off x="4008008" y="6295750"/>
            <a:ext cx="7730398" cy="432854"/>
          </a:xfrm>
          <a:prstGeom prst="rect">
            <a:avLst/>
          </a:prstGeom>
        </p:spPr>
      </p:pic>
      <p:pic>
        <p:nvPicPr>
          <p:cNvPr id="7" name="Bild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178223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87375"/>
          </a:xfrm>
          <a:solidFill>
            <a:schemeClr val="accent6">
              <a:lumMod val="20000"/>
              <a:lumOff val="80000"/>
            </a:schemeClr>
          </a:solidFill>
        </p:spPr>
        <p:txBody>
          <a:bodyPr>
            <a:normAutofit/>
          </a:bodyPr>
          <a:lstStyle/>
          <a:p>
            <a:pPr algn="ctr"/>
            <a:r>
              <a:rPr lang="el-GR" sz="2000" b="1" dirty="0" smtClean="0">
                <a:effectLst>
                  <a:outerShdw blurRad="38100" dist="38100" dir="2700000" algn="tl">
                    <a:srgbClr val="000000">
                      <a:alpha val="43137"/>
                    </a:srgbClr>
                  </a:outerShdw>
                </a:effectLst>
              </a:rPr>
              <a:t>ΦΥΣΙΚΕΣ ΚΑΤΑΣΤΡΟΦΕΣ ΕΛΛΑΔΑ</a:t>
            </a:r>
            <a:endParaRPr lang="el-GR" sz="2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133475"/>
            <a:ext cx="10515600" cy="5043488"/>
          </a:xfrm>
        </p:spPr>
        <p:txBody>
          <a:bodyPr>
            <a:normAutofit/>
          </a:bodyPr>
          <a:lstStyle/>
          <a:p>
            <a:r>
              <a:rPr lang="el-GR" sz="1400" b="1" dirty="0" smtClean="0">
                <a:effectLst>
                  <a:outerShdw blurRad="38100" dist="38100" dir="2700000" algn="tl">
                    <a:srgbClr val="000000">
                      <a:alpha val="43137"/>
                    </a:srgbClr>
                  </a:outerShdw>
                </a:effectLst>
              </a:rPr>
              <a:t>2018: Αττική (Μάτι)         </a:t>
            </a:r>
            <a:endParaRPr lang="el-GR" sz="1400" b="1"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2"/>
          <a:stretch>
            <a:fillRect/>
          </a:stretch>
        </p:blipFill>
        <p:spPr>
          <a:xfrm>
            <a:off x="838200" y="1403628"/>
            <a:ext cx="3952875" cy="2223492"/>
          </a:xfrm>
          <a:prstGeom prst="rect">
            <a:avLst/>
          </a:prstGeom>
        </p:spPr>
      </p:pic>
      <p:sp>
        <p:nvSpPr>
          <p:cNvPr id="11" name="Rectangle 10"/>
          <p:cNvSpPr/>
          <p:nvPr/>
        </p:nvSpPr>
        <p:spPr>
          <a:xfrm>
            <a:off x="838200" y="3731656"/>
            <a:ext cx="3409950" cy="2340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000" b="0" i="0" u="none" strike="noStrike" kern="1200" cap="none" spc="0" normalizeH="0" baseline="0" noProof="0" dirty="0" smtClean="0">
                <a:ln>
                  <a:noFill/>
                </a:ln>
                <a:solidFill>
                  <a:prstClr val="white"/>
                </a:solidFill>
                <a:effectLst/>
                <a:uLnTx/>
                <a:uFillTx/>
                <a:latin typeface="Calibri" panose="020F0502020204030204"/>
                <a:ea typeface="+mn-ea"/>
                <a:cs typeface="+mn-cs"/>
              </a:rPr>
              <a:t>Απουσία αντιπυρικών σχεδίων</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000" b="0" i="0" u="none" strike="noStrike" kern="1200" cap="none" spc="0" normalizeH="0" baseline="0" noProof="0" dirty="0" smtClean="0">
                <a:ln>
                  <a:noFill/>
                </a:ln>
                <a:solidFill>
                  <a:prstClr val="white"/>
                </a:solidFill>
                <a:effectLst/>
                <a:uLnTx/>
                <a:uFillTx/>
                <a:latin typeface="Calibri" panose="020F0502020204030204"/>
                <a:ea typeface="+mn-ea"/>
                <a:cs typeface="+mn-cs"/>
              </a:rPr>
              <a:t>Εκτεταμένη ζημιά στις οικίες</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000" b="0" i="0" u="none" strike="noStrike" kern="1200" cap="none" spc="0" normalizeH="0" baseline="0" noProof="0" dirty="0" smtClean="0">
                <a:ln>
                  <a:noFill/>
                </a:ln>
                <a:solidFill>
                  <a:prstClr val="white"/>
                </a:solidFill>
                <a:effectLst/>
                <a:uLnTx/>
                <a:uFillTx/>
                <a:latin typeface="Calibri" panose="020F0502020204030204"/>
                <a:ea typeface="+mn-ea"/>
                <a:cs typeface="+mn-cs"/>
              </a:rPr>
              <a:t>Πολλοί νεκροί </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000" b="0" i="0" u="none" strike="noStrike" kern="1200" cap="none" spc="0" normalizeH="0" baseline="0" noProof="0" dirty="0" smtClean="0">
                <a:ln>
                  <a:noFill/>
                </a:ln>
                <a:solidFill>
                  <a:prstClr val="white"/>
                </a:solidFill>
                <a:effectLst/>
                <a:uLnTx/>
                <a:uFillTx/>
                <a:latin typeface="Calibri" panose="020F0502020204030204"/>
                <a:ea typeface="+mn-ea"/>
                <a:cs typeface="+mn-cs"/>
              </a:rPr>
              <a:t>Πολλοί τραυματίες </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000" b="0" i="0" u="none" strike="noStrike" kern="1200" cap="none" spc="0" normalizeH="0" baseline="0" noProof="0" dirty="0">
                <a:ln>
                  <a:noFill/>
                </a:ln>
                <a:solidFill>
                  <a:prstClr val="white"/>
                </a:solidFill>
                <a:effectLst/>
                <a:uLnTx/>
                <a:uFillTx/>
                <a:latin typeface="Calibri" panose="020F0502020204030204"/>
                <a:ea typeface="+mn-ea"/>
                <a:cs typeface="+mn-cs"/>
              </a:rPr>
              <a:t>Γενική Γραμματεία Πολιτικής </a:t>
            </a:r>
            <a:r>
              <a:rPr kumimoji="0" lang="el-GR" sz="1000" b="0" i="0" u="none" strike="noStrike" kern="1200" cap="none" spc="0" normalizeH="0" baseline="0" noProof="0" dirty="0" smtClean="0">
                <a:ln>
                  <a:noFill/>
                </a:ln>
                <a:solidFill>
                  <a:prstClr val="white"/>
                </a:solidFill>
                <a:effectLst/>
                <a:uLnTx/>
                <a:uFillTx/>
                <a:latin typeface="Calibri" panose="020F0502020204030204"/>
                <a:ea typeface="+mn-ea"/>
                <a:cs typeface="+mn-cs"/>
              </a:rPr>
              <a:t>Προστασίας</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000" b="0" i="0" u="none" strike="noStrike" kern="1200" cap="none" spc="0" normalizeH="0" baseline="0" noProof="0" dirty="0" smtClean="0">
                <a:ln>
                  <a:noFill/>
                </a:ln>
                <a:solidFill>
                  <a:prstClr val="white"/>
                </a:solidFill>
                <a:effectLst/>
                <a:uLnTx/>
                <a:uFillTx/>
                <a:latin typeface="Calibri" panose="020F0502020204030204"/>
                <a:ea typeface="+mn-ea"/>
                <a:cs typeface="+mn-cs"/>
              </a:rPr>
              <a:t>Πυροσβεστικό Σώμα</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000" b="0" i="0" u="none" strike="noStrike" kern="1200" cap="none" spc="0" normalizeH="0" baseline="0" noProof="0" dirty="0" smtClean="0">
                <a:ln>
                  <a:noFill/>
                </a:ln>
                <a:solidFill>
                  <a:prstClr val="white"/>
                </a:solidFill>
                <a:effectLst/>
                <a:uLnTx/>
                <a:uFillTx/>
                <a:latin typeface="Calibri" panose="020F0502020204030204"/>
                <a:ea typeface="+mn-ea"/>
                <a:cs typeface="+mn-cs"/>
              </a:rPr>
              <a:t>Περιφέρεια &amp; Δήμοι</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000" b="0" i="0" u="none" strike="noStrike" kern="1200" cap="none" spc="0" normalizeH="0" baseline="0" noProof="0" dirty="0" smtClean="0">
                <a:ln>
                  <a:noFill/>
                </a:ln>
                <a:solidFill>
                  <a:prstClr val="white"/>
                </a:solidFill>
                <a:effectLst/>
                <a:uLnTx/>
                <a:uFillTx/>
                <a:latin typeface="Calibri" panose="020F0502020204030204"/>
                <a:ea typeface="+mn-ea"/>
                <a:cs typeface="+mn-cs"/>
              </a:rPr>
              <a:t>Πλωτά μέσα του Λιμενικού</a:t>
            </a:r>
          </a:p>
          <a:p>
            <a:pPr marL="228600" lvl="0" indent="-228600">
              <a:buFont typeface="Wingdings" panose="05000000000000000000" pitchFamily="2" charset="2"/>
              <a:buChar char="Ø"/>
            </a:pPr>
            <a:r>
              <a:rPr kumimoji="0" lang="el-GR" sz="1000" b="0" i="0" u="none" strike="noStrike" kern="1200" cap="none" spc="0" normalizeH="0" baseline="0" noProof="0" dirty="0" smtClean="0">
                <a:ln>
                  <a:noFill/>
                </a:ln>
                <a:solidFill>
                  <a:prstClr val="white"/>
                </a:solidFill>
                <a:effectLst/>
                <a:uLnTx/>
                <a:uFillTx/>
                <a:latin typeface="Calibri" panose="020F0502020204030204"/>
                <a:ea typeface="+mn-ea"/>
                <a:cs typeface="+mn-cs"/>
              </a:rPr>
              <a:t>Δεν εφαρμόστηκε συγκεκριμένο σχέδιο αντιμετώπισης έκτακτης ανάγκης </a:t>
            </a:r>
          </a:p>
          <a:p>
            <a:pPr lvl="0"/>
            <a:endParaRPr lang="el-GR" sz="1000" dirty="0">
              <a:solidFill>
                <a:prstClr val="white"/>
              </a:solidFill>
              <a:latin typeface="Calibri" panose="020F0502020204030204"/>
            </a:endParaRPr>
          </a:p>
          <a:p>
            <a:pPr lvl="0"/>
            <a:endParaRPr lang="el-GR" sz="1000" dirty="0" smtClean="0">
              <a:solidFill>
                <a:prstClr val="white"/>
              </a:solidFill>
              <a:latin typeface="Calibri" panose="020F0502020204030204"/>
            </a:endParaRPr>
          </a:p>
          <a:p>
            <a:pPr lvl="0"/>
            <a:endParaRPr lang="el-GR" sz="1000" dirty="0">
              <a:solidFill>
                <a:prstClr val="white"/>
              </a:solidFill>
              <a:latin typeface="Calibri" panose="020F0502020204030204"/>
            </a:endParaRPr>
          </a:p>
          <a:p>
            <a:pPr lvl="0"/>
            <a:endParaRPr lang="el-GR" sz="1000" dirty="0" smtClean="0">
              <a:solidFill>
                <a:prstClr val="white"/>
              </a:solidFill>
              <a:latin typeface="Calibri" panose="020F0502020204030204"/>
            </a:endParaRPr>
          </a:p>
          <a:p>
            <a:pPr lvl="0"/>
            <a:r>
              <a:rPr lang="en-GB" sz="1000" dirty="0" smtClean="0">
                <a:solidFill>
                  <a:prstClr val="white"/>
                </a:solidFill>
              </a:rPr>
              <a:t>IN.gr </a:t>
            </a:r>
            <a:r>
              <a:rPr lang="en-GB" sz="1000" dirty="0">
                <a:solidFill>
                  <a:prstClr val="white"/>
                </a:solidFill>
              </a:rPr>
              <a:t>(2018) </a:t>
            </a:r>
            <a:endParaRPr kumimoji="0" lang="el-GR" sz="10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l-GR" sz="10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Slide Number Placeholder 12"/>
          <p:cNvSpPr>
            <a:spLocks noGrp="1"/>
          </p:cNvSpPr>
          <p:nvPr>
            <p:ph type="sldNum" sz="quarter" idx="12"/>
          </p:nvPr>
        </p:nvSpPr>
        <p:spPr>
          <a:xfrm>
            <a:off x="11619345" y="6337221"/>
            <a:ext cx="43449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286CC-2929-4045-ABEF-5FF20FBF2B4E}"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Content Placeholder 5"/>
          <p:cNvPicPr>
            <a:picLocks noChangeAspect="1"/>
          </p:cNvPicPr>
          <p:nvPr/>
        </p:nvPicPr>
        <p:blipFill>
          <a:blip r:embed="rId3"/>
          <a:stretch>
            <a:fillRect/>
          </a:stretch>
        </p:blipFill>
        <p:spPr>
          <a:xfrm>
            <a:off x="4901424" y="1403627"/>
            <a:ext cx="3493591" cy="2223491"/>
          </a:xfrm>
          <a:prstGeom prst="rect">
            <a:avLst/>
          </a:prstGeom>
        </p:spPr>
      </p:pic>
      <p:pic>
        <p:nvPicPr>
          <p:cNvPr id="4" name="Picture 3"/>
          <p:cNvPicPr>
            <a:picLocks noChangeAspect="1"/>
          </p:cNvPicPr>
          <p:nvPr/>
        </p:nvPicPr>
        <p:blipFill>
          <a:blip r:embed="rId4"/>
          <a:stretch>
            <a:fillRect/>
          </a:stretch>
        </p:blipFill>
        <p:spPr>
          <a:xfrm>
            <a:off x="4940843" y="1079559"/>
            <a:ext cx="5834378" cy="377985"/>
          </a:xfrm>
          <a:prstGeom prst="rect">
            <a:avLst/>
          </a:prstGeom>
        </p:spPr>
      </p:pic>
      <p:pic>
        <p:nvPicPr>
          <p:cNvPr id="10" name="Picture 9"/>
          <p:cNvPicPr>
            <a:picLocks noChangeAspect="1"/>
          </p:cNvPicPr>
          <p:nvPr/>
        </p:nvPicPr>
        <p:blipFill>
          <a:blip r:embed="rId5"/>
          <a:stretch>
            <a:fillRect/>
          </a:stretch>
        </p:blipFill>
        <p:spPr>
          <a:xfrm>
            <a:off x="8454769" y="1403628"/>
            <a:ext cx="3599070" cy="2223491"/>
          </a:xfrm>
          <a:prstGeom prst="rect">
            <a:avLst/>
          </a:prstGeom>
        </p:spPr>
      </p:pic>
      <p:sp>
        <p:nvSpPr>
          <p:cNvPr id="14" name="Rectangle 13"/>
          <p:cNvSpPr/>
          <p:nvPr/>
        </p:nvSpPr>
        <p:spPr>
          <a:xfrm>
            <a:off x="4920508" y="3627119"/>
            <a:ext cx="1874405" cy="246221"/>
          </a:xfrm>
          <a:prstGeom prst="rect">
            <a:avLst/>
          </a:prstGeom>
        </p:spPr>
        <p:txBody>
          <a:bodyPr wrap="square">
            <a:spAutoFit/>
          </a:bodyPr>
          <a:lstStyle/>
          <a:p>
            <a:r>
              <a:rPr lang="en-GB" sz="1000" dirty="0" smtClean="0"/>
              <a:t>Photo CNN Greece (2019) </a:t>
            </a:r>
            <a:endParaRPr lang="el-GR" sz="1000" dirty="0"/>
          </a:p>
        </p:txBody>
      </p:sp>
      <p:pic>
        <p:nvPicPr>
          <p:cNvPr id="15" name="Picture 14"/>
          <p:cNvPicPr>
            <a:picLocks noChangeAspect="1"/>
          </p:cNvPicPr>
          <p:nvPr/>
        </p:nvPicPr>
        <p:blipFill>
          <a:blip r:embed="rId6"/>
          <a:stretch>
            <a:fillRect/>
          </a:stretch>
        </p:blipFill>
        <p:spPr>
          <a:xfrm>
            <a:off x="3619406" y="6310473"/>
            <a:ext cx="8434433" cy="42675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1174" y="3897272"/>
            <a:ext cx="3647506" cy="2279691"/>
          </a:xfrm>
          <a:prstGeom prst="rect">
            <a:avLst/>
          </a:prstGeom>
          <a:ln>
            <a:solidFill>
              <a:schemeClr val="tx2">
                <a:lumMod val="50000"/>
              </a:schemeClr>
            </a:solidFill>
          </a:ln>
        </p:spPr>
      </p:pic>
      <p:sp>
        <p:nvSpPr>
          <p:cNvPr id="6" name="Rectangle 5"/>
          <p:cNvSpPr/>
          <p:nvPr/>
        </p:nvSpPr>
        <p:spPr>
          <a:xfrm>
            <a:off x="8341704" y="3897272"/>
            <a:ext cx="3157569" cy="2175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l-GR" sz="1200" b="1" dirty="0" smtClean="0">
                <a:solidFill>
                  <a:schemeClr val="tx1"/>
                </a:solidFill>
                <a:effectLst>
                  <a:outerShdw blurRad="38100" dist="38100" dir="2700000" algn="tl">
                    <a:srgbClr val="000000">
                      <a:alpha val="43137"/>
                    </a:srgbClr>
                  </a:outerShdw>
                </a:effectLst>
              </a:rPr>
              <a:t>Σεισμός στην Αθήνα 07/09/1999</a:t>
            </a:r>
          </a:p>
          <a:p>
            <a:endParaRPr lang="el-GR" sz="1200" b="1" dirty="0">
              <a:solidFill>
                <a:schemeClr val="tx1"/>
              </a:solidFill>
              <a:effectLst>
                <a:outerShdw blurRad="38100" dist="38100" dir="2700000" algn="tl">
                  <a:srgbClr val="000000">
                    <a:alpha val="43137"/>
                  </a:srgbClr>
                </a:outerShdw>
              </a:effectLst>
            </a:endParaRPr>
          </a:p>
          <a:p>
            <a:pPr marL="171450" indent="-171450">
              <a:buFont typeface="Wingdings" panose="05000000000000000000" pitchFamily="2" charset="2"/>
              <a:buChar char="Ø"/>
            </a:pPr>
            <a:r>
              <a:rPr lang="el-GR" sz="1200" dirty="0" smtClean="0">
                <a:solidFill>
                  <a:schemeClr val="tx1"/>
                </a:solidFill>
              </a:rPr>
              <a:t>5,9 ρίχτερ από το άγνωστο έως τότε ρήγμα της Πάρνηθας</a:t>
            </a:r>
            <a:r>
              <a:rPr lang="el-GR" sz="1200" b="1" dirty="0" smtClean="0">
                <a:solidFill>
                  <a:schemeClr val="tx1"/>
                </a:solidFill>
                <a:effectLst>
                  <a:outerShdw blurRad="38100" dist="38100" dir="2700000" algn="tl">
                    <a:srgbClr val="000000">
                      <a:alpha val="43137"/>
                    </a:srgbClr>
                  </a:outerShdw>
                </a:effectLst>
              </a:rPr>
              <a:t> </a:t>
            </a:r>
          </a:p>
          <a:p>
            <a:pPr marL="171450" indent="-171450">
              <a:buFont typeface="Wingdings" panose="05000000000000000000" pitchFamily="2" charset="2"/>
              <a:buChar char="Ø"/>
            </a:pPr>
            <a:r>
              <a:rPr lang="el-GR" sz="1200" dirty="0" smtClean="0">
                <a:solidFill>
                  <a:schemeClr val="tx1"/>
                </a:solidFill>
              </a:rPr>
              <a:t>Μέσα σε 15’’, 145 άνθρωποι έχασαν την ζωή τους, περίπου 2.000 τραυματίστηκαν, κατέρρευσαν 110 οικίες και άλλα 5.222 κρίθηκαν «κόκκινα» (μη </a:t>
            </a:r>
            <a:r>
              <a:rPr lang="el-GR" sz="1200" dirty="0" err="1" smtClean="0">
                <a:solidFill>
                  <a:schemeClr val="tx1"/>
                </a:solidFill>
              </a:rPr>
              <a:t>επανα</a:t>
            </a:r>
            <a:r>
              <a:rPr lang="el-GR" sz="1200" dirty="0" smtClean="0">
                <a:solidFill>
                  <a:schemeClr val="tx1"/>
                </a:solidFill>
              </a:rPr>
              <a:t>-κατοικήσιμα) </a:t>
            </a:r>
          </a:p>
          <a:p>
            <a:pPr marL="171450" indent="-171450">
              <a:buFont typeface="Wingdings" panose="05000000000000000000" pitchFamily="2" charset="2"/>
              <a:buChar char="Ø"/>
            </a:pPr>
            <a:r>
              <a:rPr lang="el-GR" sz="1200" dirty="0" smtClean="0">
                <a:solidFill>
                  <a:schemeClr val="tx1"/>
                </a:solidFill>
              </a:rPr>
              <a:t>Κατάρρευση εργοστασίου </a:t>
            </a:r>
            <a:r>
              <a:rPr lang="el-GR" sz="1200" dirty="0" err="1" smtClean="0">
                <a:solidFill>
                  <a:schemeClr val="tx1"/>
                </a:solidFill>
              </a:rPr>
              <a:t>Ρικομέξ</a:t>
            </a:r>
            <a:r>
              <a:rPr lang="el-GR" sz="1200" dirty="0">
                <a:solidFill>
                  <a:schemeClr val="tx1"/>
                </a:solidFill>
              </a:rPr>
              <a:t> </a:t>
            </a:r>
            <a:r>
              <a:rPr lang="el-GR" sz="1200" dirty="0" smtClean="0">
                <a:solidFill>
                  <a:schemeClr val="tx1"/>
                </a:solidFill>
              </a:rPr>
              <a:t>και ο θάνατος 39 εργαζομένων</a:t>
            </a:r>
          </a:p>
          <a:p>
            <a:r>
              <a:rPr lang="el-GR" sz="1000" dirty="0" err="1" smtClean="0">
                <a:solidFill>
                  <a:schemeClr val="tx1"/>
                </a:solidFill>
              </a:rPr>
              <a:t>Λιάλος</a:t>
            </a:r>
            <a:r>
              <a:rPr lang="el-GR" sz="1000" dirty="0" smtClean="0">
                <a:solidFill>
                  <a:schemeClr val="tx1"/>
                </a:solidFill>
              </a:rPr>
              <a:t>, Γ. (2019)</a:t>
            </a:r>
            <a:r>
              <a:rPr lang="el-GR" sz="1200" dirty="0" smtClean="0">
                <a:solidFill>
                  <a:schemeClr val="tx1"/>
                </a:solidFill>
              </a:rPr>
              <a:t>   </a:t>
            </a:r>
            <a:endParaRPr lang="el-GR" sz="1200" dirty="0">
              <a:solidFill>
                <a:schemeClr val="tx1"/>
              </a:solidFill>
            </a:endParaRPr>
          </a:p>
        </p:txBody>
      </p:sp>
      <p:pic>
        <p:nvPicPr>
          <p:cNvPr id="16" name="Bilde 2"/>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281751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7200"/>
            <a:ext cx="10515600" cy="5719763"/>
          </a:xfrm>
        </p:spPr>
        <p:txBody>
          <a:bodyPr>
            <a:normAutofit/>
          </a:bodyPr>
          <a:lstStyle/>
          <a:p>
            <a:pPr marL="0" indent="0">
              <a:buNone/>
            </a:pPr>
            <a:endParaRPr lang="el-GR" sz="1200" dirty="0"/>
          </a:p>
        </p:txBody>
      </p:sp>
      <p:sp>
        <p:nvSpPr>
          <p:cNvPr id="4" name="Content Placeholder 2"/>
          <p:cNvSpPr txBox="1">
            <a:spLocks/>
          </p:cNvSpPr>
          <p:nvPr/>
        </p:nvSpPr>
        <p:spPr>
          <a:xfrm>
            <a:off x="838200" y="457200"/>
            <a:ext cx="10896600" cy="5731851"/>
          </a:xfrm>
          <a:prstGeom prst="rect">
            <a:avLst/>
          </a:prstGeom>
          <a:solidFill>
            <a:srgbClr val="9BBB59">
              <a:lumMod val="60000"/>
              <a:lumOff val="40000"/>
            </a:srgbClr>
          </a:solidFill>
          <a:ln>
            <a:solidFill>
              <a:sysClr val="window" lastClr="FFFFFF"/>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5400" b="0" i="0" u="none" strike="noStrike" kern="1200" cap="none" spc="0" normalizeH="0" baseline="0" noProof="0" dirty="0" smtClean="0">
                <a:ln>
                  <a:noFill/>
                </a:ln>
                <a:solidFill>
                  <a:sysClr val="windowText" lastClr="000000"/>
                </a:solidFill>
                <a:effectLst/>
                <a:uLnTx/>
                <a:uFillTx/>
                <a:latin typeface="Calibri"/>
                <a:ea typeface="+mn-ea"/>
                <a:cs typeface="+mn-cs"/>
              </a:rPr>
              <a:t>ΠΡΟΣ ΤΑ ΠΟΥ ΠΑΜΕ;</a:t>
            </a:r>
            <a:endParaRPr kumimoji="0" lang="en-US" sz="5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66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66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600" b="0" i="0" u="none" strike="noStrike" kern="1200" cap="none" spc="0" normalizeH="0" baseline="0" noProof="0" dirty="0" smtClean="0">
                <a:ln>
                  <a:noFill/>
                </a:ln>
                <a:solidFill>
                  <a:sysClr val="windowText" lastClr="000000"/>
                </a:solidFill>
                <a:effectLst/>
                <a:uLnTx/>
                <a:uFillTx/>
                <a:latin typeface="Calibri"/>
                <a:ea typeface="+mn-ea"/>
                <a:cs typeface="+mn-cs"/>
              </a:rPr>
              <a:t> </a:t>
            </a:r>
            <a:endParaRPr kumimoji="0" lang="en-GB"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5" name="Picture 2" descr="C:\Users\eva-m\Desktop\tech-experiment-quesiton-content-2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815" y="1494083"/>
            <a:ext cx="8625254" cy="379681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3"/>
          <p:cNvSpPr txBox="1">
            <a:spLocks/>
          </p:cNvSpPr>
          <p:nvPr/>
        </p:nvSpPr>
        <p:spPr>
          <a:xfrm>
            <a:off x="958272" y="5383067"/>
            <a:ext cx="7042727" cy="63673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00" b="0" i="0" u="none" strike="noStrike" kern="1200" cap="none" spc="0" normalizeH="0" baseline="0" noProof="0" dirty="0">
                <a:ln>
                  <a:noFill/>
                </a:ln>
                <a:solidFill>
                  <a:prstClr val="black"/>
                </a:solidFill>
                <a:effectLst/>
                <a:uLnTx/>
                <a:uFillTx/>
                <a:latin typeface="Calibri"/>
                <a:ea typeface="+mn-ea"/>
                <a:cs typeface="+mn-cs"/>
              </a:rPr>
              <a:t>Photo: https://www.adweek.com/agencies/study-finds-marketers-want-to-experiment-with-tech-at-events-but-dont-seem-to-know-how/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3"/>
          <a:stretch>
            <a:fillRect/>
          </a:stretch>
        </p:blipFill>
        <p:spPr>
          <a:xfrm>
            <a:off x="3709360" y="6323383"/>
            <a:ext cx="8277224" cy="426757"/>
          </a:xfrm>
          <a:prstGeom prst="rect">
            <a:avLst/>
          </a:prstGeom>
        </p:spPr>
      </p:pic>
      <p:sp>
        <p:nvSpPr>
          <p:cNvPr id="10" name="Slide Number Placeholder 9"/>
          <p:cNvSpPr>
            <a:spLocks noGrp="1"/>
          </p:cNvSpPr>
          <p:nvPr>
            <p:ph type="sldNum" sz="quarter" idx="12"/>
          </p:nvPr>
        </p:nvSpPr>
        <p:spPr>
          <a:xfrm>
            <a:off x="11654287" y="6356349"/>
            <a:ext cx="366263" cy="365125"/>
          </a:xfrm>
        </p:spPr>
        <p:txBody>
          <a:bodyPr/>
          <a:lstStyle/>
          <a:p>
            <a:fld id="{50D286CC-2929-4045-ABEF-5FF20FBF2B4E}" type="slidenum">
              <a:rPr lang="el-GR" smtClean="0"/>
              <a:t>18</a:t>
            </a:fld>
            <a:endParaRPr lang="el-GR" dirty="0"/>
          </a:p>
        </p:txBody>
      </p:sp>
      <p:pic>
        <p:nvPicPr>
          <p:cNvPr id="9" name="Bild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115058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11350"/>
          </a:xfrm>
        </p:spPr>
        <p:txBody>
          <a:bodyPr>
            <a:normAutofit/>
          </a:bodyPr>
          <a:lstStyle/>
          <a:p>
            <a:endParaRPr lang="el-GR" dirty="0"/>
          </a:p>
        </p:txBody>
      </p:sp>
      <p:sp>
        <p:nvSpPr>
          <p:cNvPr id="3" name="Content Placeholder 2"/>
          <p:cNvSpPr>
            <a:spLocks noGrp="1"/>
          </p:cNvSpPr>
          <p:nvPr>
            <p:ph idx="1"/>
          </p:nvPr>
        </p:nvSpPr>
        <p:spPr>
          <a:xfrm>
            <a:off x="838200" y="1752599"/>
            <a:ext cx="10515600" cy="4424363"/>
          </a:xfrm>
        </p:spPr>
        <p:txBody>
          <a:bodyPr/>
          <a:lstStyle/>
          <a:p>
            <a:pPr marL="0" indent="0">
              <a:buNone/>
            </a:pPr>
            <a:endParaRPr lang="el-GR" dirty="0" smtClean="0"/>
          </a:p>
          <a:p>
            <a:pPr marL="0" indent="0">
              <a:buNone/>
            </a:pPr>
            <a:endParaRPr lang="el-GR" dirty="0"/>
          </a:p>
          <a:p>
            <a:pPr marL="0" indent="0">
              <a:buNone/>
            </a:pPr>
            <a:endParaRPr lang="el-GR"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365125"/>
            <a:ext cx="10963274" cy="5578475"/>
          </a:xfrm>
          <a:prstGeom prst="rect">
            <a:avLst/>
          </a:prstGeom>
        </p:spPr>
      </p:pic>
      <p:sp>
        <p:nvSpPr>
          <p:cNvPr id="6" name="Rectangle 5"/>
          <p:cNvSpPr/>
          <p:nvPr/>
        </p:nvSpPr>
        <p:spPr>
          <a:xfrm>
            <a:off x="3048000" y="2718036"/>
            <a:ext cx="6096000" cy="1421928"/>
          </a:xfrm>
          <a:prstGeom prst="rect">
            <a:avLst/>
          </a:prstGeom>
        </p:spPr>
        <p:txBody>
          <a:bodyPr>
            <a:spAutoFit/>
          </a:bodyPr>
          <a:lstStyle/>
          <a:p>
            <a:pPr lvl="0" algn="ctr">
              <a:lnSpc>
                <a:spcPct val="90000"/>
              </a:lnSpc>
              <a:spcBef>
                <a:spcPts val="1000"/>
              </a:spcBef>
            </a:pPr>
            <a:r>
              <a:rPr lang="el-GR" sz="4800" b="1" i="1" dirty="0">
                <a:solidFill>
                  <a:srgbClr val="FFFF00"/>
                </a:solidFill>
                <a:effectLst>
                  <a:outerShdw blurRad="38100" dist="38100" dir="2700000" algn="tl">
                    <a:srgbClr val="000000">
                      <a:alpha val="43137"/>
                    </a:srgbClr>
                  </a:outerShdw>
                </a:effectLst>
              </a:rPr>
              <a:t>Διαχείριση Φυσικών Καταστροφών</a:t>
            </a:r>
          </a:p>
        </p:txBody>
      </p:sp>
      <p:pic>
        <p:nvPicPr>
          <p:cNvPr id="9" name="Picture 8"/>
          <p:cNvPicPr>
            <a:picLocks noChangeAspect="1"/>
          </p:cNvPicPr>
          <p:nvPr/>
        </p:nvPicPr>
        <p:blipFill>
          <a:blip r:embed="rId3"/>
          <a:stretch>
            <a:fillRect/>
          </a:stretch>
        </p:blipFill>
        <p:spPr>
          <a:xfrm>
            <a:off x="3709359" y="6054909"/>
            <a:ext cx="8324850" cy="426757"/>
          </a:xfrm>
          <a:prstGeom prst="rect">
            <a:avLst/>
          </a:prstGeom>
        </p:spPr>
      </p:pic>
      <p:sp>
        <p:nvSpPr>
          <p:cNvPr id="11" name="Slide Number Placeholder 10"/>
          <p:cNvSpPr>
            <a:spLocks noGrp="1"/>
          </p:cNvSpPr>
          <p:nvPr>
            <p:ph type="sldNum" sz="quarter" idx="12"/>
          </p:nvPr>
        </p:nvSpPr>
        <p:spPr>
          <a:xfrm>
            <a:off x="11572875" y="6355248"/>
            <a:ext cx="390525" cy="365125"/>
          </a:xfrm>
        </p:spPr>
        <p:txBody>
          <a:bodyPr/>
          <a:lstStyle/>
          <a:p>
            <a:fld id="{50D286CC-2929-4045-ABEF-5FF20FBF2B4E}" type="slidenum">
              <a:rPr lang="el-GR" smtClean="0"/>
              <a:t>19</a:t>
            </a:fld>
            <a:endParaRPr lang="el-GR" dirty="0"/>
          </a:p>
        </p:txBody>
      </p:sp>
      <p:pic>
        <p:nvPicPr>
          <p:cNvPr id="10" name="Bild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2146355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61818"/>
            <a:ext cx="10515600" cy="5715145"/>
          </a:xfrm>
        </p:spPr>
        <p:txBody>
          <a:bodyPr/>
          <a:lstStyle/>
          <a:p>
            <a:endParaRPr lang="el-GR" dirty="0" smtClean="0"/>
          </a:p>
          <a:p>
            <a:endParaRPr lang="el-GR" dirty="0"/>
          </a:p>
          <a:p>
            <a:endParaRPr lang="el-GR" dirty="0" smtClean="0"/>
          </a:p>
        </p:txBody>
      </p:sp>
      <p:sp>
        <p:nvSpPr>
          <p:cNvPr id="4" name="Slide Number Placeholder 3"/>
          <p:cNvSpPr>
            <a:spLocks noGrp="1"/>
          </p:cNvSpPr>
          <p:nvPr>
            <p:ph type="sldNum" sz="quarter" idx="12"/>
          </p:nvPr>
        </p:nvSpPr>
        <p:spPr>
          <a:xfrm>
            <a:off x="11674763" y="6328641"/>
            <a:ext cx="242455" cy="365125"/>
          </a:xfrm>
        </p:spPr>
        <p:txBody>
          <a:bodyPr/>
          <a:lstStyle/>
          <a:p>
            <a:fld id="{50D286CC-2929-4045-ABEF-5FF20FBF2B4E}" type="slidenum">
              <a:rPr lang="el-GR" smtClean="0"/>
              <a:t>2</a:t>
            </a:fld>
            <a:endParaRPr lang="el-GR"/>
          </a:p>
        </p:txBody>
      </p:sp>
      <p:pic>
        <p:nvPicPr>
          <p:cNvPr id="6" name="Picture 5"/>
          <p:cNvPicPr>
            <a:picLocks noChangeAspect="1"/>
          </p:cNvPicPr>
          <p:nvPr/>
        </p:nvPicPr>
        <p:blipFill>
          <a:blip r:embed="rId2"/>
          <a:stretch>
            <a:fillRect/>
          </a:stretch>
        </p:blipFill>
        <p:spPr>
          <a:xfrm>
            <a:off x="969817" y="430863"/>
            <a:ext cx="10252364" cy="5582009"/>
          </a:xfrm>
          <a:prstGeom prst="rect">
            <a:avLst/>
          </a:prstGeom>
        </p:spPr>
      </p:pic>
      <p:pic>
        <p:nvPicPr>
          <p:cNvPr id="10" name="Picture 9"/>
          <p:cNvPicPr>
            <a:picLocks noChangeAspect="1"/>
          </p:cNvPicPr>
          <p:nvPr/>
        </p:nvPicPr>
        <p:blipFill>
          <a:blip r:embed="rId3"/>
          <a:stretch>
            <a:fillRect/>
          </a:stretch>
        </p:blipFill>
        <p:spPr>
          <a:xfrm>
            <a:off x="3537927" y="6220655"/>
            <a:ext cx="7738952" cy="426757"/>
          </a:xfrm>
          <a:prstGeom prst="rect">
            <a:avLst/>
          </a:prstGeom>
        </p:spPr>
      </p:pic>
      <p:sp>
        <p:nvSpPr>
          <p:cNvPr id="2" name="Oval 1"/>
          <p:cNvSpPr/>
          <p:nvPr/>
        </p:nvSpPr>
        <p:spPr>
          <a:xfrm>
            <a:off x="2941638" y="809624"/>
            <a:ext cx="6381750" cy="63976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rgbClr val="FFFF00"/>
                </a:solidFill>
                <a:effectLst>
                  <a:outerShdw blurRad="38100" dist="38100" dir="2700000" algn="tl">
                    <a:srgbClr val="000000">
                      <a:alpha val="43137"/>
                    </a:srgbClr>
                  </a:outerShdw>
                </a:effectLst>
              </a:rPr>
              <a:t>ΕΙΣΑΓΩΓΗ ΣΤΙΣ ΦΥΣΙΚΕΣ ΚΑΤΑΣΤΡΟΦΕΣ</a:t>
            </a:r>
            <a:endParaRPr lang="el-GR" b="1" dirty="0">
              <a:solidFill>
                <a:srgbClr val="FFFF00"/>
              </a:solidFill>
              <a:effectLst>
                <a:outerShdw blurRad="38100" dist="38100" dir="2700000" algn="tl">
                  <a:srgbClr val="000000">
                    <a:alpha val="43137"/>
                  </a:srgbClr>
                </a:outerShdw>
              </a:effectLst>
            </a:endParaRPr>
          </a:p>
        </p:txBody>
      </p:sp>
      <p:pic>
        <p:nvPicPr>
          <p:cNvPr id="11" name="Bild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32119332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0039"/>
          </a:xfrm>
          <a:solidFill>
            <a:schemeClr val="accent6">
              <a:lumMod val="75000"/>
            </a:schemeClr>
          </a:solidFill>
        </p:spPr>
        <p:txBody>
          <a:bodyPr>
            <a:normAutofit/>
          </a:bodyPr>
          <a:lstStyle/>
          <a:p>
            <a:pPr algn="ctr"/>
            <a:r>
              <a:rPr lang="el-GR" sz="2400" b="1" i="1" dirty="0" smtClean="0">
                <a:solidFill>
                  <a:schemeClr val="bg1"/>
                </a:solidFill>
                <a:effectLst>
                  <a:outerShdw blurRad="38100" dist="38100" dir="2700000" algn="tl">
                    <a:srgbClr val="000000">
                      <a:alpha val="43137"/>
                    </a:srgbClr>
                  </a:outerShdw>
                </a:effectLst>
              </a:rPr>
              <a:t>ΔΕΣΜΟΙ ΜΕΤΑΞΥ ΑΝΑΠΤΥΞΗΣ – ΠΕΡΙΒΑΛΛΟΝΤΟΣ – ΦΥΣΙΚΩΝ ΚΑΤΑΣΤΡΟΦΩΝ</a:t>
            </a:r>
            <a:endParaRPr lang="el-GR" sz="2400" b="1" i="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034473"/>
            <a:ext cx="10515600" cy="5142490"/>
          </a:xfrm>
          <a:solidFill>
            <a:schemeClr val="accent6">
              <a:lumMod val="60000"/>
              <a:lumOff val="40000"/>
            </a:schemeClr>
          </a:solidFill>
        </p:spPr>
        <p:txBody>
          <a:bodyPr>
            <a:normAutofit/>
          </a:bodyPr>
          <a:lstStyle/>
          <a:p>
            <a:pPr marL="0" indent="0" algn="ctr">
              <a:buNone/>
            </a:pPr>
            <a:r>
              <a:rPr lang="el-GR" sz="2000" b="1" u="sng" dirty="0" smtClean="0">
                <a:effectLst>
                  <a:outerShdw blurRad="38100" dist="38100" dir="2700000" algn="tl">
                    <a:srgbClr val="000000">
                      <a:alpha val="43137"/>
                    </a:srgbClr>
                  </a:outerShdw>
                </a:effectLst>
              </a:rPr>
              <a:t>Η ΠΡΟΛΗΨΗ</a:t>
            </a:r>
          </a:p>
          <a:p>
            <a:pPr marL="0" indent="0" algn="ctr">
              <a:buNone/>
            </a:pPr>
            <a:r>
              <a:rPr lang="el-GR" sz="2000" i="1" dirty="0" smtClean="0"/>
              <a:t>Ο </a:t>
            </a:r>
            <a:r>
              <a:rPr lang="en-GB" sz="2000" i="1" dirty="0" smtClean="0"/>
              <a:t>Kofi Annan</a:t>
            </a:r>
            <a:r>
              <a:rPr lang="el-GR" sz="2000" i="1" dirty="0" smtClean="0"/>
              <a:t> το 2002</a:t>
            </a:r>
            <a:r>
              <a:rPr lang="en-GB" sz="2000" i="1" dirty="0" smtClean="0"/>
              <a:t> </a:t>
            </a:r>
            <a:r>
              <a:rPr lang="en-GB" sz="1200" i="1" dirty="0" smtClean="0"/>
              <a:t>(United Nations, 2002) </a:t>
            </a:r>
            <a:r>
              <a:rPr lang="el-GR" sz="2000" i="1" dirty="0" smtClean="0"/>
              <a:t>έχει δηλώσει για την συσχέτιση φυσικών καταστροφών και αειφόρου ανάπτυξης ότι οι </a:t>
            </a:r>
            <a:r>
              <a:rPr lang="el-GR" sz="2000" b="1" i="1" dirty="0" smtClean="0">
                <a:effectLst>
                  <a:outerShdw blurRad="38100" dist="38100" dir="2700000" algn="tl">
                    <a:srgbClr val="000000">
                      <a:alpha val="43137"/>
                    </a:srgbClr>
                  </a:outerShdw>
                </a:effectLst>
              </a:rPr>
              <a:t>αποτελεσματικές στρατηγικές πρόληψης δεν είναι αυτές που θα σώσουν εκατομμύρια δολάρια, αλλά αυτές που θα σώσουν εκατομμύρια ζωές</a:t>
            </a:r>
            <a:r>
              <a:rPr lang="el-GR" sz="2000" i="1" dirty="0" smtClean="0"/>
              <a:t>. </a:t>
            </a:r>
          </a:p>
          <a:p>
            <a:pPr marL="0" indent="0" algn="ctr">
              <a:buNone/>
            </a:pPr>
            <a:endParaRPr lang="el-GR" sz="2000" i="1" dirty="0" smtClean="0"/>
          </a:p>
          <a:p>
            <a:pPr algn="just">
              <a:buFont typeface="Wingdings" panose="05000000000000000000" pitchFamily="2" charset="2"/>
              <a:buChar char="q"/>
            </a:pPr>
            <a:r>
              <a:rPr lang="el-GR" sz="2000" dirty="0" smtClean="0"/>
              <a:t>Οι χρηματοδοτήσεις πρέπει να στρέφονται λιγότερο στην παρέμβαση και ανακούφιση του πληθυσμού που πλήττεται, και περισσότερο στην δίκαιη και αειφόρο ανάπτυξη, τότε θα μειωθεί και ο κίνδυνος των καταστροφών.</a:t>
            </a:r>
          </a:p>
          <a:p>
            <a:pPr marL="0" indent="0" algn="just">
              <a:buNone/>
            </a:pPr>
            <a:endParaRPr lang="el-GR" sz="2000" dirty="0"/>
          </a:p>
          <a:p>
            <a:pPr algn="just">
              <a:buFont typeface="Wingdings" panose="05000000000000000000" pitchFamily="2" charset="2"/>
              <a:buChar char="q"/>
            </a:pPr>
            <a:r>
              <a:rPr lang="el-GR" sz="2000" dirty="0" smtClean="0"/>
              <a:t>Η πρόληψη κυοφορεί την εξής κουλτούρα: Επενδύεις σήμερα και βλέπεις τα οφέλη στο μακρινό μέλλον. Επίσης, </a:t>
            </a:r>
            <a:r>
              <a:rPr lang="el-GR" sz="2000" b="1" i="1" dirty="0" smtClean="0">
                <a:effectLst>
                  <a:outerShdw blurRad="38100" dist="38100" dir="2700000" algn="tl">
                    <a:srgbClr val="000000">
                      <a:alpha val="43137"/>
                    </a:srgbClr>
                  </a:outerShdw>
                </a:effectLst>
              </a:rPr>
              <a:t>το όφελος της πρόληψης δεν είναι απτό, ούτε ορατό, γιατί απλά είναι οι καταστροφές που δεν θα συμβούν.</a:t>
            </a:r>
          </a:p>
          <a:p>
            <a:pPr marL="0" indent="0" algn="just">
              <a:buNone/>
            </a:pPr>
            <a:endParaRPr lang="el-GR" sz="2000" b="1" i="1" dirty="0" smtClean="0">
              <a:effectLst>
                <a:outerShdw blurRad="38100" dist="38100" dir="2700000" algn="tl">
                  <a:srgbClr val="000000">
                    <a:alpha val="43137"/>
                  </a:srgbClr>
                </a:outerShdw>
              </a:effectLst>
            </a:endParaRPr>
          </a:p>
          <a:p>
            <a:pPr algn="just">
              <a:buFont typeface="Wingdings" panose="05000000000000000000" pitchFamily="2" charset="2"/>
              <a:buChar char="q"/>
            </a:pPr>
            <a:r>
              <a:rPr lang="el-GR" sz="2000" dirty="0" smtClean="0"/>
              <a:t>Η πρόληψη θέλει συνέχεια και συνέπεια.</a:t>
            </a:r>
            <a:endParaRPr lang="el-GR" sz="2000" dirty="0"/>
          </a:p>
        </p:txBody>
      </p:sp>
      <p:sp>
        <p:nvSpPr>
          <p:cNvPr id="4" name="Slide Number Placeholder 3"/>
          <p:cNvSpPr>
            <a:spLocks noGrp="1"/>
          </p:cNvSpPr>
          <p:nvPr>
            <p:ph type="sldNum" sz="quarter" idx="12"/>
          </p:nvPr>
        </p:nvSpPr>
        <p:spPr>
          <a:xfrm>
            <a:off x="11637817" y="6263986"/>
            <a:ext cx="399473" cy="365125"/>
          </a:xfrm>
        </p:spPr>
        <p:txBody>
          <a:bodyPr/>
          <a:lstStyle/>
          <a:p>
            <a:fld id="{50D286CC-2929-4045-ABEF-5FF20FBF2B4E}" type="slidenum">
              <a:rPr lang="el-GR" smtClean="0"/>
              <a:t>20</a:t>
            </a:fld>
            <a:endParaRPr lang="el-GR" dirty="0"/>
          </a:p>
        </p:txBody>
      </p:sp>
      <p:pic>
        <p:nvPicPr>
          <p:cNvPr id="6" name="Picture 5"/>
          <p:cNvPicPr>
            <a:picLocks noChangeAspect="1"/>
          </p:cNvPicPr>
          <p:nvPr/>
        </p:nvPicPr>
        <p:blipFill>
          <a:blip r:embed="rId2"/>
          <a:stretch>
            <a:fillRect/>
          </a:stretch>
        </p:blipFill>
        <p:spPr>
          <a:xfrm>
            <a:off x="3705976" y="6203020"/>
            <a:ext cx="8327858" cy="426757"/>
          </a:xfrm>
          <a:prstGeom prst="rect">
            <a:avLst/>
          </a:prstGeom>
        </p:spPr>
      </p:pic>
      <p:pic>
        <p:nvPicPr>
          <p:cNvPr id="7" name="Bild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169470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4975"/>
          </a:xfrm>
          <a:solidFill>
            <a:schemeClr val="accent6">
              <a:lumMod val="75000"/>
            </a:schemeClr>
          </a:solidFill>
        </p:spPr>
        <p:txBody>
          <a:bodyPr>
            <a:normAutofit/>
          </a:bodyPr>
          <a:lstStyle/>
          <a:p>
            <a:pPr algn="ctr"/>
            <a:r>
              <a:rPr lang="el-GR" sz="2000" b="1" i="1" dirty="0" smtClean="0">
                <a:solidFill>
                  <a:srgbClr val="FFFF00"/>
                </a:solidFill>
                <a:effectLst>
                  <a:outerShdw blurRad="38100" dist="38100" dir="2700000" algn="tl">
                    <a:srgbClr val="000000">
                      <a:alpha val="43137"/>
                    </a:srgbClr>
                  </a:outerShdw>
                </a:effectLst>
              </a:rPr>
              <a:t>ΚΛΙΜΑΤΙΚΗ ΠΟΛΙΤΙΚΗ</a:t>
            </a:r>
            <a:endParaRPr lang="el-GR" sz="2000" b="1" i="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971550"/>
            <a:ext cx="10515600" cy="5205413"/>
          </a:xfrm>
          <a:solidFill>
            <a:schemeClr val="accent6">
              <a:lumMod val="20000"/>
              <a:lumOff val="80000"/>
            </a:schemeClr>
          </a:solidFill>
        </p:spPr>
        <p:txBody>
          <a:bodyPr>
            <a:normAutofit fontScale="92500" lnSpcReduction="20000"/>
          </a:bodyPr>
          <a:lstStyle/>
          <a:p>
            <a:pPr marL="0" indent="0">
              <a:buNone/>
            </a:pPr>
            <a:r>
              <a:rPr lang="el-GR" sz="2000" dirty="0" smtClean="0"/>
              <a:t>Σταθεροποίηση </a:t>
            </a:r>
            <a:r>
              <a:rPr lang="el-GR" sz="2000" dirty="0"/>
              <a:t>του κλίματος και η επιτάχυνση των προσπαθειών για περιορισμό των εκπομπών αερίων θερμοκηπίου </a:t>
            </a:r>
            <a:r>
              <a:rPr lang="el-GR" sz="2000" dirty="0" smtClean="0"/>
              <a:t>παγκοσμίως </a:t>
            </a:r>
            <a:r>
              <a:rPr lang="el-GR" sz="1200" dirty="0" smtClean="0"/>
              <a:t>(</a:t>
            </a:r>
            <a:r>
              <a:rPr lang="en-GB" sz="1200" dirty="0" err="1" smtClean="0"/>
              <a:t>Kokkinidis</a:t>
            </a:r>
            <a:r>
              <a:rPr lang="en-GB" sz="1200" dirty="0" smtClean="0"/>
              <a:t>, T., 2019).</a:t>
            </a:r>
            <a:endParaRPr lang="el-GR" sz="1200" dirty="0" smtClean="0"/>
          </a:p>
          <a:p>
            <a:pPr marL="0" indent="0">
              <a:buNone/>
            </a:pPr>
            <a:r>
              <a:rPr lang="el-GR" sz="2000" i="1" dirty="0" smtClean="0"/>
              <a:t>«Η </a:t>
            </a:r>
            <a:r>
              <a:rPr lang="el-GR" sz="2000" i="1" dirty="0"/>
              <a:t>ΕΕ είναι ένα από τα συμβαλλόμενα μέρη της Συμφωνίας των </a:t>
            </a:r>
            <a:r>
              <a:rPr lang="el-GR" sz="2000" i="1" dirty="0" err="1"/>
              <a:t>Παρισίων</a:t>
            </a:r>
            <a:r>
              <a:rPr lang="el-GR" sz="2000" i="1" dirty="0"/>
              <a:t>, στόχος της οποίας είναι να περιοριστεί η αύξηση της θερμοκρασίας του πλανήτη σημαντικά κάτω από τους 2°C και να καταβληθούν προσπάθειες για να περιοριστεί στον 1,5°C</a:t>
            </a:r>
            <a:r>
              <a:rPr lang="el-GR" sz="2000" i="1" dirty="0" smtClean="0"/>
              <a:t>.» </a:t>
            </a:r>
            <a:r>
              <a:rPr lang="el-GR" sz="1200" dirty="0" smtClean="0"/>
              <a:t>(Ευρωπαϊκό Συμβούλιο, 2020).</a:t>
            </a:r>
            <a:endParaRPr lang="en-GB" sz="1200" dirty="0" smtClean="0"/>
          </a:p>
          <a:p>
            <a:pPr marL="0" indent="0" algn="ctr">
              <a:buNone/>
            </a:pPr>
            <a:r>
              <a:rPr lang="el-GR" sz="1200" b="1" i="1" u="sng" dirty="0" smtClean="0">
                <a:effectLst>
                  <a:outerShdw blurRad="38100" dist="38100" dir="2700000" algn="tl">
                    <a:srgbClr val="000000">
                      <a:alpha val="43137"/>
                    </a:srgbClr>
                  </a:outerShdw>
                </a:effectLst>
              </a:rPr>
              <a:t>ΠΡΕΠΕΙ ΝΑ ΓΙΝΕΙ ΚΑΤΑΝΟΗΤΟ ΟΤΙ:</a:t>
            </a:r>
          </a:p>
          <a:p>
            <a:pPr marL="0" indent="0" algn="ctr">
              <a:buNone/>
            </a:pPr>
            <a:r>
              <a:rPr lang="el-GR" sz="1800" i="1" dirty="0" smtClean="0"/>
              <a:t>Όσο αυξάνεται η υποβάθμιση του περιβάλλοντος, τόσο αυξάνεται η ανθρώπινη ευπάθεια και η ένταση των επιπτώσεων των καταστροφών</a:t>
            </a:r>
            <a:r>
              <a:rPr lang="el-GR" sz="1800" dirty="0" smtClean="0"/>
              <a:t> </a:t>
            </a:r>
            <a:r>
              <a:rPr lang="el-GR" sz="1200" dirty="0" smtClean="0"/>
              <a:t>(</a:t>
            </a:r>
            <a:r>
              <a:rPr lang="en-GB" sz="1200" dirty="0" smtClean="0"/>
              <a:t>United Nations, 2002).</a:t>
            </a:r>
            <a:endParaRPr lang="en-GB" sz="1800" dirty="0" smtClean="0"/>
          </a:p>
          <a:p>
            <a:pPr marL="0" indent="0">
              <a:buNone/>
            </a:pPr>
            <a:endParaRPr lang="el-GR" sz="1200" dirty="0" smtClean="0"/>
          </a:p>
          <a:p>
            <a:pPr marL="0" indent="0" algn="ctr">
              <a:buNone/>
            </a:pPr>
            <a:r>
              <a:rPr lang="el-GR" sz="2000" b="1" i="1" dirty="0" smtClean="0"/>
              <a:t>Η Κλιματική Πολιτική συνδέεται με την Πρόληψη</a:t>
            </a:r>
          </a:p>
          <a:p>
            <a:pPr marL="0" indent="0" algn="just">
              <a:buNone/>
            </a:pPr>
            <a:r>
              <a:rPr lang="el-GR" sz="2000" i="1" dirty="0"/>
              <a:t>Η Γενική Γραμματεία Πολιτικής Προστασίας, </a:t>
            </a:r>
            <a:r>
              <a:rPr lang="el-GR" sz="2000" i="1" dirty="0" smtClean="0"/>
              <a:t>σχεδιάζει </a:t>
            </a:r>
            <a:r>
              <a:rPr lang="el-GR" sz="2000" i="1" dirty="0"/>
              <a:t>κάθε έξι (6) έτη την «Εθνική Πολιτική Μείωσης Κινδύνου Καταστροφών». </a:t>
            </a:r>
            <a:r>
              <a:rPr lang="el-GR" sz="2000" i="1" dirty="0" smtClean="0"/>
              <a:t>Στοχεύοντας: </a:t>
            </a:r>
          </a:p>
          <a:p>
            <a:pPr algn="just">
              <a:buFont typeface="Wingdings" panose="05000000000000000000" pitchFamily="2" charset="2"/>
              <a:buChar char="ü"/>
            </a:pPr>
            <a:r>
              <a:rPr lang="el-GR" sz="2000" i="1" dirty="0" smtClean="0"/>
              <a:t>στην </a:t>
            </a:r>
            <a:r>
              <a:rPr lang="el-GR" sz="2000" i="1" dirty="0"/>
              <a:t>αύξηση του επιπέδου ασφάλειας των πολιτών </a:t>
            </a:r>
            <a:endParaRPr lang="el-GR" sz="2000" i="1" dirty="0" smtClean="0"/>
          </a:p>
          <a:p>
            <a:pPr algn="just">
              <a:buFont typeface="Wingdings" panose="05000000000000000000" pitchFamily="2" charset="2"/>
              <a:buChar char="ü"/>
            </a:pPr>
            <a:r>
              <a:rPr lang="el-GR" sz="2000" i="1" dirty="0" smtClean="0"/>
              <a:t>ενίσχυση </a:t>
            </a:r>
            <a:r>
              <a:rPr lang="el-GR" sz="2000" i="1" dirty="0"/>
              <a:t>της αειφόρου ανάπτυξης της </a:t>
            </a:r>
            <a:r>
              <a:rPr lang="el-GR" sz="2000" i="1" dirty="0" smtClean="0"/>
              <a:t>Χώρας </a:t>
            </a:r>
          </a:p>
          <a:p>
            <a:pPr marL="0" indent="0" algn="just">
              <a:buNone/>
            </a:pPr>
            <a:r>
              <a:rPr lang="el-GR" sz="2000" i="1" dirty="0" smtClean="0"/>
              <a:t>Για </a:t>
            </a:r>
            <a:r>
              <a:rPr lang="el-GR" sz="2000" i="1" dirty="0"/>
              <a:t>τη διαμόρφωσή </a:t>
            </a:r>
            <a:r>
              <a:rPr lang="el-GR" sz="2000" i="1" dirty="0" smtClean="0"/>
              <a:t>λαμβάνονται υπόψη: </a:t>
            </a:r>
          </a:p>
          <a:p>
            <a:pPr algn="just">
              <a:buFont typeface="Wingdings" panose="05000000000000000000" pitchFamily="2" charset="2"/>
              <a:buChar char="ü"/>
            </a:pPr>
            <a:r>
              <a:rPr lang="el-GR" sz="2000" i="1" dirty="0" smtClean="0"/>
              <a:t>η </a:t>
            </a:r>
            <a:r>
              <a:rPr lang="el-GR" sz="2000" i="1" dirty="0"/>
              <a:t>ανάλυση του κινδύνου καταστροφών σε συνάρτηση με τους διαθέσιμους οικονομικούς </a:t>
            </a:r>
            <a:r>
              <a:rPr lang="el-GR" sz="2000" i="1" dirty="0" smtClean="0"/>
              <a:t>πόρους, τις </a:t>
            </a:r>
            <a:r>
              <a:rPr lang="el-GR" sz="2000" i="1" dirty="0"/>
              <a:t>οριζόντιες και τομεακές </a:t>
            </a:r>
            <a:r>
              <a:rPr lang="el-GR" sz="2000" i="1" dirty="0" smtClean="0"/>
              <a:t>πολιτικές (πολιτικές </a:t>
            </a:r>
            <a:r>
              <a:rPr lang="el-GR" sz="2000" i="1" dirty="0"/>
              <a:t>για την προστασία του περιβάλλοντος και την κλιματική αλλαγή, </a:t>
            </a:r>
            <a:r>
              <a:rPr lang="el-GR" sz="2000" i="1" dirty="0" smtClean="0"/>
              <a:t>την υγεία</a:t>
            </a:r>
            <a:r>
              <a:rPr lang="el-GR" sz="2000" i="1" dirty="0"/>
              <a:t>, την ασφάλεια, την </a:t>
            </a:r>
            <a:r>
              <a:rPr lang="el-GR" sz="2000" i="1" dirty="0" smtClean="0"/>
              <a:t>εκπαίδευση) </a:t>
            </a:r>
            <a:r>
              <a:rPr lang="el-GR" sz="1200" dirty="0" smtClean="0"/>
              <a:t>(</a:t>
            </a:r>
            <a:r>
              <a:rPr lang="en-GB" sz="1200" dirty="0"/>
              <a:t>http://</a:t>
            </a:r>
            <a:r>
              <a:rPr lang="en-GB" sz="1200" dirty="0" smtClean="0"/>
              <a:t>www.opengov.gr)</a:t>
            </a:r>
            <a:endParaRPr lang="el-GR" sz="2000" i="1" dirty="0"/>
          </a:p>
        </p:txBody>
      </p:sp>
      <p:sp>
        <p:nvSpPr>
          <p:cNvPr id="4" name="Slide Number Placeholder 3"/>
          <p:cNvSpPr>
            <a:spLocks noGrp="1"/>
          </p:cNvSpPr>
          <p:nvPr>
            <p:ph type="sldNum" sz="quarter" idx="12"/>
          </p:nvPr>
        </p:nvSpPr>
        <p:spPr>
          <a:xfrm>
            <a:off x="11693235" y="6338457"/>
            <a:ext cx="344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286CC-2929-4045-ABEF-5FF20FBF2B4E}"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4254407" y="6258704"/>
            <a:ext cx="7597356" cy="426757"/>
          </a:xfrm>
          <a:prstGeom prst="rect">
            <a:avLst/>
          </a:prstGeom>
        </p:spPr>
      </p:pic>
      <p:pic>
        <p:nvPicPr>
          <p:cNvPr id="7" name="Bild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11678985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4975"/>
          </a:xfrm>
          <a:solidFill>
            <a:schemeClr val="accent6">
              <a:lumMod val="75000"/>
            </a:schemeClr>
          </a:solidFill>
        </p:spPr>
        <p:txBody>
          <a:bodyPr>
            <a:normAutofit/>
          </a:bodyPr>
          <a:lstStyle/>
          <a:p>
            <a:pPr algn="ctr"/>
            <a:r>
              <a:rPr lang="el-GR" sz="2000" b="1" i="1" dirty="0" smtClean="0">
                <a:solidFill>
                  <a:srgbClr val="FFFF00"/>
                </a:solidFill>
                <a:effectLst>
                  <a:outerShdw blurRad="38100" dist="38100" dir="2700000" algn="tl">
                    <a:srgbClr val="000000">
                      <a:alpha val="43137"/>
                    </a:srgbClr>
                  </a:outerShdw>
                </a:effectLst>
              </a:rPr>
              <a:t>ΣΥΝΕΧΙΖΟΜΕΝΗ ΕΚΠΑΙΔΕΥΣΗ</a:t>
            </a:r>
            <a:r>
              <a:rPr lang="en-GB" sz="2000" b="1" i="1" dirty="0" smtClean="0">
                <a:solidFill>
                  <a:srgbClr val="FFFF00"/>
                </a:solidFill>
                <a:effectLst>
                  <a:outerShdw blurRad="38100" dist="38100" dir="2700000" algn="tl">
                    <a:srgbClr val="000000">
                      <a:alpha val="43137"/>
                    </a:srgbClr>
                  </a:outerShdw>
                </a:effectLst>
              </a:rPr>
              <a:t> (‘GLOCALIZATION’)</a:t>
            </a:r>
            <a:endParaRPr lang="el-GR" sz="2000" b="1" i="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971550"/>
            <a:ext cx="10515600" cy="5205413"/>
          </a:xfrm>
          <a:solidFill>
            <a:schemeClr val="accent6">
              <a:lumMod val="20000"/>
              <a:lumOff val="80000"/>
            </a:schemeClr>
          </a:solidFill>
        </p:spPr>
        <p:txBody>
          <a:bodyPr>
            <a:normAutofit/>
          </a:bodyPr>
          <a:lstStyle/>
          <a:p>
            <a:pPr marL="0" lvl="0" indent="0" algn="just">
              <a:buNone/>
            </a:pPr>
            <a:r>
              <a:rPr lang="el-GR" sz="2400" b="1" dirty="0" smtClean="0">
                <a:effectLst>
                  <a:outerShdw blurRad="38100" dist="38100" dir="2700000" algn="tl">
                    <a:srgbClr val="000000">
                      <a:alpha val="43137"/>
                    </a:srgbClr>
                  </a:outerShdw>
                </a:effectLst>
              </a:rPr>
              <a:t>Η διαρκής εκπαίδευση του πληθυσμού τόσο σε θέματα:</a:t>
            </a:r>
          </a:p>
          <a:p>
            <a:pPr algn="just">
              <a:buFont typeface="Wingdings" panose="05000000000000000000" pitchFamily="2" charset="2"/>
              <a:buChar char="ü"/>
            </a:pPr>
            <a:r>
              <a:rPr lang="el-GR" sz="2400" b="1" dirty="0" smtClean="0">
                <a:effectLst>
                  <a:outerShdw blurRad="38100" dist="38100" dir="2700000" algn="tl">
                    <a:srgbClr val="000000">
                      <a:alpha val="43137"/>
                    </a:srgbClr>
                  </a:outerShdw>
                </a:effectLst>
              </a:rPr>
              <a:t>αγωγής περιβάλλοντος, σε τρόπους πρόληψης και προστασίας του φυσικού πλούτου</a:t>
            </a:r>
          </a:p>
          <a:p>
            <a:pPr algn="just">
              <a:buFont typeface="Wingdings" panose="05000000000000000000" pitchFamily="2" charset="2"/>
              <a:buChar char="ü"/>
            </a:pPr>
            <a:r>
              <a:rPr lang="el-GR" sz="2400" b="1" dirty="0" smtClean="0">
                <a:effectLst>
                  <a:outerShdw blurRad="38100" dist="38100" dir="2700000" algn="tl">
                    <a:srgbClr val="000000">
                      <a:alpha val="43137"/>
                    </a:srgbClr>
                  </a:outerShdw>
                </a:effectLst>
              </a:rPr>
              <a:t>σε ενημέρωση για την παγκόσμια κλιματική αλλαγή και πως αυτή συνδέεται και με τη χώρα μας (</a:t>
            </a:r>
            <a:r>
              <a:rPr lang="en-GB" sz="2400" b="1" dirty="0" smtClean="0">
                <a:effectLst>
                  <a:outerShdw blurRad="38100" dist="38100" dir="2700000" algn="tl">
                    <a:srgbClr val="000000">
                      <a:alpha val="43137"/>
                    </a:srgbClr>
                  </a:outerShdw>
                </a:effectLst>
              </a:rPr>
              <a:t>Think Globally Act Locally ‘</a:t>
            </a:r>
            <a:r>
              <a:rPr lang="en-GB" sz="2400" b="1" dirty="0" err="1" smtClean="0">
                <a:effectLst>
                  <a:outerShdw blurRad="38100" dist="38100" dir="2700000" algn="tl">
                    <a:srgbClr val="000000">
                      <a:alpha val="43137"/>
                    </a:srgbClr>
                  </a:outerShdw>
                </a:effectLst>
              </a:rPr>
              <a:t>Glocalization</a:t>
            </a:r>
            <a:r>
              <a:rPr lang="en-GB" sz="2400" b="1" dirty="0" smtClean="0">
                <a:effectLst>
                  <a:outerShdw blurRad="38100" dist="38100" dir="2700000" algn="tl">
                    <a:srgbClr val="000000">
                      <a:alpha val="43137"/>
                    </a:srgbClr>
                  </a:outerShdw>
                </a:effectLst>
              </a:rPr>
              <a:t>’) </a:t>
            </a:r>
            <a:r>
              <a:rPr lang="el-GR" sz="2400" b="1" dirty="0" smtClean="0">
                <a:effectLst>
                  <a:outerShdw blurRad="38100" dist="38100" dir="2700000" algn="tl">
                    <a:srgbClr val="000000">
                      <a:alpha val="43137"/>
                    </a:srgbClr>
                  </a:outerShdw>
                </a:effectLst>
              </a:rPr>
              <a:t>στα πλαίσια της δημιουργίας κουλτούρας παγκόσμιας σκέψης με επιχώρια προσαρμογή. </a:t>
            </a:r>
            <a:endParaRPr lang="en-GB" sz="2400" b="1" dirty="0">
              <a:effectLst>
                <a:outerShdw blurRad="38100" dist="38100" dir="2700000" algn="tl">
                  <a:srgbClr val="000000">
                    <a:alpha val="43137"/>
                  </a:srgbClr>
                </a:outerShdw>
              </a:effectLst>
            </a:endParaRPr>
          </a:p>
          <a:p>
            <a:pPr lvl="0" algn="just">
              <a:buFont typeface="Wingdings" panose="05000000000000000000" pitchFamily="2" charset="2"/>
              <a:buChar char="q"/>
            </a:pPr>
            <a:endParaRPr lang="en-GB" sz="2400" b="1" dirty="0" smtClean="0">
              <a:solidFill>
                <a:srgbClr val="0070C0"/>
              </a:solidFill>
              <a:effectLst>
                <a:outerShdw blurRad="38100" dist="38100" dir="2700000" algn="tl">
                  <a:srgbClr val="000000">
                    <a:alpha val="43137"/>
                  </a:srgbClr>
                </a:outerShdw>
              </a:effectLst>
            </a:endParaRPr>
          </a:p>
          <a:p>
            <a:pPr lvl="0" algn="just">
              <a:buFont typeface="Wingdings" panose="05000000000000000000" pitchFamily="2" charset="2"/>
              <a:buChar char="q"/>
            </a:pPr>
            <a:r>
              <a:rPr lang="el-GR" sz="2400" b="1" dirty="0" smtClean="0">
                <a:solidFill>
                  <a:srgbClr val="0070C0"/>
                </a:solidFill>
                <a:effectLst>
                  <a:outerShdw blurRad="38100" dist="38100" dir="2700000" algn="tl">
                    <a:srgbClr val="000000">
                      <a:alpha val="43137"/>
                    </a:srgbClr>
                  </a:outerShdw>
                </a:effectLst>
              </a:rPr>
              <a:t>Η εκπαίδευση βοηθάει να γίνει κατανοητό ότι η υποβάθμιση </a:t>
            </a:r>
            <a:r>
              <a:rPr lang="el-GR" sz="2400" b="1" dirty="0">
                <a:solidFill>
                  <a:srgbClr val="0070C0"/>
                </a:solidFill>
                <a:effectLst>
                  <a:outerShdw blurRad="38100" dist="38100" dir="2700000" algn="tl">
                    <a:srgbClr val="000000">
                      <a:alpha val="43137"/>
                    </a:srgbClr>
                  </a:outerShdw>
                </a:effectLst>
              </a:rPr>
              <a:t>του περιβάλλοντος</a:t>
            </a:r>
            <a:r>
              <a:rPr lang="el-GR" sz="2400" dirty="0">
                <a:solidFill>
                  <a:srgbClr val="0070C0"/>
                </a:solidFill>
              </a:rPr>
              <a:t>: </a:t>
            </a:r>
            <a:r>
              <a:rPr lang="el-GR" sz="2400" dirty="0" smtClean="0"/>
              <a:t>Αυξάνει την ένταση των φυσικών καταστροφών και είναι συχνά ο παράγοντας που μετατρέπει ένα φυσικό κίνδυνο ή μια κλιματική ακρότητα, όπως είναι μια πολύ δυνατή βροχή, σε καταστροφή (</a:t>
            </a:r>
            <a:r>
              <a:rPr lang="en-GB" sz="2400" dirty="0" smtClean="0"/>
              <a:t>United Nations, 2002).</a:t>
            </a:r>
            <a:endParaRPr lang="el-GR" sz="2400" dirty="0">
              <a:solidFill>
                <a:srgbClr val="0070C0"/>
              </a:solidFill>
            </a:endParaRPr>
          </a:p>
          <a:p>
            <a:pPr marL="0" indent="0" algn="just">
              <a:buNone/>
            </a:pPr>
            <a:endParaRPr lang="el-GR" sz="2000" i="1" dirty="0"/>
          </a:p>
        </p:txBody>
      </p:sp>
      <p:sp>
        <p:nvSpPr>
          <p:cNvPr id="4" name="Slide Number Placeholder 3"/>
          <p:cNvSpPr>
            <a:spLocks noGrp="1"/>
          </p:cNvSpPr>
          <p:nvPr>
            <p:ph type="sldNum" sz="quarter" idx="12"/>
          </p:nvPr>
        </p:nvSpPr>
        <p:spPr>
          <a:xfrm>
            <a:off x="11536218" y="6421460"/>
            <a:ext cx="482600" cy="365125"/>
          </a:xfrm>
        </p:spPr>
        <p:txBody>
          <a:bodyPr/>
          <a:lstStyle/>
          <a:p>
            <a:fld id="{50D286CC-2929-4045-ABEF-5FF20FBF2B4E}" type="slidenum">
              <a:rPr lang="el-GR" smtClean="0"/>
              <a:t>22</a:t>
            </a:fld>
            <a:endParaRPr lang="el-GR"/>
          </a:p>
        </p:txBody>
      </p:sp>
      <p:pic>
        <p:nvPicPr>
          <p:cNvPr id="7" name="Picture 6"/>
          <p:cNvPicPr>
            <a:picLocks noChangeAspect="1"/>
          </p:cNvPicPr>
          <p:nvPr/>
        </p:nvPicPr>
        <p:blipFill>
          <a:blip r:embed="rId2"/>
          <a:stretch>
            <a:fillRect/>
          </a:stretch>
        </p:blipFill>
        <p:spPr>
          <a:xfrm>
            <a:off x="4176026" y="6283620"/>
            <a:ext cx="7602371" cy="426757"/>
          </a:xfrm>
          <a:prstGeom prst="rect">
            <a:avLst/>
          </a:prstGeom>
        </p:spPr>
      </p:pic>
      <p:pic>
        <p:nvPicPr>
          <p:cNvPr id="8" name="Bild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4095937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4975"/>
          </a:xfrm>
          <a:solidFill>
            <a:schemeClr val="accent6">
              <a:lumMod val="75000"/>
            </a:schemeClr>
          </a:solidFill>
        </p:spPr>
        <p:txBody>
          <a:bodyPr>
            <a:normAutofit/>
          </a:bodyPr>
          <a:lstStyle/>
          <a:p>
            <a:pPr algn="ctr"/>
            <a:r>
              <a:rPr lang="el-GR" sz="2000" b="1" i="1" dirty="0" smtClean="0">
                <a:solidFill>
                  <a:srgbClr val="FFFF00"/>
                </a:solidFill>
                <a:effectLst>
                  <a:outerShdw blurRad="38100" dist="38100" dir="2700000" algn="tl">
                    <a:srgbClr val="000000">
                      <a:alpha val="43137"/>
                    </a:srgbClr>
                  </a:outerShdw>
                </a:effectLst>
              </a:rPr>
              <a:t>ΠΡΟΣΤΑΣΙΑ ΤΟΥ ΠΕΡΙΒΑΛΛΟΝΤΟΣ ΚΑΙ ΤΟΠΙΚΗ ΚΟΙΝΩΝΙΑ</a:t>
            </a:r>
            <a:endParaRPr lang="el-GR" sz="2000" b="1" i="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971550"/>
            <a:ext cx="10515600" cy="5205413"/>
          </a:xfrm>
          <a:solidFill>
            <a:schemeClr val="accent6">
              <a:lumMod val="20000"/>
              <a:lumOff val="80000"/>
            </a:schemeClr>
          </a:solidFill>
        </p:spPr>
        <p:txBody>
          <a:bodyPr>
            <a:normAutofit/>
          </a:bodyPr>
          <a:lstStyle/>
          <a:p>
            <a:pPr algn="just">
              <a:buFont typeface="Wingdings" panose="05000000000000000000" pitchFamily="2" charset="2"/>
              <a:buChar char="Ø"/>
            </a:pPr>
            <a:r>
              <a:rPr lang="el-GR" sz="2000" i="1" dirty="0"/>
              <a:t>Όλες οι κοινότητες κινδυνεύουν από καταστάσεις έκτακτης ανάγκης και καταστροφές, συμπεριλαμβανομένων εκείνων που σχετίζονται με εκδηλώσεις μολυσματικής ασθένειας, συγκρούσεις και φυσικούς, τεχνολογικούς και άλλους </a:t>
            </a:r>
            <a:r>
              <a:rPr lang="el-GR" sz="2000" i="1" dirty="0" smtClean="0"/>
              <a:t>κινδύνους </a:t>
            </a:r>
            <a:r>
              <a:rPr lang="el-GR" sz="1200" i="1" dirty="0" smtClean="0"/>
              <a:t>(</a:t>
            </a:r>
            <a:r>
              <a:rPr lang="en-GB" sz="1200" i="1" dirty="0" smtClean="0"/>
              <a:t>WHO</a:t>
            </a:r>
            <a:r>
              <a:rPr lang="el-GR" sz="1200" i="1" dirty="0" smtClean="0"/>
              <a:t>, 2019).</a:t>
            </a:r>
            <a:endParaRPr lang="en-GB" sz="1200" i="1" dirty="0" smtClean="0"/>
          </a:p>
          <a:p>
            <a:pPr marL="0" indent="0" algn="just">
              <a:buNone/>
            </a:pPr>
            <a:endParaRPr lang="en-GB" sz="1200" i="1" dirty="0"/>
          </a:p>
          <a:p>
            <a:pPr algn="just">
              <a:buFont typeface="Wingdings" panose="05000000000000000000" pitchFamily="2" charset="2"/>
              <a:buChar char="Ø"/>
            </a:pPr>
            <a:r>
              <a:rPr lang="el-GR" sz="2000" b="1" dirty="0" smtClean="0"/>
              <a:t>Η προστασία στην τοπική κοινωνία θα επιτευχθεί μέσα από προγράμματα (σε σχολεία, συλλόγους, εθελοντές) διαχείρισης κινδύνων καταστροφών </a:t>
            </a:r>
            <a:r>
              <a:rPr lang="en-GB" sz="2000" b="1" dirty="0" smtClean="0"/>
              <a:t>(disaster risk management)</a:t>
            </a:r>
            <a:r>
              <a:rPr lang="el-GR" sz="2000" b="1" dirty="0" smtClean="0"/>
              <a:t> το οποίο αποκαλείται και διαχείριση επείγοντος (</a:t>
            </a:r>
            <a:r>
              <a:rPr lang="en-GB" sz="2000" b="1" dirty="0" smtClean="0"/>
              <a:t>emergency management)</a:t>
            </a:r>
            <a:r>
              <a:rPr lang="el-GR" sz="2000" b="1" dirty="0" smtClean="0"/>
              <a:t>, ήτοι της συστηματικής προσέγγισης των διοικητικών, οργανωσιακών, λειτουργικών αποφάσεων και ικανοτήτων</a:t>
            </a:r>
            <a:r>
              <a:rPr lang="en-GB" sz="2000" b="1" dirty="0" smtClean="0"/>
              <a:t>, </a:t>
            </a:r>
            <a:r>
              <a:rPr lang="el-GR" sz="2000" b="1" dirty="0" smtClean="0"/>
              <a:t>των δυνατοτήτων εφαρμογής των πολιτικών, στρατηγικών και δυνατοτήτων να ανταπεξέρχεται μια κοινωνία, με σκοπό τη μείωση του αντίκτυπου των φυσικών καταστροφών, καθώς και τον κίνδυνο που συσχετίζεται με περιβαλλοντικές και τεχνολογικές καταστροφές </a:t>
            </a:r>
            <a:r>
              <a:rPr lang="el-GR" sz="1400" dirty="0" smtClean="0"/>
              <a:t>(</a:t>
            </a:r>
            <a:r>
              <a:rPr lang="en-GB" sz="1400" dirty="0" err="1" smtClean="0"/>
              <a:t>Nivolianitou</a:t>
            </a:r>
            <a:r>
              <a:rPr lang="en-GB" sz="1400" dirty="0" smtClean="0"/>
              <a:t>, Z. &amp; </a:t>
            </a:r>
            <a:r>
              <a:rPr lang="en-GB" sz="1400" dirty="0" err="1" smtClean="0"/>
              <a:t>Synodinou</a:t>
            </a:r>
            <a:r>
              <a:rPr lang="en-GB" sz="1400" dirty="0" smtClean="0"/>
              <a:t>, B., 2011).</a:t>
            </a:r>
          </a:p>
          <a:p>
            <a:pPr algn="just">
              <a:buFont typeface="Wingdings" panose="05000000000000000000" pitchFamily="2" charset="2"/>
              <a:buChar char="Ø"/>
            </a:pPr>
            <a:r>
              <a:rPr lang="el-GR" sz="2000" dirty="0" smtClean="0"/>
              <a:t>Οι εθελοντικές οργανώσεις πολιτικής προστασίας σε τοπικό επίπεδο (όπως επιφυλακή για προστασία μιας δασικής περιοχής από τους κατοίκους της κατά τους καλοκαιρινούς μήνες), δράση η οποία, πρέπει να συμπεριλαμβάνεται κατά τον σχεδιασμό της Γενικής Γραμματείας Πολιτικής Προστασίας </a:t>
            </a:r>
            <a:r>
              <a:rPr lang="el-GR" sz="1200" dirty="0" smtClean="0"/>
              <a:t>(ΥΑ, 2003)</a:t>
            </a:r>
            <a:r>
              <a:rPr lang="el-GR" sz="2000" dirty="0" smtClean="0"/>
              <a:t>. </a:t>
            </a:r>
            <a:endParaRPr lang="el-GR" sz="2000" dirty="0"/>
          </a:p>
        </p:txBody>
      </p:sp>
      <p:sp>
        <p:nvSpPr>
          <p:cNvPr id="4" name="Slide Number Placeholder 3"/>
          <p:cNvSpPr>
            <a:spLocks noGrp="1"/>
          </p:cNvSpPr>
          <p:nvPr>
            <p:ph type="sldNum" sz="quarter" idx="12"/>
          </p:nvPr>
        </p:nvSpPr>
        <p:spPr>
          <a:xfrm>
            <a:off x="11582399" y="6355059"/>
            <a:ext cx="4179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286CC-2929-4045-ABEF-5FF20FBF2B4E}"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4173106" y="6235580"/>
            <a:ext cx="7602371" cy="426757"/>
          </a:xfrm>
          <a:prstGeom prst="rect">
            <a:avLst/>
          </a:prstGeom>
        </p:spPr>
      </p:pic>
      <p:pic>
        <p:nvPicPr>
          <p:cNvPr id="7" name="Bild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417947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4850" y="109308"/>
            <a:ext cx="10515600" cy="418870"/>
          </a:xfrm>
          <a:solidFill>
            <a:schemeClr val="accent1"/>
          </a:solidFill>
        </p:spPr>
        <p:txBody>
          <a:bodyPr>
            <a:normAutofit/>
          </a:bodyPr>
          <a:lstStyle/>
          <a:p>
            <a:pPr algn="ctr"/>
            <a:r>
              <a:rPr lang="el-GR" sz="2000" b="1" dirty="0" smtClean="0">
                <a:effectLst>
                  <a:outerShdw blurRad="38100" dist="38100" dir="2700000" algn="tl">
                    <a:srgbClr val="000000">
                      <a:alpha val="43137"/>
                    </a:srgbClr>
                  </a:outerShdw>
                </a:effectLst>
              </a:rPr>
              <a:t>ΔΙΑΧΕΙΡΙΣΗ ΤΩΝ ΦΥΣΙΚΩΝ ΚΑΤΑΣΤΡΟΦΩΝ</a:t>
            </a:r>
            <a:endParaRPr lang="el-GR" sz="20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a:xfrm>
            <a:off x="11715749" y="6356350"/>
            <a:ext cx="371475" cy="365125"/>
          </a:xfrm>
        </p:spPr>
        <p:txBody>
          <a:bodyPr/>
          <a:lstStyle/>
          <a:p>
            <a:fld id="{50D286CC-2929-4045-ABEF-5FF20FBF2B4E}" type="slidenum">
              <a:rPr lang="el-GR" smtClean="0"/>
              <a:t>24</a:t>
            </a:fld>
            <a:endParaRPr lang="el-GR" dirty="0"/>
          </a:p>
        </p:txBody>
      </p:sp>
      <p:pic>
        <p:nvPicPr>
          <p:cNvPr id="7" name="Content Placeholder 6"/>
          <p:cNvPicPr>
            <a:picLocks noGrp="1" noChangeAspect="1"/>
          </p:cNvPicPr>
          <p:nvPr>
            <p:ph idx="1"/>
          </p:nvPr>
        </p:nvPicPr>
        <p:blipFill>
          <a:blip r:embed="rId2"/>
          <a:stretch>
            <a:fillRect/>
          </a:stretch>
        </p:blipFill>
        <p:spPr>
          <a:xfrm>
            <a:off x="4476750" y="1556813"/>
            <a:ext cx="3667125" cy="2380456"/>
          </a:xfrm>
          <a:prstGeom prst="rect">
            <a:avLst/>
          </a:prstGeom>
        </p:spPr>
      </p:pic>
      <p:sp>
        <p:nvSpPr>
          <p:cNvPr id="8" name="Oval 7"/>
          <p:cNvSpPr/>
          <p:nvPr/>
        </p:nvSpPr>
        <p:spPr>
          <a:xfrm>
            <a:off x="2086341" y="1959245"/>
            <a:ext cx="2327275"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smtClean="0">
                <a:solidFill>
                  <a:schemeClr val="tx1"/>
                </a:solidFill>
                <a:effectLst>
                  <a:outerShdw blurRad="38100" dist="38100" dir="2700000" algn="tl">
                    <a:srgbClr val="000000">
                      <a:alpha val="43137"/>
                    </a:srgbClr>
                  </a:outerShdw>
                </a:effectLst>
              </a:rPr>
              <a:t>ΑΝΤΙΜΕΤΩΠΙΣΗ</a:t>
            </a:r>
            <a:endParaRPr lang="el-GR" sz="1600" b="1" dirty="0">
              <a:solidFill>
                <a:schemeClr val="tx1"/>
              </a:solidFill>
              <a:effectLst>
                <a:outerShdw blurRad="38100" dist="38100" dir="2700000" algn="tl">
                  <a:srgbClr val="000000">
                    <a:alpha val="43137"/>
                  </a:srgbClr>
                </a:outerShdw>
              </a:effectLst>
            </a:endParaRPr>
          </a:p>
        </p:txBody>
      </p:sp>
      <p:sp>
        <p:nvSpPr>
          <p:cNvPr id="9" name="Oval 8"/>
          <p:cNvSpPr/>
          <p:nvPr/>
        </p:nvSpPr>
        <p:spPr>
          <a:xfrm>
            <a:off x="8207009" y="1953689"/>
            <a:ext cx="2187575"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smtClean="0">
                <a:solidFill>
                  <a:schemeClr val="tx1"/>
                </a:solidFill>
                <a:effectLst>
                  <a:outerShdw blurRad="38100" dist="38100" dir="2700000" algn="tl">
                    <a:srgbClr val="000000">
                      <a:alpha val="43137"/>
                    </a:srgbClr>
                  </a:outerShdw>
                </a:effectLst>
              </a:rPr>
              <a:t>ΑΠΟΚΑΤΑΣΤΑΣΗ</a:t>
            </a:r>
            <a:endParaRPr lang="el-GR" sz="1600" b="1" dirty="0">
              <a:solidFill>
                <a:schemeClr val="tx1"/>
              </a:solidFill>
              <a:effectLst>
                <a:outerShdw blurRad="38100" dist="38100" dir="2700000" algn="tl">
                  <a:srgbClr val="000000">
                    <a:alpha val="43137"/>
                  </a:srgbClr>
                </a:outerShdw>
              </a:effectLst>
            </a:endParaRPr>
          </a:p>
        </p:txBody>
      </p:sp>
      <p:sp>
        <p:nvSpPr>
          <p:cNvPr id="10" name="Oval 9"/>
          <p:cNvSpPr/>
          <p:nvPr/>
        </p:nvSpPr>
        <p:spPr>
          <a:xfrm>
            <a:off x="5091111" y="611520"/>
            <a:ext cx="2100263"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smtClean="0">
                <a:solidFill>
                  <a:schemeClr val="tx1"/>
                </a:solidFill>
                <a:effectLst>
                  <a:outerShdw blurRad="38100" dist="38100" dir="2700000" algn="tl">
                    <a:srgbClr val="000000">
                      <a:alpha val="43137"/>
                    </a:srgbClr>
                  </a:outerShdw>
                </a:effectLst>
              </a:rPr>
              <a:t>ΠΡΟΛΗΨΗ</a:t>
            </a:r>
            <a:endParaRPr lang="el-GR" sz="1600" b="1" dirty="0">
              <a:solidFill>
                <a:schemeClr val="tx1"/>
              </a:solidFill>
              <a:effectLst>
                <a:outerShdw blurRad="38100" dist="38100" dir="2700000" algn="tl">
                  <a:srgbClr val="000000">
                    <a:alpha val="43137"/>
                  </a:srgbClr>
                </a:outerShdw>
              </a:effectLst>
            </a:endParaRPr>
          </a:p>
        </p:txBody>
      </p:sp>
      <p:sp>
        <p:nvSpPr>
          <p:cNvPr id="11" name="Rounded Rectangle 10"/>
          <p:cNvSpPr/>
          <p:nvPr/>
        </p:nvSpPr>
        <p:spPr>
          <a:xfrm>
            <a:off x="725486" y="4082359"/>
            <a:ext cx="5237164" cy="1060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b="1" dirty="0" smtClean="0">
                <a:solidFill>
                  <a:schemeClr val="tx1"/>
                </a:solidFill>
              </a:rPr>
              <a:t>ΠΡΟΛΗΨΗ</a:t>
            </a:r>
            <a:r>
              <a:rPr lang="en-GB" b="1" dirty="0" smtClean="0">
                <a:solidFill>
                  <a:schemeClr val="tx1"/>
                </a:solidFill>
              </a:rPr>
              <a:t> </a:t>
            </a:r>
            <a:r>
              <a:rPr lang="en-GB" dirty="0" smtClean="0">
                <a:solidFill>
                  <a:schemeClr val="tx1"/>
                </a:solidFill>
              </a:rPr>
              <a:t>               </a:t>
            </a:r>
            <a:r>
              <a:rPr lang="el-GR" dirty="0" smtClean="0">
                <a:solidFill>
                  <a:schemeClr val="tx1"/>
                </a:solidFill>
              </a:rPr>
              <a:t> ΜΕΙΩΝΕΙ ΤΗΝ ΠΙΘΑΝΟΤΗΤΑ ΕΚΔΗΛΩΣΗΣ </a:t>
            </a:r>
            <a:r>
              <a:rPr lang="el-GR" sz="1200" dirty="0" smtClean="0">
                <a:solidFill>
                  <a:schemeClr val="tx1"/>
                </a:solidFill>
              </a:rPr>
              <a:t>(</a:t>
            </a:r>
            <a:r>
              <a:rPr lang="el-GR" sz="1200" i="1" dirty="0" smtClean="0">
                <a:solidFill>
                  <a:schemeClr val="tx1"/>
                </a:solidFill>
              </a:rPr>
              <a:t>Άμεση αποφυγή των αρνητικών επιπτώσεων των κινδύνων και των μέσων για την ελαχιστοποίηση των περιβαλλοντικών, τεχνολογικών και βιολογικών καταστροφών)</a:t>
            </a:r>
            <a:endParaRPr lang="el-GR" dirty="0">
              <a:solidFill>
                <a:schemeClr val="tx1"/>
              </a:solidFill>
            </a:endParaRPr>
          </a:p>
        </p:txBody>
      </p:sp>
      <p:sp>
        <p:nvSpPr>
          <p:cNvPr id="12" name="Rounded Rectangle 11"/>
          <p:cNvSpPr/>
          <p:nvPr/>
        </p:nvSpPr>
        <p:spPr>
          <a:xfrm>
            <a:off x="6310312" y="4076006"/>
            <a:ext cx="523716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b="1" dirty="0" smtClean="0">
                <a:solidFill>
                  <a:schemeClr val="tx1"/>
                </a:solidFill>
              </a:rPr>
              <a:t>ΑΝΤΙΜΕΤΩΠΙΣΗ</a:t>
            </a:r>
            <a:r>
              <a:rPr lang="en-GB" dirty="0" smtClean="0">
                <a:solidFill>
                  <a:schemeClr val="tx1"/>
                </a:solidFill>
              </a:rPr>
              <a:t>          </a:t>
            </a:r>
            <a:r>
              <a:rPr lang="el-GR" dirty="0" smtClean="0">
                <a:solidFill>
                  <a:schemeClr val="tx1"/>
                </a:solidFill>
              </a:rPr>
              <a:t>    ΜΕΙΩΝΕΙ ΤΙΣ ΕΠΙΠΤΩΣΕΙΣ </a:t>
            </a:r>
            <a:r>
              <a:rPr lang="el-GR" sz="1200" i="1" dirty="0" smtClean="0">
                <a:solidFill>
                  <a:schemeClr val="tx1"/>
                </a:solidFill>
              </a:rPr>
              <a:t>(ένα σύνολο αποφάσεων κατά την διάρκεια  και μετά την καταστροφή, συμπεριλαμβανομένης της άμεσης ανακούφισης, αποκατάστασης, ανασυγκρότησης) </a:t>
            </a:r>
            <a:endParaRPr lang="el-GR" dirty="0">
              <a:solidFill>
                <a:schemeClr val="tx1"/>
              </a:solidFill>
            </a:endParaRPr>
          </a:p>
        </p:txBody>
      </p:sp>
      <p:sp>
        <p:nvSpPr>
          <p:cNvPr id="13" name="Rounded Rectangle 12"/>
          <p:cNvSpPr/>
          <p:nvPr/>
        </p:nvSpPr>
        <p:spPr>
          <a:xfrm>
            <a:off x="3513931" y="5294494"/>
            <a:ext cx="523716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b="1" dirty="0" smtClean="0">
                <a:solidFill>
                  <a:schemeClr val="tx1"/>
                </a:solidFill>
              </a:rPr>
              <a:t>ΑΠΟΚΑΤΑΣΤΑΣΗ</a:t>
            </a:r>
            <a:r>
              <a:rPr lang="el-GR" dirty="0" smtClean="0">
                <a:solidFill>
                  <a:schemeClr val="tx1"/>
                </a:solidFill>
              </a:rPr>
              <a:t> </a:t>
            </a:r>
            <a:r>
              <a:rPr lang="en-GB" dirty="0" smtClean="0">
                <a:solidFill>
                  <a:schemeClr val="tx1"/>
                </a:solidFill>
              </a:rPr>
              <a:t>            </a:t>
            </a:r>
            <a:r>
              <a:rPr lang="el-GR" dirty="0" smtClean="0">
                <a:solidFill>
                  <a:schemeClr val="tx1"/>
                </a:solidFill>
              </a:rPr>
              <a:t>ΓΙΑ ΝΑ ΕΠΑΝΑΦΕΡΕΙ ΤΙΣ ΠΡΟΤΕΡΕΣ ΣΥΝΘΗΚΕΣ </a:t>
            </a:r>
            <a:r>
              <a:rPr lang="el-GR" sz="1200" dirty="0" smtClean="0">
                <a:solidFill>
                  <a:schemeClr val="tx1"/>
                </a:solidFill>
              </a:rPr>
              <a:t>(</a:t>
            </a:r>
            <a:r>
              <a:rPr lang="el-GR" sz="1200" i="1" dirty="0" smtClean="0">
                <a:solidFill>
                  <a:schemeClr val="tx1"/>
                </a:solidFill>
              </a:rPr>
              <a:t>επαναφορά της ικανότητας της κοινότητας να ανακάμψει από την κρίση, μέσω βιώσιμων δράσεων ανάπτυξης και ανθρωπιστικής βοήθειας ως υπόβαθρο για περαιτέρω ανάπτυξη) </a:t>
            </a:r>
            <a:endParaRPr lang="el-GR" dirty="0">
              <a:solidFill>
                <a:schemeClr val="tx1"/>
              </a:solidFill>
            </a:endParaRPr>
          </a:p>
        </p:txBody>
      </p:sp>
      <p:sp>
        <p:nvSpPr>
          <p:cNvPr id="3" name="Right Arrow 2"/>
          <p:cNvSpPr/>
          <p:nvPr/>
        </p:nvSpPr>
        <p:spPr>
          <a:xfrm>
            <a:off x="2086341" y="4173868"/>
            <a:ext cx="504825" cy="2616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icture 4"/>
          <p:cNvPicPr>
            <a:picLocks noChangeAspect="1"/>
          </p:cNvPicPr>
          <p:nvPr/>
        </p:nvPicPr>
        <p:blipFill>
          <a:blip r:embed="rId3"/>
          <a:stretch>
            <a:fillRect/>
          </a:stretch>
        </p:blipFill>
        <p:spPr>
          <a:xfrm>
            <a:off x="8106199" y="4130452"/>
            <a:ext cx="524301" cy="269259"/>
          </a:xfrm>
          <a:prstGeom prst="rect">
            <a:avLst/>
          </a:prstGeom>
        </p:spPr>
      </p:pic>
      <p:pic>
        <p:nvPicPr>
          <p:cNvPr id="6" name="Picture 5"/>
          <p:cNvPicPr>
            <a:picLocks noChangeAspect="1"/>
          </p:cNvPicPr>
          <p:nvPr/>
        </p:nvPicPr>
        <p:blipFill>
          <a:blip r:embed="rId3"/>
          <a:stretch>
            <a:fillRect/>
          </a:stretch>
        </p:blipFill>
        <p:spPr>
          <a:xfrm>
            <a:off x="5274988" y="5294494"/>
            <a:ext cx="524301" cy="276184"/>
          </a:xfrm>
          <a:prstGeom prst="rect">
            <a:avLst/>
          </a:prstGeom>
        </p:spPr>
      </p:pic>
      <p:sp>
        <p:nvSpPr>
          <p:cNvPr id="15" name="5-Point Star 14"/>
          <p:cNvSpPr/>
          <p:nvPr/>
        </p:nvSpPr>
        <p:spPr>
          <a:xfrm>
            <a:off x="89693" y="3622213"/>
            <a:ext cx="914400" cy="9144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 name="Picture 16"/>
          <p:cNvPicPr>
            <a:picLocks noChangeAspect="1"/>
          </p:cNvPicPr>
          <p:nvPr/>
        </p:nvPicPr>
        <p:blipFill>
          <a:blip r:embed="rId4"/>
          <a:stretch>
            <a:fillRect/>
          </a:stretch>
        </p:blipFill>
        <p:spPr>
          <a:xfrm>
            <a:off x="3735238" y="6295501"/>
            <a:ext cx="8327858" cy="426757"/>
          </a:xfrm>
          <a:prstGeom prst="rect">
            <a:avLst/>
          </a:prstGeom>
        </p:spPr>
      </p:pic>
      <p:pic>
        <p:nvPicPr>
          <p:cNvPr id="18" name="Bilde 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266869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3578"/>
            <a:ext cx="10515600" cy="669348"/>
          </a:xfrm>
          <a:solidFill>
            <a:schemeClr val="accent1">
              <a:lumMod val="60000"/>
              <a:lumOff val="40000"/>
            </a:schemeClr>
          </a:solidFill>
          <a:ln>
            <a:solidFill>
              <a:schemeClr val="bg1"/>
            </a:solidFill>
          </a:ln>
        </p:spPr>
        <p:txBody>
          <a:bodyPr>
            <a:normAutofit/>
          </a:bodyPr>
          <a:lstStyle/>
          <a:p>
            <a:pPr algn="ctr"/>
            <a:r>
              <a:rPr lang="el-GR" sz="1800" b="1" dirty="0" smtClean="0">
                <a:effectLst>
                  <a:outerShdw blurRad="38100" dist="38100" dir="2700000" algn="tl">
                    <a:srgbClr val="000000">
                      <a:alpha val="43137"/>
                    </a:srgbClr>
                  </a:outerShdw>
                </a:effectLst>
              </a:rPr>
              <a:t>ΠΑΡΑΔΕΙΓΜΑ ΣΤΡΑΤΗΓΙΚΟΥ ΚΑΙ ΕΠΙΧΕΙΡΗΣΙΑΚΟΥ ΣΥΣΤΗΜΑΤΟΣ ΔΙΑΧΕΙΡΙΣΗΣ ΕΚΤΑΚΤΩΝ ΠΕΡΙΣΤΑΤΙΚΩΝ</a:t>
            </a:r>
            <a:br>
              <a:rPr lang="el-GR" sz="1800" b="1" dirty="0" smtClean="0">
                <a:effectLst>
                  <a:outerShdw blurRad="38100" dist="38100" dir="2700000" algn="tl">
                    <a:srgbClr val="000000">
                      <a:alpha val="43137"/>
                    </a:srgbClr>
                  </a:outerShdw>
                </a:effectLst>
              </a:rPr>
            </a:br>
            <a:endParaRPr lang="el-GR" sz="1800" b="1" dirty="0">
              <a:effectLst>
                <a:outerShdw blurRad="38100" dist="38100" dir="2700000" algn="tl">
                  <a:srgbClr val="000000">
                    <a:alpha val="43137"/>
                  </a:srgbClr>
                </a:outerShdw>
              </a:effectLst>
            </a:endParaRPr>
          </a:p>
        </p:txBody>
      </p:sp>
      <p:sp>
        <p:nvSpPr>
          <p:cNvPr id="4" name="Rectangle 3"/>
          <p:cNvSpPr/>
          <p:nvPr/>
        </p:nvSpPr>
        <p:spPr>
          <a:xfrm>
            <a:off x="3260436" y="771238"/>
            <a:ext cx="5578764" cy="508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smtClean="0">
                <a:solidFill>
                  <a:schemeClr val="tx1"/>
                </a:solidFill>
                <a:effectLst>
                  <a:outerShdw blurRad="38100" dist="38100" dir="2700000" algn="tl">
                    <a:srgbClr val="000000">
                      <a:alpha val="43137"/>
                    </a:srgbClr>
                  </a:outerShdw>
                </a:effectLst>
              </a:rPr>
              <a:t>ΕΘΝΙΚΟ ΣΧΕΔΙΟ ΔΙΑΧΕΙΡΙΣΗΣ ΕΚΤΑΚΤΩΝ ΠΕΡΙΣΤΑΤΙΚΩΝ - ΚΡΙΣΕΩΝ </a:t>
            </a:r>
            <a:endParaRPr lang="el-GR" sz="1400" b="1" dirty="0">
              <a:solidFill>
                <a:schemeClr val="tx1"/>
              </a:solidFill>
              <a:effectLst>
                <a:outerShdw blurRad="38100" dist="38100" dir="2700000" algn="tl">
                  <a:srgbClr val="000000">
                    <a:alpha val="43137"/>
                  </a:srgbClr>
                </a:outerShdw>
              </a:effectLst>
            </a:endParaRPr>
          </a:p>
        </p:txBody>
      </p:sp>
      <p:sp>
        <p:nvSpPr>
          <p:cNvPr id="6" name="Oval 5"/>
          <p:cNvSpPr/>
          <p:nvPr/>
        </p:nvSpPr>
        <p:spPr>
          <a:xfrm>
            <a:off x="604982" y="1219157"/>
            <a:ext cx="914400" cy="209665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l-GR" sz="1400" b="1" dirty="0" smtClean="0">
                <a:solidFill>
                  <a:schemeClr val="tx1"/>
                </a:solidFill>
                <a:effectLst>
                  <a:outerShdw blurRad="38100" dist="38100" dir="2700000" algn="tl">
                    <a:srgbClr val="000000">
                      <a:alpha val="43137"/>
                    </a:srgbClr>
                  </a:outerShdw>
                </a:effectLst>
              </a:rPr>
              <a:t>ΣΤΡΑΤΗΓΙΚΟ ΕΠΙΠΕΔΟ</a:t>
            </a:r>
            <a:endParaRPr lang="el-GR" sz="1400" b="1" dirty="0">
              <a:solidFill>
                <a:schemeClr val="tx1"/>
              </a:solidFill>
              <a:effectLst>
                <a:outerShdw blurRad="38100" dist="38100" dir="2700000" algn="tl">
                  <a:srgbClr val="000000">
                    <a:alpha val="43137"/>
                  </a:srgbClr>
                </a:outerShdw>
              </a:effectLst>
            </a:endParaRPr>
          </a:p>
        </p:txBody>
      </p:sp>
      <p:sp>
        <p:nvSpPr>
          <p:cNvPr id="7" name="Oval 6"/>
          <p:cNvSpPr/>
          <p:nvPr/>
        </p:nvSpPr>
        <p:spPr>
          <a:xfrm>
            <a:off x="604982" y="3802042"/>
            <a:ext cx="914400" cy="218685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l-GR" sz="1400" b="1" dirty="0" smtClean="0">
                <a:solidFill>
                  <a:schemeClr val="tx1"/>
                </a:solidFill>
                <a:effectLst>
                  <a:outerShdw blurRad="38100" dist="38100" dir="2700000" algn="tl">
                    <a:srgbClr val="000000">
                      <a:alpha val="43137"/>
                    </a:srgbClr>
                  </a:outerShdw>
                </a:effectLst>
              </a:rPr>
              <a:t>ΕΠΙΧΕΙΡΗΣΙΑΚΟ ΕΠΙΠΕΔΟ</a:t>
            </a:r>
            <a:endParaRPr lang="el-GR" sz="1400" b="1" dirty="0">
              <a:solidFill>
                <a:schemeClr val="tx1"/>
              </a:solidFill>
              <a:effectLst>
                <a:outerShdw blurRad="38100" dist="38100" dir="2700000" algn="tl">
                  <a:srgbClr val="000000">
                    <a:alpha val="43137"/>
                  </a:srgbClr>
                </a:outerShdw>
              </a:effectLst>
            </a:endParaRPr>
          </a:p>
        </p:txBody>
      </p:sp>
      <p:sp>
        <p:nvSpPr>
          <p:cNvPr id="8" name="Rectangle 7"/>
          <p:cNvSpPr/>
          <p:nvPr/>
        </p:nvSpPr>
        <p:spPr>
          <a:xfrm>
            <a:off x="3078017" y="2480820"/>
            <a:ext cx="2835564" cy="842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smtClean="0">
                <a:solidFill>
                  <a:schemeClr val="tx1"/>
                </a:solidFill>
                <a:effectLst>
                  <a:outerShdw blurRad="38100" dist="38100" dir="2700000" algn="tl">
                    <a:srgbClr val="000000">
                      <a:alpha val="43137"/>
                    </a:srgbClr>
                  </a:outerShdw>
                </a:effectLst>
              </a:rPr>
              <a:t>ΠΕΡΙΦΕΡΕΙΑΚΗ &amp; ΤΟΠΙΚΗ ΑΡΜΟΔΙΟΤΗΤΑ ΕΝΤΟΛΩΝ &amp; ΣΥΝΤΟΝΙΣΜΟΥ</a:t>
            </a:r>
            <a:endParaRPr lang="en-GB" sz="1100" b="1" dirty="0">
              <a:solidFill>
                <a:schemeClr val="tx1"/>
              </a:solidFill>
              <a:effectLst>
                <a:outerShdw blurRad="38100" dist="38100" dir="2700000" algn="tl">
                  <a:srgbClr val="000000">
                    <a:alpha val="43137"/>
                  </a:srgbClr>
                </a:outerShdw>
              </a:effectLst>
            </a:endParaRPr>
          </a:p>
          <a:p>
            <a:pPr algn="ctr"/>
            <a:r>
              <a:rPr lang="en-GB" sz="1100" b="1" dirty="0" smtClean="0">
                <a:solidFill>
                  <a:schemeClr val="tx1"/>
                </a:solidFill>
                <a:effectLst>
                  <a:outerShdw blurRad="38100" dist="38100" dir="2700000" algn="tl">
                    <a:srgbClr val="000000">
                      <a:alpha val="43137"/>
                    </a:srgbClr>
                  </a:outerShdw>
                </a:effectLst>
              </a:rPr>
              <a:t>(</a:t>
            </a:r>
            <a:r>
              <a:rPr lang="el-GR" sz="1100" b="1" dirty="0" smtClean="0">
                <a:solidFill>
                  <a:schemeClr val="tx1"/>
                </a:solidFill>
                <a:effectLst>
                  <a:outerShdw blurRad="38100" dist="38100" dir="2700000" algn="tl">
                    <a:srgbClr val="000000">
                      <a:alpha val="43137"/>
                    </a:srgbClr>
                  </a:outerShdw>
                </a:effectLst>
              </a:rPr>
              <a:t>Διασύνδεση με Δομές </a:t>
            </a:r>
            <a:r>
              <a:rPr lang="el-GR" sz="1100" b="1" dirty="0">
                <a:solidFill>
                  <a:schemeClr val="tx1"/>
                </a:solidFill>
                <a:effectLst>
                  <a:outerShdw blurRad="38100" dist="38100" dir="2700000" algn="tl">
                    <a:srgbClr val="000000">
                      <a:alpha val="43137"/>
                    </a:srgbClr>
                  </a:outerShdw>
                </a:effectLst>
              </a:rPr>
              <a:t>Υ</a:t>
            </a:r>
            <a:r>
              <a:rPr lang="el-GR" sz="1100" b="1" dirty="0" smtClean="0">
                <a:solidFill>
                  <a:schemeClr val="tx1"/>
                </a:solidFill>
                <a:effectLst>
                  <a:outerShdw blurRad="38100" dist="38100" dir="2700000" algn="tl">
                    <a:srgbClr val="000000">
                      <a:alpha val="43137"/>
                    </a:srgbClr>
                  </a:outerShdw>
                </a:effectLst>
              </a:rPr>
              <a:t>γείας, Περιφερειακές Διοικήσεις Πυροσβεστικής, Διευθύνσεις Δασών)</a:t>
            </a:r>
            <a:endParaRPr lang="el-GR" sz="1100" b="1" dirty="0">
              <a:solidFill>
                <a:schemeClr val="tx1"/>
              </a:solidFill>
              <a:effectLst>
                <a:outerShdw blurRad="38100" dist="38100" dir="2700000" algn="tl">
                  <a:srgbClr val="000000">
                    <a:alpha val="43137"/>
                  </a:srgbClr>
                </a:outerShdw>
              </a:effectLst>
            </a:endParaRPr>
          </a:p>
        </p:txBody>
      </p:sp>
      <p:sp>
        <p:nvSpPr>
          <p:cNvPr id="14" name="Rectangle 13"/>
          <p:cNvSpPr/>
          <p:nvPr/>
        </p:nvSpPr>
        <p:spPr>
          <a:xfrm>
            <a:off x="4560238" y="5988896"/>
            <a:ext cx="3195782" cy="37407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err="1" smtClean="0">
                <a:solidFill>
                  <a:schemeClr val="tx1"/>
                </a:solidFill>
              </a:rPr>
              <a:t>Burkle</a:t>
            </a:r>
            <a:r>
              <a:rPr lang="en-GB" sz="900" dirty="0">
                <a:solidFill>
                  <a:schemeClr val="tx1"/>
                </a:solidFill>
              </a:rPr>
              <a:t>, F.M., </a:t>
            </a:r>
            <a:r>
              <a:rPr lang="en-GB" sz="900" dirty="0" err="1">
                <a:solidFill>
                  <a:schemeClr val="tx1"/>
                </a:solidFill>
              </a:rPr>
              <a:t>Loher</a:t>
            </a:r>
            <a:r>
              <a:rPr lang="en-GB" sz="900" dirty="0">
                <a:solidFill>
                  <a:schemeClr val="tx1"/>
                </a:solidFill>
              </a:rPr>
              <a:t>, M. &amp; </a:t>
            </a:r>
            <a:r>
              <a:rPr lang="en-GB" sz="900" dirty="0" err="1">
                <a:solidFill>
                  <a:schemeClr val="tx1"/>
                </a:solidFill>
              </a:rPr>
              <a:t>Rubinson</a:t>
            </a:r>
            <a:r>
              <a:rPr lang="en-GB" sz="900" dirty="0">
                <a:solidFill>
                  <a:schemeClr val="tx1"/>
                </a:solidFill>
              </a:rPr>
              <a:t>, L. (2007</a:t>
            </a:r>
            <a:r>
              <a:rPr lang="en-GB" sz="900" dirty="0" smtClean="0">
                <a:solidFill>
                  <a:schemeClr val="tx1"/>
                </a:solidFill>
              </a:rPr>
              <a:t>)</a:t>
            </a:r>
            <a:r>
              <a:rPr lang="el-GR" sz="900" dirty="0" smtClean="0">
                <a:solidFill>
                  <a:schemeClr val="tx1"/>
                </a:solidFill>
              </a:rPr>
              <a:t>, ίδια επεξεργασία</a:t>
            </a:r>
            <a:endParaRPr lang="el-GR" sz="900" dirty="0">
              <a:solidFill>
                <a:schemeClr val="tx1"/>
              </a:solidFill>
            </a:endParaRPr>
          </a:p>
        </p:txBody>
      </p:sp>
      <p:sp>
        <p:nvSpPr>
          <p:cNvPr id="16" name="Rectangle 15"/>
          <p:cNvSpPr/>
          <p:nvPr/>
        </p:nvSpPr>
        <p:spPr>
          <a:xfrm>
            <a:off x="1985818" y="1339272"/>
            <a:ext cx="2290619" cy="1052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u="sng" dirty="0">
                <a:solidFill>
                  <a:schemeClr val="tx1"/>
                </a:solidFill>
                <a:effectLst>
                  <a:outerShdw blurRad="38100" dist="38100" dir="2700000" algn="tl">
                    <a:srgbClr val="000000">
                      <a:alpha val="43137"/>
                    </a:srgbClr>
                  </a:outerShdw>
                </a:effectLst>
              </a:rPr>
              <a:t>Διοικητική, Οργανωτική </a:t>
            </a:r>
            <a:r>
              <a:rPr lang="el-GR" sz="1000" u="sng" dirty="0" smtClean="0">
                <a:solidFill>
                  <a:schemeClr val="tx1"/>
                </a:solidFill>
                <a:effectLst>
                  <a:outerShdw blurRad="38100" dist="38100" dir="2700000" algn="tl">
                    <a:srgbClr val="000000">
                      <a:alpha val="43137"/>
                    </a:srgbClr>
                  </a:outerShdw>
                </a:effectLst>
              </a:rPr>
              <a:t>υποστήριξη </a:t>
            </a:r>
            <a:r>
              <a:rPr lang="el-GR" sz="900" dirty="0" smtClean="0">
                <a:solidFill>
                  <a:schemeClr val="tx1"/>
                </a:solidFill>
              </a:rPr>
              <a:t>Υπηρεσίες Σχετικές με την Ασφάλεια του Πολίτη (Υπουργείο Εθνικής Άμυνας, Υπουργείο Ναυτιλίας &amp; Νησιωτικής Πολιτικής, Προστασίας του Πολίτη, Γενική Γραμματεία Πολιτικής Προστασίας, Πυροσβεστικό Σώμα Ελλάδος)</a:t>
            </a:r>
            <a:endParaRPr lang="el-GR" sz="900" dirty="0">
              <a:solidFill>
                <a:schemeClr val="tx1"/>
              </a:solidFill>
            </a:endParaRPr>
          </a:p>
        </p:txBody>
      </p:sp>
      <p:sp>
        <p:nvSpPr>
          <p:cNvPr id="17" name="Rectangle 16"/>
          <p:cNvSpPr/>
          <p:nvPr/>
        </p:nvSpPr>
        <p:spPr>
          <a:xfrm>
            <a:off x="8224978" y="1346403"/>
            <a:ext cx="2290619" cy="990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l-GR" sz="1000" u="sng" dirty="0" smtClean="0">
                <a:solidFill>
                  <a:schemeClr val="tx1"/>
                </a:solidFill>
                <a:effectLst>
                  <a:outerShdw blurRad="38100" dist="38100" dir="2700000" algn="tl">
                    <a:srgbClr val="000000">
                      <a:alpha val="43137"/>
                    </a:srgbClr>
                  </a:outerShdw>
                </a:effectLst>
              </a:rPr>
              <a:t>Υποστήριξη Υγείας </a:t>
            </a:r>
          </a:p>
          <a:p>
            <a:pPr algn="ctr"/>
            <a:r>
              <a:rPr lang="el-GR" sz="1000" dirty="0" smtClean="0">
                <a:solidFill>
                  <a:schemeClr val="tx1"/>
                </a:solidFill>
              </a:rPr>
              <a:t>(Υπουργείο Υγείας, Εθνικό Σύστημα Υγείας, Υπουργείο Εσωτερικών)</a:t>
            </a:r>
            <a:endParaRPr lang="el-GR" sz="1000" dirty="0">
              <a:solidFill>
                <a:schemeClr val="tx1"/>
              </a:solidFill>
            </a:endParaRPr>
          </a:p>
        </p:txBody>
      </p:sp>
      <p:sp>
        <p:nvSpPr>
          <p:cNvPr id="18" name="Rectangle 17"/>
          <p:cNvSpPr/>
          <p:nvPr/>
        </p:nvSpPr>
        <p:spPr>
          <a:xfrm>
            <a:off x="3047998" y="4652020"/>
            <a:ext cx="2784763" cy="12884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el-GR" sz="1000" b="1" u="sng" dirty="0" smtClean="0">
                <a:effectLst>
                  <a:outerShdw blurRad="38100" dist="38100" dir="2700000" algn="tl">
                    <a:srgbClr val="000000">
                      <a:alpha val="43137"/>
                    </a:srgbClr>
                  </a:outerShdw>
                </a:effectLst>
              </a:rPr>
              <a:t>ΛΕΙΤΟΥΡΓΕΙΕΣ:</a:t>
            </a:r>
          </a:p>
          <a:p>
            <a:pPr marL="171450" indent="-171450" algn="just">
              <a:buFont typeface="Arial" panose="020B0604020202020204" pitchFamily="34" charset="0"/>
              <a:buChar char="•"/>
            </a:pPr>
            <a:r>
              <a:rPr lang="el-GR" sz="1000" dirty="0" smtClean="0"/>
              <a:t>Συνεργασία</a:t>
            </a:r>
          </a:p>
          <a:p>
            <a:pPr marL="171450" indent="-171450" algn="just">
              <a:buFont typeface="Arial" panose="020B0604020202020204" pitchFamily="34" charset="0"/>
              <a:buChar char="•"/>
            </a:pPr>
            <a:r>
              <a:rPr lang="el-GR" sz="1000" dirty="0" smtClean="0"/>
              <a:t>Επικοινωνία</a:t>
            </a:r>
          </a:p>
          <a:p>
            <a:pPr marL="171450" indent="-171450" algn="just">
              <a:buFont typeface="Arial" panose="020B0604020202020204" pitchFamily="34" charset="0"/>
              <a:buChar char="•"/>
            </a:pPr>
            <a:r>
              <a:rPr lang="el-GR" sz="1000" dirty="0" smtClean="0"/>
              <a:t>Συλλογή δεδομένων (διάδοση, διασπορά)</a:t>
            </a:r>
            <a:endParaRPr lang="en-GB" sz="1000" dirty="0" smtClean="0"/>
          </a:p>
          <a:p>
            <a:pPr marL="171450" indent="-171450" algn="just">
              <a:buFont typeface="Arial" panose="020B0604020202020204" pitchFamily="34" charset="0"/>
              <a:buChar char="•"/>
            </a:pPr>
            <a:r>
              <a:rPr lang="el-GR" sz="1000" dirty="0" smtClean="0"/>
              <a:t>Διαχείριση πόρων</a:t>
            </a:r>
          </a:p>
          <a:p>
            <a:pPr marL="171450" indent="-171450" algn="just">
              <a:buFont typeface="Arial" panose="020B0604020202020204" pitchFamily="34" charset="0"/>
              <a:buChar char="•"/>
            </a:pPr>
            <a:endParaRPr lang="el-GR" sz="1000" dirty="0" smtClean="0"/>
          </a:p>
        </p:txBody>
      </p:sp>
      <p:sp>
        <p:nvSpPr>
          <p:cNvPr id="19" name="Rectangle 18"/>
          <p:cNvSpPr/>
          <p:nvPr/>
        </p:nvSpPr>
        <p:spPr>
          <a:xfrm>
            <a:off x="6405415" y="4666817"/>
            <a:ext cx="2193640" cy="1322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el-GR" sz="1000" b="1" u="sng" dirty="0" smtClean="0">
                <a:effectLst>
                  <a:outerShdw blurRad="38100" dist="38100" dir="2700000" algn="tl">
                    <a:srgbClr val="000000">
                      <a:alpha val="43137"/>
                    </a:srgbClr>
                  </a:outerShdw>
                </a:effectLst>
              </a:rPr>
              <a:t>ΛΕΙΤΟΥΡΓΕΙΕΣ:</a:t>
            </a:r>
          </a:p>
          <a:p>
            <a:pPr marL="171450" indent="-171450" algn="just">
              <a:buFont typeface="Arial" panose="020B0604020202020204" pitchFamily="34" charset="0"/>
              <a:buChar char="•"/>
            </a:pPr>
            <a:r>
              <a:rPr lang="el-GR" sz="1000" dirty="0" smtClean="0"/>
              <a:t>Επίγνωση των ενδεχομένων</a:t>
            </a:r>
          </a:p>
          <a:p>
            <a:pPr marL="171450" indent="-171450" algn="just">
              <a:buFont typeface="Arial" panose="020B0604020202020204" pitchFamily="34" charset="0"/>
              <a:buChar char="•"/>
            </a:pPr>
            <a:r>
              <a:rPr lang="el-GR" sz="1000" dirty="0" smtClean="0"/>
              <a:t>Παρακολούθηση</a:t>
            </a:r>
          </a:p>
          <a:p>
            <a:pPr marL="171450" indent="-171450" algn="just">
              <a:buFont typeface="Arial" panose="020B0604020202020204" pitchFamily="34" charset="0"/>
              <a:buChar char="•"/>
            </a:pPr>
            <a:r>
              <a:rPr lang="el-GR" sz="1000" dirty="0" smtClean="0"/>
              <a:t>Συμμόρφωση </a:t>
            </a:r>
          </a:p>
          <a:p>
            <a:pPr marL="171450" indent="-171450" algn="just">
              <a:buFont typeface="Arial" panose="020B0604020202020204" pitchFamily="34" charset="0"/>
              <a:buChar char="•"/>
            </a:pPr>
            <a:r>
              <a:rPr lang="el-GR" sz="1000" dirty="0" smtClean="0"/>
              <a:t>Επιτάχυνση στη χρήση των πόρων</a:t>
            </a:r>
          </a:p>
          <a:p>
            <a:pPr marL="171450" indent="-171450" algn="just">
              <a:buFont typeface="Arial" panose="020B0604020202020204" pitchFamily="34" charset="0"/>
              <a:buChar char="•"/>
            </a:pPr>
            <a:r>
              <a:rPr lang="en-GB" sz="1000" dirty="0" smtClean="0"/>
              <a:t>Triage management</a:t>
            </a:r>
          </a:p>
          <a:p>
            <a:pPr marL="171450" indent="-171450" algn="just">
              <a:buFont typeface="Arial" panose="020B0604020202020204" pitchFamily="34" charset="0"/>
              <a:buChar char="•"/>
            </a:pPr>
            <a:r>
              <a:rPr lang="el-GR" sz="1000" dirty="0" smtClean="0"/>
              <a:t>Διατήρηση και ανάκτηση της υγείας</a:t>
            </a:r>
          </a:p>
          <a:p>
            <a:pPr marL="171450" indent="-171450" algn="just">
              <a:buFont typeface="Arial" panose="020B0604020202020204" pitchFamily="34" charset="0"/>
              <a:buChar char="•"/>
            </a:pPr>
            <a:endParaRPr lang="el-GR" sz="1000" dirty="0" smtClean="0"/>
          </a:p>
        </p:txBody>
      </p:sp>
      <p:sp>
        <p:nvSpPr>
          <p:cNvPr id="20" name="Rectangle 19"/>
          <p:cNvSpPr/>
          <p:nvPr/>
        </p:nvSpPr>
        <p:spPr>
          <a:xfrm>
            <a:off x="2987963" y="3430894"/>
            <a:ext cx="3144550" cy="1119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smtClean="0">
                <a:effectLst>
                  <a:outerShdw blurRad="38100" dist="38100" dir="2700000" algn="tl">
                    <a:srgbClr val="000000">
                      <a:alpha val="43137"/>
                    </a:srgbClr>
                  </a:outerShdw>
                </a:effectLst>
              </a:rPr>
              <a:t>ΤΟΠΙΚΑ ΕΠΙΧΕΙΡΗΣΙΑΚΑ ΚΕΝΤΡΑ (</a:t>
            </a:r>
            <a:r>
              <a:rPr lang="el-GR" sz="1100" b="1" dirty="0">
                <a:effectLst>
                  <a:outerShdw blurRad="38100" dist="38100" dir="2700000" algn="tl">
                    <a:srgbClr val="000000">
                      <a:alpha val="43137"/>
                    </a:srgbClr>
                  </a:outerShdw>
                </a:effectLst>
              </a:rPr>
              <a:t>περιλαμβάνει και διασύνδεση με δομές υγείας</a:t>
            </a:r>
            <a:r>
              <a:rPr lang="el-GR" sz="1100" b="1" dirty="0" smtClean="0">
                <a:effectLst>
                  <a:outerShdw blurRad="38100" dist="38100" dir="2700000" algn="tl">
                    <a:srgbClr val="000000">
                      <a:alpha val="43137"/>
                    </a:srgbClr>
                  </a:outerShdw>
                </a:effectLst>
              </a:rPr>
              <a:t>)</a:t>
            </a:r>
          </a:p>
          <a:p>
            <a:pPr marL="171450" indent="-171450">
              <a:buFont typeface="Arial" panose="020B0604020202020204" pitchFamily="34" charset="0"/>
              <a:buChar char="•"/>
            </a:pPr>
            <a:r>
              <a:rPr lang="el-GR" sz="1100" b="1" dirty="0" smtClean="0">
                <a:effectLst>
                  <a:outerShdw blurRad="38100" dist="38100" dir="2700000" algn="tl">
                    <a:srgbClr val="000000">
                      <a:alpha val="43137"/>
                    </a:srgbClr>
                  </a:outerShdw>
                </a:effectLst>
              </a:rPr>
              <a:t>ΔΗΜΟΙ – ΚΟΙΝΟΤΗΤΕΣ</a:t>
            </a:r>
          </a:p>
          <a:p>
            <a:pPr marL="171450" indent="-171450">
              <a:buFont typeface="Arial" panose="020B0604020202020204" pitchFamily="34" charset="0"/>
              <a:buChar char="•"/>
            </a:pPr>
            <a:r>
              <a:rPr lang="el-GR" sz="1100" b="1" dirty="0" smtClean="0">
                <a:effectLst>
                  <a:outerShdw blurRad="38100" dist="38100" dir="2700000" algn="tl">
                    <a:srgbClr val="000000">
                      <a:alpha val="43137"/>
                    </a:srgbClr>
                  </a:outerShdw>
                </a:effectLst>
              </a:rPr>
              <a:t>Δασαρχεία, Λιμενικοί Σταθμοί</a:t>
            </a:r>
          </a:p>
          <a:p>
            <a:pPr marL="171450" indent="-171450">
              <a:buFont typeface="Arial" panose="020B0604020202020204" pitchFamily="34" charset="0"/>
              <a:buChar char="•"/>
            </a:pPr>
            <a:r>
              <a:rPr lang="el-GR" sz="1100" b="1" dirty="0" smtClean="0">
                <a:effectLst>
                  <a:outerShdw blurRad="38100" dist="38100" dir="2700000" algn="tl">
                    <a:srgbClr val="000000">
                      <a:alpha val="43137"/>
                    </a:srgbClr>
                  </a:outerShdw>
                </a:effectLst>
              </a:rPr>
              <a:t>ΕΘΕΛΟΝΤΕΣ</a:t>
            </a:r>
          </a:p>
          <a:p>
            <a:pPr marL="171450" indent="-171450">
              <a:buFont typeface="Arial" panose="020B0604020202020204" pitchFamily="34" charset="0"/>
              <a:buChar char="•"/>
            </a:pPr>
            <a:r>
              <a:rPr lang="el-GR" sz="1100" b="1" dirty="0" smtClean="0">
                <a:effectLst>
                  <a:outerShdw blurRad="38100" dist="38100" dir="2700000" algn="tl">
                    <a:srgbClr val="000000">
                      <a:alpha val="43137"/>
                    </a:srgbClr>
                  </a:outerShdw>
                </a:effectLst>
              </a:rPr>
              <a:t>ΣΥΛΛΟΓΟΙ (π.χ. Πρόσκοποι)</a:t>
            </a:r>
            <a:endParaRPr lang="el-GR" sz="1100" b="1" dirty="0">
              <a:effectLst>
                <a:outerShdw blurRad="38100" dist="38100" dir="2700000" algn="tl">
                  <a:srgbClr val="000000">
                    <a:alpha val="43137"/>
                  </a:srgbClr>
                </a:outerShdw>
              </a:effectLst>
            </a:endParaRPr>
          </a:p>
          <a:p>
            <a:pPr algn="ctr"/>
            <a:endParaRPr lang="el-GR" sz="1100" b="1" dirty="0">
              <a:effectLst>
                <a:outerShdw blurRad="38100" dist="38100" dir="2700000" algn="tl">
                  <a:srgbClr val="000000">
                    <a:alpha val="43137"/>
                  </a:srgbClr>
                </a:outerShdw>
              </a:effectLst>
            </a:endParaRPr>
          </a:p>
        </p:txBody>
      </p:sp>
      <p:sp>
        <p:nvSpPr>
          <p:cNvPr id="21" name="Rectangle 20"/>
          <p:cNvSpPr/>
          <p:nvPr/>
        </p:nvSpPr>
        <p:spPr>
          <a:xfrm>
            <a:off x="6365945" y="3468738"/>
            <a:ext cx="2835564" cy="1026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l-GR" sz="1100" b="1" dirty="0">
                <a:effectLst>
                  <a:outerShdw blurRad="38100" dist="38100" dir="2700000" algn="tl">
                    <a:srgbClr val="000000">
                      <a:alpha val="43137"/>
                    </a:srgbClr>
                  </a:outerShdw>
                </a:effectLst>
              </a:rPr>
              <a:t>ΠΡΩΤΟΒΑΘΜΙΟ ΕΘΝΙΚΟ ΔΙΚΤΥΟ ΥΓΕΙΑΣ (ΠΕΔΥ)</a:t>
            </a:r>
          </a:p>
          <a:p>
            <a:pPr marL="171450" indent="-171450">
              <a:buFont typeface="Arial" panose="020B0604020202020204" pitchFamily="34" charset="0"/>
              <a:buChar char="•"/>
            </a:pPr>
            <a:r>
              <a:rPr lang="el-GR" sz="1100" b="1" dirty="0" smtClean="0">
                <a:effectLst>
                  <a:outerShdw blurRad="38100" dist="38100" dir="2700000" algn="tl">
                    <a:srgbClr val="000000">
                      <a:alpha val="43137"/>
                    </a:srgbClr>
                  </a:outerShdw>
                </a:effectLst>
              </a:rPr>
              <a:t>ΣΤΑΘΜΟΙ ΥΓΕΙΑΣ ΕΚΤΑΚΤΗΣ ΑΝΑΓΚΗΣ</a:t>
            </a:r>
          </a:p>
          <a:p>
            <a:pPr marL="171450" indent="-171450">
              <a:buFont typeface="Arial" panose="020B0604020202020204" pitchFamily="34" charset="0"/>
              <a:buChar char="•"/>
            </a:pPr>
            <a:r>
              <a:rPr lang="el-GR" sz="1100" b="1" dirty="0" smtClean="0">
                <a:effectLst>
                  <a:outerShdw blurRad="38100" dist="38100" dir="2700000" algn="tl">
                    <a:srgbClr val="000000">
                      <a:alpha val="43137"/>
                    </a:srgbClr>
                  </a:outerShdw>
                </a:effectLst>
              </a:rPr>
              <a:t>ΕΘΕΛΟΝΤΕΣ</a:t>
            </a:r>
          </a:p>
          <a:p>
            <a:pPr marL="171450" indent="-171450">
              <a:buFont typeface="Arial" panose="020B0604020202020204" pitchFamily="34" charset="0"/>
              <a:buChar char="•"/>
            </a:pPr>
            <a:r>
              <a:rPr lang="el-GR" sz="1100" b="1" dirty="0" smtClean="0">
                <a:effectLst>
                  <a:outerShdw blurRad="38100" dist="38100" dir="2700000" algn="tl">
                    <a:srgbClr val="000000">
                      <a:alpha val="43137"/>
                    </a:srgbClr>
                  </a:outerShdw>
                </a:effectLst>
              </a:rPr>
              <a:t>ΜΚΟ</a:t>
            </a:r>
          </a:p>
          <a:p>
            <a:pPr marL="171450" indent="-171450">
              <a:buFont typeface="Arial" panose="020B0604020202020204" pitchFamily="34" charset="0"/>
              <a:buChar char="•"/>
            </a:pPr>
            <a:r>
              <a:rPr lang="el-GR" sz="1100" b="1" dirty="0" smtClean="0">
                <a:effectLst>
                  <a:outerShdw blurRad="38100" dist="38100" dir="2700000" algn="tl">
                    <a:srgbClr val="000000">
                      <a:alpha val="43137"/>
                    </a:srgbClr>
                  </a:outerShdw>
                </a:effectLst>
              </a:rPr>
              <a:t>ΕΚΚΛΗΣΙΑ</a:t>
            </a:r>
            <a:endParaRPr lang="el-GR" sz="1100" b="1" dirty="0">
              <a:effectLst>
                <a:outerShdw blurRad="38100" dist="38100" dir="2700000" algn="tl">
                  <a:srgbClr val="000000">
                    <a:alpha val="43137"/>
                  </a:srgbClr>
                </a:outerShdw>
              </a:effectLst>
            </a:endParaRPr>
          </a:p>
        </p:txBody>
      </p:sp>
      <p:cxnSp>
        <p:nvCxnSpPr>
          <p:cNvPr id="24" name="Elbow Connector 23"/>
          <p:cNvCxnSpPr/>
          <p:nvPr/>
        </p:nvCxnSpPr>
        <p:spPr>
          <a:xfrm>
            <a:off x="2249053" y="2399330"/>
            <a:ext cx="803564" cy="676012"/>
          </a:xfrm>
          <a:prstGeom prst="bentConnector3">
            <a:avLst>
              <a:gd name="adj1" fmla="val 575"/>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10800000" flipV="1">
            <a:off x="9111670" y="2384449"/>
            <a:ext cx="678876" cy="546065"/>
          </a:xfrm>
          <a:prstGeom prst="bentConnector3">
            <a:avLst>
              <a:gd name="adj1" fmla="val 102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640444" y="3655943"/>
            <a:ext cx="317501" cy="5096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650835" y="3281534"/>
            <a:ext cx="397164" cy="374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9240980" y="3523882"/>
            <a:ext cx="383311" cy="5564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9047015" y="3223621"/>
            <a:ext cx="577276" cy="300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4424218" y="1280036"/>
            <a:ext cx="3555999" cy="113975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l-GR" sz="800" b="1" u="sng" dirty="0">
                <a:solidFill>
                  <a:schemeClr val="tx1"/>
                </a:solidFill>
                <a:effectLst>
                  <a:outerShdw blurRad="38100" dist="38100" dir="2700000" algn="tl">
                    <a:srgbClr val="000000">
                      <a:alpha val="43137"/>
                    </a:srgbClr>
                  </a:outerShdw>
                </a:effectLst>
              </a:rPr>
              <a:t>Οι </a:t>
            </a:r>
            <a:r>
              <a:rPr lang="el-GR" sz="800" b="1" u="sng" dirty="0" smtClean="0">
                <a:solidFill>
                  <a:schemeClr val="tx1"/>
                </a:solidFill>
                <a:effectLst>
                  <a:outerShdw blurRad="38100" dist="38100" dir="2700000" algn="tl">
                    <a:srgbClr val="000000">
                      <a:alpha val="43137"/>
                    </a:srgbClr>
                  </a:outerShdw>
                </a:effectLst>
              </a:rPr>
              <a:t>Ρόλοι Ηγεσίας </a:t>
            </a:r>
            <a:r>
              <a:rPr lang="el-GR" sz="800" b="1" u="sng" dirty="0">
                <a:solidFill>
                  <a:schemeClr val="tx1"/>
                </a:solidFill>
                <a:effectLst>
                  <a:outerShdw blurRad="38100" dist="38100" dir="2700000" algn="tl">
                    <a:srgbClr val="000000">
                      <a:alpha val="43137"/>
                    </a:srgbClr>
                  </a:outerShdw>
                </a:effectLst>
              </a:rPr>
              <a:t>περιλαμβάνουν:</a:t>
            </a:r>
          </a:p>
          <a:p>
            <a:pPr marL="171450" indent="-171450" algn="ctr">
              <a:buFont typeface="Arial" panose="020B0604020202020204" pitchFamily="34" charset="0"/>
              <a:buChar char="•"/>
            </a:pPr>
            <a:r>
              <a:rPr lang="el-GR" sz="800" dirty="0">
                <a:solidFill>
                  <a:schemeClr val="tx1"/>
                </a:solidFill>
              </a:rPr>
              <a:t>Διεθνή και Εθνικό έλεγχο της φυσικής καταστροφής, εξάπλωσης </a:t>
            </a:r>
            <a:r>
              <a:rPr lang="el-GR" sz="800" dirty="0" smtClean="0">
                <a:solidFill>
                  <a:schemeClr val="tx1"/>
                </a:solidFill>
              </a:rPr>
              <a:t>ιού κλπ</a:t>
            </a:r>
            <a:r>
              <a:rPr lang="el-GR" sz="800" dirty="0">
                <a:solidFill>
                  <a:schemeClr val="tx1"/>
                </a:solidFill>
              </a:rPr>
              <a:t>. </a:t>
            </a:r>
          </a:p>
          <a:p>
            <a:pPr marL="171450" indent="-171450" algn="ctr">
              <a:buFont typeface="Arial" panose="020B0604020202020204" pitchFamily="34" charset="0"/>
              <a:buChar char="•"/>
            </a:pPr>
            <a:r>
              <a:rPr lang="el-GR" sz="800" dirty="0">
                <a:solidFill>
                  <a:schemeClr val="tx1"/>
                </a:solidFill>
              </a:rPr>
              <a:t>Προμήθεια </a:t>
            </a:r>
            <a:r>
              <a:rPr lang="el-GR" sz="800" dirty="0" smtClean="0">
                <a:solidFill>
                  <a:schemeClr val="tx1"/>
                </a:solidFill>
              </a:rPr>
              <a:t>εμβολίων, ιατρικού υλικού, Συνέργειες με χώρες του άλλες χώρες</a:t>
            </a:r>
            <a:endParaRPr lang="el-GR" sz="800" dirty="0">
              <a:solidFill>
                <a:schemeClr val="tx1"/>
              </a:solidFill>
            </a:endParaRPr>
          </a:p>
          <a:p>
            <a:pPr marL="171450" indent="-171450" algn="ctr">
              <a:buFont typeface="Arial" panose="020B0604020202020204" pitchFamily="34" charset="0"/>
              <a:buChar char="•"/>
            </a:pPr>
            <a:r>
              <a:rPr lang="el-GR" sz="800" dirty="0">
                <a:solidFill>
                  <a:schemeClr val="tx1"/>
                </a:solidFill>
              </a:rPr>
              <a:t>Κρατικοί Εργαστηριακοί </a:t>
            </a:r>
            <a:r>
              <a:rPr lang="el-GR" sz="800" dirty="0" smtClean="0">
                <a:solidFill>
                  <a:schemeClr val="tx1"/>
                </a:solidFill>
              </a:rPr>
              <a:t>Έλεγχοι, Μετρήσεις</a:t>
            </a:r>
            <a:endParaRPr lang="el-GR" sz="800" dirty="0">
              <a:solidFill>
                <a:schemeClr val="tx1"/>
              </a:solidFill>
            </a:endParaRPr>
          </a:p>
          <a:p>
            <a:pPr algn="ctr"/>
            <a:endParaRPr lang="el-GR" sz="1000" dirty="0"/>
          </a:p>
        </p:txBody>
      </p:sp>
      <p:sp>
        <p:nvSpPr>
          <p:cNvPr id="74" name="Rectangle 73"/>
          <p:cNvSpPr/>
          <p:nvPr/>
        </p:nvSpPr>
        <p:spPr>
          <a:xfrm>
            <a:off x="6289963" y="2480820"/>
            <a:ext cx="2757051" cy="825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l-GR" sz="1000" b="1" dirty="0" smtClean="0">
                <a:solidFill>
                  <a:schemeClr val="tx1"/>
                </a:solidFill>
                <a:effectLst>
                  <a:outerShdw blurRad="38100" dist="38100" dir="2700000" algn="tl">
                    <a:srgbClr val="000000">
                      <a:alpha val="43137"/>
                    </a:srgbClr>
                  </a:outerShdw>
                </a:effectLst>
              </a:rPr>
              <a:t>ΥΓΕΙΟΝΟΜΙΚΕΣ ΠΕΡΙΦΕΡΕΙΑΣ (ΥΠΕ) </a:t>
            </a:r>
            <a:endParaRPr lang="el-GR" sz="1000" b="1" dirty="0">
              <a:solidFill>
                <a:schemeClr val="tx1"/>
              </a:solidFill>
              <a:effectLst>
                <a:outerShdw blurRad="38100" dist="38100" dir="2700000" algn="tl">
                  <a:srgbClr val="000000">
                    <a:alpha val="43137"/>
                  </a:srgbClr>
                </a:outerShdw>
              </a:effectLst>
            </a:endParaRPr>
          </a:p>
          <a:p>
            <a:pPr algn="ctr"/>
            <a:r>
              <a:rPr lang="el-GR" sz="1000" b="1" dirty="0">
                <a:solidFill>
                  <a:schemeClr val="tx1"/>
                </a:solidFill>
                <a:effectLst>
                  <a:outerShdw blurRad="38100" dist="38100" dir="2700000" algn="tl">
                    <a:srgbClr val="000000">
                      <a:alpha val="43137"/>
                    </a:srgbClr>
                  </a:outerShdw>
                </a:effectLst>
              </a:rPr>
              <a:t>Ενιαίες κατευθυντήριες </a:t>
            </a:r>
            <a:r>
              <a:rPr lang="el-GR" sz="1000" b="1" dirty="0" smtClean="0">
                <a:solidFill>
                  <a:schemeClr val="tx1"/>
                </a:solidFill>
                <a:effectLst>
                  <a:outerShdw blurRad="38100" dist="38100" dir="2700000" algn="tl">
                    <a:srgbClr val="000000">
                      <a:alpha val="43137"/>
                    </a:srgbClr>
                  </a:outerShdw>
                </a:effectLst>
              </a:rPr>
              <a:t>εντολές &amp; δράσεις</a:t>
            </a:r>
          </a:p>
          <a:p>
            <a:pPr algn="ctr"/>
            <a:r>
              <a:rPr lang="el-GR" sz="1000" b="1" dirty="0" smtClean="0">
                <a:solidFill>
                  <a:schemeClr val="tx1"/>
                </a:solidFill>
                <a:effectLst>
                  <a:outerShdw blurRad="38100" dist="38100" dir="2700000" algn="tl">
                    <a:srgbClr val="000000">
                      <a:alpha val="43137"/>
                    </a:srgbClr>
                  </a:outerShdw>
                </a:effectLst>
              </a:rPr>
              <a:t>Δευτεροβάθμια και Τριτοβάθμια Περίθαλψη (Νοσοκομεία, Κέντρα Υγείας, Κέντρα Ψυχικής Υγείας)</a:t>
            </a:r>
            <a:endParaRPr lang="el-GR" sz="1000" b="1" dirty="0">
              <a:solidFill>
                <a:schemeClr val="tx1"/>
              </a:solidFill>
              <a:effectLst>
                <a:outerShdw blurRad="38100" dist="38100" dir="2700000" algn="tl">
                  <a:srgbClr val="000000">
                    <a:alpha val="43137"/>
                  </a:srgbClr>
                </a:outerShdw>
              </a:effectLst>
            </a:endParaRPr>
          </a:p>
        </p:txBody>
      </p:sp>
      <p:cxnSp>
        <p:nvCxnSpPr>
          <p:cNvPr id="81" name="Straight Arrow Connector 80"/>
          <p:cNvCxnSpPr/>
          <p:nvPr/>
        </p:nvCxnSpPr>
        <p:spPr>
          <a:xfrm>
            <a:off x="5832762" y="2664910"/>
            <a:ext cx="53318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3" name="Picture 82"/>
          <p:cNvPicPr>
            <a:picLocks noChangeAspect="1"/>
          </p:cNvPicPr>
          <p:nvPr/>
        </p:nvPicPr>
        <p:blipFill>
          <a:blip r:embed="rId2"/>
          <a:stretch>
            <a:fillRect/>
          </a:stretch>
        </p:blipFill>
        <p:spPr>
          <a:xfrm>
            <a:off x="5892058" y="3759735"/>
            <a:ext cx="695004" cy="164606"/>
          </a:xfrm>
          <a:prstGeom prst="rect">
            <a:avLst/>
          </a:prstGeom>
        </p:spPr>
      </p:pic>
      <p:sp>
        <p:nvSpPr>
          <p:cNvPr id="3" name="Slide Number Placeholder 2"/>
          <p:cNvSpPr>
            <a:spLocks noGrp="1"/>
          </p:cNvSpPr>
          <p:nvPr>
            <p:ph type="sldNum" sz="quarter" idx="12"/>
          </p:nvPr>
        </p:nvSpPr>
        <p:spPr>
          <a:xfrm>
            <a:off x="11536218" y="6415106"/>
            <a:ext cx="417657" cy="365125"/>
          </a:xfrm>
        </p:spPr>
        <p:txBody>
          <a:bodyPr/>
          <a:lstStyle/>
          <a:p>
            <a:fld id="{50D286CC-2929-4045-ABEF-5FF20FBF2B4E}" type="slidenum">
              <a:rPr lang="el-GR" smtClean="0"/>
              <a:t>25</a:t>
            </a:fld>
            <a:endParaRPr lang="el-GR" dirty="0"/>
          </a:p>
        </p:txBody>
      </p:sp>
      <p:pic>
        <p:nvPicPr>
          <p:cNvPr id="5" name="Picture 4"/>
          <p:cNvPicPr>
            <a:picLocks noChangeAspect="1"/>
          </p:cNvPicPr>
          <p:nvPr/>
        </p:nvPicPr>
        <p:blipFill>
          <a:blip r:embed="rId3"/>
          <a:stretch>
            <a:fillRect/>
          </a:stretch>
        </p:blipFill>
        <p:spPr>
          <a:xfrm>
            <a:off x="3644184" y="6360215"/>
            <a:ext cx="8279086" cy="426757"/>
          </a:xfrm>
          <a:prstGeom prst="rect">
            <a:avLst/>
          </a:prstGeom>
        </p:spPr>
      </p:pic>
      <p:pic>
        <p:nvPicPr>
          <p:cNvPr id="27" name="Bild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2527235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500" fill="hold"/>
                                        <p:tgtEl>
                                          <p:spTgt spid="74"/>
                                        </p:tgtEl>
                                        <p:attrNameLst>
                                          <p:attrName>ppt_x</p:attrName>
                                        </p:attrNameLst>
                                      </p:cBhvr>
                                      <p:tavLst>
                                        <p:tav tm="0">
                                          <p:val>
                                            <p:strVal val="#ppt_x"/>
                                          </p:val>
                                        </p:tav>
                                        <p:tav tm="100000">
                                          <p:val>
                                            <p:strVal val="#ppt_x"/>
                                          </p:val>
                                        </p:tav>
                                      </p:tavLst>
                                    </p:anim>
                                    <p:anim calcmode="lin" valueType="num">
                                      <p:cBhvr additive="base">
                                        <p:cTn id="26"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18" grpId="0" animBg="1"/>
      <p:bldP spid="19" grpId="0" animBg="1"/>
      <p:bldP spid="20" grpId="0" animBg="1"/>
      <p:bldP spid="21" grpId="0" animBg="1"/>
      <p:bldP spid="73" grpId="0" animBg="1"/>
      <p:bldP spid="7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50836" y="197614"/>
            <a:ext cx="5911273" cy="6003161"/>
          </a:xfrm>
        </p:spPr>
      </p:pic>
      <p:sp>
        <p:nvSpPr>
          <p:cNvPr id="9" name="Right Arrow 8"/>
          <p:cNvSpPr/>
          <p:nvPr/>
        </p:nvSpPr>
        <p:spPr>
          <a:xfrm rot="19984184" flipH="1">
            <a:off x="7677121" y="1883422"/>
            <a:ext cx="1302328" cy="329002"/>
          </a:xfrm>
          <a:prstGeom prst="rightArrow">
            <a:avLst>
              <a:gd name="adj1" fmla="val 50000"/>
              <a:gd name="adj2" fmla="val 1033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Oval 9"/>
          <p:cNvSpPr/>
          <p:nvPr/>
        </p:nvSpPr>
        <p:spPr>
          <a:xfrm>
            <a:off x="8728364" y="1136261"/>
            <a:ext cx="274108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tx1"/>
                </a:solidFill>
              </a:rPr>
              <a:t>Γενική Γραμματεία Πολιτικής Προστασίας</a:t>
            </a:r>
            <a:endParaRPr lang="el-GR" sz="1200" b="1" dirty="0">
              <a:solidFill>
                <a:schemeClr val="tx1"/>
              </a:solidFill>
            </a:endParaRPr>
          </a:p>
        </p:txBody>
      </p:sp>
      <p:pic>
        <p:nvPicPr>
          <p:cNvPr id="11" name="Picture 10"/>
          <p:cNvPicPr>
            <a:picLocks noChangeAspect="1"/>
          </p:cNvPicPr>
          <p:nvPr/>
        </p:nvPicPr>
        <p:blipFill>
          <a:blip r:embed="rId3"/>
          <a:stretch>
            <a:fillRect/>
          </a:stretch>
        </p:blipFill>
        <p:spPr>
          <a:xfrm>
            <a:off x="7678662" y="2784988"/>
            <a:ext cx="1592950" cy="758177"/>
          </a:xfrm>
          <a:prstGeom prst="rect">
            <a:avLst/>
          </a:prstGeom>
        </p:spPr>
      </p:pic>
      <p:sp>
        <p:nvSpPr>
          <p:cNvPr id="12" name="Oval 11"/>
          <p:cNvSpPr/>
          <p:nvPr/>
        </p:nvSpPr>
        <p:spPr>
          <a:xfrm>
            <a:off x="8905971" y="2230733"/>
            <a:ext cx="274108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tx1"/>
                </a:solidFill>
              </a:rPr>
              <a:t>Περιφέρεια Δυτικής Μακεδονίας</a:t>
            </a:r>
            <a:endParaRPr lang="el-GR" sz="1200" b="1" dirty="0">
              <a:solidFill>
                <a:schemeClr val="tx1"/>
              </a:solidFill>
            </a:endParaRPr>
          </a:p>
        </p:txBody>
      </p:sp>
      <p:pic>
        <p:nvPicPr>
          <p:cNvPr id="13" name="Picture 12"/>
          <p:cNvPicPr>
            <a:picLocks noChangeAspect="1"/>
          </p:cNvPicPr>
          <p:nvPr/>
        </p:nvPicPr>
        <p:blipFill>
          <a:blip r:embed="rId4"/>
          <a:stretch>
            <a:fillRect/>
          </a:stretch>
        </p:blipFill>
        <p:spPr>
          <a:xfrm rot="682028">
            <a:off x="7810219" y="3554683"/>
            <a:ext cx="1225402" cy="682811"/>
          </a:xfrm>
          <a:prstGeom prst="rect">
            <a:avLst/>
          </a:prstGeom>
        </p:spPr>
      </p:pic>
      <p:sp>
        <p:nvSpPr>
          <p:cNvPr id="14" name="Oval 13"/>
          <p:cNvSpPr/>
          <p:nvPr/>
        </p:nvSpPr>
        <p:spPr>
          <a:xfrm>
            <a:off x="8905971" y="3237345"/>
            <a:ext cx="274108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tx1"/>
                </a:solidFill>
              </a:rPr>
              <a:t>Περιφερειακή Διοίκηση Πυροσβεστικών Υπηρεσιών</a:t>
            </a:r>
            <a:endParaRPr lang="el-GR" sz="1200" b="1" dirty="0">
              <a:solidFill>
                <a:schemeClr val="tx1"/>
              </a:solidFill>
            </a:endParaRPr>
          </a:p>
        </p:txBody>
      </p:sp>
      <p:pic>
        <p:nvPicPr>
          <p:cNvPr id="15" name="Picture 14"/>
          <p:cNvPicPr>
            <a:picLocks noChangeAspect="1"/>
          </p:cNvPicPr>
          <p:nvPr/>
        </p:nvPicPr>
        <p:blipFill>
          <a:blip r:embed="rId5"/>
          <a:stretch>
            <a:fillRect/>
          </a:stretch>
        </p:blipFill>
        <p:spPr>
          <a:xfrm rot="349026">
            <a:off x="7789699" y="4503298"/>
            <a:ext cx="1261981" cy="749873"/>
          </a:xfrm>
          <a:prstGeom prst="rect">
            <a:avLst/>
          </a:prstGeom>
        </p:spPr>
      </p:pic>
      <p:sp>
        <p:nvSpPr>
          <p:cNvPr id="16" name="Oval 15"/>
          <p:cNvSpPr/>
          <p:nvPr/>
        </p:nvSpPr>
        <p:spPr>
          <a:xfrm>
            <a:off x="8905971" y="4198849"/>
            <a:ext cx="274108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tx1"/>
                </a:solidFill>
              </a:rPr>
              <a:t>Γενικό Επιτελείο Στρατού (ΓΕΣ)</a:t>
            </a:r>
            <a:endParaRPr lang="el-GR" sz="1200" b="1" dirty="0">
              <a:solidFill>
                <a:schemeClr val="tx1"/>
              </a:solidFill>
            </a:endParaRPr>
          </a:p>
        </p:txBody>
      </p:sp>
      <p:pic>
        <p:nvPicPr>
          <p:cNvPr id="2" name="Picture 1"/>
          <p:cNvPicPr>
            <a:picLocks noChangeAspect="1"/>
          </p:cNvPicPr>
          <p:nvPr/>
        </p:nvPicPr>
        <p:blipFill>
          <a:blip r:embed="rId6"/>
          <a:stretch>
            <a:fillRect/>
          </a:stretch>
        </p:blipFill>
        <p:spPr>
          <a:xfrm>
            <a:off x="3629892" y="6277235"/>
            <a:ext cx="8562108" cy="426757"/>
          </a:xfrm>
          <a:prstGeom prst="rect">
            <a:avLst/>
          </a:prstGeom>
        </p:spPr>
      </p:pic>
      <p:sp>
        <p:nvSpPr>
          <p:cNvPr id="4" name="Slide Number Placeholder 3"/>
          <p:cNvSpPr>
            <a:spLocks noGrp="1"/>
          </p:cNvSpPr>
          <p:nvPr>
            <p:ph type="sldNum" sz="quarter" idx="12"/>
          </p:nvPr>
        </p:nvSpPr>
        <p:spPr>
          <a:xfrm>
            <a:off x="11469449" y="6406027"/>
            <a:ext cx="462038" cy="365125"/>
          </a:xfrm>
        </p:spPr>
        <p:txBody>
          <a:bodyPr/>
          <a:lstStyle/>
          <a:p>
            <a:fld id="{50D286CC-2929-4045-ABEF-5FF20FBF2B4E}" type="slidenum">
              <a:rPr lang="el-GR" smtClean="0"/>
              <a:t>26</a:t>
            </a:fld>
            <a:endParaRPr lang="el-GR" dirty="0"/>
          </a:p>
        </p:txBody>
      </p:sp>
      <p:sp>
        <p:nvSpPr>
          <p:cNvPr id="19" name="Right Arrow 18"/>
          <p:cNvSpPr/>
          <p:nvPr/>
        </p:nvSpPr>
        <p:spPr>
          <a:xfrm rot="9531562" flipH="1">
            <a:off x="2694037" y="3091910"/>
            <a:ext cx="1036311" cy="329002"/>
          </a:xfrm>
          <a:prstGeom prst="rightArrow">
            <a:avLst>
              <a:gd name="adj1" fmla="val 50000"/>
              <a:gd name="adj2" fmla="val 1033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5-Point Star 2"/>
          <p:cNvSpPr/>
          <p:nvPr/>
        </p:nvSpPr>
        <p:spPr>
          <a:xfrm>
            <a:off x="58905" y="0"/>
            <a:ext cx="3188608" cy="235173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i="1" dirty="0" smtClean="0">
                <a:solidFill>
                  <a:schemeClr val="tx1"/>
                </a:solidFill>
                <a:effectLst>
                  <a:outerShdw blurRad="38100" dist="38100" dir="2700000" algn="tl">
                    <a:srgbClr val="000000">
                      <a:alpha val="43137"/>
                    </a:srgbClr>
                  </a:outerShdw>
                </a:effectLst>
              </a:rPr>
              <a:t>ΠΟΙΟΙ ΣΥΜΜΕΤΕΧΟΥΝ</a:t>
            </a:r>
            <a:endParaRPr lang="el-GR" sz="1200" b="1" i="1" dirty="0">
              <a:solidFill>
                <a:schemeClr val="tx1"/>
              </a:solidFill>
              <a:effectLst>
                <a:outerShdw blurRad="38100" dist="38100" dir="2700000" algn="tl">
                  <a:srgbClr val="000000">
                    <a:alpha val="43137"/>
                  </a:srgbClr>
                </a:outerShdw>
              </a:effectLst>
            </a:endParaRPr>
          </a:p>
        </p:txBody>
      </p:sp>
      <p:sp>
        <p:nvSpPr>
          <p:cNvPr id="17" name="Oval 16"/>
          <p:cNvSpPr/>
          <p:nvPr/>
        </p:nvSpPr>
        <p:spPr>
          <a:xfrm>
            <a:off x="113418" y="3085964"/>
            <a:ext cx="2741084" cy="1075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tx1"/>
                </a:solidFill>
              </a:rPr>
              <a:t>Προσωρινή επιβολή περιορισμού κατ’ </a:t>
            </a:r>
            <a:r>
              <a:rPr lang="el-GR" sz="1200" b="1" dirty="0" err="1" smtClean="0">
                <a:solidFill>
                  <a:schemeClr val="tx1"/>
                </a:solidFill>
              </a:rPr>
              <a:t>οίκον</a:t>
            </a:r>
            <a:r>
              <a:rPr lang="el-GR" sz="1200" b="1" dirty="0" smtClean="0">
                <a:solidFill>
                  <a:schemeClr val="tx1"/>
                </a:solidFill>
              </a:rPr>
              <a:t> (άρα συμμετέχουν και οι πολίτες)</a:t>
            </a:r>
            <a:endParaRPr lang="el-GR" sz="1200" b="1" dirty="0">
              <a:solidFill>
                <a:schemeClr val="tx1"/>
              </a:solidFill>
            </a:endParaRPr>
          </a:p>
        </p:txBody>
      </p:sp>
      <p:pic>
        <p:nvPicPr>
          <p:cNvPr id="18" name="Bilde 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152" y="6203330"/>
            <a:ext cx="3406775" cy="591820"/>
          </a:xfrm>
          <a:prstGeom prst="rect">
            <a:avLst/>
          </a:prstGeom>
          <a:noFill/>
          <a:ln>
            <a:noFill/>
          </a:ln>
        </p:spPr>
      </p:pic>
    </p:spTree>
    <p:extLst>
      <p:ext uri="{BB962C8B-B14F-4D97-AF65-F5344CB8AC3E}">
        <p14:creationId xmlns:p14="http://schemas.microsoft.com/office/powerpoint/2010/main" val="401932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54025"/>
          </a:xfrm>
          <a:solidFill>
            <a:schemeClr val="accent1"/>
          </a:solidFill>
          <a:ln>
            <a:solidFill>
              <a:schemeClr val="bg1"/>
            </a:solidFill>
          </a:ln>
        </p:spPr>
        <p:txBody>
          <a:bodyPr>
            <a:normAutofit/>
          </a:bodyPr>
          <a:lstStyle/>
          <a:p>
            <a:pPr algn="ctr"/>
            <a:r>
              <a:rPr lang="el-GR" sz="2000" b="1" dirty="0" smtClean="0">
                <a:effectLst>
                  <a:outerShdw blurRad="38100" dist="38100" dir="2700000" algn="tl">
                    <a:srgbClr val="000000">
                      <a:alpha val="43137"/>
                    </a:srgbClr>
                  </a:outerShdw>
                </a:effectLst>
              </a:rPr>
              <a:t>ΑΠΟΤΕΛΕΣΜΑΤΙΚΗ ΑΝΤΙΜΕΤΩΠΙΣΗ ΚΑΤΑΣΤΡΟΦΙΚΩΝ ΦΑΙΝΟΜΕΝΩΝ</a:t>
            </a:r>
            <a:endParaRPr lang="el-GR" sz="2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057275"/>
            <a:ext cx="10515600" cy="5181600"/>
          </a:xfrm>
          <a:solidFill>
            <a:schemeClr val="accent6">
              <a:lumMod val="20000"/>
              <a:lumOff val="80000"/>
            </a:schemeClr>
          </a:solidFill>
        </p:spPr>
        <p:txBody>
          <a:bodyPr>
            <a:normAutofit/>
          </a:bodyPr>
          <a:lstStyle/>
          <a:p>
            <a:pPr marL="0" indent="0" algn="ctr">
              <a:buNone/>
            </a:pPr>
            <a:r>
              <a:rPr lang="el-GR" sz="1400" dirty="0" smtClean="0"/>
              <a:t>ΓΕΝΙΚΟ ΣΧΕΔΙΟ ΠΟΛΙΤΙΚΗΣ ΠΡΟΣΤΑΣΙΑΣ (ΠΠ) συνθηματική λέξη </a:t>
            </a:r>
            <a:r>
              <a:rPr lang="el-GR" sz="1400" b="1" u="sng" dirty="0" smtClean="0">
                <a:effectLst>
                  <a:outerShdw blurRad="38100" dist="38100" dir="2700000" algn="tl">
                    <a:srgbClr val="000000">
                      <a:alpha val="43137"/>
                    </a:srgbClr>
                  </a:outerShdw>
                </a:effectLst>
              </a:rPr>
              <a:t>«ΞΕΝΟΚΡΑΤΗΣ» </a:t>
            </a:r>
            <a:r>
              <a:rPr lang="el-GR" sz="1400" dirty="0" smtClean="0"/>
              <a:t>[ΥΑ 1299/7-3-2003]</a:t>
            </a:r>
            <a:endParaRPr lang="el-GR" sz="1400" b="1" u="sng" dirty="0" smtClean="0">
              <a:effectLst>
                <a:outerShdw blurRad="38100" dist="38100" dir="2700000" algn="tl">
                  <a:srgbClr val="000000">
                    <a:alpha val="43137"/>
                  </a:srgbClr>
                </a:outerShdw>
              </a:effectLst>
            </a:endParaRPr>
          </a:p>
          <a:p>
            <a:pPr marL="0" indent="0" algn="ctr">
              <a:buNone/>
            </a:pPr>
            <a:r>
              <a:rPr lang="el-GR" sz="1800" b="1" u="sng" dirty="0" smtClean="0">
                <a:effectLst>
                  <a:outerShdw blurRad="38100" dist="38100" dir="2700000" algn="tl">
                    <a:srgbClr val="000000">
                      <a:alpha val="43137"/>
                    </a:srgbClr>
                  </a:outerShdw>
                </a:effectLst>
              </a:rPr>
              <a:t>ΣΥΣΤΗΜΑ ΚΙΝΗΤΟΠΟΙ</a:t>
            </a:r>
            <a:r>
              <a:rPr lang="en-GB" sz="1800" b="1" u="sng" dirty="0" smtClean="0">
                <a:effectLst>
                  <a:outerShdw blurRad="38100" dist="38100" dir="2700000" algn="tl">
                    <a:srgbClr val="000000">
                      <a:alpha val="43137"/>
                    </a:srgbClr>
                  </a:outerShdw>
                </a:effectLst>
              </a:rPr>
              <a:t>H</a:t>
            </a:r>
            <a:r>
              <a:rPr lang="el-GR" sz="1800" b="1" u="sng" dirty="0" smtClean="0">
                <a:effectLst>
                  <a:outerShdw blurRad="38100" dist="38100" dir="2700000" algn="tl">
                    <a:srgbClr val="000000">
                      <a:alpha val="43137"/>
                    </a:srgbClr>
                  </a:outerShdw>
                </a:effectLst>
              </a:rPr>
              <a:t>ΣΗΣ ΠΠ ΣΕ 4 ΦΑΣΕΙΣ: </a:t>
            </a:r>
          </a:p>
          <a:p>
            <a:pPr marL="0" indent="0" algn="just">
              <a:buNone/>
            </a:pPr>
            <a:endParaRPr lang="el-GR" sz="1400" b="1" u="sng" dirty="0">
              <a:effectLst>
                <a:outerShdw blurRad="38100" dist="38100" dir="2700000" algn="tl">
                  <a:srgbClr val="000000">
                    <a:alpha val="43137"/>
                  </a:srgbClr>
                </a:outerShdw>
              </a:effectLst>
            </a:endParaRPr>
          </a:p>
        </p:txBody>
      </p:sp>
      <p:sp>
        <p:nvSpPr>
          <p:cNvPr id="4" name="Oval 3"/>
          <p:cNvSpPr/>
          <p:nvPr/>
        </p:nvSpPr>
        <p:spPr>
          <a:xfrm>
            <a:off x="952500" y="2085973"/>
            <a:ext cx="2428884" cy="128587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1"/>
                </a:solidFill>
                <a:effectLst>
                  <a:outerShdw blurRad="38100" dist="38100" dir="2700000" algn="tl">
                    <a:srgbClr val="000000">
                      <a:alpha val="43137"/>
                    </a:srgbClr>
                  </a:outerShdw>
                </a:effectLst>
              </a:rPr>
              <a:t>ΦΑΣΗ 1</a:t>
            </a:r>
          </a:p>
          <a:p>
            <a:pPr algn="ctr"/>
            <a:r>
              <a:rPr lang="el-GR" sz="1400" b="1" dirty="0" smtClean="0">
                <a:solidFill>
                  <a:schemeClr val="tx1"/>
                </a:solidFill>
                <a:effectLst>
                  <a:outerShdw blurRad="38100" dist="38100" dir="2700000" algn="tl">
                    <a:srgbClr val="000000">
                      <a:alpha val="43137"/>
                    </a:srgbClr>
                  </a:outerShdw>
                </a:effectLst>
              </a:rPr>
              <a:t>Συνήθης Ετοιμότητα</a:t>
            </a:r>
            <a:endParaRPr lang="el-GR" sz="1400" b="1" dirty="0">
              <a:solidFill>
                <a:schemeClr val="tx1"/>
              </a:solidFill>
              <a:effectLst>
                <a:outerShdw blurRad="38100" dist="38100" dir="2700000" algn="tl">
                  <a:srgbClr val="000000">
                    <a:alpha val="43137"/>
                  </a:srgbClr>
                </a:outerShdw>
              </a:effectLst>
            </a:endParaRPr>
          </a:p>
        </p:txBody>
      </p:sp>
      <p:sp>
        <p:nvSpPr>
          <p:cNvPr id="5" name="Oval 4"/>
          <p:cNvSpPr/>
          <p:nvPr/>
        </p:nvSpPr>
        <p:spPr>
          <a:xfrm>
            <a:off x="3533768" y="2106613"/>
            <a:ext cx="2533655" cy="12858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1"/>
                </a:solidFill>
                <a:effectLst>
                  <a:outerShdw blurRad="38100" dist="38100" dir="2700000" algn="tl">
                    <a:srgbClr val="000000">
                      <a:alpha val="43137"/>
                    </a:srgbClr>
                  </a:outerShdw>
                </a:effectLst>
              </a:rPr>
              <a:t>ΦΑΣΗ 2</a:t>
            </a:r>
          </a:p>
          <a:p>
            <a:pPr algn="ctr"/>
            <a:r>
              <a:rPr lang="el-GR" sz="1400" b="1" dirty="0" smtClean="0">
                <a:solidFill>
                  <a:schemeClr val="tx1"/>
                </a:solidFill>
                <a:effectLst>
                  <a:outerShdw blurRad="38100" dist="38100" dir="2700000" algn="tl">
                    <a:srgbClr val="000000">
                      <a:alpha val="43137"/>
                    </a:srgbClr>
                  </a:outerShdw>
                </a:effectLst>
              </a:rPr>
              <a:t>Αυξημένη Ετοιμότητα</a:t>
            </a:r>
            <a:endParaRPr lang="el-GR" sz="1400" b="1" dirty="0">
              <a:solidFill>
                <a:schemeClr val="tx1"/>
              </a:solidFill>
              <a:effectLst>
                <a:outerShdw blurRad="38100" dist="38100" dir="2700000" algn="tl">
                  <a:srgbClr val="000000">
                    <a:alpha val="43137"/>
                  </a:srgbClr>
                </a:outerShdw>
              </a:effectLst>
            </a:endParaRPr>
          </a:p>
        </p:txBody>
      </p:sp>
      <p:sp>
        <p:nvSpPr>
          <p:cNvPr id="6" name="Oval 5"/>
          <p:cNvSpPr/>
          <p:nvPr/>
        </p:nvSpPr>
        <p:spPr>
          <a:xfrm>
            <a:off x="6229342" y="2085971"/>
            <a:ext cx="2524108" cy="1285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1"/>
                </a:solidFill>
                <a:effectLst>
                  <a:outerShdw blurRad="38100" dist="38100" dir="2700000" algn="tl">
                    <a:srgbClr val="000000">
                      <a:alpha val="43137"/>
                    </a:srgbClr>
                  </a:outerShdw>
                </a:effectLst>
              </a:rPr>
              <a:t>ΦΑΣΗ 3</a:t>
            </a:r>
          </a:p>
          <a:p>
            <a:pPr algn="ctr"/>
            <a:r>
              <a:rPr lang="el-GR" sz="1400" b="1" dirty="0" smtClean="0">
                <a:solidFill>
                  <a:schemeClr val="tx1"/>
                </a:solidFill>
                <a:effectLst>
                  <a:outerShdw blurRad="38100" dist="38100" dir="2700000" algn="tl">
                    <a:srgbClr val="000000">
                      <a:alpha val="43137"/>
                    </a:srgbClr>
                  </a:outerShdw>
                </a:effectLst>
              </a:rPr>
              <a:t>Άμεση Κινητοποίηση- Επέμβαση</a:t>
            </a:r>
            <a:endParaRPr lang="el-GR" sz="1400" b="1" dirty="0">
              <a:solidFill>
                <a:schemeClr val="tx1"/>
              </a:solidFill>
              <a:effectLst>
                <a:outerShdw blurRad="38100" dist="38100" dir="2700000" algn="tl">
                  <a:srgbClr val="000000">
                    <a:alpha val="43137"/>
                  </a:srgbClr>
                </a:outerShdw>
              </a:effectLst>
            </a:endParaRPr>
          </a:p>
        </p:txBody>
      </p:sp>
      <p:sp>
        <p:nvSpPr>
          <p:cNvPr id="7" name="Oval 6"/>
          <p:cNvSpPr/>
          <p:nvPr/>
        </p:nvSpPr>
        <p:spPr>
          <a:xfrm>
            <a:off x="8867763" y="2106613"/>
            <a:ext cx="2371724" cy="12858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bg1"/>
                </a:solidFill>
                <a:effectLst>
                  <a:outerShdw blurRad="38100" dist="38100" dir="2700000" algn="tl">
                    <a:srgbClr val="000000">
                      <a:alpha val="43137"/>
                    </a:srgbClr>
                  </a:outerShdw>
                </a:effectLst>
              </a:rPr>
              <a:t>ΦΑΣΗ 4</a:t>
            </a:r>
          </a:p>
          <a:p>
            <a:pPr algn="ctr"/>
            <a:r>
              <a:rPr lang="el-GR" sz="1400" b="1" dirty="0" smtClean="0">
                <a:solidFill>
                  <a:schemeClr val="bg1"/>
                </a:solidFill>
                <a:effectLst>
                  <a:outerShdw blurRad="38100" dist="38100" dir="2700000" algn="tl">
                    <a:srgbClr val="000000">
                      <a:alpha val="43137"/>
                    </a:srgbClr>
                  </a:outerShdw>
                </a:effectLst>
              </a:rPr>
              <a:t>Αποκατάσταση - Αρωγή</a:t>
            </a:r>
            <a:endParaRPr lang="el-GR" sz="1400" b="1" dirty="0">
              <a:solidFill>
                <a:schemeClr val="bg1"/>
              </a:solidFill>
              <a:effectLst>
                <a:outerShdw blurRad="38100" dist="38100" dir="2700000" algn="tl">
                  <a:srgbClr val="000000">
                    <a:alpha val="43137"/>
                  </a:srgbClr>
                </a:outerShdw>
              </a:effectLst>
            </a:endParaRPr>
          </a:p>
        </p:txBody>
      </p:sp>
      <p:sp>
        <p:nvSpPr>
          <p:cNvPr id="8" name="Right Arrow 7"/>
          <p:cNvSpPr/>
          <p:nvPr/>
        </p:nvSpPr>
        <p:spPr>
          <a:xfrm rot="5400000">
            <a:off x="1757362" y="3481957"/>
            <a:ext cx="704854" cy="484632"/>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ounded Rectangle 8"/>
          <p:cNvSpPr/>
          <p:nvPr/>
        </p:nvSpPr>
        <p:spPr>
          <a:xfrm>
            <a:off x="952500" y="4162425"/>
            <a:ext cx="2228849" cy="207644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Font typeface="Wingdings" panose="05000000000000000000" pitchFamily="2" charset="2"/>
              <a:buChar char="Ø"/>
            </a:pPr>
            <a:r>
              <a:rPr lang="el-GR" sz="1100" dirty="0" smtClean="0">
                <a:solidFill>
                  <a:schemeClr val="tx1"/>
                </a:solidFill>
              </a:rPr>
              <a:t>Μέτρα Κρατικού Μηχανισμού – Προετοιμασία για τα επόμενα στάδια</a:t>
            </a:r>
          </a:p>
          <a:p>
            <a:pPr marL="171450" indent="-171450">
              <a:buFont typeface="Wingdings" panose="05000000000000000000" pitchFamily="2" charset="2"/>
              <a:buChar char="Ø"/>
            </a:pPr>
            <a:r>
              <a:rPr lang="el-GR" sz="1100" dirty="0" smtClean="0">
                <a:solidFill>
                  <a:schemeClr val="tx1"/>
                </a:solidFill>
              </a:rPr>
              <a:t>Βάσιμη εκτίμηση δεδομένων </a:t>
            </a:r>
          </a:p>
          <a:p>
            <a:pPr marL="171450" indent="-171450">
              <a:buFont typeface="Wingdings" panose="05000000000000000000" pitchFamily="2" charset="2"/>
              <a:buChar char="Ø"/>
            </a:pPr>
            <a:r>
              <a:rPr lang="el-GR" sz="1100" dirty="0" smtClean="0">
                <a:solidFill>
                  <a:schemeClr val="tx1"/>
                </a:solidFill>
              </a:rPr>
              <a:t>Έναρξη συστήματος ροής πληροφοριών εμπλεκόμενων</a:t>
            </a:r>
          </a:p>
          <a:p>
            <a:pPr marL="171450" indent="-171450">
              <a:buFont typeface="Wingdings" panose="05000000000000000000" pitchFamily="2" charset="2"/>
              <a:buChar char="Ø"/>
            </a:pPr>
            <a:r>
              <a:rPr lang="el-GR" sz="1100" dirty="0" smtClean="0">
                <a:solidFill>
                  <a:schemeClr val="tx1"/>
                </a:solidFill>
              </a:rPr>
              <a:t>Έλεγχος επάρκειας &amp; </a:t>
            </a:r>
            <a:r>
              <a:rPr lang="el-GR" sz="1100" dirty="0" err="1" smtClean="0">
                <a:solidFill>
                  <a:schemeClr val="tx1"/>
                </a:solidFill>
              </a:rPr>
              <a:t>καταλληλότητας</a:t>
            </a:r>
            <a:r>
              <a:rPr lang="el-GR" sz="1100" dirty="0" smtClean="0">
                <a:solidFill>
                  <a:schemeClr val="tx1"/>
                </a:solidFill>
              </a:rPr>
              <a:t> μέσων</a:t>
            </a:r>
            <a:endParaRPr lang="el-GR" sz="1100" dirty="0">
              <a:solidFill>
                <a:schemeClr val="tx1"/>
              </a:solidFill>
            </a:endParaRPr>
          </a:p>
        </p:txBody>
      </p:sp>
      <p:sp>
        <p:nvSpPr>
          <p:cNvPr id="10" name="Right Arrow 9"/>
          <p:cNvSpPr/>
          <p:nvPr/>
        </p:nvSpPr>
        <p:spPr>
          <a:xfrm rot="5400000">
            <a:off x="4448168" y="3502599"/>
            <a:ext cx="704854"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ounded Rectangle 10"/>
          <p:cNvSpPr/>
          <p:nvPr/>
        </p:nvSpPr>
        <p:spPr>
          <a:xfrm>
            <a:off x="3471860" y="4143371"/>
            <a:ext cx="2500315" cy="209550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Font typeface="Wingdings" panose="05000000000000000000" pitchFamily="2" charset="2"/>
              <a:buChar char="Ø"/>
            </a:pPr>
            <a:r>
              <a:rPr lang="el-GR" sz="1100" dirty="0" smtClean="0">
                <a:solidFill>
                  <a:schemeClr val="tx1"/>
                </a:solidFill>
              </a:rPr>
              <a:t>Δίδεται η βεβαιότητα των πληροφοριών της φάσης 1 </a:t>
            </a:r>
          </a:p>
          <a:p>
            <a:pPr marL="171450" indent="-171450">
              <a:buFont typeface="Wingdings" panose="05000000000000000000" pitchFamily="2" charset="2"/>
              <a:buChar char="Ø"/>
            </a:pPr>
            <a:r>
              <a:rPr lang="el-GR" sz="1100" dirty="0" smtClean="0">
                <a:solidFill>
                  <a:schemeClr val="tx1"/>
                </a:solidFill>
              </a:rPr>
              <a:t>Εντολή για ευρύτερη κινητοποίηση του μηχανισμού ΠΠ </a:t>
            </a:r>
          </a:p>
          <a:p>
            <a:pPr marL="171450" indent="-171450">
              <a:buFont typeface="Wingdings" panose="05000000000000000000" pitchFamily="2" charset="2"/>
              <a:buChar char="Ø"/>
            </a:pPr>
            <a:r>
              <a:rPr lang="el-GR" sz="1100" dirty="0" smtClean="0">
                <a:solidFill>
                  <a:schemeClr val="tx1"/>
                </a:solidFill>
              </a:rPr>
              <a:t>Επιτελικά και επιχειρησιακά όργανα σε ετοιμότητα</a:t>
            </a:r>
            <a:endParaRPr lang="en-GB" sz="1100" dirty="0" smtClean="0">
              <a:solidFill>
                <a:schemeClr val="tx1"/>
              </a:solidFill>
            </a:endParaRPr>
          </a:p>
          <a:p>
            <a:pPr marL="171450" indent="-171450">
              <a:buFont typeface="Wingdings" panose="05000000000000000000" pitchFamily="2" charset="2"/>
              <a:buChar char="Ø"/>
            </a:pPr>
            <a:r>
              <a:rPr lang="el-GR" sz="1100" dirty="0" smtClean="0">
                <a:solidFill>
                  <a:schemeClr val="tx1"/>
                </a:solidFill>
              </a:rPr>
              <a:t>Προπαρασκευή κλιμακίων ΠΠ</a:t>
            </a:r>
            <a:endParaRPr lang="el-GR" sz="1100" dirty="0">
              <a:solidFill>
                <a:schemeClr val="tx1"/>
              </a:solidFill>
            </a:endParaRPr>
          </a:p>
        </p:txBody>
      </p:sp>
      <p:sp>
        <p:nvSpPr>
          <p:cNvPr id="12" name="Rounded Rectangle 11"/>
          <p:cNvSpPr/>
          <p:nvPr/>
        </p:nvSpPr>
        <p:spPr>
          <a:xfrm>
            <a:off x="6148374" y="4162425"/>
            <a:ext cx="2643201" cy="207644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Font typeface="Wingdings" panose="05000000000000000000" pitchFamily="2" charset="2"/>
              <a:buChar char="Ø"/>
            </a:pPr>
            <a:r>
              <a:rPr lang="el-GR" sz="1100" dirty="0" smtClean="0">
                <a:solidFill>
                  <a:schemeClr val="tx1"/>
                </a:solidFill>
              </a:rPr>
              <a:t>Κινητοποίηση – Δραστηριοποίηση όλου του Συστήματος ΠΠ</a:t>
            </a:r>
          </a:p>
          <a:p>
            <a:pPr marL="171450" indent="-171450">
              <a:buFont typeface="Wingdings" panose="05000000000000000000" pitchFamily="2" charset="2"/>
              <a:buChar char="Ø"/>
            </a:pPr>
            <a:r>
              <a:rPr lang="el-GR" sz="1100" dirty="0" smtClean="0">
                <a:solidFill>
                  <a:schemeClr val="tx1"/>
                </a:solidFill>
              </a:rPr>
              <a:t>Επιχειρησιακές Δυνάμεις σε πλήρη δράση</a:t>
            </a:r>
          </a:p>
          <a:p>
            <a:pPr marL="171450" indent="-171450">
              <a:buFont typeface="Wingdings" panose="05000000000000000000" pitchFamily="2" charset="2"/>
              <a:buChar char="Ø"/>
            </a:pPr>
            <a:r>
              <a:rPr lang="el-GR" sz="1100" dirty="0" smtClean="0">
                <a:solidFill>
                  <a:schemeClr val="tx1"/>
                </a:solidFill>
              </a:rPr>
              <a:t>Ενημέρωση πολιτών για λήψη μέτρων αυτοπροστασίας</a:t>
            </a:r>
          </a:p>
          <a:p>
            <a:pPr marL="171450" indent="-171450">
              <a:buFont typeface="Wingdings" panose="05000000000000000000" pitchFamily="2" charset="2"/>
              <a:buChar char="Ø"/>
            </a:pPr>
            <a:r>
              <a:rPr lang="el-GR" sz="1100" dirty="0" smtClean="0">
                <a:solidFill>
                  <a:schemeClr val="tx1"/>
                </a:solidFill>
              </a:rPr>
              <a:t>Έναρξη συστήματος ροής πληροφοριών εμπλεκόμενων</a:t>
            </a:r>
          </a:p>
          <a:p>
            <a:pPr marL="171450" indent="-171450">
              <a:buFont typeface="Wingdings" panose="05000000000000000000" pitchFamily="2" charset="2"/>
              <a:buChar char="Ø"/>
            </a:pPr>
            <a:r>
              <a:rPr lang="el-GR" sz="1100" dirty="0" smtClean="0">
                <a:solidFill>
                  <a:schemeClr val="tx1"/>
                </a:solidFill>
              </a:rPr>
              <a:t>Ευρεία ροή πληροφοριών</a:t>
            </a:r>
          </a:p>
          <a:p>
            <a:pPr marL="171450" indent="-171450">
              <a:buFont typeface="Wingdings" panose="05000000000000000000" pitchFamily="2" charset="2"/>
              <a:buChar char="Ø"/>
            </a:pPr>
            <a:r>
              <a:rPr lang="el-GR" sz="1100" dirty="0" smtClean="0">
                <a:solidFill>
                  <a:schemeClr val="tx1"/>
                </a:solidFill>
              </a:rPr>
              <a:t>Άμεση επίλυση προβλημάτων πληγέντων</a:t>
            </a:r>
            <a:endParaRPr lang="el-GR" sz="1100" dirty="0">
              <a:solidFill>
                <a:schemeClr val="tx1"/>
              </a:solidFill>
            </a:endParaRPr>
          </a:p>
        </p:txBody>
      </p:sp>
      <p:sp>
        <p:nvSpPr>
          <p:cNvPr id="13" name="Rounded Rectangle 12"/>
          <p:cNvSpPr/>
          <p:nvPr/>
        </p:nvSpPr>
        <p:spPr>
          <a:xfrm>
            <a:off x="8939200" y="4162425"/>
            <a:ext cx="2228849" cy="207644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Font typeface="Wingdings" panose="05000000000000000000" pitchFamily="2" charset="2"/>
              <a:buChar char="Ø"/>
            </a:pPr>
            <a:r>
              <a:rPr lang="el-GR" sz="1100" dirty="0" smtClean="0">
                <a:solidFill>
                  <a:schemeClr val="bg1"/>
                </a:solidFill>
              </a:rPr>
              <a:t>Εκτίμηση Ζημιών</a:t>
            </a:r>
          </a:p>
          <a:p>
            <a:pPr marL="171450" indent="-171450">
              <a:buFont typeface="Wingdings" panose="05000000000000000000" pitchFamily="2" charset="2"/>
              <a:buChar char="Ø"/>
            </a:pPr>
            <a:r>
              <a:rPr lang="el-GR" sz="1100" dirty="0" smtClean="0">
                <a:solidFill>
                  <a:schemeClr val="bg1"/>
                </a:solidFill>
              </a:rPr>
              <a:t>Εκτίμηση καταστάσεως από ειδικούς και αρμοδίους</a:t>
            </a:r>
          </a:p>
          <a:p>
            <a:pPr marL="171450" indent="-171450">
              <a:buFont typeface="Wingdings" panose="05000000000000000000" pitchFamily="2" charset="2"/>
              <a:buChar char="Ø"/>
            </a:pPr>
            <a:r>
              <a:rPr lang="el-GR" sz="1100" dirty="0" smtClean="0">
                <a:solidFill>
                  <a:schemeClr val="bg1"/>
                </a:solidFill>
              </a:rPr>
              <a:t>Άμεση αρωγή σε πληγέντες</a:t>
            </a:r>
          </a:p>
          <a:p>
            <a:pPr marL="171450" indent="-171450">
              <a:buFont typeface="Wingdings" panose="05000000000000000000" pitchFamily="2" charset="2"/>
              <a:buChar char="Ø"/>
            </a:pPr>
            <a:r>
              <a:rPr lang="el-GR" sz="1100" dirty="0" smtClean="0">
                <a:solidFill>
                  <a:schemeClr val="bg1"/>
                </a:solidFill>
              </a:rPr>
              <a:t>Αποφάσεις &amp; Μέτρα αποκατάστασης ζημιών</a:t>
            </a:r>
          </a:p>
          <a:p>
            <a:pPr marL="171450" indent="-171450">
              <a:buFont typeface="Wingdings" panose="05000000000000000000" pitchFamily="2" charset="2"/>
              <a:buChar char="Ø"/>
            </a:pPr>
            <a:r>
              <a:rPr lang="el-GR" sz="1100" dirty="0" smtClean="0">
                <a:solidFill>
                  <a:schemeClr val="bg1"/>
                </a:solidFill>
              </a:rPr>
              <a:t>Μέτρα για την κατά το δυνατόν αποτροπή εκτεταμένης ζημιάς στο μέλλον</a:t>
            </a:r>
          </a:p>
          <a:p>
            <a:pPr marL="171450" indent="-171450">
              <a:buFont typeface="Wingdings" panose="05000000000000000000" pitchFamily="2" charset="2"/>
              <a:buChar char="Ø"/>
            </a:pPr>
            <a:endParaRPr lang="el-GR" sz="1100" dirty="0">
              <a:solidFill>
                <a:schemeClr val="bg1"/>
              </a:solidFill>
            </a:endParaRPr>
          </a:p>
        </p:txBody>
      </p:sp>
      <p:sp>
        <p:nvSpPr>
          <p:cNvPr id="14" name="Right Arrow 13"/>
          <p:cNvSpPr/>
          <p:nvPr/>
        </p:nvSpPr>
        <p:spPr>
          <a:xfrm rot="5400000">
            <a:off x="7142790" y="3502599"/>
            <a:ext cx="70485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ight Arrow 14"/>
          <p:cNvSpPr/>
          <p:nvPr/>
        </p:nvSpPr>
        <p:spPr>
          <a:xfrm rot="5400000">
            <a:off x="9701197" y="3535140"/>
            <a:ext cx="704854"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Slide Number Placeholder 20"/>
          <p:cNvSpPr>
            <a:spLocks noGrp="1"/>
          </p:cNvSpPr>
          <p:nvPr>
            <p:ph type="sldNum" sz="quarter" idx="12"/>
          </p:nvPr>
        </p:nvSpPr>
        <p:spPr>
          <a:xfrm>
            <a:off x="11572874" y="6407810"/>
            <a:ext cx="371475" cy="365125"/>
          </a:xfrm>
        </p:spPr>
        <p:txBody>
          <a:bodyPr/>
          <a:lstStyle/>
          <a:p>
            <a:fld id="{50D286CC-2929-4045-ABEF-5FF20FBF2B4E}" type="slidenum">
              <a:rPr lang="el-GR" smtClean="0"/>
              <a:t>27</a:t>
            </a:fld>
            <a:endParaRPr lang="el-GR" dirty="0"/>
          </a:p>
        </p:txBody>
      </p:sp>
      <p:pic>
        <p:nvPicPr>
          <p:cNvPr id="22" name="Picture 21"/>
          <p:cNvPicPr>
            <a:picLocks noChangeAspect="1"/>
          </p:cNvPicPr>
          <p:nvPr/>
        </p:nvPicPr>
        <p:blipFill>
          <a:blip r:embed="rId2"/>
          <a:stretch>
            <a:fillRect/>
          </a:stretch>
        </p:blipFill>
        <p:spPr>
          <a:xfrm>
            <a:off x="4045278" y="6397638"/>
            <a:ext cx="7816193" cy="426757"/>
          </a:xfrm>
          <a:prstGeom prst="rect">
            <a:avLst/>
          </a:prstGeom>
        </p:spPr>
      </p:pic>
      <p:pic>
        <p:nvPicPr>
          <p:cNvPr id="19" name="Bild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24036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76375"/>
            <a:ext cx="10515600" cy="4700588"/>
          </a:xfrm>
          <a:solidFill>
            <a:schemeClr val="accent6">
              <a:lumMod val="20000"/>
              <a:lumOff val="80000"/>
            </a:schemeClr>
          </a:solidFill>
        </p:spPr>
        <p:txBody>
          <a:bodyPr>
            <a:normAutofit/>
          </a:bodyPr>
          <a:lstStyle/>
          <a:p>
            <a:pPr>
              <a:buFont typeface="Wingdings" panose="05000000000000000000" pitchFamily="2" charset="2"/>
              <a:buChar char="ü"/>
            </a:pPr>
            <a:r>
              <a:rPr lang="en-GB" sz="2000" b="1" dirty="0" smtClean="0">
                <a:effectLst>
                  <a:outerShdw blurRad="38100" dist="38100" dir="2700000" algn="tl">
                    <a:srgbClr val="000000">
                      <a:alpha val="43137"/>
                    </a:srgbClr>
                  </a:outerShdw>
                </a:effectLst>
              </a:rPr>
              <a:t>TRIAGE: </a:t>
            </a:r>
            <a:r>
              <a:rPr lang="el-GR" sz="2000" b="1" u="sng" dirty="0" smtClean="0">
                <a:solidFill>
                  <a:srgbClr val="FF0000"/>
                </a:solidFill>
                <a:effectLst>
                  <a:outerShdw blurRad="38100" dist="38100" dir="2700000" algn="tl">
                    <a:srgbClr val="000000">
                      <a:alpha val="43137"/>
                    </a:srgbClr>
                  </a:outerShdw>
                </a:effectLst>
              </a:rPr>
              <a:t>Ταξινόμηση</a:t>
            </a:r>
            <a:r>
              <a:rPr lang="el-GR" sz="2000" b="1" dirty="0" smtClean="0">
                <a:solidFill>
                  <a:srgbClr val="FF0000"/>
                </a:solidFill>
                <a:effectLst>
                  <a:outerShdw blurRad="38100" dist="38100" dir="2700000" algn="tl">
                    <a:srgbClr val="000000">
                      <a:alpha val="43137"/>
                    </a:srgbClr>
                  </a:outerShdw>
                </a:effectLst>
              </a:rPr>
              <a:t> </a:t>
            </a:r>
            <a:r>
              <a:rPr lang="el-GR" sz="2000" b="1" dirty="0">
                <a:effectLst>
                  <a:outerShdw blurRad="38100" dist="38100" dir="2700000" algn="tl">
                    <a:srgbClr val="000000">
                      <a:alpha val="43137"/>
                    </a:srgbClr>
                  </a:outerShdw>
                </a:effectLst>
              </a:rPr>
              <a:t>των ασθενών </a:t>
            </a:r>
            <a:r>
              <a:rPr lang="el-GR" sz="2000" b="1" u="sng" dirty="0">
                <a:solidFill>
                  <a:srgbClr val="FF0000"/>
                </a:solidFill>
                <a:effectLst>
                  <a:outerShdw blurRad="38100" dist="38100" dir="2700000" algn="tl">
                    <a:srgbClr val="000000">
                      <a:alpha val="43137"/>
                    </a:srgbClr>
                  </a:outerShdw>
                </a:effectLst>
              </a:rPr>
              <a:t>βάσει της ανάγκης τους για ιατρική βοήθεια</a:t>
            </a:r>
            <a:r>
              <a:rPr lang="el-GR" sz="2000" b="1" dirty="0">
                <a:solidFill>
                  <a:srgbClr val="FF0000"/>
                </a:solidFill>
                <a:effectLst>
                  <a:outerShdw blurRad="38100" dist="38100" dir="2700000" algn="tl">
                    <a:srgbClr val="000000">
                      <a:alpha val="43137"/>
                    </a:srgbClr>
                  </a:outerShdw>
                </a:effectLst>
              </a:rPr>
              <a:t> </a:t>
            </a:r>
            <a:r>
              <a:rPr lang="el-GR" sz="2000" b="1" dirty="0">
                <a:effectLst>
                  <a:outerShdw blurRad="38100" dist="38100" dir="2700000" algn="tl">
                    <a:srgbClr val="000000">
                      <a:alpha val="43137"/>
                    </a:srgbClr>
                  </a:outerShdw>
                </a:effectLst>
              </a:rPr>
              <a:t>και των διαθέσιμων πόρων για την παροχή τέτοιας </a:t>
            </a:r>
            <a:r>
              <a:rPr lang="el-GR" sz="2000" b="1" dirty="0" smtClean="0">
                <a:effectLst>
                  <a:outerShdw blurRad="38100" dist="38100" dir="2700000" algn="tl">
                    <a:srgbClr val="000000">
                      <a:alpha val="43137"/>
                    </a:srgbClr>
                  </a:outerShdw>
                </a:effectLst>
              </a:rPr>
              <a:t>βοήθειας </a:t>
            </a:r>
            <a:r>
              <a:rPr lang="el-GR" sz="1200" dirty="0" smtClean="0"/>
              <a:t>(</a:t>
            </a:r>
            <a:r>
              <a:rPr lang="en-GB" sz="1200" dirty="0" err="1" smtClean="0"/>
              <a:t>Burkle</a:t>
            </a:r>
            <a:r>
              <a:rPr lang="en-GB" sz="1200" dirty="0" smtClean="0"/>
              <a:t>, F.M., 2006).</a:t>
            </a:r>
            <a:endParaRPr lang="en-GB" sz="2000" b="1" dirty="0" smtClean="0">
              <a:effectLst>
                <a:outerShdw blurRad="38100" dist="38100" dir="2700000" algn="tl">
                  <a:srgbClr val="000000">
                    <a:alpha val="43137"/>
                  </a:srgbClr>
                </a:outerShdw>
              </a:effectLst>
            </a:endParaRPr>
          </a:p>
          <a:p>
            <a:pPr marL="0" indent="0">
              <a:buNone/>
            </a:pPr>
            <a:r>
              <a:rPr lang="el-GR" sz="2000" b="1" dirty="0">
                <a:effectLst>
                  <a:outerShdw blurRad="38100" dist="38100" dir="2700000" algn="tl">
                    <a:srgbClr val="000000">
                      <a:alpha val="43137"/>
                    </a:srgbClr>
                  </a:outerShdw>
                </a:effectLst>
              </a:rPr>
              <a:t>Το </a:t>
            </a:r>
            <a:r>
              <a:rPr lang="el-GR" sz="2000" b="1" dirty="0" err="1">
                <a:effectLst>
                  <a:outerShdw blurRad="38100" dist="38100" dir="2700000" algn="tl">
                    <a:srgbClr val="000000">
                      <a:alpha val="43137"/>
                    </a:srgbClr>
                  </a:outerShdw>
                </a:effectLst>
              </a:rPr>
              <a:t>Triage</a:t>
            </a:r>
            <a:r>
              <a:rPr lang="el-GR" sz="2000" b="1" dirty="0">
                <a:effectLst>
                  <a:outerShdw blurRad="38100" dist="38100" dir="2700000" algn="tl">
                    <a:srgbClr val="000000">
                      <a:alpha val="43137"/>
                    </a:srgbClr>
                  </a:outerShdw>
                </a:effectLst>
              </a:rPr>
              <a:t> αποτελεί το πιο σημαντικό από τα τρία στοιχεία που συμβάλλουν στην επιτυχή περίθαλψη των τραυματιών </a:t>
            </a:r>
            <a:r>
              <a:rPr lang="el-GR" sz="2000" b="1" dirty="0" smtClean="0">
                <a:effectLst>
                  <a:outerShdw blurRad="38100" dist="38100" dir="2700000" algn="tl">
                    <a:srgbClr val="000000">
                      <a:alpha val="43137"/>
                    </a:srgbClr>
                  </a:outerShdw>
                </a:effectLst>
              </a:rPr>
              <a:t>από μαζικές καταστροφές (σεισμός, πόλεμος).</a:t>
            </a:r>
            <a:endParaRPr lang="el-GR" sz="2000" b="1" dirty="0">
              <a:effectLst>
                <a:outerShdw blurRad="38100" dist="38100" dir="2700000" algn="tl">
                  <a:srgbClr val="000000">
                    <a:alpha val="43137"/>
                  </a:srgbClr>
                </a:outerShdw>
              </a:effectLst>
            </a:endParaRPr>
          </a:p>
          <a:p>
            <a:pPr marL="0" indent="0">
              <a:buNone/>
            </a:pPr>
            <a:r>
              <a:rPr lang="el-GR" sz="2000" b="1" dirty="0" smtClean="0">
                <a:effectLst>
                  <a:outerShdw blurRad="38100" dist="38100" dir="2700000" algn="tl">
                    <a:srgbClr val="000000">
                      <a:alpha val="43137"/>
                    </a:srgbClr>
                  </a:outerShdw>
                </a:effectLst>
              </a:rPr>
              <a:t>Τα </a:t>
            </a:r>
            <a:r>
              <a:rPr lang="el-GR" sz="2000" b="1" dirty="0">
                <a:effectLst>
                  <a:outerShdw blurRad="38100" dist="38100" dir="2700000" algn="tl">
                    <a:srgbClr val="000000">
                      <a:alpha val="43137"/>
                    </a:srgbClr>
                  </a:outerShdw>
                </a:effectLst>
              </a:rPr>
              <a:t>άλλα δύο είναι:</a:t>
            </a:r>
          </a:p>
          <a:p>
            <a:r>
              <a:rPr lang="el-GR" sz="2000" b="1" dirty="0" smtClean="0">
                <a:effectLst>
                  <a:outerShdw blurRad="38100" dist="38100" dir="2700000" algn="tl">
                    <a:srgbClr val="000000">
                      <a:alpha val="43137"/>
                    </a:srgbClr>
                  </a:outerShdw>
                </a:effectLst>
              </a:rPr>
              <a:t>Ο </a:t>
            </a:r>
            <a:r>
              <a:rPr lang="el-GR" sz="2000" b="1" dirty="0">
                <a:effectLst>
                  <a:outerShdw blurRad="38100" dist="38100" dir="2700000" algn="tl">
                    <a:srgbClr val="000000">
                      <a:alpha val="43137"/>
                    </a:srgbClr>
                  </a:outerShdw>
                </a:effectLst>
              </a:rPr>
              <a:t>καθαρισμός των τραυμάτων και</a:t>
            </a:r>
          </a:p>
          <a:p>
            <a:r>
              <a:rPr lang="el-GR" sz="2000" b="1" dirty="0" smtClean="0">
                <a:effectLst>
                  <a:outerShdw blurRad="38100" dist="38100" dir="2700000" algn="tl">
                    <a:srgbClr val="000000">
                      <a:alpha val="43137"/>
                    </a:srgbClr>
                  </a:outerShdw>
                </a:effectLst>
              </a:rPr>
              <a:t>Η </a:t>
            </a:r>
            <a:r>
              <a:rPr lang="el-GR" sz="2000" b="1" dirty="0">
                <a:effectLst>
                  <a:outerShdw blurRad="38100" dist="38100" dir="2700000" algn="tl">
                    <a:srgbClr val="000000">
                      <a:alpha val="43137"/>
                    </a:srgbClr>
                  </a:outerShdw>
                </a:effectLst>
              </a:rPr>
              <a:t>αποφυγή </a:t>
            </a:r>
            <a:r>
              <a:rPr lang="el-GR" sz="2000" b="1" dirty="0" smtClean="0">
                <a:effectLst>
                  <a:outerShdw blurRad="38100" dist="38100" dir="2700000" algn="tl">
                    <a:srgbClr val="000000">
                      <a:alpha val="43137"/>
                    </a:srgbClr>
                  </a:outerShdw>
                </a:effectLst>
              </a:rPr>
              <a:t>ακρωτηριασμού </a:t>
            </a:r>
            <a:endParaRPr lang="el-GR" sz="2000" b="1" dirty="0">
              <a:effectLst>
                <a:outerShdw blurRad="38100" dist="38100" dir="2700000" algn="tl">
                  <a:srgbClr val="000000">
                    <a:alpha val="43137"/>
                  </a:srgbClr>
                </a:outerShdw>
              </a:effectLst>
            </a:endParaRPr>
          </a:p>
          <a:p>
            <a:pPr marL="0" indent="0" algn="just">
              <a:buNone/>
            </a:pPr>
            <a:r>
              <a:rPr lang="el-GR" sz="2000" b="1" u="sng" dirty="0" smtClean="0">
                <a:effectLst>
                  <a:outerShdw blurRad="38100" dist="38100" dir="2700000" algn="tl">
                    <a:srgbClr val="000000">
                      <a:alpha val="43137"/>
                    </a:srgbClr>
                  </a:outerShdw>
                </a:effectLst>
              </a:rPr>
              <a:t>Ο βασικός σκοπός του </a:t>
            </a:r>
            <a:r>
              <a:rPr lang="el-GR" sz="2000" b="1" u="sng" dirty="0" err="1" smtClean="0">
                <a:effectLst>
                  <a:outerShdw blurRad="38100" dist="38100" dir="2700000" algn="tl">
                    <a:srgbClr val="000000">
                      <a:alpha val="43137"/>
                    </a:srgbClr>
                  </a:outerShdw>
                </a:effectLst>
              </a:rPr>
              <a:t>triage</a:t>
            </a:r>
            <a:r>
              <a:rPr lang="el-GR" sz="2000" b="1" u="sng" dirty="0" smtClean="0">
                <a:effectLst>
                  <a:outerShdw blurRad="38100" dist="38100" dir="2700000" algn="tl">
                    <a:srgbClr val="000000">
                      <a:alpha val="43137"/>
                    </a:srgbClr>
                  </a:outerShdw>
                </a:effectLst>
              </a:rPr>
              <a:t>:</a:t>
            </a:r>
          </a:p>
          <a:p>
            <a:pPr algn="just">
              <a:buFont typeface="Wingdings" panose="05000000000000000000" pitchFamily="2" charset="2"/>
              <a:buChar char="ü"/>
            </a:pPr>
            <a:r>
              <a:rPr lang="el-GR" sz="2000" b="1" dirty="0" smtClean="0">
                <a:effectLst>
                  <a:outerShdw blurRad="38100" dist="38100" dir="2700000" algn="tl">
                    <a:srgbClr val="000000">
                      <a:alpha val="43137"/>
                    </a:srgbClr>
                  </a:outerShdw>
                </a:effectLst>
              </a:rPr>
              <a:t>Σε περίοδο πολέμου (για τον στρατό</a:t>
            </a:r>
            <a:r>
              <a:rPr lang="el-GR" sz="2000" b="1" dirty="0">
                <a:effectLst>
                  <a:outerShdw blurRad="38100" dist="38100" dir="2700000" algn="tl">
                    <a:srgbClr val="000000">
                      <a:alpha val="43137"/>
                    </a:srgbClr>
                  </a:outerShdw>
                </a:effectLst>
              </a:rPr>
              <a:t>)</a:t>
            </a:r>
            <a:r>
              <a:rPr lang="el-GR" sz="2000" b="1" dirty="0" smtClean="0">
                <a:effectLst>
                  <a:outerShdw blurRad="38100" dist="38100" dir="2700000" algn="tl">
                    <a:srgbClr val="000000">
                      <a:alpha val="43137"/>
                    </a:srgbClr>
                  </a:outerShdw>
                </a:effectLst>
              </a:rPr>
              <a:t> είναι </a:t>
            </a:r>
            <a:r>
              <a:rPr lang="el-GR" sz="2000" b="1" dirty="0">
                <a:effectLst>
                  <a:outerShdw blurRad="38100" dist="38100" dir="2700000" algn="tl">
                    <a:srgbClr val="000000">
                      <a:alpha val="43137"/>
                    </a:srgbClr>
                  </a:outerShdw>
                </a:effectLst>
              </a:rPr>
              <a:t>ο καθορισμός αυτών που μπορούν να θεραπευθούν και να επιστρέψουν στην πρώτη γραμμή το συντομότερο </a:t>
            </a:r>
            <a:r>
              <a:rPr lang="el-GR" sz="2000" b="1" dirty="0" smtClean="0">
                <a:effectLst>
                  <a:outerShdw blurRad="38100" dist="38100" dir="2700000" algn="tl">
                    <a:srgbClr val="000000">
                      <a:alpha val="43137"/>
                    </a:srgbClr>
                  </a:outerShdw>
                </a:effectLst>
              </a:rPr>
              <a:t>δυνατόν, </a:t>
            </a:r>
            <a:r>
              <a:rPr lang="el-GR" sz="2000" b="1" dirty="0">
                <a:effectLst>
                  <a:outerShdw blurRad="38100" dist="38100" dir="2700000" algn="tl">
                    <a:srgbClr val="000000">
                      <a:alpha val="43137"/>
                    </a:srgbClr>
                  </a:outerShdw>
                </a:effectLst>
              </a:rPr>
              <a:t>καθώς και η διατήρηση της ζωής και της ακεραιότητας αυτών που δεν μπορούν να επιστρέψουν. </a:t>
            </a:r>
            <a:endParaRPr lang="el-GR" sz="2000" b="1" dirty="0" smtClean="0">
              <a:effectLst>
                <a:outerShdw blurRad="38100" dist="38100" dir="2700000" algn="tl">
                  <a:srgbClr val="000000">
                    <a:alpha val="43137"/>
                  </a:srgbClr>
                </a:outerShdw>
              </a:effectLst>
            </a:endParaRPr>
          </a:p>
          <a:p>
            <a:pPr algn="just">
              <a:buFont typeface="Wingdings" panose="05000000000000000000" pitchFamily="2" charset="2"/>
              <a:buChar char="ü"/>
            </a:pPr>
            <a:r>
              <a:rPr lang="el-GR" sz="2000" b="1" dirty="0" smtClean="0">
                <a:effectLst>
                  <a:outerShdw blurRad="38100" dist="38100" dir="2700000" algn="tl">
                    <a:srgbClr val="000000">
                      <a:alpha val="43137"/>
                    </a:srgbClr>
                  </a:outerShdw>
                </a:effectLst>
              </a:rPr>
              <a:t>Στις φυσικές καταστροφές επίσης </a:t>
            </a:r>
            <a:r>
              <a:rPr lang="el-GR" sz="2000" b="1" dirty="0">
                <a:effectLst>
                  <a:outerShdw blurRad="38100" dist="38100" dir="2700000" algn="tl">
                    <a:srgbClr val="000000">
                      <a:alpha val="43137"/>
                    </a:srgbClr>
                  </a:outerShdw>
                </a:effectLst>
              </a:rPr>
              <a:t>την προσπάθεια να γίνει η περίθαλψη των τραυματιών τόσο αποτελεσματική, ανθρώπινη και επιτυχημένη, όσο βέβαια το επιτρέπουν οι συνθήκες</a:t>
            </a:r>
          </a:p>
        </p:txBody>
      </p:sp>
      <p:sp>
        <p:nvSpPr>
          <p:cNvPr id="4" name="Slide Number Placeholder 3"/>
          <p:cNvSpPr>
            <a:spLocks noGrp="1"/>
          </p:cNvSpPr>
          <p:nvPr>
            <p:ph type="sldNum" sz="quarter" idx="12"/>
          </p:nvPr>
        </p:nvSpPr>
        <p:spPr>
          <a:xfrm>
            <a:off x="11628582" y="6356349"/>
            <a:ext cx="427182" cy="365125"/>
          </a:xfrm>
        </p:spPr>
        <p:txBody>
          <a:bodyPr/>
          <a:lstStyle/>
          <a:p>
            <a:fld id="{50D286CC-2929-4045-ABEF-5FF20FBF2B4E}" type="slidenum">
              <a:rPr lang="el-GR" smtClean="0"/>
              <a:t>28</a:t>
            </a:fld>
            <a:endParaRPr lang="el-GR" dirty="0"/>
          </a:p>
        </p:txBody>
      </p:sp>
      <p:sp>
        <p:nvSpPr>
          <p:cNvPr id="6" name="Oval 5"/>
          <p:cNvSpPr/>
          <p:nvPr/>
        </p:nvSpPr>
        <p:spPr>
          <a:xfrm>
            <a:off x="3703781" y="369454"/>
            <a:ext cx="4285673" cy="914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1"/>
                </a:solidFill>
              </a:rPr>
              <a:t>ΦΑΣΗ 3</a:t>
            </a:r>
            <a:endParaRPr lang="el-GR" b="1" dirty="0">
              <a:solidFill>
                <a:schemeClr val="tx1"/>
              </a:solidFill>
            </a:endParaRPr>
          </a:p>
        </p:txBody>
      </p:sp>
      <p:pic>
        <p:nvPicPr>
          <p:cNvPr id="5" name="Picture 4"/>
          <p:cNvPicPr>
            <a:picLocks noChangeAspect="1"/>
          </p:cNvPicPr>
          <p:nvPr/>
        </p:nvPicPr>
        <p:blipFill>
          <a:blip r:embed="rId2"/>
          <a:stretch>
            <a:fillRect/>
          </a:stretch>
        </p:blipFill>
        <p:spPr>
          <a:xfrm>
            <a:off x="4087786" y="6247894"/>
            <a:ext cx="7803335" cy="426757"/>
          </a:xfrm>
          <a:prstGeom prst="rect">
            <a:avLst/>
          </a:prstGeom>
        </p:spPr>
      </p:pic>
      <p:pic>
        <p:nvPicPr>
          <p:cNvPr id="7" name="Bild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38491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additive="base">
                                        <p:cTn id="2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527" y="1579418"/>
            <a:ext cx="11342255" cy="4451928"/>
          </a:xfrm>
          <a:solidFill>
            <a:schemeClr val="accent6">
              <a:lumMod val="20000"/>
              <a:lumOff val="80000"/>
            </a:schemeClr>
          </a:solidFill>
        </p:spPr>
        <p:txBody>
          <a:bodyPr/>
          <a:lstStyle/>
          <a:p>
            <a:pPr marL="0" indent="0">
              <a:buNone/>
            </a:pPr>
            <a:r>
              <a:rPr lang="el-GR" sz="2000" dirty="0" smtClean="0"/>
              <a:t>Η Ανθρωπιστική βοήθεια χωρίζεται σε τρεις (3) κατηγορίες ανάλογα με τον βαθμό επαφής με τον πληγέντα πληθυσμό </a:t>
            </a:r>
            <a:r>
              <a:rPr lang="el-GR" sz="1000" dirty="0" smtClean="0"/>
              <a:t>(</a:t>
            </a:r>
            <a:r>
              <a:rPr lang="en-GB" sz="1000" dirty="0" smtClean="0"/>
              <a:t>WHO, 2008)</a:t>
            </a:r>
            <a:r>
              <a:rPr lang="el-GR" sz="2000" dirty="0" smtClean="0"/>
              <a:t>: </a:t>
            </a:r>
            <a:endParaRPr lang="el-GR" sz="2000" dirty="0"/>
          </a:p>
          <a:p>
            <a:pPr>
              <a:buFont typeface="Wingdings" panose="05000000000000000000" pitchFamily="2" charset="2"/>
              <a:buChar char="ü"/>
            </a:pPr>
            <a:r>
              <a:rPr lang="el-GR" sz="2000" b="1" dirty="0" smtClean="0">
                <a:effectLst>
                  <a:outerShdw blurRad="38100" dist="38100" dir="2700000" algn="tl">
                    <a:srgbClr val="000000">
                      <a:alpha val="43137"/>
                    </a:srgbClr>
                  </a:outerShdw>
                </a:effectLst>
              </a:rPr>
              <a:t>Άμεση βοήθεια (</a:t>
            </a:r>
            <a:r>
              <a:rPr lang="en-GB" sz="2000" b="1" dirty="0" smtClean="0">
                <a:effectLst>
                  <a:outerShdw blurRad="38100" dist="38100" dir="2700000" algn="tl">
                    <a:srgbClr val="000000">
                      <a:alpha val="43137"/>
                    </a:srgbClr>
                  </a:outerShdw>
                </a:effectLst>
              </a:rPr>
              <a:t>direct assistance)</a:t>
            </a:r>
            <a:r>
              <a:rPr lang="el-GR" sz="2000" dirty="0" smtClean="0"/>
              <a:t>(δυνάμεις επέμβασης στο συμβάν, </a:t>
            </a:r>
            <a:r>
              <a:rPr lang="en-GB" sz="2000" dirty="0" smtClean="0"/>
              <a:t>triage, </a:t>
            </a:r>
            <a:r>
              <a:rPr lang="el-GR" sz="2000" dirty="0" smtClean="0"/>
              <a:t>άμεση ιατρική βοήθεια)</a:t>
            </a:r>
          </a:p>
          <a:p>
            <a:pPr>
              <a:buFont typeface="Wingdings" panose="05000000000000000000" pitchFamily="2" charset="2"/>
              <a:buChar char="ü"/>
            </a:pPr>
            <a:r>
              <a:rPr lang="el-GR" sz="2000" b="1" dirty="0" smtClean="0">
                <a:effectLst>
                  <a:outerShdw blurRad="38100" dist="38100" dir="2700000" algn="tl">
                    <a:srgbClr val="000000">
                      <a:alpha val="43137"/>
                    </a:srgbClr>
                  </a:outerShdw>
                </a:effectLst>
              </a:rPr>
              <a:t>Έμμεση βοήθεια</a:t>
            </a:r>
            <a:r>
              <a:rPr lang="en-GB" sz="2000" b="1" dirty="0" smtClean="0">
                <a:effectLst>
                  <a:outerShdw blurRad="38100" dist="38100" dir="2700000" algn="tl">
                    <a:srgbClr val="000000">
                      <a:alpha val="43137"/>
                    </a:srgbClr>
                  </a:outerShdw>
                </a:effectLst>
              </a:rPr>
              <a:t> (indirect assistance)</a:t>
            </a:r>
            <a:r>
              <a:rPr lang="el-GR" sz="2000" b="1" dirty="0" smtClean="0">
                <a:effectLst>
                  <a:outerShdw blurRad="38100" dist="38100" dir="2700000" algn="tl">
                    <a:srgbClr val="000000">
                      <a:alpha val="43137"/>
                    </a:srgbClr>
                  </a:outerShdw>
                </a:effectLst>
              </a:rPr>
              <a:t> </a:t>
            </a:r>
            <a:r>
              <a:rPr lang="el-GR" sz="2000" dirty="0" smtClean="0"/>
              <a:t>(φάρμακα, τρόφιμα, γραμμή ψυχολογικής στήριξης)</a:t>
            </a:r>
          </a:p>
          <a:p>
            <a:pPr>
              <a:buFont typeface="Wingdings" panose="05000000000000000000" pitchFamily="2" charset="2"/>
              <a:buChar char="ü"/>
            </a:pPr>
            <a:r>
              <a:rPr lang="el-GR" sz="2000" b="1" dirty="0" smtClean="0">
                <a:effectLst>
                  <a:outerShdw blurRad="38100" dist="38100" dir="2700000" algn="tl">
                    <a:srgbClr val="000000">
                      <a:alpha val="43137"/>
                    </a:srgbClr>
                  </a:outerShdw>
                </a:effectLst>
              </a:rPr>
              <a:t>Υποστήριξη στις υποδομές </a:t>
            </a:r>
            <a:r>
              <a:rPr lang="en-GB" sz="2000" b="1" dirty="0" smtClean="0">
                <a:effectLst>
                  <a:outerShdw blurRad="38100" dist="38100" dir="2700000" algn="tl">
                    <a:srgbClr val="000000">
                      <a:alpha val="43137"/>
                    </a:srgbClr>
                  </a:outerShdw>
                </a:effectLst>
              </a:rPr>
              <a:t>(infrastructure  support) </a:t>
            </a:r>
            <a:r>
              <a:rPr lang="el-GR" sz="2000" dirty="0" smtClean="0"/>
              <a:t>(δομές φιλοξενίας πληγέντων)</a:t>
            </a:r>
          </a:p>
          <a:p>
            <a:pPr marL="0" indent="0">
              <a:buNone/>
            </a:pPr>
            <a:r>
              <a:rPr lang="el-GR" dirty="0"/>
              <a:t> </a:t>
            </a:r>
          </a:p>
        </p:txBody>
      </p:sp>
      <p:sp>
        <p:nvSpPr>
          <p:cNvPr id="4" name="Slide Number Placeholder 3"/>
          <p:cNvSpPr>
            <a:spLocks noGrp="1"/>
          </p:cNvSpPr>
          <p:nvPr>
            <p:ph type="sldNum" sz="quarter" idx="12"/>
          </p:nvPr>
        </p:nvSpPr>
        <p:spPr>
          <a:xfrm>
            <a:off x="11720945" y="6326910"/>
            <a:ext cx="381000" cy="365125"/>
          </a:xfrm>
        </p:spPr>
        <p:txBody>
          <a:bodyPr/>
          <a:lstStyle/>
          <a:p>
            <a:fld id="{50D286CC-2929-4045-ABEF-5FF20FBF2B4E}" type="slidenum">
              <a:rPr lang="el-GR" smtClean="0"/>
              <a:t>29</a:t>
            </a:fld>
            <a:endParaRPr lang="el-GR" dirty="0"/>
          </a:p>
        </p:txBody>
      </p:sp>
      <p:sp>
        <p:nvSpPr>
          <p:cNvPr id="6" name="Oval 5"/>
          <p:cNvSpPr/>
          <p:nvPr/>
        </p:nvSpPr>
        <p:spPr>
          <a:xfrm>
            <a:off x="3703781" y="369454"/>
            <a:ext cx="4285673" cy="914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bg1"/>
                </a:solidFill>
              </a:rPr>
              <a:t>ΦΑΣΗ 4</a:t>
            </a:r>
            <a:endParaRPr lang="el-GR" b="1" dirty="0">
              <a:solidFill>
                <a:schemeClr val="bg1"/>
              </a:solidFill>
            </a:endParaRPr>
          </a:p>
        </p:txBody>
      </p:sp>
      <p:pic>
        <p:nvPicPr>
          <p:cNvPr id="9" name="Picture 8"/>
          <p:cNvPicPr>
            <a:picLocks noChangeAspect="1"/>
          </p:cNvPicPr>
          <p:nvPr/>
        </p:nvPicPr>
        <p:blipFill>
          <a:blip r:embed="rId3"/>
          <a:stretch>
            <a:fillRect/>
          </a:stretch>
        </p:blipFill>
        <p:spPr>
          <a:xfrm>
            <a:off x="4723753" y="6214766"/>
            <a:ext cx="7468247" cy="426757"/>
          </a:xfrm>
          <a:prstGeom prst="rect">
            <a:avLst/>
          </a:prstGeom>
        </p:spPr>
      </p:pic>
      <p:pic>
        <p:nvPicPr>
          <p:cNvPr id="10" name="Picture 9"/>
          <p:cNvPicPr>
            <a:picLocks noChangeAspect="1"/>
          </p:cNvPicPr>
          <p:nvPr/>
        </p:nvPicPr>
        <p:blipFill>
          <a:blip r:embed="rId4"/>
          <a:stretch>
            <a:fillRect/>
          </a:stretch>
        </p:blipFill>
        <p:spPr>
          <a:xfrm>
            <a:off x="4343400" y="3542905"/>
            <a:ext cx="3329276" cy="1993443"/>
          </a:xfrm>
          <a:prstGeom prst="rect">
            <a:avLst/>
          </a:prstGeom>
        </p:spPr>
      </p:pic>
      <p:pic>
        <p:nvPicPr>
          <p:cNvPr id="11" name="Picture 10"/>
          <p:cNvPicPr>
            <a:picLocks noChangeAspect="1"/>
          </p:cNvPicPr>
          <p:nvPr/>
        </p:nvPicPr>
        <p:blipFill>
          <a:blip r:embed="rId5"/>
          <a:stretch>
            <a:fillRect/>
          </a:stretch>
        </p:blipFill>
        <p:spPr>
          <a:xfrm>
            <a:off x="7957774" y="3498471"/>
            <a:ext cx="3597755" cy="1993444"/>
          </a:xfrm>
          <a:prstGeom prst="rect">
            <a:avLst/>
          </a:prstGeom>
        </p:spPr>
      </p:pic>
      <p:sp>
        <p:nvSpPr>
          <p:cNvPr id="12" name="Rectangle 11"/>
          <p:cNvSpPr/>
          <p:nvPr/>
        </p:nvSpPr>
        <p:spPr>
          <a:xfrm>
            <a:off x="621245" y="5689600"/>
            <a:ext cx="9363264" cy="341746"/>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dirty="0" smtClean="0">
                <a:solidFill>
                  <a:schemeClr val="tx1"/>
                </a:solidFill>
              </a:rPr>
              <a:t>PHOTO SOURCE: IN.GR (2019); </a:t>
            </a:r>
            <a:r>
              <a:rPr lang="el-GR" sz="800" dirty="0" smtClean="0">
                <a:solidFill>
                  <a:schemeClr val="tx1"/>
                </a:solidFill>
              </a:rPr>
              <a:t>Η ΚΑΗΘΜΕΡΙΝΗ (2019β) </a:t>
            </a:r>
            <a:r>
              <a:rPr lang="en-GB" sz="800" dirty="0" smtClean="0">
                <a:solidFill>
                  <a:schemeClr val="tx1"/>
                </a:solidFill>
              </a:rPr>
              <a:t> </a:t>
            </a:r>
            <a:endParaRPr lang="el-GR" sz="800" dirty="0">
              <a:solidFill>
                <a:schemeClr val="tx1"/>
              </a:solidFill>
            </a:endParaRPr>
          </a:p>
        </p:txBody>
      </p:sp>
      <p:pic>
        <p:nvPicPr>
          <p:cNvPr id="13" name="Picture 12"/>
          <p:cNvPicPr>
            <a:picLocks noChangeAspect="1"/>
          </p:cNvPicPr>
          <p:nvPr/>
        </p:nvPicPr>
        <p:blipFill>
          <a:blip r:embed="rId6"/>
          <a:stretch>
            <a:fillRect/>
          </a:stretch>
        </p:blipFill>
        <p:spPr>
          <a:xfrm>
            <a:off x="621245" y="3524148"/>
            <a:ext cx="3419475" cy="2066609"/>
          </a:xfrm>
          <a:prstGeom prst="rect">
            <a:avLst/>
          </a:prstGeom>
        </p:spPr>
      </p:pic>
      <p:pic>
        <p:nvPicPr>
          <p:cNvPr id="14" name="Bilde 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1350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47675"/>
          </a:xfrm>
          <a:solidFill>
            <a:schemeClr val="accent6">
              <a:lumMod val="20000"/>
              <a:lumOff val="80000"/>
            </a:schemeClr>
          </a:solidFill>
          <a:ln>
            <a:solidFill>
              <a:schemeClr val="bg1"/>
            </a:solidFill>
          </a:ln>
        </p:spPr>
        <p:txBody>
          <a:bodyPr>
            <a:normAutofit/>
          </a:bodyPr>
          <a:lstStyle/>
          <a:p>
            <a:pPr algn="ctr"/>
            <a:r>
              <a:rPr lang="el-GR" sz="2000" b="1" dirty="0" smtClean="0">
                <a:effectLst>
                  <a:outerShdw blurRad="38100" dist="38100" dir="2700000" algn="tl">
                    <a:srgbClr val="000000">
                      <a:alpha val="43137"/>
                    </a:srgbClr>
                  </a:outerShdw>
                </a:effectLst>
              </a:rPr>
              <a:t>ΤΙ ΕΙΝΑΙ ΟΙ ΚΑΤΑΣΤΡΟΦΕΣ</a:t>
            </a:r>
            <a:endParaRPr lang="el-GR" sz="2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025236"/>
            <a:ext cx="10515600" cy="5151727"/>
          </a:xfrm>
          <a:solidFill>
            <a:schemeClr val="accent6">
              <a:lumMod val="20000"/>
              <a:lumOff val="80000"/>
            </a:schemeClr>
          </a:solidFill>
          <a:ln>
            <a:solidFill>
              <a:schemeClr val="bg1"/>
            </a:solidFill>
          </a:ln>
        </p:spPr>
        <p:txBody>
          <a:bodyPr>
            <a:normAutofit/>
          </a:bodyPr>
          <a:lstStyle/>
          <a:p>
            <a:pPr algn="ctr">
              <a:buFont typeface="Wingdings" panose="05000000000000000000" pitchFamily="2" charset="2"/>
              <a:buChar char="Ø"/>
            </a:pPr>
            <a:endParaRPr lang="el-GR" sz="1800" dirty="0" smtClean="0"/>
          </a:p>
          <a:p>
            <a:pPr algn="ctr">
              <a:buFont typeface="Wingdings" panose="05000000000000000000" pitchFamily="2" charset="2"/>
              <a:buChar char="Ø"/>
            </a:pPr>
            <a:endParaRPr lang="el-GR" sz="1800" dirty="0"/>
          </a:p>
        </p:txBody>
      </p:sp>
      <p:sp>
        <p:nvSpPr>
          <p:cNvPr id="4" name="Slide Number Placeholder 3"/>
          <p:cNvSpPr>
            <a:spLocks noGrp="1"/>
          </p:cNvSpPr>
          <p:nvPr>
            <p:ph type="sldNum" sz="quarter" idx="12"/>
          </p:nvPr>
        </p:nvSpPr>
        <p:spPr>
          <a:xfrm>
            <a:off x="11815298" y="6356349"/>
            <a:ext cx="203519" cy="365125"/>
          </a:xfrm>
        </p:spPr>
        <p:txBody>
          <a:bodyPr/>
          <a:lstStyle/>
          <a:p>
            <a:fld id="{50D286CC-2929-4045-ABEF-5FF20FBF2B4E}" type="slidenum">
              <a:rPr lang="el-GR" smtClean="0"/>
              <a:t>3</a:t>
            </a:fld>
            <a:endParaRPr lang="el-GR"/>
          </a:p>
        </p:txBody>
      </p:sp>
      <p:sp>
        <p:nvSpPr>
          <p:cNvPr id="5" name="Rectangle 4"/>
          <p:cNvSpPr/>
          <p:nvPr/>
        </p:nvSpPr>
        <p:spPr>
          <a:xfrm>
            <a:off x="1551710" y="1277361"/>
            <a:ext cx="8700654" cy="1234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effectLst>
                  <a:outerShdw blurRad="38100" dist="38100" dir="2700000" algn="tl">
                    <a:srgbClr val="000000">
                      <a:alpha val="43137"/>
                    </a:srgbClr>
                  </a:outerShdw>
                </a:effectLst>
              </a:rPr>
              <a:t>Οι </a:t>
            </a:r>
            <a:r>
              <a:rPr lang="el-GR" b="1" dirty="0" smtClean="0">
                <a:solidFill>
                  <a:schemeClr val="tx1"/>
                </a:solidFill>
                <a:effectLst>
                  <a:outerShdw blurRad="38100" dist="38100" dir="2700000" algn="tl">
                    <a:srgbClr val="000000">
                      <a:alpha val="43137"/>
                    </a:srgbClr>
                  </a:outerShdw>
                </a:effectLst>
              </a:rPr>
              <a:t>καταστροφές (</a:t>
            </a:r>
            <a:r>
              <a:rPr lang="en-GB" b="1" dirty="0" smtClean="0">
                <a:solidFill>
                  <a:schemeClr val="tx1"/>
                </a:solidFill>
                <a:effectLst>
                  <a:outerShdw blurRad="38100" dist="38100" dir="2700000" algn="tl">
                    <a:srgbClr val="000000">
                      <a:alpha val="43137"/>
                    </a:srgbClr>
                  </a:outerShdw>
                </a:effectLst>
              </a:rPr>
              <a:t>disasters) </a:t>
            </a:r>
            <a:r>
              <a:rPr lang="el-GR" b="1" dirty="0" smtClean="0">
                <a:solidFill>
                  <a:schemeClr val="tx1"/>
                </a:solidFill>
                <a:effectLst>
                  <a:outerShdw blurRad="38100" dist="38100" dir="2700000" algn="tl">
                    <a:srgbClr val="000000">
                      <a:alpha val="43137"/>
                    </a:srgbClr>
                  </a:outerShdw>
                </a:effectLst>
              </a:rPr>
              <a:t>μπορούν </a:t>
            </a:r>
            <a:r>
              <a:rPr lang="el-GR" b="1" dirty="0">
                <a:solidFill>
                  <a:schemeClr val="tx1"/>
                </a:solidFill>
                <a:effectLst>
                  <a:outerShdw blurRad="38100" dist="38100" dir="2700000" algn="tl">
                    <a:srgbClr val="000000">
                      <a:alpha val="43137"/>
                    </a:srgbClr>
                  </a:outerShdw>
                </a:effectLst>
              </a:rPr>
              <a:t>να θεωρηθούν ως μεγάλης-κλίμακας αγχωτικά περιβαλλοντικά ή τεχνολογικά συμβάντα, στο χερσαίο, θαλάσσιο ή εναέριο χώρο, που επηρεάζουν υπερβολικά ένα σημαντικό αριθμό ανθρώπων. </a:t>
            </a:r>
          </a:p>
        </p:txBody>
      </p:sp>
      <p:sp>
        <p:nvSpPr>
          <p:cNvPr id="6" name="Right Arrow 5"/>
          <p:cNvSpPr/>
          <p:nvPr/>
        </p:nvSpPr>
        <p:spPr>
          <a:xfrm rot="5400000">
            <a:off x="2031798" y="2768947"/>
            <a:ext cx="100613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Oval 6"/>
          <p:cNvSpPr/>
          <p:nvPr/>
        </p:nvSpPr>
        <p:spPr>
          <a:xfrm>
            <a:off x="1182255" y="3516900"/>
            <a:ext cx="2697018" cy="172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tx1"/>
                </a:solidFill>
                <a:effectLst>
                  <a:outerShdw blurRad="38100" dist="38100" dir="2700000" algn="tl">
                    <a:srgbClr val="000000">
                      <a:alpha val="43137"/>
                    </a:srgbClr>
                  </a:outerShdw>
                </a:effectLst>
              </a:rPr>
              <a:t>ΤΕΧΝΟΛΟΓΙΚΑ Ή ΑΝΘΡΩΠΟΓΕΝΗ  ΣΥΜΒΑΝΤΑ [ΤΟΞΙΚΕΣ ΔΙΑΡΡΟΕΣ, ΠΥΡΗΝΙΚΑ ΑΤΥΧΗΜΑΤΑ ]</a:t>
            </a:r>
            <a:endParaRPr lang="el-GR" sz="1200" b="1" dirty="0">
              <a:solidFill>
                <a:schemeClr val="tx1"/>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2"/>
          <a:stretch>
            <a:fillRect/>
          </a:stretch>
        </p:blipFill>
        <p:spPr>
          <a:xfrm>
            <a:off x="3808967" y="6307120"/>
            <a:ext cx="7962066" cy="426757"/>
          </a:xfrm>
          <a:prstGeom prst="rect">
            <a:avLst/>
          </a:prstGeom>
        </p:spPr>
      </p:pic>
      <p:sp>
        <p:nvSpPr>
          <p:cNvPr id="10" name="Oval 9"/>
          <p:cNvSpPr/>
          <p:nvPr/>
        </p:nvSpPr>
        <p:spPr>
          <a:xfrm>
            <a:off x="4090683" y="3513535"/>
            <a:ext cx="2697018" cy="1727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tx1"/>
                </a:solidFill>
                <a:effectLst>
                  <a:outerShdw blurRad="38100" dist="38100" dir="2700000" algn="tl">
                    <a:srgbClr val="000000">
                      <a:alpha val="43137"/>
                    </a:srgbClr>
                  </a:outerShdw>
                </a:effectLst>
              </a:rPr>
              <a:t>ΑΤΥΧΗΜΑΤΑ ΜΕΓΑΛΗΣ ΚΛΙΜΑΚΑΣ [ΑΕΡΟΠΟΡΙΚΑ ΑΤΥΧΗΜΑΤΑ, ΝΑΥΑΓΙΑ]</a:t>
            </a:r>
            <a:endParaRPr lang="el-GR" sz="1200" b="1" dirty="0">
              <a:solidFill>
                <a:schemeClr val="tx1"/>
              </a:solidFill>
              <a:effectLst>
                <a:outerShdw blurRad="38100" dist="38100" dir="2700000" algn="tl">
                  <a:srgbClr val="000000">
                    <a:alpha val="43137"/>
                  </a:srgbClr>
                </a:outerShdw>
              </a:effectLst>
            </a:endParaRPr>
          </a:p>
        </p:txBody>
      </p:sp>
      <p:sp>
        <p:nvSpPr>
          <p:cNvPr id="11" name="Down Arrow 10"/>
          <p:cNvSpPr/>
          <p:nvPr/>
        </p:nvSpPr>
        <p:spPr>
          <a:xfrm>
            <a:off x="5121795" y="250745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Oval 11"/>
          <p:cNvSpPr/>
          <p:nvPr/>
        </p:nvSpPr>
        <p:spPr>
          <a:xfrm>
            <a:off x="7102719" y="3481027"/>
            <a:ext cx="2697018" cy="172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tx1"/>
                </a:solidFill>
                <a:effectLst>
                  <a:outerShdw blurRad="38100" dist="38100" dir="2700000" algn="tl">
                    <a:srgbClr val="000000">
                      <a:alpha val="43137"/>
                    </a:srgbClr>
                  </a:outerShdw>
                </a:effectLst>
              </a:rPr>
              <a:t>ΦΥΣΙΚΕΣ ΚΑΤΑΣΤΡΟΦΕΣ [ΣΕΙΣΜΟΙ, ΤΥΦΩΝΕΣ, ΠΛΗΜΜΥΡΕΣ]</a:t>
            </a:r>
            <a:endParaRPr lang="el-GR" sz="1200" b="1" dirty="0">
              <a:solidFill>
                <a:schemeClr val="tx1"/>
              </a:solidFill>
              <a:effectLst>
                <a:outerShdw blurRad="38100" dist="38100" dir="2700000" algn="tl">
                  <a:srgbClr val="000000">
                    <a:alpha val="43137"/>
                  </a:srgbClr>
                </a:outerShdw>
              </a:effectLst>
            </a:endParaRPr>
          </a:p>
        </p:txBody>
      </p:sp>
      <p:sp>
        <p:nvSpPr>
          <p:cNvPr id="13" name="Down Arrow 12"/>
          <p:cNvSpPr/>
          <p:nvPr/>
        </p:nvSpPr>
        <p:spPr>
          <a:xfrm>
            <a:off x="8279755" y="251585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ectangle 13"/>
          <p:cNvSpPr/>
          <p:nvPr/>
        </p:nvSpPr>
        <p:spPr>
          <a:xfrm>
            <a:off x="875195" y="5829912"/>
            <a:ext cx="2780146" cy="34174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dirty="0" err="1" smtClean="0">
                <a:solidFill>
                  <a:schemeClr val="tx1"/>
                </a:solidFill>
              </a:rPr>
              <a:t>Brierie</a:t>
            </a:r>
            <a:r>
              <a:rPr lang="en-GB" sz="900" dirty="0" smtClean="0">
                <a:solidFill>
                  <a:schemeClr val="tx1"/>
                </a:solidFill>
              </a:rPr>
              <a:t>, J. &amp; Elliot, D. (2000); </a:t>
            </a:r>
            <a:r>
              <a:rPr lang="el-GR" sz="900" dirty="0" smtClean="0">
                <a:solidFill>
                  <a:schemeClr val="tx1"/>
                </a:solidFill>
              </a:rPr>
              <a:t>ΥΑ (2003)</a:t>
            </a:r>
            <a:endParaRPr lang="el-GR" sz="900" dirty="0">
              <a:solidFill>
                <a:schemeClr val="tx1"/>
              </a:solidFill>
            </a:endParaRPr>
          </a:p>
        </p:txBody>
      </p:sp>
      <p:pic>
        <p:nvPicPr>
          <p:cNvPr id="15" name="Bild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153952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9493"/>
          </a:xfrm>
          <a:solidFill>
            <a:schemeClr val="accent6">
              <a:lumMod val="20000"/>
              <a:lumOff val="80000"/>
            </a:schemeClr>
          </a:solidFill>
          <a:ln>
            <a:solidFill>
              <a:schemeClr val="bg1"/>
            </a:solidFill>
          </a:ln>
        </p:spPr>
        <p:txBody>
          <a:bodyPr>
            <a:normAutofit/>
          </a:bodyPr>
          <a:lstStyle/>
          <a:p>
            <a:pPr algn="ctr"/>
            <a:r>
              <a:rPr lang="el-GR" sz="2000" b="1" dirty="0">
                <a:effectLst>
                  <a:outerShdw blurRad="38100" dist="38100" dir="2700000" algn="tl">
                    <a:srgbClr val="000000">
                      <a:alpha val="43137"/>
                    </a:srgbClr>
                  </a:outerShdw>
                </a:effectLst>
              </a:rPr>
              <a:t>ΔΙΑΣΥΝΔΕΤΙΚΗ ΙΚΑΝΟΤΗΤΑ ΤΩΝ ΔΙΑΘΕΣΙΜΩΝ ΠΟΡΩΝ ΜΕ ΤΑ </a:t>
            </a:r>
            <a:br>
              <a:rPr lang="el-GR" sz="2000" b="1" dirty="0">
                <a:effectLst>
                  <a:outerShdw blurRad="38100" dist="38100" dir="2700000" algn="tl">
                    <a:srgbClr val="000000">
                      <a:alpha val="43137"/>
                    </a:srgbClr>
                  </a:outerShdw>
                </a:effectLst>
              </a:rPr>
            </a:br>
            <a:r>
              <a:rPr lang="el-GR" sz="2000" b="1" dirty="0">
                <a:effectLst>
                  <a:outerShdw blurRad="38100" dist="38100" dir="2700000" algn="tl">
                    <a:srgbClr val="000000">
                      <a:alpha val="43137"/>
                    </a:srgbClr>
                  </a:outerShdw>
                </a:effectLst>
              </a:rPr>
              <a:t>ΝΕΑ ΔΙΚΤΥΑ ΠΡΟΣΤΑΣΙΑΣ </a:t>
            </a:r>
            <a:r>
              <a:rPr lang="el-GR" sz="2000" b="1" dirty="0" smtClean="0">
                <a:effectLst>
                  <a:outerShdw blurRad="38100" dist="38100" dir="2700000" algn="tl">
                    <a:srgbClr val="000000">
                      <a:alpha val="43137"/>
                    </a:srgbClr>
                  </a:outerShdw>
                </a:effectLst>
              </a:rPr>
              <a:t>ΤΟΥ ΠΕΡΙΒΑΛΛΟΝΤΟΣ ΣΤΗΝ ΚΟΙΝΟΤΗΤΑ</a:t>
            </a:r>
            <a:endParaRPr lang="el-GR" sz="20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3537927" y="6217864"/>
            <a:ext cx="8460508" cy="426757"/>
          </a:xfrm>
          <a:prstGeom prst="rect">
            <a:avLst/>
          </a:prstGeom>
        </p:spPr>
      </p:pic>
      <p:sp>
        <p:nvSpPr>
          <p:cNvPr id="6" name="Slide Number Placeholder 5"/>
          <p:cNvSpPr>
            <a:spLocks noGrp="1"/>
          </p:cNvSpPr>
          <p:nvPr>
            <p:ph type="sldNum" sz="quarter" idx="12"/>
          </p:nvPr>
        </p:nvSpPr>
        <p:spPr>
          <a:xfrm>
            <a:off x="11477624" y="6338514"/>
            <a:ext cx="409575" cy="365125"/>
          </a:xfrm>
        </p:spPr>
        <p:txBody>
          <a:bodyPr/>
          <a:lstStyle/>
          <a:p>
            <a:fld id="{50D286CC-2929-4045-ABEF-5FF20FBF2B4E}" type="slidenum">
              <a:rPr lang="el-GR" smtClean="0"/>
              <a:t>30</a:t>
            </a:fld>
            <a:endParaRPr lang="el-GR" dirty="0"/>
          </a:p>
        </p:txBody>
      </p:sp>
      <p:sp>
        <p:nvSpPr>
          <p:cNvPr id="5" name="Content Placeholder 4"/>
          <p:cNvSpPr>
            <a:spLocks noGrp="1"/>
          </p:cNvSpPr>
          <p:nvPr>
            <p:ph idx="1"/>
          </p:nvPr>
        </p:nvSpPr>
        <p:spPr>
          <a:xfrm>
            <a:off x="838200" y="1514475"/>
            <a:ext cx="10515600" cy="4662488"/>
          </a:xfrm>
          <a:solidFill>
            <a:schemeClr val="accent6">
              <a:lumMod val="60000"/>
              <a:lumOff val="40000"/>
            </a:schemeClr>
          </a:solidFill>
        </p:spPr>
        <p:txBody>
          <a:bodyPr>
            <a:normAutofit/>
          </a:bodyPr>
          <a:lstStyle/>
          <a:p>
            <a:pPr marL="0" indent="0">
              <a:buNone/>
            </a:pPr>
            <a:r>
              <a:rPr lang="el-GR" sz="2000" b="1" i="1" dirty="0" smtClean="0"/>
              <a:t>«Οι ανάγκες περισσότερες και οι πόροι λιγότεροι»</a:t>
            </a:r>
          </a:p>
          <a:p>
            <a:r>
              <a:rPr lang="el-GR" sz="2000" dirty="0" smtClean="0"/>
              <a:t>Αύξηση της συγκρότησης τοπικών ομάδων, συλλόγων, </a:t>
            </a:r>
          </a:p>
          <a:p>
            <a:pPr marL="0" indent="0">
              <a:buNone/>
            </a:pPr>
            <a:r>
              <a:rPr lang="el-GR" sz="2000" dirty="0"/>
              <a:t> </a:t>
            </a:r>
            <a:r>
              <a:rPr lang="el-GR" sz="2000" dirty="0" smtClean="0"/>
              <a:t>   σχολικής κοινότητας με δράσεις περιβαλλοντικού χαρακτήρα</a:t>
            </a:r>
          </a:p>
          <a:p>
            <a:r>
              <a:rPr lang="el-GR" sz="2000" dirty="0" smtClean="0"/>
              <a:t>Συνεχής ενημέρωση και προγράμματα εκμάθησης </a:t>
            </a:r>
          </a:p>
          <a:p>
            <a:pPr marL="0" indent="0">
              <a:buNone/>
            </a:pPr>
            <a:r>
              <a:rPr lang="el-GR" sz="2000" dirty="0"/>
              <a:t> </a:t>
            </a:r>
            <a:r>
              <a:rPr lang="el-GR" sz="2000" dirty="0" smtClean="0"/>
              <a:t>   του πολιτών στην διατήρηση του περιβάλλοντος (όχι με</a:t>
            </a:r>
          </a:p>
          <a:p>
            <a:pPr marL="0" indent="0">
              <a:buNone/>
            </a:pPr>
            <a:r>
              <a:rPr lang="el-GR" sz="2000" dirty="0"/>
              <a:t> </a:t>
            </a:r>
            <a:r>
              <a:rPr lang="el-GR" sz="2000" dirty="0" smtClean="0"/>
              <a:t>   κεντρική αφίσα στο μετρό, αλλά σύνδεση σχολείου, παιδιού,</a:t>
            </a:r>
          </a:p>
          <a:p>
            <a:pPr marL="0" indent="0">
              <a:buNone/>
            </a:pPr>
            <a:r>
              <a:rPr lang="el-GR" sz="2000" dirty="0"/>
              <a:t> </a:t>
            </a:r>
            <a:r>
              <a:rPr lang="el-GR" sz="2000" dirty="0" smtClean="0"/>
              <a:t>   γονέα, παππού-γιαγιάς στην ενημέρωση)</a:t>
            </a:r>
          </a:p>
          <a:p>
            <a:r>
              <a:rPr lang="el-GR" sz="2000" dirty="0" smtClean="0"/>
              <a:t>Συμμετοχή των μαθητών σε ασκήσεις ετοιμότητας φυσικών</a:t>
            </a:r>
          </a:p>
          <a:p>
            <a:pPr marL="0" indent="0">
              <a:buNone/>
            </a:pPr>
            <a:r>
              <a:rPr lang="el-GR" sz="2000" dirty="0"/>
              <a:t> </a:t>
            </a:r>
            <a:r>
              <a:rPr lang="el-GR" sz="2000" dirty="0" smtClean="0"/>
              <a:t>   καταστροφών, με συνεπαγόμενη την αύξηση της</a:t>
            </a:r>
          </a:p>
          <a:p>
            <a:pPr marL="0" indent="0">
              <a:buNone/>
            </a:pPr>
            <a:r>
              <a:rPr lang="el-GR" sz="2000" dirty="0"/>
              <a:t> </a:t>
            </a:r>
            <a:r>
              <a:rPr lang="el-GR" sz="2000" dirty="0" smtClean="0"/>
              <a:t>   </a:t>
            </a:r>
            <a:r>
              <a:rPr lang="el-GR" sz="2000" b="1" i="1" dirty="0" err="1" smtClean="0">
                <a:effectLst>
                  <a:outerShdw blurRad="38100" dist="38100" dir="2700000" algn="tl">
                    <a:srgbClr val="000000">
                      <a:alpha val="43137"/>
                    </a:srgbClr>
                  </a:outerShdw>
                </a:effectLst>
              </a:rPr>
              <a:t>βιο</a:t>
            </a:r>
            <a:r>
              <a:rPr lang="el-GR" sz="2000" b="1" i="1" dirty="0" smtClean="0">
                <a:effectLst>
                  <a:outerShdw blurRad="38100" dist="38100" dir="2700000" algn="tl">
                    <a:srgbClr val="000000">
                      <a:alpha val="43137"/>
                    </a:srgbClr>
                  </a:outerShdw>
                </a:effectLst>
              </a:rPr>
              <a:t>-επαγρύπνησης</a:t>
            </a:r>
            <a:r>
              <a:rPr lang="el-GR" sz="2000" dirty="0" smtClean="0"/>
              <a:t> &amp; </a:t>
            </a:r>
            <a:r>
              <a:rPr lang="el-GR" sz="2000" b="1" i="1" dirty="0" err="1" smtClean="0">
                <a:effectLst>
                  <a:outerShdw blurRad="38100" dist="38100" dir="2700000" algn="tl">
                    <a:srgbClr val="000000">
                      <a:alpha val="43137"/>
                    </a:srgbClr>
                  </a:outerShdw>
                </a:effectLst>
              </a:rPr>
              <a:t>οικο-επαγρύπνισης</a:t>
            </a:r>
            <a:r>
              <a:rPr lang="el-GR" sz="2000" b="1" i="1" dirty="0" smtClean="0">
                <a:effectLst>
                  <a:outerShdw blurRad="38100" dist="38100" dir="2700000" algn="tl">
                    <a:srgbClr val="000000">
                      <a:alpha val="43137"/>
                    </a:srgbClr>
                  </a:outerShdw>
                </a:effectLst>
              </a:rPr>
              <a:t> (</a:t>
            </a:r>
            <a:r>
              <a:rPr lang="en-GB" sz="2000" b="1" i="1" dirty="0" smtClean="0">
                <a:effectLst>
                  <a:outerShdw blurRad="38100" dist="38100" dir="2700000" algn="tl">
                    <a:srgbClr val="000000">
                      <a:alpha val="43137"/>
                    </a:srgbClr>
                  </a:outerShdw>
                </a:effectLst>
              </a:rPr>
              <a:t>eco-awareness)</a:t>
            </a:r>
            <a:endParaRPr lang="el-GR" sz="2000" b="1" i="1" dirty="0" smtClean="0">
              <a:effectLst>
                <a:outerShdw blurRad="38100" dist="38100" dir="2700000" algn="tl">
                  <a:srgbClr val="000000">
                    <a:alpha val="43137"/>
                  </a:srgbClr>
                </a:outerShdw>
              </a:effectLst>
            </a:endParaRPr>
          </a:p>
          <a:p>
            <a:pPr marL="0" indent="0">
              <a:buNone/>
            </a:pPr>
            <a:r>
              <a:rPr lang="el-GR" sz="2000" dirty="0"/>
              <a:t> </a:t>
            </a:r>
            <a:r>
              <a:rPr lang="el-GR" sz="2000" dirty="0" smtClean="0"/>
              <a:t>   σε θέματα προστασίας του οικοσυστήματος. </a:t>
            </a:r>
            <a:endParaRPr lang="el-GR" sz="2000" dirty="0"/>
          </a:p>
        </p:txBody>
      </p:sp>
      <p:pic>
        <p:nvPicPr>
          <p:cNvPr id="8" name="Picture 7"/>
          <p:cNvPicPr>
            <a:picLocks noChangeAspect="1"/>
          </p:cNvPicPr>
          <p:nvPr/>
        </p:nvPicPr>
        <p:blipFill>
          <a:blip r:embed="rId3"/>
          <a:stretch>
            <a:fillRect/>
          </a:stretch>
        </p:blipFill>
        <p:spPr>
          <a:xfrm>
            <a:off x="7901416" y="1669258"/>
            <a:ext cx="3304318" cy="4352921"/>
          </a:xfrm>
          <a:prstGeom prst="rect">
            <a:avLst/>
          </a:prstGeom>
        </p:spPr>
      </p:pic>
      <p:pic>
        <p:nvPicPr>
          <p:cNvPr id="9" name="Bild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395579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4713" y="199119"/>
            <a:ext cx="10515600" cy="445714"/>
          </a:xfrm>
          <a:solidFill>
            <a:schemeClr val="accent6">
              <a:lumMod val="20000"/>
              <a:lumOff val="80000"/>
            </a:schemeClr>
          </a:solidFill>
          <a:ln>
            <a:solidFill>
              <a:schemeClr val="bg1"/>
            </a:solidFill>
          </a:ln>
        </p:spPr>
        <p:txBody>
          <a:bodyPr>
            <a:normAutofit/>
          </a:bodyPr>
          <a:lstStyle/>
          <a:p>
            <a:pPr algn="ctr"/>
            <a:r>
              <a:rPr lang="el-GR" sz="2000" b="1" dirty="0" smtClean="0">
                <a:effectLst>
                  <a:outerShdw blurRad="38100" dist="38100" dir="2700000" algn="tl">
                    <a:srgbClr val="000000">
                      <a:alpha val="43137"/>
                    </a:srgbClr>
                  </a:outerShdw>
                </a:effectLst>
              </a:rPr>
              <a:t>ΔΙΑΣΥΝΔΕΣΗ ΓΝΩΣΗΣ ΚΑΙ ΕΜΠΕΙΡΙΑΣ </a:t>
            </a:r>
            <a:endParaRPr lang="el-GR" sz="2000"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3414329" y="1409989"/>
            <a:ext cx="5583343" cy="4351338"/>
          </a:xfrm>
          <a:prstGeom prst="rect">
            <a:avLst/>
          </a:prstGeom>
        </p:spPr>
      </p:pic>
      <p:pic>
        <p:nvPicPr>
          <p:cNvPr id="3" name="Picture 2"/>
          <p:cNvPicPr>
            <a:picLocks noChangeAspect="1"/>
          </p:cNvPicPr>
          <p:nvPr/>
        </p:nvPicPr>
        <p:blipFill>
          <a:blip r:embed="rId3"/>
          <a:stretch>
            <a:fillRect/>
          </a:stretch>
        </p:blipFill>
        <p:spPr>
          <a:xfrm>
            <a:off x="838200" y="1282267"/>
            <a:ext cx="2429801" cy="1534824"/>
          </a:xfrm>
          <a:prstGeom prst="rect">
            <a:avLst/>
          </a:prstGeom>
        </p:spPr>
      </p:pic>
      <p:sp>
        <p:nvSpPr>
          <p:cNvPr id="8" name="Rectangle 7"/>
          <p:cNvSpPr/>
          <p:nvPr/>
        </p:nvSpPr>
        <p:spPr>
          <a:xfrm>
            <a:off x="2916818" y="5836987"/>
            <a:ext cx="7215272" cy="230832"/>
          </a:xfrm>
          <a:prstGeom prst="rect">
            <a:avLst/>
          </a:prstGeom>
        </p:spPr>
        <p:txBody>
          <a:bodyPr wrap="square">
            <a:spAutoFit/>
          </a:bodyPr>
          <a:lstStyle/>
          <a:p>
            <a:r>
              <a:rPr lang="en-GB" sz="900" dirty="0" smtClean="0"/>
              <a:t>Photo </a:t>
            </a:r>
            <a:r>
              <a:rPr lang="en-GB" sz="900" dirty="0"/>
              <a:t>source: </a:t>
            </a:r>
            <a:r>
              <a:rPr lang="en-GB" sz="900" dirty="0">
                <a:hlinkClick r:id="rId4"/>
              </a:rPr>
              <a:t>https://</a:t>
            </a:r>
            <a:r>
              <a:rPr lang="en-GB" sz="900" dirty="0" smtClean="0">
                <a:hlinkClick r:id="rId4"/>
              </a:rPr>
              <a:t>antikleidi.com</a:t>
            </a:r>
            <a:r>
              <a:rPr lang="el-GR" sz="900" dirty="0" smtClean="0"/>
              <a:t>; </a:t>
            </a:r>
            <a:r>
              <a:rPr lang="en-GB" sz="900" dirty="0" smtClean="0">
                <a:hlinkClick r:id="rId5"/>
              </a:rPr>
              <a:t>https</a:t>
            </a:r>
            <a:r>
              <a:rPr lang="en-GB" sz="900" dirty="0">
                <a:hlinkClick r:id="rId5"/>
              </a:rPr>
              <a:t>://ecozen.gr/2019/07/strofi-perivallon-kanoyn-oi-rempoyplikanoi</a:t>
            </a:r>
            <a:r>
              <a:rPr lang="en-GB" sz="900" dirty="0" smtClean="0">
                <a:hlinkClick r:id="rId5"/>
              </a:rPr>
              <a:t>/</a:t>
            </a:r>
            <a:r>
              <a:rPr lang="el-GR" sz="900" dirty="0" smtClean="0"/>
              <a:t>   </a:t>
            </a:r>
            <a:r>
              <a:rPr lang="en-GB" sz="900" dirty="0" smtClean="0"/>
              <a:t> </a:t>
            </a:r>
            <a:endParaRPr lang="el-GR" sz="900" dirty="0"/>
          </a:p>
        </p:txBody>
      </p:sp>
      <p:pic>
        <p:nvPicPr>
          <p:cNvPr id="9" name="Picture 8"/>
          <p:cNvPicPr>
            <a:picLocks noChangeAspect="1"/>
          </p:cNvPicPr>
          <p:nvPr/>
        </p:nvPicPr>
        <p:blipFill>
          <a:blip r:embed="rId6"/>
          <a:stretch>
            <a:fillRect/>
          </a:stretch>
        </p:blipFill>
        <p:spPr>
          <a:xfrm>
            <a:off x="9074936" y="1409989"/>
            <a:ext cx="2970631" cy="180109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922" y="3973261"/>
            <a:ext cx="3042079" cy="1788066"/>
          </a:xfrm>
          <a:prstGeom prst="rect">
            <a:avLst/>
          </a:prstGeom>
        </p:spPr>
      </p:pic>
      <p:pic>
        <p:nvPicPr>
          <p:cNvPr id="12" name="Picture 11"/>
          <p:cNvPicPr>
            <a:picLocks noChangeAspect="1"/>
          </p:cNvPicPr>
          <p:nvPr/>
        </p:nvPicPr>
        <p:blipFill>
          <a:blip r:embed="rId8"/>
          <a:stretch>
            <a:fillRect/>
          </a:stretch>
        </p:blipFill>
        <p:spPr>
          <a:xfrm>
            <a:off x="9074936" y="3870035"/>
            <a:ext cx="3033568" cy="1820141"/>
          </a:xfrm>
          <a:prstGeom prst="rect">
            <a:avLst/>
          </a:prstGeom>
        </p:spPr>
      </p:pic>
      <p:pic>
        <p:nvPicPr>
          <p:cNvPr id="5" name="Picture 4"/>
          <p:cNvPicPr>
            <a:picLocks noChangeAspect="1"/>
          </p:cNvPicPr>
          <p:nvPr/>
        </p:nvPicPr>
        <p:blipFill>
          <a:blip r:embed="rId9"/>
          <a:stretch>
            <a:fillRect/>
          </a:stretch>
        </p:blipFill>
        <p:spPr>
          <a:xfrm>
            <a:off x="3772524" y="6167867"/>
            <a:ext cx="8335980" cy="465491"/>
          </a:xfrm>
          <a:prstGeom prst="rect">
            <a:avLst/>
          </a:prstGeom>
        </p:spPr>
      </p:pic>
      <p:sp>
        <p:nvSpPr>
          <p:cNvPr id="6" name="Oval 5"/>
          <p:cNvSpPr/>
          <p:nvPr/>
        </p:nvSpPr>
        <p:spPr>
          <a:xfrm>
            <a:off x="186654" y="930779"/>
            <a:ext cx="1376118" cy="9144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i="1" dirty="0" smtClean="0">
                <a:solidFill>
                  <a:schemeClr val="bg1"/>
                </a:solidFill>
                <a:effectLst>
                  <a:outerShdw blurRad="38100" dist="38100" dir="2700000" algn="tl">
                    <a:srgbClr val="000000">
                      <a:alpha val="43137"/>
                    </a:srgbClr>
                  </a:outerShdw>
                </a:effectLst>
              </a:rPr>
              <a:t>«ΝΙΩΣΕ ΤΗ ΓΗ»</a:t>
            </a:r>
            <a:endParaRPr lang="el-GR" sz="1200" b="1" i="1" dirty="0">
              <a:solidFill>
                <a:schemeClr val="bg1"/>
              </a:solidFill>
              <a:effectLst>
                <a:outerShdw blurRad="38100" dist="38100" dir="2700000" algn="tl">
                  <a:srgbClr val="000000">
                    <a:alpha val="43137"/>
                  </a:srgbClr>
                </a:outerShdw>
              </a:effectLst>
            </a:endParaRPr>
          </a:p>
        </p:txBody>
      </p:sp>
      <p:sp>
        <p:nvSpPr>
          <p:cNvPr id="14" name="Oval 13"/>
          <p:cNvSpPr/>
          <p:nvPr/>
        </p:nvSpPr>
        <p:spPr>
          <a:xfrm>
            <a:off x="50958" y="3585658"/>
            <a:ext cx="1567709"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i="1" dirty="0" smtClean="0">
                <a:solidFill>
                  <a:schemeClr val="accent6">
                    <a:lumMod val="50000"/>
                  </a:schemeClr>
                </a:solidFill>
                <a:effectLst>
                  <a:outerShdw blurRad="38100" dist="38100" dir="2700000" algn="tl">
                    <a:srgbClr val="000000">
                      <a:alpha val="43137"/>
                    </a:srgbClr>
                  </a:outerShdw>
                </a:effectLst>
              </a:rPr>
              <a:t>«ΠΙΣΤΕΨΕ ΣΤΗΝ ΠΡΑΣΙΝΗ ΑΝΑΠΤΥΞΗ»</a:t>
            </a:r>
            <a:endParaRPr lang="el-GR" sz="1200" b="1" i="1" dirty="0">
              <a:solidFill>
                <a:schemeClr val="accent6">
                  <a:lumMod val="50000"/>
                </a:schemeClr>
              </a:solidFill>
              <a:effectLst>
                <a:outerShdw blurRad="38100" dist="38100" dir="2700000" algn="tl">
                  <a:srgbClr val="000000">
                    <a:alpha val="43137"/>
                  </a:srgbClr>
                </a:outerShdw>
              </a:effectLst>
            </a:endParaRPr>
          </a:p>
        </p:txBody>
      </p:sp>
      <p:sp>
        <p:nvSpPr>
          <p:cNvPr id="15" name="Oval 14"/>
          <p:cNvSpPr/>
          <p:nvPr/>
        </p:nvSpPr>
        <p:spPr>
          <a:xfrm>
            <a:off x="10445262" y="930779"/>
            <a:ext cx="1663242" cy="71714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i="1" dirty="0" smtClean="0">
                <a:solidFill>
                  <a:schemeClr val="bg1"/>
                </a:solidFill>
                <a:effectLst>
                  <a:outerShdw blurRad="38100" dist="38100" dir="2700000" algn="tl">
                    <a:srgbClr val="000000">
                      <a:alpha val="43137"/>
                    </a:srgbClr>
                  </a:outerShdw>
                </a:effectLst>
              </a:rPr>
              <a:t>«ΔΡΑΣΕ ΓΙΑ ΤΟ ΠΕΡΙΒΑΛΛΟΝ»</a:t>
            </a:r>
            <a:endParaRPr lang="el-GR" sz="1200" b="1" i="1" dirty="0">
              <a:solidFill>
                <a:schemeClr val="bg1"/>
              </a:solidFill>
              <a:effectLst>
                <a:outerShdw blurRad="38100" dist="38100" dir="2700000" algn="tl">
                  <a:srgbClr val="000000">
                    <a:alpha val="43137"/>
                  </a:srgbClr>
                </a:outerShdw>
              </a:effectLst>
            </a:endParaRPr>
          </a:p>
        </p:txBody>
      </p:sp>
      <p:sp>
        <p:nvSpPr>
          <p:cNvPr id="16" name="Oval 15"/>
          <p:cNvSpPr/>
          <p:nvPr/>
        </p:nvSpPr>
        <p:spPr>
          <a:xfrm>
            <a:off x="8811027" y="3198430"/>
            <a:ext cx="1713365"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i="1" dirty="0" smtClean="0">
                <a:solidFill>
                  <a:schemeClr val="tx1"/>
                </a:solidFill>
                <a:effectLst>
                  <a:outerShdw blurRad="38100" dist="38100" dir="2700000" algn="tl">
                    <a:srgbClr val="000000">
                      <a:alpha val="43137"/>
                    </a:srgbClr>
                  </a:outerShdw>
                </a:effectLst>
              </a:rPr>
              <a:t>«ΦΡΟΝΤΙΣΕ ΤΗΝ  ΠΟΙΟΤΗΤΑ ΖΩΗΣ ΣΟΥ»</a:t>
            </a:r>
            <a:endParaRPr lang="el-GR" sz="1200" b="1" i="1" dirty="0">
              <a:solidFill>
                <a:schemeClr val="tx1"/>
              </a:solidFill>
              <a:effectLst>
                <a:outerShdw blurRad="38100" dist="38100" dir="2700000" algn="tl">
                  <a:srgbClr val="000000">
                    <a:alpha val="43137"/>
                  </a:srgbClr>
                </a:outerShdw>
              </a:effectLst>
            </a:endParaRPr>
          </a:p>
        </p:txBody>
      </p:sp>
      <p:sp>
        <p:nvSpPr>
          <p:cNvPr id="17" name="Oval 16"/>
          <p:cNvSpPr/>
          <p:nvPr/>
        </p:nvSpPr>
        <p:spPr>
          <a:xfrm>
            <a:off x="4360984" y="731790"/>
            <a:ext cx="3743299" cy="10147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i="1" dirty="0" smtClean="0">
                <a:solidFill>
                  <a:schemeClr val="bg1"/>
                </a:solidFill>
                <a:effectLst>
                  <a:outerShdw blurRad="38100" dist="38100" dir="2700000" algn="tl">
                    <a:srgbClr val="000000">
                      <a:alpha val="43137"/>
                    </a:srgbClr>
                  </a:outerShdw>
                </a:effectLst>
              </a:rPr>
              <a:t>«Ο ΠΙΟ ΔΥΝΑΤΟΣ ΣΥΜΜΑΧΟΣ ΣΤΙΣ ΠΡΟΣΠΑΘΕΙΕΣ ΣΟΥ ΓΙΑ ΕΝΑ ΚΑΛΥΤΕΡΟ ΑΥΡΙΟ ΕΙΝΑΙ </a:t>
            </a:r>
            <a:r>
              <a:rPr lang="el-GR" sz="1200" b="1" i="1" dirty="0">
                <a:solidFill>
                  <a:schemeClr val="bg1"/>
                </a:solidFill>
                <a:effectLst>
                  <a:outerShdw blurRad="38100" dist="38100" dir="2700000" algn="tl">
                    <a:srgbClr val="000000">
                      <a:alpha val="43137"/>
                    </a:srgbClr>
                  </a:outerShdw>
                </a:effectLst>
              </a:rPr>
              <a:t>Ο</a:t>
            </a:r>
            <a:r>
              <a:rPr lang="el-GR" sz="1200" b="1" i="1" dirty="0" smtClean="0">
                <a:solidFill>
                  <a:schemeClr val="bg1"/>
                </a:solidFill>
                <a:effectLst>
                  <a:outerShdw blurRad="38100" dist="38100" dir="2700000" algn="tl">
                    <a:srgbClr val="000000">
                      <a:alpha val="43137"/>
                    </a:srgbClr>
                  </a:outerShdw>
                </a:effectLst>
              </a:rPr>
              <a:t>ΤΑΝ ΟΙ ΓΝΩΣΕΙΣ ΣΟΥ ΣΥΝΑΝΤΟΥΝ ΤΙΣ ΕΜΠΕΙΡΙΕΣ ΣΟΥ»</a:t>
            </a:r>
            <a:endParaRPr lang="el-GR" sz="1200" b="1" i="1" dirty="0">
              <a:solidFill>
                <a:schemeClr val="bg1"/>
              </a:solidFill>
              <a:effectLst>
                <a:outerShdw blurRad="38100" dist="38100" dir="2700000" algn="tl">
                  <a:srgbClr val="000000">
                    <a:alpha val="43137"/>
                  </a:srgbClr>
                </a:outerShdw>
              </a:effectLst>
            </a:endParaRPr>
          </a:p>
        </p:txBody>
      </p:sp>
      <p:pic>
        <p:nvPicPr>
          <p:cNvPr id="18" name="Bilde 2"/>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
        <p:nvSpPr>
          <p:cNvPr id="19" name="Slide Number Placeholder 3"/>
          <p:cNvSpPr>
            <a:spLocks noGrp="1"/>
          </p:cNvSpPr>
          <p:nvPr>
            <p:ph type="sldNum" sz="quarter" idx="12"/>
          </p:nvPr>
        </p:nvSpPr>
        <p:spPr>
          <a:xfrm>
            <a:off x="11658600" y="6308725"/>
            <a:ext cx="381000" cy="365125"/>
          </a:xfrm>
        </p:spPr>
        <p:txBody>
          <a:bodyPr/>
          <a:lstStyle/>
          <a:p>
            <a:r>
              <a:rPr lang="en-GB" dirty="0" smtClean="0"/>
              <a:t>31</a:t>
            </a:r>
            <a:endParaRPr lang="el-GR" dirty="0"/>
          </a:p>
        </p:txBody>
      </p:sp>
    </p:spTree>
    <p:extLst>
      <p:ext uri="{BB962C8B-B14F-4D97-AF65-F5344CB8AC3E}">
        <p14:creationId xmlns:p14="http://schemas.microsoft.com/office/powerpoint/2010/main" val="375066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1000" fill="hold"/>
                                        <p:tgtEl>
                                          <p:spTgt spid="17"/>
                                        </p:tgtEl>
                                        <p:attrNameLst>
                                          <p:attrName>ppt_w</p:attrName>
                                        </p:attrNameLst>
                                      </p:cBhvr>
                                      <p:tavLst>
                                        <p:tav tm="0">
                                          <p:val>
                                            <p:fltVal val="0"/>
                                          </p:val>
                                        </p:tav>
                                        <p:tav tm="100000">
                                          <p:val>
                                            <p:strVal val="#ppt_w"/>
                                          </p:val>
                                        </p:tav>
                                      </p:tavLst>
                                    </p:anim>
                                    <p:anim calcmode="lin" valueType="num">
                                      <p:cBhvr>
                                        <p:cTn id="44" dur="1000" fill="hold"/>
                                        <p:tgtEl>
                                          <p:spTgt spid="17"/>
                                        </p:tgtEl>
                                        <p:attrNameLst>
                                          <p:attrName>ppt_h</p:attrName>
                                        </p:attrNameLst>
                                      </p:cBhvr>
                                      <p:tavLst>
                                        <p:tav tm="0">
                                          <p:val>
                                            <p:fltVal val="0"/>
                                          </p:val>
                                        </p:tav>
                                        <p:tav tm="100000">
                                          <p:val>
                                            <p:strVal val="#ppt_h"/>
                                          </p:val>
                                        </p:tav>
                                      </p:tavLst>
                                    </p:anim>
                                    <p:anim calcmode="lin" valueType="num">
                                      <p:cBhvr>
                                        <p:cTn id="45" dur="1000" fill="hold"/>
                                        <p:tgtEl>
                                          <p:spTgt spid="17"/>
                                        </p:tgtEl>
                                        <p:attrNameLst>
                                          <p:attrName>style.rotation</p:attrName>
                                        </p:attrNameLst>
                                      </p:cBhvr>
                                      <p:tavLst>
                                        <p:tav tm="0">
                                          <p:val>
                                            <p:fltVal val="90"/>
                                          </p:val>
                                        </p:tav>
                                        <p:tav tm="100000">
                                          <p:val>
                                            <p:fltVal val="0"/>
                                          </p:val>
                                        </p:tav>
                                      </p:tavLst>
                                    </p:anim>
                                    <p:animEffect transition="in" filter="fade">
                                      <p:cBhvr>
                                        <p:cTn id="4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4873"/>
            <a:ext cx="10515600" cy="5752090"/>
          </a:xfrm>
          <a:solidFill>
            <a:schemeClr val="accent6">
              <a:lumMod val="20000"/>
              <a:lumOff val="80000"/>
            </a:schemeClr>
          </a:solidFill>
        </p:spPr>
        <p:txBody>
          <a:bodyPr>
            <a:normAutofit lnSpcReduction="10000"/>
          </a:bodyPr>
          <a:lstStyle/>
          <a:p>
            <a:pPr marL="0" indent="0">
              <a:buNone/>
            </a:pPr>
            <a:r>
              <a:rPr lang="el-GR" sz="1400" b="1" i="1" dirty="0"/>
              <a:t>Βιβλιογραφικές </a:t>
            </a:r>
            <a:r>
              <a:rPr lang="el-GR" sz="1400" b="1" i="1" dirty="0" smtClean="0"/>
              <a:t>Αναφορές</a:t>
            </a:r>
          </a:p>
          <a:p>
            <a:pPr marL="0" indent="0">
              <a:buNone/>
            </a:pPr>
            <a:r>
              <a:rPr lang="el-GR" sz="1200" b="1" i="1" dirty="0" smtClean="0"/>
              <a:t>Ελληνόγλωσσες</a:t>
            </a:r>
          </a:p>
          <a:p>
            <a:pPr marL="0" indent="0">
              <a:buNone/>
            </a:pPr>
            <a:r>
              <a:rPr lang="el-GR" sz="1200" dirty="0" smtClean="0">
                <a:latin typeface="Times New Roman" panose="02020603050405020304" pitchFamily="18" charset="0"/>
                <a:cs typeface="Times New Roman" panose="02020603050405020304" pitchFamily="18" charset="0"/>
              </a:rPr>
              <a:t>Ευρωπαϊκό Συμβούλιο (2020), Κλιματική Αλλαγή: Η δράση της ΕΕ., </a:t>
            </a:r>
            <a:r>
              <a:rPr lang="en-GB" sz="1200" dirty="0">
                <a:latin typeface="Times New Roman" panose="02020603050405020304" pitchFamily="18" charset="0"/>
                <a:cs typeface="Times New Roman" panose="02020603050405020304" pitchFamily="18" charset="0"/>
                <a:hlinkClick r:id="rId2"/>
              </a:rPr>
              <a:t>https://www.consilium.europa.eu/el/policies/climate-change</a:t>
            </a:r>
            <a:r>
              <a:rPr lang="en-GB" sz="1200" dirty="0" smtClean="0">
                <a:latin typeface="Times New Roman" panose="02020603050405020304" pitchFamily="18" charset="0"/>
                <a:cs typeface="Times New Roman" panose="02020603050405020304" pitchFamily="18" charset="0"/>
                <a:hlinkClick r:id="rId2"/>
              </a:rPr>
              <a:t>/</a:t>
            </a:r>
            <a:r>
              <a:rPr lang="el-GR" sz="1200" dirty="0" smtClean="0">
                <a:latin typeface="Times New Roman" panose="02020603050405020304" pitchFamily="18" charset="0"/>
                <a:cs typeface="Times New Roman" panose="02020603050405020304" pitchFamily="18" charset="0"/>
              </a:rPr>
              <a:t> (</a:t>
            </a:r>
            <a:r>
              <a:rPr lang="el-GR" sz="1200" dirty="0" err="1" smtClean="0">
                <a:latin typeface="Times New Roman" panose="02020603050405020304" pitchFamily="18" charset="0"/>
                <a:cs typeface="Times New Roman" panose="02020603050405020304" pitchFamily="18" charset="0"/>
              </a:rPr>
              <a:t>προσβάσιμο</a:t>
            </a:r>
            <a:r>
              <a:rPr lang="el-GR" sz="1200" dirty="0" smtClean="0">
                <a:latin typeface="Times New Roman" panose="02020603050405020304" pitchFamily="18" charset="0"/>
                <a:cs typeface="Times New Roman" panose="02020603050405020304" pitchFamily="18" charset="0"/>
              </a:rPr>
              <a:t> στις 26/03/2020).</a:t>
            </a:r>
          </a:p>
          <a:p>
            <a:pPr marL="0" indent="0">
              <a:buNone/>
            </a:pPr>
            <a:r>
              <a:rPr lang="el-GR" sz="1200" dirty="0" smtClean="0">
                <a:latin typeface="Times New Roman" panose="02020603050405020304" pitchFamily="18" charset="0"/>
                <a:cs typeface="Times New Roman" panose="02020603050405020304" pitchFamily="18" charset="0"/>
              </a:rPr>
              <a:t>Η Καθημερινή (2019α), Αυξάνονται τα θύματα από πλημμύρες στην Ελλάδα, 14-12-2019, </a:t>
            </a:r>
            <a:r>
              <a:rPr lang="en-GB" sz="1200" dirty="0">
                <a:latin typeface="Times New Roman" panose="02020603050405020304" pitchFamily="18" charset="0"/>
                <a:cs typeface="Times New Roman" panose="02020603050405020304" pitchFamily="18" charset="0"/>
                <a:hlinkClick r:id="rId3"/>
              </a:rPr>
              <a:t>https://</a:t>
            </a:r>
            <a:r>
              <a:rPr lang="en-GB" sz="1200" dirty="0" smtClean="0">
                <a:latin typeface="Times New Roman" panose="02020603050405020304" pitchFamily="18" charset="0"/>
                <a:cs typeface="Times New Roman" panose="02020603050405020304" pitchFamily="18" charset="0"/>
                <a:hlinkClick r:id="rId3"/>
              </a:rPr>
              <a:t>www.kathimerini.gr/1056243/gallery/epikairothta/ellada/ay3anontai-ta-8ymata-apo-plhmmyres-sthn-ellada</a:t>
            </a:r>
            <a:r>
              <a:rPr lang="el-GR" sz="1200" dirty="0" smtClean="0">
                <a:latin typeface="Times New Roman" panose="02020603050405020304" pitchFamily="18" charset="0"/>
                <a:cs typeface="Times New Roman" panose="02020603050405020304" pitchFamily="18" charset="0"/>
              </a:rPr>
              <a:t>, (</a:t>
            </a:r>
            <a:r>
              <a:rPr lang="el-GR" sz="1200" dirty="0" err="1" smtClean="0">
                <a:latin typeface="Times New Roman" panose="02020603050405020304" pitchFamily="18" charset="0"/>
                <a:cs typeface="Times New Roman" panose="02020603050405020304" pitchFamily="18" charset="0"/>
              </a:rPr>
              <a:t>προσβάσιμη</a:t>
            </a:r>
            <a:r>
              <a:rPr lang="el-GR" sz="1200" dirty="0" smtClean="0">
                <a:latin typeface="Times New Roman" panose="02020603050405020304" pitchFamily="18" charset="0"/>
                <a:cs typeface="Times New Roman" panose="02020603050405020304" pitchFamily="18" charset="0"/>
              </a:rPr>
              <a:t> στις 27/03/2020).</a:t>
            </a:r>
          </a:p>
          <a:p>
            <a:pPr marL="0" indent="0">
              <a:buNone/>
            </a:pPr>
            <a:r>
              <a:rPr lang="el-GR" sz="1200" dirty="0" smtClean="0">
                <a:latin typeface="Times New Roman" panose="02020603050405020304" pitchFamily="18" charset="0"/>
                <a:cs typeface="Times New Roman" panose="02020603050405020304" pitchFamily="18" charset="0"/>
              </a:rPr>
              <a:t>Η Καθημερινή (2019β), Αλβανία: Στέγαση σεισμόπληκτων οικογενειών σε δομές φιλοξενίας, </a:t>
            </a:r>
            <a:r>
              <a:rPr lang="en-GB" sz="1200" dirty="0" smtClean="0">
                <a:latin typeface="Times New Roman" panose="02020603050405020304" pitchFamily="18" charset="0"/>
                <a:cs typeface="Times New Roman" panose="02020603050405020304" pitchFamily="18" charset="0"/>
                <a:hlinkClick r:id="rId4"/>
              </a:rPr>
              <a:t>https</a:t>
            </a:r>
            <a:r>
              <a:rPr lang="en-GB" sz="1200" dirty="0">
                <a:latin typeface="Times New Roman" panose="02020603050405020304" pitchFamily="18" charset="0"/>
                <a:cs typeface="Times New Roman" panose="02020603050405020304" pitchFamily="18" charset="0"/>
                <a:hlinkClick r:id="rId4"/>
              </a:rPr>
              <a:t>://</a:t>
            </a:r>
            <a:r>
              <a:rPr lang="en-GB" sz="1200" dirty="0" smtClean="0">
                <a:latin typeface="Times New Roman" panose="02020603050405020304" pitchFamily="18" charset="0"/>
                <a:cs typeface="Times New Roman" panose="02020603050405020304" pitchFamily="18" charset="0"/>
                <a:hlinkClick r:id="rId4"/>
              </a:rPr>
              <a:t>www.kathimerini.gr/1053659/article/epikairothta/kosmos/alvania-stegash-twn-seismoplhktwn-oikogeneiwn-se-domes-filo3enias</a:t>
            </a:r>
            <a:r>
              <a:rPr lang="el-GR" sz="1200" dirty="0" smtClean="0">
                <a:latin typeface="Times New Roman" panose="02020603050405020304" pitchFamily="18" charset="0"/>
                <a:cs typeface="Times New Roman" panose="02020603050405020304" pitchFamily="18" charset="0"/>
              </a:rPr>
              <a:t> (</a:t>
            </a:r>
            <a:r>
              <a:rPr lang="el-GR" sz="1200" dirty="0" err="1" smtClean="0">
                <a:latin typeface="Times New Roman" panose="02020603050405020304" pitchFamily="18" charset="0"/>
                <a:cs typeface="Times New Roman" panose="02020603050405020304" pitchFamily="18" charset="0"/>
              </a:rPr>
              <a:t>προσβάσιμη</a:t>
            </a:r>
            <a:r>
              <a:rPr lang="el-GR" sz="1200" dirty="0" smtClean="0">
                <a:latin typeface="Times New Roman" panose="02020603050405020304" pitchFamily="18" charset="0"/>
                <a:cs typeface="Times New Roman" panose="02020603050405020304" pitchFamily="18" charset="0"/>
              </a:rPr>
              <a:t> στις 26/03/2020).</a:t>
            </a:r>
          </a:p>
          <a:p>
            <a:pPr marL="0" indent="0">
              <a:buNone/>
            </a:pPr>
            <a:r>
              <a:rPr lang="el-GR" sz="1200" dirty="0" err="1" smtClean="0">
                <a:latin typeface="Times New Roman" panose="02020603050405020304" pitchFamily="18" charset="0"/>
                <a:cs typeface="Times New Roman" panose="02020603050405020304" pitchFamily="18" charset="0"/>
              </a:rPr>
              <a:t>Λιάλιος</a:t>
            </a:r>
            <a:r>
              <a:rPr lang="el-GR" sz="1200" dirty="0" smtClean="0">
                <a:latin typeface="Times New Roman" panose="02020603050405020304" pitchFamily="18" charset="0"/>
                <a:cs typeface="Times New Roman" panose="02020603050405020304" pitchFamily="18" charset="0"/>
              </a:rPr>
              <a:t>, Γ. </a:t>
            </a:r>
            <a:r>
              <a:rPr lang="el-GR" sz="1200" dirty="0">
                <a:latin typeface="Times New Roman" panose="02020603050405020304" pitchFamily="18" charset="0"/>
                <a:cs typeface="Times New Roman" panose="02020603050405020304" pitchFamily="18" charset="0"/>
              </a:rPr>
              <a:t>(2019), </a:t>
            </a:r>
            <a:r>
              <a:rPr lang="el-GR" sz="1200" i="1" dirty="0">
                <a:latin typeface="Times New Roman" panose="02020603050405020304" pitchFamily="18" charset="0"/>
                <a:cs typeface="Times New Roman" panose="02020603050405020304" pitchFamily="18" charset="0"/>
              </a:rPr>
              <a:t>Σεισμός 7/9/1999: Τα 15 δευτερόλεπτα που «πάγωσαν» τον </a:t>
            </a:r>
            <a:r>
              <a:rPr lang="el-GR" sz="1200" i="1" dirty="0" smtClean="0">
                <a:latin typeface="Times New Roman" panose="02020603050405020304" pitchFamily="18" charset="0"/>
                <a:cs typeface="Times New Roman" panose="02020603050405020304" pitchFamily="18" charset="0"/>
              </a:rPr>
              <a:t>χρόνο., </a:t>
            </a:r>
            <a:r>
              <a:rPr lang="el-GR" sz="1200" dirty="0" smtClean="0">
                <a:latin typeface="Times New Roman" panose="02020603050405020304" pitchFamily="18" charset="0"/>
                <a:cs typeface="Times New Roman" panose="02020603050405020304" pitchFamily="18" charset="0"/>
              </a:rPr>
              <a:t>07-09-2019, Η Καθημερινή, </a:t>
            </a:r>
            <a:r>
              <a:rPr lang="en-GB" sz="1200" dirty="0">
                <a:latin typeface="Times New Roman" panose="02020603050405020304" pitchFamily="18" charset="0"/>
                <a:cs typeface="Times New Roman" panose="02020603050405020304" pitchFamily="18" charset="0"/>
                <a:hlinkClick r:id="rId5"/>
              </a:rPr>
              <a:t>https://</a:t>
            </a:r>
            <a:r>
              <a:rPr lang="en-GB" sz="1200" dirty="0" smtClean="0">
                <a:latin typeface="Times New Roman" panose="02020603050405020304" pitchFamily="18" charset="0"/>
                <a:cs typeface="Times New Roman" panose="02020603050405020304" pitchFamily="18" charset="0"/>
                <a:hlinkClick r:id="rId5"/>
              </a:rPr>
              <a:t>www.kathimerini.gr/1041545/gallery/epikairothta/ellada/seismos-791999-ta-15-deyterolepta-poy-pagwsan-ton-xrono</a:t>
            </a:r>
            <a:r>
              <a:rPr lang="el-GR" sz="1200" dirty="0" smtClean="0">
                <a:latin typeface="Times New Roman" panose="02020603050405020304" pitchFamily="18" charset="0"/>
                <a:cs typeface="Times New Roman" panose="02020603050405020304" pitchFamily="18" charset="0"/>
              </a:rPr>
              <a:t> (</a:t>
            </a:r>
            <a:r>
              <a:rPr lang="el-GR" sz="1200" dirty="0" err="1" smtClean="0">
                <a:latin typeface="Times New Roman" panose="02020603050405020304" pitchFamily="18" charset="0"/>
                <a:cs typeface="Times New Roman" panose="02020603050405020304" pitchFamily="18" charset="0"/>
              </a:rPr>
              <a:t>προσβάσιμη</a:t>
            </a:r>
            <a:r>
              <a:rPr lang="el-GR" sz="1200" dirty="0" smtClean="0">
                <a:latin typeface="Times New Roman" panose="02020603050405020304" pitchFamily="18" charset="0"/>
                <a:cs typeface="Times New Roman" panose="02020603050405020304" pitchFamily="18" charset="0"/>
              </a:rPr>
              <a:t> 27/03/2020).</a:t>
            </a:r>
            <a:endParaRPr lang="el-GR" sz="1200" i="1" dirty="0" smtClean="0">
              <a:latin typeface="Times New Roman" panose="02020603050405020304" pitchFamily="18" charset="0"/>
              <a:cs typeface="Times New Roman" panose="02020603050405020304" pitchFamily="18" charset="0"/>
            </a:endParaRPr>
          </a:p>
          <a:p>
            <a:pPr marL="0" indent="0">
              <a:buNone/>
            </a:pPr>
            <a:r>
              <a:rPr lang="el-GR" sz="1200" dirty="0" err="1" smtClean="0">
                <a:latin typeface="Times New Roman" panose="02020603050405020304" pitchFamily="18" charset="0"/>
                <a:cs typeface="Times New Roman" panose="02020603050405020304" pitchFamily="18" charset="0"/>
              </a:rPr>
              <a:t>Μαγκλίνης</a:t>
            </a:r>
            <a:r>
              <a:rPr lang="el-GR" sz="1200" dirty="0" smtClean="0">
                <a:latin typeface="Times New Roman" panose="02020603050405020304" pitchFamily="18" charset="0"/>
                <a:cs typeface="Times New Roman" panose="02020603050405020304" pitchFamily="18" charset="0"/>
              </a:rPr>
              <a:t>, Δ. (2015</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Τσουνάμι</a:t>
            </a:r>
            <a:r>
              <a:rPr lang="el-GR" sz="1200" dirty="0">
                <a:latin typeface="Times New Roman" panose="02020603050405020304" pitchFamily="18" charset="0"/>
                <a:cs typeface="Times New Roman" panose="02020603050405020304" pitchFamily="18" charset="0"/>
              </a:rPr>
              <a:t>: το «βρώμικο κύμα» στο λιμάνι της </a:t>
            </a:r>
            <a:r>
              <a:rPr lang="el-GR" sz="1200" dirty="0" err="1" smtClean="0">
                <a:latin typeface="Times New Roman" panose="02020603050405020304" pitchFamily="18" charset="0"/>
                <a:cs typeface="Times New Roman" panose="02020603050405020304" pitchFamily="18" charset="0"/>
              </a:rPr>
              <a:t>Φουκουσίμα</a:t>
            </a:r>
            <a:r>
              <a:rPr lang="el-GR" sz="1200" dirty="0" smtClean="0">
                <a:latin typeface="Times New Roman" panose="02020603050405020304" pitchFamily="18" charset="0"/>
                <a:cs typeface="Times New Roman" panose="02020603050405020304" pitchFamily="18" charset="0"/>
              </a:rPr>
              <a:t>, 14-3-2015, Η Καθημερινή, </a:t>
            </a:r>
            <a:r>
              <a:rPr lang="en-GB" sz="1200" dirty="0">
                <a:latin typeface="Times New Roman" panose="02020603050405020304" pitchFamily="18" charset="0"/>
                <a:cs typeface="Times New Roman" panose="02020603050405020304" pitchFamily="18" charset="0"/>
                <a:hlinkClick r:id="rId6"/>
              </a:rPr>
              <a:t>https://</a:t>
            </a:r>
            <a:r>
              <a:rPr lang="en-GB" sz="1200" dirty="0" smtClean="0">
                <a:latin typeface="Times New Roman" panose="02020603050405020304" pitchFamily="18" charset="0"/>
                <a:cs typeface="Times New Roman" panose="02020603050405020304" pitchFamily="18" charset="0"/>
                <a:hlinkClick r:id="rId6"/>
              </a:rPr>
              <a:t>www.kathimerini.gr/807209/article/politismos/vivlio/tsoynami-to-vrwmiko-kyma-sto-limani-ths-foykoysima</a:t>
            </a:r>
            <a:r>
              <a:rPr lang="el-GR" sz="1200" dirty="0" smtClean="0">
                <a:latin typeface="Times New Roman" panose="02020603050405020304" pitchFamily="18" charset="0"/>
                <a:cs typeface="Times New Roman" panose="02020603050405020304" pitchFamily="18" charset="0"/>
              </a:rPr>
              <a:t> (</a:t>
            </a:r>
            <a:r>
              <a:rPr lang="el-GR" sz="1200" dirty="0" err="1" smtClean="0">
                <a:latin typeface="Times New Roman" panose="02020603050405020304" pitchFamily="18" charset="0"/>
                <a:cs typeface="Times New Roman" panose="02020603050405020304" pitchFamily="18" charset="0"/>
              </a:rPr>
              <a:t>προσβάσιμη</a:t>
            </a:r>
            <a:r>
              <a:rPr lang="el-GR" sz="1200" dirty="0" smtClean="0">
                <a:latin typeface="Times New Roman" panose="02020603050405020304" pitchFamily="18" charset="0"/>
                <a:cs typeface="Times New Roman" panose="02020603050405020304" pitchFamily="18" charset="0"/>
              </a:rPr>
              <a:t> στις 26/03/2020)</a:t>
            </a:r>
          </a:p>
          <a:p>
            <a:pPr marL="0" indent="0">
              <a:buNone/>
            </a:pPr>
            <a:r>
              <a:rPr lang="el-GR" sz="1200" dirty="0" err="1" smtClean="0">
                <a:latin typeface="Times New Roman" panose="02020603050405020304" pitchFamily="18" charset="0"/>
                <a:cs typeface="Times New Roman" panose="02020603050405020304" pitchFamily="18" charset="0"/>
              </a:rPr>
              <a:t>Ραπακούσης</a:t>
            </a:r>
            <a:r>
              <a:rPr lang="el-GR" sz="1200" dirty="0" smtClean="0">
                <a:latin typeface="Times New Roman" panose="02020603050405020304" pitchFamily="18" charset="0"/>
                <a:cs typeface="Times New Roman" panose="02020603050405020304" pitchFamily="18" charset="0"/>
              </a:rPr>
              <a:t>, Δ. </a:t>
            </a:r>
            <a:r>
              <a:rPr lang="el-GR" sz="1200" dirty="0">
                <a:latin typeface="Times New Roman" panose="02020603050405020304" pitchFamily="18" charset="0"/>
                <a:cs typeface="Times New Roman" panose="02020603050405020304" pitchFamily="18" charset="0"/>
              </a:rPr>
              <a:t>(2020), Σεισμός Πάργα: Σώθηκε από θαύμα ζευγάρι - Σοβαρές ζημιές σε δεκάδες </a:t>
            </a:r>
            <a:r>
              <a:rPr lang="el-GR" sz="1200" dirty="0" smtClean="0">
                <a:latin typeface="Times New Roman" panose="02020603050405020304" pitchFamily="18" charset="0"/>
                <a:cs typeface="Times New Roman" panose="02020603050405020304" pitchFamily="18" charset="0"/>
              </a:rPr>
              <a:t>σπίτια, 21-03-2020, </a:t>
            </a:r>
            <a:r>
              <a:rPr lang="en-GB" sz="1200" dirty="0">
                <a:latin typeface="Times New Roman" panose="02020603050405020304" pitchFamily="18" charset="0"/>
                <a:cs typeface="Times New Roman" panose="02020603050405020304" pitchFamily="18" charset="0"/>
              </a:rPr>
              <a:t>CNN </a:t>
            </a:r>
            <a:r>
              <a:rPr lang="en-GB" sz="1200" dirty="0" smtClean="0">
                <a:latin typeface="Times New Roman" panose="02020603050405020304" pitchFamily="18" charset="0"/>
                <a:cs typeface="Times New Roman" panose="02020603050405020304" pitchFamily="18" charset="0"/>
              </a:rPr>
              <a:t>Greece, </a:t>
            </a:r>
            <a:r>
              <a:rPr lang="en-GB" sz="1200" dirty="0" smtClean="0">
                <a:latin typeface="Times New Roman" panose="02020603050405020304" pitchFamily="18" charset="0"/>
                <a:cs typeface="Times New Roman" panose="02020603050405020304" pitchFamily="18" charset="0"/>
                <a:hlinkClick r:id="rId7"/>
              </a:rPr>
              <a:t>https</a:t>
            </a:r>
            <a:r>
              <a:rPr lang="en-GB" sz="1200" dirty="0">
                <a:latin typeface="Times New Roman" panose="02020603050405020304" pitchFamily="18" charset="0"/>
                <a:cs typeface="Times New Roman" panose="02020603050405020304" pitchFamily="18" charset="0"/>
                <a:hlinkClick r:id="rId7"/>
              </a:rPr>
              <a:t>://</a:t>
            </a:r>
            <a:r>
              <a:rPr lang="en-GB" sz="1200" dirty="0" smtClean="0">
                <a:latin typeface="Times New Roman" panose="02020603050405020304" pitchFamily="18" charset="0"/>
                <a:cs typeface="Times New Roman" panose="02020603050405020304" pitchFamily="18" charset="0"/>
                <a:hlinkClick r:id="rId7"/>
              </a:rPr>
              <a:t>www.cnn.gr/news/ellada/story/212182/seismos-parga-sothike-apo-thayma-zeygari-sovares-zimies-se-dekades-spitia</a:t>
            </a:r>
            <a:r>
              <a:rPr lang="el-GR" sz="1200" dirty="0" smtClean="0">
                <a:latin typeface="Times New Roman" panose="02020603050405020304" pitchFamily="18" charset="0"/>
                <a:cs typeface="Times New Roman" panose="02020603050405020304" pitchFamily="18" charset="0"/>
              </a:rPr>
              <a:t> (</a:t>
            </a:r>
            <a:r>
              <a:rPr lang="el-GR" sz="1200" dirty="0" err="1" smtClean="0">
                <a:latin typeface="Times New Roman" panose="02020603050405020304" pitchFamily="18" charset="0"/>
                <a:cs typeface="Times New Roman" panose="02020603050405020304" pitchFamily="18" charset="0"/>
              </a:rPr>
              <a:t>προσβάσιμη</a:t>
            </a:r>
            <a:r>
              <a:rPr lang="el-GR" sz="1200" dirty="0" smtClean="0">
                <a:latin typeface="Times New Roman" panose="02020603050405020304" pitchFamily="18" charset="0"/>
                <a:cs typeface="Times New Roman" panose="02020603050405020304" pitchFamily="18" charset="0"/>
              </a:rPr>
              <a:t> 21/03/2020)</a:t>
            </a:r>
          </a:p>
          <a:p>
            <a:pPr marL="0" indent="0">
              <a:buNone/>
            </a:pPr>
            <a:r>
              <a:rPr lang="el-GR" sz="1200" dirty="0" smtClean="0">
                <a:latin typeface="Times New Roman" panose="02020603050405020304" pitchFamily="18" charset="0"/>
                <a:cs typeface="Times New Roman" panose="02020603050405020304" pitchFamily="18" charset="0"/>
              </a:rPr>
              <a:t>Στεφανίδου, Α. (2019), Διάσημα ενεργά ηφαίστεια και οι εκρήξεις τους, </a:t>
            </a:r>
            <a:r>
              <a:rPr lang="en-GB" sz="1200" dirty="0" smtClean="0">
                <a:latin typeface="Times New Roman" panose="02020603050405020304" pitchFamily="18" charset="0"/>
                <a:cs typeface="Times New Roman" panose="02020603050405020304" pitchFamily="18" charset="0"/>
              </a:rPr>
              <a:t>UMANO, </a:t>
            </a:r>
            <a:r>
              <a:rPr lang="el-GR" sz="1200" dirty="0" smtClean="0">
                <a:latin typeface="Times New Roman" panose="02020603050405020304" pitchFamily="18" charset="0"/>
                <a:cs typeface="Times New Roman" panose="02020603050405020304" pitchFamily="18" charset="0"/>
              </a:rPr>
              <a:t>περιοδικό περιορισμένης ευθύνης, 8-10-2019, </a:t>
            </a:r>
            <a:r>
              <a:rPr lang="en-GB" sz="1200" dirty="0">
                <a:latin typeface="Times New Roman" panose="02020603050405020304" pitchFamily="18" charset="0"/>
                <a:cs typeface="Times New Roman" panose="02020603050405020304" pitchFamily="18" charset="0"/>
                <a:hlinkClick r:id="rId8"/>
              </a:rPr>
              <a:t>https://</a:t>
            </a:r>
            <a:r>
              <a:rPr lang="en-GB" sz="1200" dirty="0" smtClean="0">
                <a:latin typeface="Times New Roman" panose="02020603050405020304" pitchFamily="18" charset="0"/>
                <a:cs typeface="Times New Roman" panose="02020603050405020304" pitchFamily="18" charset="0"/>
                <a:hlinkClick r:id="rId8"/>
              </a:rPr>
              <a:t>umano.gr/diasima-energa-ifaisteia-kai-oi-ekrikseis-tous/</a:t>
            </a:r>
            <a:r>
              <a:rPr lang="el-GR" sz="1200" dirty="0">
                <a:latin typeface="Times New Roman" panose="02020603050405020304" pitchFamily="18" charset="0"/>
                <a:cs typeface="Times New Roman" panose="02020603050405020304" pitchFamily="18" charset="0"/>
              </a:rPr>
              <a:t> </a:t>
            </a:r>
            <a:r>
              <a:rPr lang="el-GR" sz="1200" dirty="0" smtClean="0">
                <a:latin typeface="Times New Roman" panose="02020603050405020304" pitchFamily="18" charset="0"/>
                <a:cs typeface="Times New Roman" panose="02020603050405020304" pitchFamily="18" charset="0"/>
              </a:rPr>
              <a:t>(</a:t>
            </a:r>
            <a:r>
              <a:rPr lang="el-GR" sz="1200" dirty="0" err="1" smtClean="0">
                <a:latin typeface="Times New Roman" panose="02020603050405020304" pitchFamily="18" charset="0"/>
                <a:cs typeface="Times New Roman" panose="02020603050405020304" pitchFamily="18" charset="0"/>
              </a:rPr>
              <a:t>προσβάσιμη</a:t>
            </a:r>
            <a:r>
              <a:rPr lang="el-GR" sz="1200" dirty="0" smtClean="0">
                <a:latin typeface="Times New Roman" panose="02020603050405020304" pitchFamily="18" charset="0"/>
                <a:cs typeface="Times New Roman" panose="02020603050405020304" pitchFamily="18" charset="0"/>
              </a:rPr>
              <a:t> στις 26/03/2020). </a:t>
            </a:r>
          </a:p>
          <a:p>
            <a:pPr marL="0" indent="0">
              <a:buNone/>
            </a:pPr>
            <a:r>
              <a:rPr lang="el-GR" sz="1200" b="1" i="1" dirty="0" smtClean="0"/>
              <a:t>Ξενόγλωσσες </a:t>
            </a:r>
          </a:p>
          <a:p>
            <a:pPr marL="0" indent="0">
              <a:buNone/>
            </a:pPr>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rPr>
              <a:t>Alexander</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D. (1997), </a:t>
            </a:r>
            <a:r>
              <a:rPr lang="en-US" sz="1200" i="1" dirty="0">
                <a:latin typeface="Times New Roman" panose="02020603050405020304" pitchFamily="18" charset="0"/>
                <a:ea typeface="Times New Roman" panose="02020603050405020304" pitchFamily="18" charset="0"/>
                <a:cs typeface="Times New Roman" panose="02020603050405020304" pitchFamily="18" charset="0"/>
              </a:rPr>
              <a:t>The study of natural disasters, 1977-1997: Some reflections on a Changing Field of Knowledge.,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Disasters, 21 (4): 284-304</a:t>
            </a:r>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0" indent="0">
              <a:buNone/>
            </a:pPr>
            <a:r>
              <a:rPr lang="en-US" sz="1200" dirty="0" err="1" smtClean="0">
                <a:latin typeface="Times New Roman" panose="02020603050405020304" pitchFamily="18" charset="0"/>
                <a:ea typeface="Times New Roman" panose="02020603050405020304" pitchFamily="18" charset="0"/>
                <a:cs typeface="Times New Roman" panose="02020603050405020304" pitchFamily="18" charset="0"/>
              </a:rPr>
              <a:t>Babaeian</a:t>
            </a:r>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rPr>
              <a:t>, I.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(2017), Consequences of global warming over Iran and the Middle Eastern </a:t>
            </a:r>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rPr>
              <a:t>countries, 2-7-2017</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Tehran Times, https://</a:t>
            </a:r>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rPr>
              <a:t>www.tehrantimes.com/news/414713/Consequences-of-global-warming-over-Iran-and-the-Middle-Eastern , (</a:t>
            </a:r>
            <a:r>
              <a:rPr lang="el-GR" sz="1200" dirty="0" err="1" smtClean="0">
                <a:latin typeface="Times New Roman" panose="02020603050405020304" pitchFamily="18" charset="0"/>
                <a:ea typeface="Times New Roman" panose="02020603050405020304" pitchFamily="18" charset="0"/>
                <a:cs typeface="Times New Roman" panose="02020603050405020304" pitchFamily="18" charset="0"/>
              </a:rPr>
              <a:t>προσβάσιμη</a:t>
            </a:r>
            <a:r>
              <a:rPr lang="el-GR" sz="1200" dirty="0" smtClean="0">
                <a:latin typeface="Times New Roman" panose="02020603050405020304" pitchFamily="18" charset="0"/>
                <a:ea typeface="Times New Roman" panose="02020603050405020304" pitchFamily="18" charset="0"/>
                <a:cs typeface="Times New Roman" panose="02020603050405020304" pitchFamily="18" charset="0"/>
              </a:rPr>
              <a:t> στις 26/03/2020).</a:t>
            </a:r>
            <a:endParaRPr lang="en-GB" sz="1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GB" sz="1200" dirty="0" err="1" smtClean="0">
                <a:latin typeface="Times New Roman" panose="02020603050405020304" pitchFamily="18" charset="0"/>
                <a:ea typeface="Times New Roman" panose="02020603050405020304" pitchFamily="18" charset="0"/>
                <a:cs typeface="Times New Roman" panose="02020603050405020304" pitchFamily="18" charset="0"/>
              </a:rPr>
              <a:t>Briere</a:t>
            </a:r>
            <a:r>
              <a:rPr lang="en-GB" sz="1200" dirty="0" smtClean="0">
                <a:latin typeface="Times New Roman" panose="02020603050405020304" pitchFamily="18" charset="0"/>
                <a:ea typeface="Times New Roman" panose="02020603050405020304" pitchFamily="18" charset="0"/>
                <a:cs typeface="Times New Roman" panose="02020603050405020304" pitchFamily="18" charset="0"/>
              </a:rPr>
              <a:t>, J. &amp; Elliot, D. (2000), </a:t>
            </a:r>
            <a:r>
              <a:rPr lang="en-GB" sz="1200" i="1" dirty="0" smtClean="0">
                <a:latin typeface="Times New Roman" panose="02020603050405020304" pitchFamily="18" charset="0"/>
                <a:ea typeface="Times New Roman" panose="02020603050405020304" pitchFamily="18" charset="0"/>
                <a:cs typeface="Times New Roman" panose="02020603050405020304" pitchFamily="18" charset="0"/>
              </a:rPr>
              <a:t>Prevalence, Characteristics, and long-term </a:t>
            </a:r>
            <a:r>
              <a:rPr lang="en-GB" sz="1200" i="1" dirty="0" err="1" smtClean="0">
                <a:latin typeface="Times New Roman" panose="02020603050405020304" pitchFamily="18" charset="0"/>
                <a:ea typeface="Times New Roman" panose="02020603050405020304" pitchFamily="18" charset="0"/>
                <a:cs typeface="Times New Roman" panose="02020603050405020304" pitchFamily="18" charset="0"/>
              </a:rPr>
              <a:t>Sequuelae</a:t>
            </a:r>
            <a:r>
              <a:rPr lang="en-GB" sz="1200" i="1" dirty="0" smtClean="0">
                <a:latin typeface="Times New Roman" panose="02020603050405020304" pitchFamily="18" charset="0"/>
                <a:ea typeface="Times New Roman" panose="02020603050405020304" pitchFamily="18" charset="0"/>
                <a:cs typeface="Times New Roman" panose="02020603050405020304" pitchFamily="18" charset="0"/>
              </a:rPr>
              <a:t>, of Natural Disaster Exposure in the General Population., </a:t>
            </a:r>
            <a:r>
              <a:rPr lang="en-GB" sz="1200" dirty="0" smtClean="0">
                <a:latin typeface="Times New Roman" panose="02020603050405020304" pitchFamily="18" charset="0"/>
                <a:ea typeface="Times New Roman" panose="02020603050405020304" pitchFamily="18" charset="0"/>
                <a:cs typeface="Times New Roman" panose="02020603050405020304" pitchFamily="18" charset="0"/>
              </a:rPr>
              <a:t>Journal of Traumatic Stress, 13 (4): 661-679.</a:t>
            </a:r>
          </a:p>
          <a:p>
            <a:pPr marL="0" indent="0">
              <a:buNone/>
            </a:pPr>
            <a:r>
              <a:rPr lang="en-GB" sz="1200" dirty="0" err="1" smtClean="0">
                <a:latin typeface="Times New Roman" panose="02020603050405020304" pitchFamily="18" charset="0"/>
                <a:ea typeface="Times New Roman" panose="02020603050405020304" pitchFamily="18" charset="0"/>
                <a:cs typeface="Times New Roman" panose="02020603050405020304" pitchFamily="18" charset="0"/>
              </a:rPr>
              <a:t>Borunda</a:t>
            </a:r>
            <a:r>
              <a:rPr lang="en-GB" sz="1200" dirty="0" smtClean="0">
                <a:latin typeface="Times New Roman" panose="02020603050405020304" pitchFamily="18" charset="0"/>
                <a:ea typeface="Times New Roman" panose="02020603050405020304" pitchFamily="18" charset="0"/>
                <a:cs typeface="Times New Roman" panose="02020603050405020304" pitchFamily="18" charset="0"/>
              </a:rPr>
              <a:t>, A. (2018),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What Greenland's 'unprecedented' ice loss means for Earth: The ice sheet is melting faster than in the last 350 years—and driving sea levels up around the world, (5-12-2018), </a:t>
            </a:r>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rPr>
              <a:t>National Geographic, </a:t>
            </a:r>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hlinkClick r:id="rId9"/>
              </a:rPr>
              <a:t>https</a:t>
            </a:r>
            <a:r>
              <a:rPr lang="en-US" sz="1200" dirty="0">
                <a:latin typeface="Times New Roman" panose="02020603050405020304" pitchFamily="18" charset="0"/>
                <a:ea typeface="Times New Roman" panose="02020603050405020304" pitchFamily="18" charset="0"/>
                <a:cs typeface="Times New Roman" panose="02020603050405020304" pitchFamily="18" charset="0"/>
                <a:hlinkClick r:id="rId9"/>
              </a:rPr>
              <a:t>://www.nationalgeographic.com/environment/2018/12/greenland-ice-sheet-is-melting-faster-than-in-the-last-350-years</a:t>
            </a:r>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hlinkClick r:id="rId9"/>
              </a:rPr>
              <a:t>/</a:t>
            </a:r>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smtClean="0">
                <a:latin typeface="Times New Roman" panose="02020603050405020304" pitchFamily="18" charset="0"/>
                <a:ea typeface="Times New Roman" panose="02020603050405020304" pitchFamily="18" charset="0"/>
                <a:cs typeface="Times New Roman" panose="02020603050405020304" pitchFamily="18" charset="0"/>
              </a:rPr>
              <a:t>προσβάσιμη</a:t>
            </a:r>
            <a:r>
              <a:rPr lang="el-GR" sz="1200" dirty="0" smtClean="0">
                <a:latin typeface="Times New Roman" panose="02020603050405020304" pitchFamily="18" charset="0"/>
                <a:ea typeface="Times New Roman" panose="02020603050405020304" pitchFamily="18" charset="0"/>
                <a:cs typeface="Times New Roman" panose="02020603050405020304" pitchFamily="18" charset="0"/>
              </a:rPr>
              <a:t> στις 26/03/2020).</a:t>
            </a:r>
            <a:endParaRPr lang="el-GR" sz="12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GB" sz="1200" dirty="0" err="1" smtClean="0">
                <a:latin typeface="Times New Roman" panose="02020603050405020304" pitchFamily="18" charset="0"/>
                <a:ea typeface="Times New Roman" panose="02020603050405020304" pitchFamily="18" charset="0"/>
                <a:cs typeface="Times New Roman" panose="02020603050405020304" pitchFamily="18" charset="0"/>
              </a:rPr>
              <a:t>Burkle</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F.M.,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Loher</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M. &amp;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Rubinson</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L. (2007), </a:t>
            </a:r>
            <a:r>
              <a:rPr lang="en-GB" sz="1200" i="1" dirty="0">
                <a:latin typeface="Times New Roman" panose="02020603050405020304" pitchFamily="18" charset="0"/>
                <a:ea typeface="Times New Roman" panose="02020603050405020304" pitchFamily="18" charset="0"/>
                <a:cs typeface="Times New Roman" panose="02020603050405020304" pitchFamily="18" charset="0"/>
              </a:rPr>
              <a:t>Definition and Functions of Health Identified Command and Emergency Operations </a:t>
            </a:r>
            <a:r>
              <a:rPr lang="en-GB" sz="1200" i="1" dirty="0" err="1">
                <a:latin typeface="Times New Roman" panose="02020603050405020304" pitchFamily="18" charset="0"/>
                <a:ea typeface="Times New Roman" panose="02020603050405020304" pitchFamily="18" charset="0"/>
                <a:cs typeface="Times New Roman" panose="02020603050405020304" pitchFamily="18" charset="0"/>
              </a:rPr>
              <a:t>Centers</a:t>
            </a:r>
            <a:r>
              <a:rPr lang="en-GB" sz="1200" i="1" dirty="0">
                <a:latin typeface="Times New Roman" panose="02020603050405020304" pitchFamily="18" charset="0"/>
                <a:ea typeface="Times New Roman" panose="02020603050405020304" pitchFamily="18" charset="0"/>
                <a:cs typeface="Times New Roman" panose="02020603050405020304" pitchFamily="18" charset="0"/>
              </a:rPr>
              <a:t> for large-scale </a:t>
            </a:r>
            <a:r>
              <a:rPr lang="en-GB" sz="1200" i="1" dirty="0" err="1">
                <a:latin typeface="Times New Roman" panose="02020603050405020304" pitchFamily="18" charset="0"/>
                <a:ea typeface="Times New Roman" panose="02020603050405020304" pitchFamily="18" charset="0"/>
                <a:cs typeface="Times New Roman" panose="02020603050405020304" pitchFamily="18" charset="0"/>
              </a:rPr>
              <a:t>bioevent</a:t>
            </a:r>
            <a:r>
              <a:rPr lang="en-GB" sz="1200" i="1" dirty="0">
                <a:latin typeface="Times New Roman" panose="02020603050405020304" pitchFamily="18" charset="0"/>
                <a:ea typeface="Times New Roman" panose="02020603050405020304" pitchFamily="18" charset="0"/>
                <a:cs typeface="Times New Roman" panose="02020603050405020304" pitchFamily="18" charset="0"/>
              </a:rPr>
              <a:t> disasters within the existing ICS.,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Disaster Medicine and Public Health Preparedness, 1 (2): 135-141</a:t>
            </a:r>
            <a:r>
              <a:rPr lang="en-GB" sz="1200" dirty="0" smtClean="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2"/>
          </p:nvPr>
        </p:nvSpPr>
        <p:spPr>
          <a:xfrm>
            <a:off x="11591925" y="6340475"/>
            <a:ext cx="400050" cy="365125"/>
          </a:xfrm>
        </p:spPr>
        <p:txBody>
          <a:bodyPr/>
          <a:lstStyle/>
          <a:p>
            <a:fld id="{50D286CC-2929-4045-ABEF-5FF20FBF2B4E}" type="slidenum">
              <a:rPr lang="el-GR" smtClean="0"/>
              <a:t>32</a:t>
            </a:fld>
            <a:endParaRPr lang="el-GR"/>
          </a:p>
        </p:txBody>
      </p:sp>
      <p:pic>
        <p:nvPicPr>
          <p:cNvPr id="2" name="Picture 1"/>
          <p:cNvPicPr>
            <a:picLocks noChangeAspect="1"/>
          </p:cNvPicPr>
          <p:nvPr/>
        </p:nvPicPr>
        <p:blipFill>
          <a:blip r:embed="rId10"/>
          <a:stretch>
            <a:fillRect/>
          </a:stretch>
        </p:blipFill>
        <p:spPr>
          <a:xfrm>
            <a:off x="3640833" y="6202012"/>
            <a:ext cx="8340051" cy="463336"/>
          </a:xfrm>
          <a:prstGeom prst="rect">
            <a:avLst/>
          </a:prstGeom>
        </p:spPr>
      </p:pic>
      <p:pic>
        <p:nvPicPr>
          <p:cNvPr id="5" name="Picture 4"/>
          <p:cNvPicPr>
            <a:picLocks noChangeAspect="1"/>
          </p:cNvPicPr>
          <p:nvPr/>
        </p:nvPicPr>
        <p:blipFill>
          <a:blip r:embed="rId11"/>
          <a:stretch>
            <a:fillRect/>
          </a:stretch>
        </p:blipFill>
        <p:spPr>
          <a:xfrm>
            <a:off x="9049109" y="0"/>
            <a:ext cx="3142891" cy="552916"/>
          </a:xfrm>
          <a:prstGeom prst="rect">
            <a:avLst/>
          </a:prstGeom>
        </p:spPr>
      </p:pic>
      <p:pic>
        <p:nvPicPr>
          <p:cNvPr id="6" name="Bilde 2"/>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3201564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4873"/>
            <a:ext cx="10515600" cy="5752090"/>
          </a:xfrm>
          <a:solidFill>
            <a:schemeClr val="accent6">
              <a:lumMod val="20000"/>
              <a:lumOff val="80000"/>
            </a:schemeClr>
          </a:solidFill>
        </p:spPr>
        <p:txBody>
          <a:bodyPr>
            <a:normAutofit lnSpcReduction="10000"/>
          </a:bodyPr>
          <a:lstStyle/>
          <a:p>
            <a:pPr marL="0" indent="0">
              <a:buNone/>
            </a:pPr>
            <a:r>
              <a:rPr lang="el-GR" sz="1400" b="1" i="1" dirty="0"/>
              <a:t>Βιβλιογραφικές </a:t>
            </a:r>
            <a:r>
              <a:rPr lang="el-GR" sz="1400" b="1" i="1" dirty="0" smtClean="0"/>
              <a:t>Αναφορές</a:t>
            </a:r>
            <a:endParaRPr lang="en-GB" sz="1200" b="1" i="1" dirty="0" smtClean="0"/>
          </a:p>
          <a:p>
            <a:pPr marL="0" lvl="0" indent="0">
              <a:buNone/>
            </a:pPr>
            <a:r>
              <a:rPr lang="el-GR" sz="1200" b="1" i="1" dirty="0">
                <a:solidFill>
                  <a:prstClr val="black"/>
                </a:solidFill>
              </a:rPr>
              <a:t>Ξενόγλωσσες </a:t>
            </a:r>
          </a:p>
          <a:p>
            <a:pPr marL="0" lvl="0" indent="0">
              <a:buNone/>
            </a:pPr>
            <a:r>
              <a:rPr lang="en-GB"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Burkle</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F.M. (2006), </a:t>
            </a:r>
            <a:r>
              <a:rPr lang="en-GB" sz="1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Population-based Triage Management in Response to Surge-capacity requirements during a large-scale </a:t>
            </a:r>
            <a:r>
              <a:rPr lang="en-GB" sz="1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bioevent</a:t>
            </a:r>
            <a:r>
              <a:rPr lang="en-GB" sz="1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disaster., </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Academic Emergency Medicine, 13 (11): 118-129.</a:t>
            </a:r>
          </a:p>
          <a:p>
            <a:pPr marL="0" lvl="0" indent="0">
              <a:buNone/>
            </a:pPr>
            <a:r>
              <a:rPr lang="en-GB"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Encyclopedia</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of the Environment (2019), </a:t>
            </a:r>
            <a:r>
              <a:rPr lang="en-US"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Tropical Cyclones: development and organization, 16-7-2019, https://www.encyclopedie-environnement.org/en/air-en/tropical-cyclones-development-and-organization</a:t>
            </a:r>
            <a:r>
              <a:rPr lang="en-US"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a:t>
            </a:r>
            <a:r>
              <a:rPr lang="el-GR"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προσβάσιμη</a:t>
            </a:r>
            <a:r>
              <a:rPr lang="el-GR"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στις 27-03-2020).</a:t>
            </a:r>
            <a:endPar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None/>
            </a:pP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Hogg, A. (2020), </a:t>
            </a:r>
            <a:r>
              <a:rPr lang="el-GR"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Το κλίμα της γης αλλάζει, (</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video)</a:t>
            </a:r>
            <a:r>
              <a:rPr lang="el-GR"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Συμβούλιο της Ευρωπαϊκής Ένωσης, </a:t>
            </a:r>
            <a:r>
              <a:rPr lang="en-GB"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2"/>
              </a:rPr>
              <a:t>https://www.consilium.europa.eu/el/policies/climate-change</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2"/>
              </a:rPr>
              <a:t>/</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προσβάσιμο</a:t>
            </a:r>
            <a:r>
              <a:rPr lang="el-GR"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στος</a:t>
            </a:r>
            <a:r>
              <a:rPr lang="el-GR"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26/03/2020).</a:t>
            </a:r>
            <a:endPar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None/>
            </a:pP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Iefimerida </a:t>
            </a:r>
            <a:r>
              <a:rPr lang="en-GB"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(2013), </a:t>
            </a:r>
            <a:r>
              <a:rPr lang="el-GR"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Το λιώσιμο των πάγων αλλάζει τη χλωρίδα της Αρκτικής σύμφωνα με πρόσφατη έρευνα, 26-8-2013, </a:t>
            </a:r>
            <a:r>
              <a:rPr lang="en-GB"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https://www.iefimerida.gr/news/</a:t>
            </a:r>
            <a:r>
              <a:rPr lang="el-GR"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προσβάσιμη</a:t>
            </a:r>
            <a:r>
              <a:rPr lang="el-GR"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26/03/2020</a:t>
            </a:r>
            <a:r>
              <a:rPr lang="el-GR"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buNone/>
            </a:pPr>
            <a:r>
              <a:rPr lang="en-GB"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Kokkinidis</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 (2019), </a:t>
            </a:r>
            <a:r>
              <a:rPr lang="en-GB" sz="1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Top European scientists urge action against global warming., 4-6-2019, </a:t>
            </a:r>
            <a:r>
              <a:rPr lang="en-GB"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Greek Europe Reporter, </a:t>
            </a:r>
            <a:r>
              <a:rPr lang="en-GB"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4"/>
              </a:rPr>
              <a:t>https://eu.greekreporter.com/2019/06/04/top-european-scientists-urge-action-against-global-warming</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4"/>
              </a:rPr>
              <a:t>/</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προσβάσιμη</a:t>
            </a:r>
            <a:r>
              <a:rPr lang="el-GR"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στις 26/03/2020).</a:t>
            </a:r>
            <a:endPar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None/>
            </a:pPr>
            <a:r>
              <a:rPr lang="en-GB"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McLeman</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R. &amp; Smit, B. (2006), </a:t>
            </a:r>
            <a:r>
              <a:rPr lang="en-GB" sz="1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Migration as an adaptation to climate change., </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Climate Change, 76: 31-53.</a:t>
            </a:r>
          </a:p>
          <a:p>
            <a:pPr marL="0" lvl="0" indent="0">
              <a:buNone/>
            </a:pPr>
            <a:r>
              <a:rPr lang="en-GB"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Menne</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 &amp; Murray, V. (2013), </a:t>
            </a:r>
            <a:r>
              <a:rPr lang="en-US" sz="1200" i="1" dirty="0">
                <a:latin typeface="Times New Roman" panose="02020603050405020304" pitchFamily="18" charset="0"/>
              </a:rPr>
              <a:t>Floods in the WHO European Region</a:t>
            </a:r>
            <a:r>
              <a:rPr lang="en-US" sz="1200" i="1" dirty="0" smtClean="0">
                <a:latin typeface="Times New Roman" panose="02020603050405020304" pitchFamily="18" charset="0"/>
              </a:rPr>
              <a:t>: health </a:t>
            </a:r>
            <a:r>
              <a:rPr lang="en-US" sz="1200" i="1" dirty="0">
                <a:latin typeface="Times New Roman" panose="02020603050405020304" pitchFamily="18" charset="0"/>
              </a:rPr>
              <a:t>effects and their </a:t>
            </a:r>
            <a:r>
              <a:rPr lang="en-US" sz="1200" i="1" dirty="0" smtClean="0">
                <a:latin typeface="Times New Roman" panose="02020603050405020304" pitchFamily="18" charset="0"/>
              </a:rPr>
              <a:t>prevention.</a:t>
            </a:r>
            <a:r>
              <a:rPr lang="en-US" sz="1200" dirty="0" smtClean="0">
                <a:latin typeface="Times New Roman" panose="02020603050405020304" pitchFamily="18" charset="0"/>
              </a:rPr>
              <a:t>, WHO, Regional office for Europe, Public Health England.</a:t>
            </a:r>
          </a:p>
          <a:p>
            <a:pPr marL="0" lvl="0" indent="0">
              <a:buNone/>
            </a:pPr>
            <a:r>
              <a:rPr lang="en-US"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Nivolianitou</a:t>
            </a:r>
            <a:r>
              <a:rPr lang="en-US"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Z. &amp; </a:t>
            </a:r>
            <a:r>
              <a:rPr lang="en-US"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Synodinou</a:t>
            </a:r>
            <a:r>
              <a:rPr lang="en-US"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 (2011), </a:t>
            </a:r>
            <a:r>
              <a:rPr lang="en-US" sz="1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Towards emergency management of natural disasters and critical accidents: The Greek experience., </a:t>
            </a:r>
            <a:r>
              <a:rPr lang="en-US"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Journal of Environmental Management, 92: 2657-2665.</a:t>
            </a:r>
          </a:p>
          <a:p>
            <a:pPr marL="0" lvl="0" indent="0">
              <a:buNone/>
            </a:pPr>
            <a:r>
              <a:rPr lang="en-US"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Sandro, G., Nandi, A., &amp; </a:t>
            </a:r>
            <a:r>
              <a:rPr lang="en-US"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Vlahov</a:t>
            </a:r>
            <a:r>
              <a:rPr lang="en-US"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(2005), </a:t>
            </a:r>
            <a:r>
              <a:rPr lang="en-US" sz="1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 Epidemiology of Post-Traumatic Stress Disorder after </a:t>
            </a:r>
            <a:r>
              <a:rPr lang="en-US" sz="1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Disasters., </a:t>
            </a:r>
            <a:r>
              <a:rPr lang="en-US"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Epidemiologic Reviews, 27: 78-91.</a:t>
            </a:r>
          </a:p>
          <a:p>
            <a:pPr marL="0" lvl="0" indent="0">
              <a:buNone/>
            </a:pPr>
            <a:r>
              <a:rPr lang="en-US"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Sandoe</a:t>
            </a:r>
            <a:r>
              <a:rPr lang="en-US"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P., Nielsen, B.L., Christensen, L.G. &amp; Sorensen, P. (1999), </a:t>
            </a:r>
            <a:r>
              <a:rPr lang="en-US" sz="1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Staying good while playing God – the ethics of breeding farm animals., </a:t>
            </a:r>
            <a:r>
              <a:rPr lang="en-US"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Animal Welfare, 8: 313-328. </a:t>
            </a:r>
            <a:endParaRPr lang="en-US"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None/>
            </a:pPr>
            <a:r>
              <a:rPr lang="en-US"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SciNews</a:t>
            </a:r>
            <a:r>
              <a:rPr lang="en-US"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(2019), </a:t>
            </a:r>
            <a:r>
              <a:rPr lang="el-GR" sz="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National</a:t>
            </a:r>
            <a:r>
              <a:rPr lang="el-GR"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Geographic</a:t>
            </a:r>
            <a:r>
              <a:rPr lang="el-GR"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Ποια είναι η διαφορά ανάμεσα σε Τυφώνα και </a:t>
            </a:r>
            <a:r>
              <a:rPr lang="el-GR"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Κυκλώνα</a:t>
            </a:r>
            <a:r>
              <a:rPr lang="en-GB"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5"/>
              </a:rPr>
              <a:t>https://</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5"/>
              </a:rPr>
              <a:t>scinews.eu/perivallon/1370-national-geographic-poia-einai-i-diafora-anamesa-se-tyfona-kai-kyklona</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προσβάσιμη</a:t>
            </a:r>
            <a:r>
              <a:rPr lang="el-GR"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στις 27/03/2020)</a:t>
            </a:r>
            <a:endParaRPr lang="el-GR"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None/>
            </a:pPr>
            <a:r>
              <a:rPr lang="en-GB" sz="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Sturges</a:t>
            </a:r>
            <a:r>
              <a:rPr lang="en-GB"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W. (2020), </a:t>
            </a:r>
            <a:r>
              <a:rPr lang="en-US"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How to help: Community groups, nonprofits working to assist Nashville residents affected by tornado., Community Impact Newspaper, </a:t>
            </a:r>
            <a:r>
              <a:rPr lang="en-US"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6"/>
              </a:rPr>
              <a:t>https://communityimpact.com/nashville/southwest-nashville/weather/2020/03/03/how-to-help-community-groups-nonprofits-working-to-assist-nashville-residents-affected-by-tornado/</a:t>
            </a:r>
            <a:r>
              <a:rPr lang="en-US"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προσβάσιμη</a:t>
            </a:r>
            <a:r>
              <a:rPr lang="el-GR"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στις 26/03/2020</a:t>
            </a:r>
            <a:r>
              <a:rPr lang="el-GR"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buNone/>
            </a:pP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United Nations (2002), Natural disasters and sustainable development: understanding the links between development, environment and natural disasters., </a:t>
            </a:r>
            <a:r>
              <a:rPr lang="en-US"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World Summit on Sustainable Development (WSSD) </a:t>
            </a:r>
            <a:r>
              <a:rPr lang="en-US"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28/01 to 08/02/2002), </a:t>
            </a:r>
            <a:r>
              <a:rPr lang="en-US"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United Nations International Strategy for Disaster </a:t>
            </a:r>
            <a:r>
              <a:rPr lang="en-US"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Reduction.</a:t>
            </a:r>
            <a:endParaRPr lang="en-GB" sz="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11591925" y="6340475"/>
            <a:ext cx="400050" cy="365125"/>
          </a:xfrm>
        </p:spPr>
        <p:txBody>
          <a:bodyPr/>
          <a:lstStyle/>
          <a:p>
            <a:fld id="{50D286CC-2929-4045-ABEF-5FF20FBF2B4E}" type="slidenum">
              <a:rPr lang="el-GR" smtClean="0"/>
              <a:t>33</a:t>
            </a:fld>
            <a:endParaRPr lang="el-GR"/>
          </a:p>
        </p:txBody>
      </p:sp>
      <p:pic>
        <p:nvPicPr>
          <p:cNvPr id="2" name="Picture 1"/>
          <p:cNvPicPr>
            <a:picLocks noChangeAspect="1"/>
          </p:cNvPicPr>
          <p:nvPr/>
        </p:nvPicPr>
        <p:blipFill>
          <a:blip r:embed="rId7"/>
          <a:stretch>
            <a:fillRect/>
          </a:stretch>
        </p:blipFill>
        <p:spPr>
          <a:xfrm>
            <a:off x="3649460" y="6258946"/>
            <a:ext cx="8340051" cy="463336"/>
          </a:xfrm>
          <a:prstGeom prst="rect">
            <a:avLst/>
          </a:prstGeom>
        </p:spPr>
      </p:pic>
      <p:pic>
        <p:nvPicPr>
          <p:cNvPr id="6" name="Bilde 2"/>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33360908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6250"/>
            <a:ext cx="10515600" cy="5324475"/>
          </a:xfrm>
          <a:solidFill>
            <a:schemeClr val="accent6">
              <a:lumMod val="20000"/>
              <a:lumOff val="80000"/>
            </a:schemeClr>
          </a:solidFill>
        </p:spPr>
        <p:txBody>
          <a:bodyPr>
            <a:normAutofit lnSpcReduction="10000"/>
          </a:bodyPr>
          <a:lstStyle/>
          <a:p>
            <a:pPr marL="0" lvl="0" indent="0">
              <a:buNone/>
            </a:pPr>
            <a:r>
              <a:rPr lang="en-GB"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Van </a:t>
            </a:r>
            <a:r>
              <a:rPr lang="en-GB" sz="1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Heesen</a:t>
            </a:r>
            <a:r>
              <a:rPr lang="en-GB"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 (2015), </a:t>
            </a:r>
            <a:r>
              <a:rPr lang="en-US"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Reducing the impact of natural disasters, 11-3-2015, UNICEF connect, https://blogs.unicef.org/east-asia-pacific/reducing-impact-natural-disasters/ , (</a:t>
            </a:r>
            <a:r>
              <a:rPr lang="el-GR" sz="1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προσβάσιμη</a:t>
            </a:r>
            <a:r>
              <a:rPr lang="el-GR"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στις 26/03/2020).</a:t>
            </a:r>
            <a:endParaRPr lang="en-GB"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None/>
            </a:pPr>
            <a:r>
              <a:rPr lang="en-GB" sz="1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Vos</a:t>
            </a:r>
            <a:r>
              <a:rPr lang="en-GB"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F., Rodriguez, J., Below, R. &amp; </a:t>
            </a:r>
            <a:r>
              <a:rPr lang="en-GB" sz="1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Guha</a:t>
            </a:r>
            <a:r>
              <a:rPr lang="en-GB"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-Sapir, D. (2010), </a:t>
            </a:r>
            <a:r>
              <a:rPr lang="en-GB" sz="11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Annual Disaster Statistical Review: The numbers and trends., </a:t>
            </a:r>
            <a:r>
              <a:rPr lang="en-GB"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Brussels: </a:t>
            </a:r>
            <a:r>
              <a:rPr lang="en-US"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Centre for Research on the Epidemiology of Disasters.</a:t>
            </a:r>
            <a:endParaRPr lang="en-GB"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lnSpc>
                <a:spcPct val="100000"/>
              </a:lnSpc>
              <a:spcAft>
                <a:spcPts val="800"/>
              </a:spcAft>
              <a:buNone/>
            </a:pPr>
            <a:r>
              <a:rPr lang="en-GB" sz="1100" dirty="0">
                <a:solidFill>
                  <a:prstClr val="black"/>
                </a:solidFill>
                <a:latin typeface="Times New Roman" panose="02020603050405020304" pitchFamily="18" charset="0"/>
                <a:cs typeface="Times New Roman" panose="02020603050405020304" pitchFamily="18" charset="0"/>
              </a:rPr>
              <a:t>WHO (2008), Relief Web: </a:t>
            </a:r>
            <a:r>
              <a:rPr lang="en-GB" sz="1100" i="1" dirty="0">
                <a:solidFill>
                  <a:prstClr val="black"/>
                </a:solidFill>
                <a:latin typeface="Times New Roman" panose="02020603050405020304" pitchFamily="18" charset="0"/>
                <a:cs typeface="Times New Roman" panose="02020603050405020304" pitchFamily="18" charset="0"/>
              </a:rPr>
              <a:t>Glossary of Humanitarian Terms., </a:t>
            </a:r>
            <a:r>
              <a:rPr lang="en-GB" sz="1100" i="1" dirty="0">
                <a:solidFill>
                  <a:prstClr val="black"/>
                </a:solidFill>
                <a:latin typeface="Times New Roman" panose="02020603050405020304" pitchFamily="18" charset="0"/>
                <a:cs typeface="Times New Roman" panose="02020603050405020304" pitchFamily="18" charset="0"/>
                <a:hlinkClick r:id="rId2"/>
              </a:rPr>
              <a:t>www.reliefweb.int/glossaries</a:t>
            </a:r>
            <a:r>
              <a:rPr lang="en-GB" sz="1100" i="1" dirty="0">
                <a:solidFill>
                  <a:prstClr val="black"/>
                </a:solidFill>
                <a:latin typeface="Times New Roman" panose="02020603050405020304" pitchFamily="18" charset="0"/>
                <a:cs typeface="Times New Roman" panose="02020603050405020304" pitchFamily="18" charset="0"/>
              </a:rPr>
              <a:t>. </a:t>
            </a:r>
          </a:p>
          <a:p>
            <a:pPr marL="0" lvl="0" indent="0" algn="just">
              <a:lnSpc>
                <a:spcPct val="100000"/>
              </a:lnSpc>
              <a:spcAft>
                <a:spcPts val="800"/>
              </a:spcAft>
              <a:buNone/>
            </a:pPr>
            <a:r>
              <a:rPr lang="en-GB"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WHO (2019), </a:t>
            </a:r>
            <a:r>
              <a:rPr lang="en-GB" sz="11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Health emergency and disaster risk management framework., </a:t>
            </a:r>
            <a:r>
              <a:rPr lang="en-GB" sz="1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Switzerland: World Health Organization</a:t>
            </a:r>
            <a:r>
              <a:rPr lang="en-GB" sz="1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10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lnSpc>
                <a:spcPct val="100000"/>
              </a:lnSpc>
              <a:spcAft>
                <a:spcPts val="800"/>
              </a:spcAft>
              <a:buNone/>
            </a:pPr>
            <a:r>
              <a:rPr lang="el-GR" sz="10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Σχετικό </a:t>
            </a:r>
            <a:r>
              <a:rPr lang="el-GR" sz="1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Νομοθετικό Πλαίσιο</a:t>
            </a:r>
            <a:endParaRPr lang="en-GB" sz="1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lnSpc>
                <a:spcPct val="100000"/>
              </a:lnSpc>
              <a:spcAft>
                <a:spcPts val="800"/>
              </a:spcAft>
              <a:buNone/>
            </a:pPr>
            <a:r>
              <a:rPr lang="el-GR" sz="1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ΥΑ 1299/7-3-2003 Απόφαση του Υπουργού Εσωτερικών, Δημόσιας Διοίκησης και Αποκέντρωσης, Έγκριση του από 7-3-2003 Γενικού Σχεδίου Πολιτικής Προστασίας με τη συνθηματική λέξη «ΞΕΝΟΚΡΑΤΗΣ», (ΦΕΚ 423/</a:t>
            </a:r>
            <a:r>
              <a:rPr lang="el-GR" sz="1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τ.Β</a:t>
            </a:r>
            <a:r>
              <a:rPr lang="el-GR" sz="1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10-4-2003).</a:t>
            </a:r>
            <a:endParaRPr lang="el-GR" sz="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0000"/>
              </a:lnSpc>
              <a:buNone/>
            </a:pPr>
            <a:r>
              <a:rPr lang="el-GR" sz="1000" b="1" i="1" dirty="0">
                <a:solidFill>
                  <a:prstClr val="black"/>
                </a:solidFill>
                <a:cs typeface="Times New Roman" panose="02020603050405020304" pitchFamily="18" charset="0"/>
              </a:rPr>
              <a:t>Ιστοσελίδες</a:t>
            </a:r>
          </a:p>
          <a:p>
            <a:pPr marL="0" lvl="0" indent="0">
              <a:lnSpc>
                <a:spcPct val="100000"/>
              </a:lnSpc>
              <a:buNone/>
            </a:pPr>
            <a:r>
              <a:rPr lang="en-GB" sz="1000" dirty="0">
                <a:solidFill>
                  <a:prstClr val="black"/>
                </a:solidFill>
                <a:latin typeface="Times New Roman" panose="02020603050405020304" pitchFamily="18" charset="0"/>
                <a:cs typeface="Times New Roman" panose="02020603050405020304" pitchFamily="18" charset="0"/>
              </a:rPr>
              <a:t>CNN Greece</a:t>
            </a:r>
            <a:r>
              <a:rPr lang="el-GR" sz="1000" dirty="0">
                <a:solidFill>
                  <a:prstClr val="black"/>
                </a:solidFill>
                <a:latin typeface="Times New Roman" panose="02020603050405020304" pitchFamily="18" charset="0"/>
                <a:cs typeface="Times New Roman" panose="02020603050405020304" pitchFamily="18" charset="0"/>
              </a:rPr>
              <a:t> (2019), </a:t>
            </a:r>
            <a:r>
              <a:rPr lang="en-GB" sz="1000" dirty="0">
                <a:solidFill>
                  <a:prstClr val="black"/>
                </a:solidFill>
                <a:latin typeface="Times New Roman" panose="02020603050405020304" pitchFamily="18" charset="0"/>
                <a:cs typeface="Times New Roman" panose="02020603050405020304" pitchFamily="18" charset="0"/>
              </a:rPr>
              <a:t> </a:t>
            </a:r>
            <a:r>
              <a:rPr lang="el-GR" sz="1000" dirty="0">
                <a:solidFill>
                  <a:prstClr val="black"/>
                </a:solidFill>
                <a:latin typeface="Times New Roman" panose="02020603050405020304" pitchFamily="18" charset="0"/>
                <a:cs typeface="Times New Roman" panose="02020603050405020304" pitchFamily="18" charset="0"/>
              </a:rPr>
              <a:t>Κακοκαιρία «</a:t>
            </a:r>
            <a:r>
              <a:rPr lang="el-GR" sz="1000" dirty="0" err="1">
                <a:solidFill>
                  <a:prstClr val="black"/>
                </a:solidFill>
                <a:latin typeface="Times New Roman" panose="02020603050405020304" pitchFamily="18" charset="0"/>
                <a:cs typeface="Times New Roman" panose="02020603050405020304" pitchFamily="18" charset="0"/>
              </a:rPr>
              <a:t>Γυρυόνης</a:t>
            </a:r>
            <a:r>
              <a:rPr lang="el-GR" sz="1000" dirty="0">
                <a:solidFill>
                  <a:prstClr val="black"/>
                </a:solidFill>
                <a:latin typeface="Times New Roman" panose="02020603050405020304" pitchFamily="18" charset="0"/>
                <a:cs typeface="Times New Roman" panose="02020603050405020304" pitchFamily="18" charset="0"/>
              </a:rPr>
              <a:t>». Βίντεο από </a:t>
            </a:r>
            <a:r>
              <a:rPr lang="en-GB" sz="1000" dirty="0">
                <a:solidFill>
                  <a:prstClr val="black"/>
                </a:solidFill>
                <a:latin typeface="Times New Roman" panose="02020603050405020304" pitchFamily="18" charset="0"/>
                <a:cs typeface="Times New Roman" panose="02020603050405020304" pitchFamily="18" charset="0"/>
              </a:rPr>
              <a:t>Drone </a:t>
            </a:r>
            <a:r>
              <a:rPr lang="el-GR" sz="1000" dirty="0">
                <a:solidFill>
                  <a:prstClr val="black"/>
                </a:solidFill>
                <a:latin typeface="Times New Roman" panose="02020603050405020304" pitchFamily="18" charset="0"/>
                <a:cs typeface="Times New Roman" panose="02020603050405020304" pitchFamily="18" charset="0"/>
              </a:rPr>
              <a:t>αποτυπώνει το μέγεθος της καταστροφής στην </a:t>
            </a:r>
            <a:r>
              <a:rPr lang="el-GR" sz="1000" dirty="0" err="1">
                <a:solidFill>
                  <a:prstClr val="black"/>
                </a:solidFill>
                <a:latin typeface="Times New Roman" panose="02020603050405020304" pitchFamily="18" charset="0"/>
                <a:cs typeface="Times New Roman" panose="02020603050405020304" pitchFamily="18" charset="0"/>
              </a:rPr>
              <a:t>Κινέτα</a:t>
            </a:r>
            <a:r>
              <a:rPr lang="el-GR" sz="1000" dirty="0">
                <a:solidFill>
                  <a:prstClr val="black"/>
                </a:solidFill>
                <a:latin typeface="Times New Roman" panose="02020603050405020304" pitchFamily="18" charset="0"/>
                <a:cs typeface="Times New Roman" panose="02020603050405020304" pitchFamily="18" charset="0"/>
              </a:rPr>
              <a:t>, </a:t>
            </a:r>
            <a:r>
              <a:rPr lang="en-GB" sz="1000" dirty="0">
                <a:solidFill>
                  <a:prstClr val="black"/>
                </a:solidFill>
                <a:latin typeface="Times New Roman" panose="02020603050405020304" pitchFamily="18" charset="0"/>
                <a:cs typeface="Times New Roman" panose="02020603050405020304" pitchFamily="18" charset="0"/>
                <a:hlinkClick r:id="rId3"/>
              </a:rPr>
              <a:t>https://www.cnn.gr/news/ellada/story/198578/kakokairia-giryonis-vinteo-apo-drone-apotyponei-to-megethos-tis-katastrofis-stin-kineta</a:t>
            </a:r>
            <a:r>
              <a:rPr lang="el-GR" sz="1000" dirty="0">
                <a:solidFill>
                  <a:prstClr val="black"/>
                </a:solidFill>
                <a:latin typeface="Times New Roman" panose="02020603050405020304" pitchFamily="18" charset="0"/>
                <a:cs typeface="Times New Roman" panose="02020603050405020304" pitchFamily="18" charset="0"/>
              </a:rPr>
              <a:t> (</a:t>
            </a:r>
            <a:r>
              <a:rPr lang="el-GR" sz="1000" dirty="0" err="1">
                <a:solidFill>
                  <a:prstClr val="black"/>
                </a:solidFill>
                <a:latin typeface="Times New Roman" panose="02020603050405020304" pitchFamily="18" charset="0"/>
                <a:cs typeface="Times New Roman" panose="02020603050405020304" pitchFamily="18" charset="0"/>
              </a:rPr>
              <a:t>προσβάσιμη</a:t>
            </a:r>
            <a:r>
              <a:rPr lang="el-GR" sz="1000" dirty="0">
                <a:solidFill>
                  <a:prstClr val="black"/>
                </a:solidFill>
                <a:latin typeface="Times New Roman" panose="02020603050405020304" pitchFamily="18" charset="0"/>
                <a:cs typeface="Times New Roman" panose="02020603050405020304" pitchFamily="18" charset="0"/>
              </a:rPr>
              <a:t> στις 24/03/2020</a:t>
            </a:r>
            <a:r>
              <a:rPr lang="el-GR" sz="1000" dirty="0" smtClean="0">
                <a:solidFill>
                  <a:prstClr val="black"/>
                </a:solidFill>
                <a:latin typeface="Times New Roman" panose="02020603050405020304" pitchFamily="18" charset="0"/>
                <a:cs typeface="Times New Roman" panose="02020603050405020304" pitchFamily="18" charset="0"/>
              </a:rPr>
              <a:t>).</a:t>
            </a:r>
            <a:endParaRPr lang="el-GR" sz="1000" dirty="0">
              <a:solidFill>
                <a:prstClr val="black"/>
              </a:solidFill>
              <a:latin typeface="Times New Roman" panose="02020603050405020304" pitchFamily="18" charset="0"/>
              <a:cs typeface="Times New Roman" panose="02020603050405020304" pitchFamily="18" charset="0"/>
            </a:endParaRPr>
          </a:p>
          <a:p>
            <a:pPr marL="0" lvl="0" indent="0">
              <a:lnSpc>
                <a:spcPct val="100000"/>
              </a:lnSpc>
              <a:buNone/>
            </a:pPr>
            <a:r>
              <a:rPr lang="en-GB" sz="1000" dirty="0">
                <a:solidFill>
                  <a:prstClr val="black"/>
                </a:solidFill>
                <a:latin typeface="Times New Roman" panose="02020603050405020304" pitchFamily="18" charset="0"/>
                <a:cs typeface="Times New Roman" panose="02020603050405020304" pitchFamily="18" charset="0"/>
              </a:rPr>
              <a:t>IN.gr (2007), </a:t>
            </a:r>
            <a:r>
              <a:rPr lang="el-GR" sz="1000" dirty="0">
                <a:solidFill>
                  <a:prstClr val="black"/>
                </a:solidFill>
                <a:latin typeface="Times New Roman" panose="02020603050405020304" pitchFamily="18" charset="0"/>
                <a:cs typeface="Times New Roman" panose="02020603050405020304" pitchFamily="18" charset="0"/>
              </a:rPr>
              <a:t>Κόλαση από τις φωτιές στην Πελοπόννησο με 19 νεκρούς, </a:t>
            </a:r>
            <a:r>
              <a:rPr lang="en-GB" sz="1000" dirty="0">
                <a:solidFill>
                  <a:prstClr val="black"/>
                </a:solidFill>
                <a:latin typeface="Times New Roman" panose="02020603050405020304" pitchFamily="18" charset="0"/>
                <a:cs typeface="Times New Roman" panose="02020603050405020304" pitchFamily="18" charset="0"/>
                <a:hlinkClick r:id="rId4"/>
              </a:rPr>
              <a:t>https://www.in.gr/2007/08/24/greece/kolasi-apo-tis-fwties-stin-peloponniso-me-19-nekroys/</a:t>
            </a:r>
            <a:r>
              <a:rPr lang="el-GR" sz="1000" dirty="0">
                <a:solidFill>
                  <a:prstClr val="black"/>
                </a:solidFill>
                <a:latin typeface="Times New Roman" panose="02020603050405020304" pitchFamily="18" charset="0"/>
                <a:cs typeface="Times New Roman" panose="02020603050405020304" pitchFamily="18" charset="0"/>
              </a:rPr>
              <a:t> (</a:t>
            </a:r>
            <a:r>
              <a:rPr lang="el-GR" sz="1000" dirty="0" err="1">
                <a:solidFill>
                  <a:prstClr val="black"/>
                </a:solidFill>
                <a:latin typeface="Times New Roman" panose="02020603050405020304" pitchFamily="18" charset="0"/>
                <a:cs typeface="Times New Roman" panose="02020603050405020304" pitchFamily="18" charset="0"/>
              </a:rPr>
              <a:t>προσβάσιμη</a:t>
            </a:r>
            <a:r>
              <a:rPr lang="el-GR" sz="1000" dirty="0">
                <a:solidFill>
                  <a:prstClr val="black"/>
                </a:solidFill>
                <a:latin typeface="Times New Roman" panose="02020603050405020304" pitchFamily="18" charset="0"/>
                <a:cs typeface="Times New Roman" panose="02020603050405020304" pitchFamily="18" charset="0"/>
              </a:rPr>
              <a:t> στις 24/03/2020).</a:t>
            </a:r>
          </a:p>
          <a:p>
            <a:pPr marL="0" lvl="0" indent="0">
              <a:lnSpc>
                <a:spcPct val="100000"/>
              </a:lnSpc>
              <a:buNone/>
            </a:pPr>
            <a:r>
              <a:rPr lang="en-GB" sz="1000" dirty="0">
                <a:solidFill>
                  <a:prstClr val="black"/>
                </a:solidFill>
                <a:latin typeface="Times New Roman" panose="02020603050405020304" pitchFamily="18" charset="0"/>
                <a:cs typeface="Times New Roman" panose="02020603050405020304" pitchFamily="18" charset="0"/>
              </a:rPr>
              <a:t>IN.gr (20</a:t>
            </a:r>
            <a:r>
              <a:rPr lang="el-GR" sz="1000" dirty="0">
                <a:solidFill>
                  <a:prstClr val="black"/>
                </a:solidFill>
                <a:latin typeface="Times New Roman" panose="02020603050405020304" pitchFamily="18" charset="0"/>
                <a:cs typeface="Times New Roman" panose="02020603050405020304" pitchFamily="18" charset="0"/>
              </a:rPr>
              <a:t>18</a:t>
            </a:r>
            <a:r>
              <a:rPr lang="en-GB" sz="1000" dirty="0">
                <a:solidFill>
                  <a:prstClr val="black"/>
                </a:solidFill>
                <a:latin typeface="Times New Roman" panose="02020603050405020304" pitchFamily="18" charset="0"/>
                <a:cs typeface="Times New Roman" panose="02020603050405020304" pitchFamily="18" charset="0"/>
              </a:rPr>
              <a:t>),</a:t>
            </a:r>
            <a:r>
              <a:rPr lang="el-GR" sz="1000" dirty="0">
                <a:solidFill>
                  <a:prstClr val="black"/>
                </a:solidFill>
                <a:latin typeface="Times New Roman" panose="02020603050405020304" pitchFamily="18" charset="0"/>
                <a:cs typeface="Times New Roman" panose="02020603050405020304" pitchFamily="18" charset="0"/>
              </a:rPr>
              <a:t> Η δεύτερη φονικότερη φωτιά του 21</a:t>
            </a:r>
            <a:r>
              <a:rPr lang="el-GR" sz="1000" baseline="30000" dirty="0">
                <a:solidFill>
                  <a:prstClr val="black"/>
                </a:solidFill>
                <a:latin typeface="Times New Roman" panose="02020603050405020304" pitchFamily="18" charset="0"/>
                <a:cs typeface="Times New Roman" panose="02020603050405020304" pitchFamily="18" charset="0"/>
              </a:rPr>
              <a:t>ου</a:t>
            </a:r>
            <a:r>
              <a:rPr lang="el-GR" sz="1000" dirty="0">
                <a:solidFill>
                  <a:prstClr val="black"/>
                </a:solidFill>
                <a:latin typeface="Times New Roman" panose="02020603050405020304" pitchFamily="18" charset="0"/>
                <a:cs typeface="Times New Roman" panose="02020603050405020304" pitchFamily="18" charset="0"/>
              </a:rPr>
              <a:t> αιώνα η φωτιά στο Μάτι, </a:t>
            </a:r>
            <a:r>
              <a:rPr lang="en-GB" sz="1000" dirty="0">
                <a:solidFill>
                  <a:prstClr val="black"/>
                </a:solidFill>
                <a:latin typeface="Times New Roman" panose="02020603050405020304" pitchFamily="18" charset="0"/>
                <a:cs typeface="Times New Roman" panose="02020603050405020304" pitchFamily="18" charset="0"/>
                <a:hlinkClick r:id="rId5"/>
              </a:rPr>
              <a:t>https://www.in.gr/2018/07/25/greece/deyteri-fonikoteri-pyrkagia-tou-21ou-aiona-fotia-sto-mati/</a:t>
            </a:r>
            <a:r>
              <a:rPr lang="el-GR" sz="1000" dirty="0">
                <a:solidFill>
                  <a:prstClr val="black"/>
                </a:solidFill>
                <a:latin typeface="Times New Roman" panose="02020603050405020304" pitchFamily="18" charset="0"/>
                <a:cs typeface="Times New Roman" panose="02020603050405020304" pitchFamily="18" charset="0"/>
              </a:rPr>
              <a:t> (</a:t>
            </a:r>
            <a:r>
              <a:rPr lang="el-GR" sz="1000" dirty="0" err="1">
                <a:solidFill>
                  <a:prstClr val="black"/>
                </a:solidFill>
                <a:latin typeface="Times New Roman" panose="02020603050405020304" pitchFamily="18" charset="0"/>
                <a:cs typeface="Times New Roman" panose="02020603050405020304" pitchFamily="18" charset="0"/>
              </a:rPr>
              <a:t>προσβάσιμη</a:t>
            </a:r>
            <a:r>
              <a:rPr lang="el-GR" sz="1000" dirty="0">
                <a:solidFill>
                  <a:prstClr val="black"/>
                </a:solidFill>
                <a:latin typeface="Times New Roman" panose="02020603050405020304" pitchFamily="18" charset="0"/>
                <a:cs typeface="Times New Roman" panose="02020603050405020304" pitchFamily="18" charset="0"/>
              </a:rPr>
              <a:t> στις 24/03/2020).</a:t>
            </a:r>
            <a:endParaRPr lang="en-GB" sz="1000" dirty="0">
              <a:solidFill>
                <a:prstClr val="black"/>
              </a:solidFill>
              <a:latin typeface="Times New Roman" panose="02020603050405020304" pitchFamily="18" charset="0"/>
              <a:cs typeface="Times New Roman" panose="02020603050405020304" pitchFamily="18" charset="0"/>
            </a:endParaRPr>
          </a:p>
          <a:p>
            <a:pPr marL="0" lvl="0" indent="0">
              <a:lnSpc>
                <a:spcPct val="100000"/>
              </a:lnSpc>
              <a:buNone/>
            </a:pPr>
            <a:r>
              <a:rPr lang="en-GB" sz="1000" dirty="0">
                <a:solidFill>
                  <a:prstClr val="black"/>
                </a:solidFill>
                <a:latin typeface="Times New Roman" panose="02020603050405020304" pitchFamily="18" charset="0"/>
                <a:cs typeface="Times New Roman" panose="02020603050405020304" pitchFamily="18" charset="0"/>
              </a:rPr>
              <a:t>IN.gr (2019), </a:t>
            </a:r>
            <a:r>
              <a:rPr lang="el-GR" sz="1000" dirty="0">
                <a:solidFill>
                  <a:prstClr val="black"/>
                </a:solidFill>
                <a:latin typeface="Times New Roman" panose="02020603050405020304" pitchFamily="18" charset="0"/>
                <a:cs typeface="Times New Roman" panose="02020603050405020304" pitchFamily="18" charset="0"/>
              </a:rPr>
              <a:t>Ιαπωνία: Ο τυφώνας </a:t>
            </a:r>
            <a:r>
              <a:rPr lang="el-GR" sz="1000" dirty="0" err="1">
                <a:solidFill>
                  <a:prstClr val="black"/>
                </a:solidFill>
                <a:latin typeface="Times New Roman" panose="02020603050405020304" pitchFamily="18" charset="0"/>
                <a:cs typeface="Times New Roman" panose="02020603050405020304" pitchFamily="18" charset="0"/>
              </a:rPr>
              <a:t>Χαγκίμπις</a:t>
            </a:r>
            <a:r>
              <a:rPr lang="el-GR" sz="1000" dirty="0">
                <a:solidFill>
                  <a:prstClr val="black"/>
                </a:solidFill>
                <a:latin typeface="Times New Roman" panose="02020603050405020304" pitchFamily="18" charset="0"/>
                <a:cs typeface="Times New Roman" panose="02020603050405020304" pitchFamily="18" charset="0"/>
              </a:rPr>
              <a:t> «σαρώνει» τη χώρα – Τουλάχιστον 35 νεκροί, </a:t>
            </a:r>
            <a:r>
              <a:rPr lang="en-GB" sz="1000" dirty="0">
                <a:solidFill>
                  <a:prstClr val="black"/>
                </a:solidFill>
                <a:latin typeface="Times New Roman" panose="02020603050405020304" pitchFamily="18" charset="0"/>
                <a:cs typeface="Times New Roman" panose="02020603050405020304" pitchFamily="18" charset="0"/>
                <a:hlinkClick r:id="rId6"/>
              </a:rPr>
              <a:t>https://www.in.gr/2019/10/14/world/iaponia-o-tyfonas-xagkimpis-saronei-ti-xora-toulaxiston-35-nekroi/</a:t>
            </a:r>
            <a:r>
              <a:rPr lang="el-GR" sz="1000" dirty="0">
                <a:solidFill>
                  <a:prstClr val="black"/>
                </a:solidFill>
                <a:latin typeface="Times New Roman" panose="02020603050405020304" pitchFamily="18" charset="0"/>
                <a:cs typeface="Times New Roman" panose="02020603050405020304" pitchFamily="18" charset="0"/>
              </a:rPr>
              <a:t> (</a:t>
            </a:r>
            <a:r>
              <a:rPr lang="el-GR" sz="1000" dirty="0" err="1">
                <a:solidFill>
                  <a:prstClr val="black"/>
                </a:solidFill>
                <a:latin typeface="Times New Roman" panose="02020603050405020304" pitchFamily="18" charset="0"/>
                <a:cs typeface="Times New Roman" panose="02020603050405020304" pitchFamily="18" charset="0"/>
              </a:rPr>
              <a:t>προσβάσιμη</a:t>
            </a:r>
            <a:r>
              <a:rPr lang="el-GR" sz="1000" dirty="0">
                <a:solidFill>
                  <a:prstClr val="black"/>
                </a:solidFill>
                <a:latin typeface="Times New Roman" panose="02020603050405020304" pitchFamily="18" charset="0"/>
                <a:cs typeface="Times New Roman" panose="02020603050405020304" pitchFamily="18" charset="0"/>
              </a:rPr>
              <a:t> στις 26/03/2020</a:t>
            </a:r>
            <a:r>
              <a:rPr lang="el-GR" sz="1000" dirty="0" smtClean="0">
                <a:solidFill>
                  <a:prstClr val="black"/>
                </a:solidFill>
                <a:latin typeface="Times New Roman" panose="02020603050405020304" pitchFamily="18" charset="0"/>
                <a:cs typeface="Times New Roman" panose="02020603050405020304" pitchFamily="18" charset="0"/>
              </a:rPr>
              <a:t>).</a:t>
            </a:r>
            <a:endParaRPr lang="en-GB" sz="1000" dirty="0" smtClean="0">
              <a:solidFill>
                <a:prstClr val="black"/>
              </a:solidFill>
              <a:latin typeface="Times New Roman" panose="02020603050405020304" pitchFamily="18" charset="0"/>
              <a:cs typeface="Times New Roman" panose="02020603050405020304" pitchFamily="18" charset="0"/>
            </a:endParaRPr>
          </a:p>
          <a:p>
            <a:pPr marL="0" lvl="0" indent="0">
              <a:lnSpc>
                <a:spcPct val="100000"/>
              </a:lnSpc>
              <a:buNone/>
            </a:pPr>
            <a:r>
              <a:rPr lang="en-GB" sz="1000" dirty="0" smtClean="0">
                <a:solidFill>
                  <a:prstClr val="black"/>
                </a:solidFill>
                <a:latin typeface="Times New Roman" panose="02020603050405020304" pitchFamily="18" charset="0"/>
                <a:cs typeface="Times New Roman" panose="02020603050405020304" pitchFamily="18" charset="0"/>
              </a:rPr>
              <a:t>National geographic (2020), </a:t>
            </a:r>
            <a:r>
              <a:rPr lang="en-US" sz="1000" dirty="0" smtClean="0">
                <a:solidFill>
                  <a:prstClr val="black"/>
                </a:solidFill>
                <a:latin typeface="Times New Roman" panose="02020603050405020304" pitchFamily="18" charset="0"/>
                <a:cs typeface="Times New Roman" panose="02020603050405020304" pitchFamily="18" charset="0"/>
              </a:rPr>
              <a:t>Lightning, Contrary </a:t>
            </a:r>
            <a:r>
              <a:rPr lang="en-US" sz="1000" dirty="0">
                <a:solidFill>
                  <a:prstClr val="black"/>
                </a:solidFill>
                <a:latin typeface="Times New Roman" panose="02020603050405020304" pitchFamily="18" charset="0"/>
                <a:cs typeface="Times New Roman" panose="02020603050405020304" pitchFamily="18" charset="0"/>
              </a:rPr>
              <a:t>to the common expression, lightning can and often does strike the same place twice., </a:t>
            </a:r>
            <a:r>
              <a:rPr lang="en-US" sz="1000" dirty="0">
                <a:solidFill>
                  <a:prstClr val="black"/>
                </a:solidFill>
                <a:latin typeface="Times New Roman" panose="02020603050405020304" pitchFamily="18" charset="0"/>
                <a:cs typeface="Times New Roman" panose="02020603050405020304" pitchFamily="18" charset="0"/>
                <a:hlinkClick r:id="rId7"/>
              </a:rPr>
              <a:t>https://www.nationalgeographic.com/environment/natural-disasters/lightning</a:t>
            </a:r>
            <a:r>
              <a:rPr lang="en-US" sz="1000" dirty="0" smtClean="0">
                <a:solidFill>
                  <a:prstClr val="black"/>
                </a:solidFill>
                <a:latin typeface="Times New Roman" panose="02020603050405020304" pitchFamily="18" charset="0"/>
                <a:cs typeface="Times New Roman" panose="02020603050405020304" pitchFamily="18" charset="0"/>
                <a:hlinkClick r:id="rId7"/>
              </a:rPr>
              <a:t>/</a:t>
            </a:r>
            <a:r>
              <a:rPr lang="en-US" sz="1000" dirty="0" smtClean="0">
                <a:solidFill>
                  <a:prstClr val="black"/>
                </a:solidFill>
                <a:latin typeface="Times New Roman" panose="02020603050405020304" pitchFamily="18" charset="0"/>
                <a:cs typeface="Times New Roman" panose="02020603050405020304" pitchFamily="18" charset="0"/>
              </a:rPr>
              <a:t>, (</a:t>
            </a:r>
            <a:r>
              <a:rPr lang="el-GR" sz="1000" dirty="0" err="1" smtClean="0">
                <a:solidFill>
                  <a:prstClr val="black"/>
                </a:solidFill>
                <a:latin typeface="Times New Roman" panose="02020603050405020304" pitchFamily="18" charset="0"/>
                <a:cs typeface="Times New Roman" panose="02020603050405020304" pitchFamily="18" charset="0"/>
              </a:rPr>
              <a:t>προσβάσιμη</a:t>
            </a:r>
            <a:r>
              <a:rPr lang="el-GR" sz="1000" dirty="0" smtClean="0">
                <a:solidFill>
                  <a:prstClr val="black"/>
                </a:solidFill>
                <a:latin typeface="Times New Roman" panose="02020603050405020304" pitchFamily="18" charset="0"/>
                <a:cs typeface="Times New Roman" panose="02020603050405020304" pitchFamily="18" charset="0"/>
              </a:rPr>
              <a:t> στις 27/03/2020).</a:t>
            </a:r>
            <a:endParaRPr lang="en-GB" sz="1000" dirty="0" smtClean="0">
              <a:solidFill>
                <a:prstClr val="black"/>
              </a:solidFill>
              <a:latin typeface="Times New Roman" panose="02020603050405020304" pitchFamily="18" charset="0"/>
              <a:cs typeface="Times New Roman" panose="02020603050405020304" pitchFamily="18" charset="0"/>
            </a:endParaRPr>
          </a:p>
          <a:p>
            <a:pPr marL="0" lvl="0" indent="0">
              <a:lnSpc>
                <a:spcPct val="100000"/>
              </a:lnSpc>
              <a:buNone/>
            </a:pPr>
            <a:r>
              <a:rPr lang="en-GB" sz="1000" dirty="0">
                <a:solidFill>
                  <a:prstClr val="black"/>
                </a:solidFill>
                <a:latin typeface="Times New Roman" panose="02020603050405020304" pitchFamily="18" charset="0"/>
                <a:cs typeface="Times New Roman" panose="02020603050405020304" pitchFamily="18" charset="0"/>
                <a:hlinkClick r:id="rId8"/>
              </a:rPr>
              <a:t>http://</a:t>
            </a:r>
            <a:r>
              <a:rPr lang="en-GB" sz="1000" dirty="0" smtClean="0">
                <a:solidFill>
                  <a:prstClr val="black"/>
                </a:solidFill>
                <a:latin typeface="Times New Roman" panose="02020603050405020304" pitchFamily="18" charset="0"/>
                <a:cs typeface="Times New Roman" panose="02020603050405020304" pitchFamily="18" charset="0"/>
                <a:hlinkClick r:id="rId8"/>
              </a:rPr>
              <a:t>www.opengov.gr</a:t>
            </a:r>
            <a:r>
              <a:rPr lang="en-GB" sz="1000" dirty="0" smtClean="0">
                <a:solidFill>
                  <a:prstClr val="black"/>
                </a:solidFill>
                <a:latin typeface="Times New Roman" panose="02020603050405020304" pitchFamily="18" charset="0"/>
                <a:cs typeface="Times New Roman" panose="02020603050405020304" pitchFamily="18" charset="0"/>
              </a:rPr>
              <a:t>,</a:t>
            </a:r>
            <a:r>
              <a:rPr lang="el-GR" sz="1000" dirty="0" smtClean="0">
                <a:solidFill>
                  <a:prstClr val="black"/>
                </a:solidFill>
                <a:latin typeface="Times New Roman" panose="02020603050405020304" pitchFamily="18" charset="0"/>
                <a:cs typeface="Times New Roman" panose="02020603050405020304" pitchFamily="18" charset="0"/>
              </a:rPr>
              <a:t> Εθνικός </a:t>
            </a:r>
            <a:r>
              <a:rPr lang="el-GR" sz="1000" dirty="0">
                <a:solidFill>
                  <a:prstClr val="black"/>
                </a:solidFill>
                <a:latin typeface="Times New Roman" panose="02020603050405020304" pitchFamily="18" charset="0"/>
                <a:cs typeface="Times New Roman" panose="02020603050405020304" pitchFamily="18" charset="0"/>
              </a:rPr>
              <a:t>Μηχανισμός Διαχείρισης Κρίσεων και Αντιμετώπισης Κινδύνων, Αναδιάρθρωση της ΓΓΠΠ, Αναβάθμιση Εθελοντισμού Πολιτικής Προστασίας, Αναδιοργάνωση του Πυροσβεστικού Σώματος και άλλες </a:t>
            </a:r>
            <a:r>
              <a:rPr lang="el-GR" sz="1000" dirty="0" smtClean="0">
                <a:solidFill>
                  <a:prstClr val="black"/>
                </a:solidFill>
                <a:latin typeface="Times New Roman" panose="02020603050405020304" pitchFamily="18" charset="0"/>
                <a:cs typeface="Times New Roman" panose="02020603050405020304" pitchFamily="18" charset="0"/>
              </a:rPr>
              <a:t>διατάξεις</a:t>
            </a:r>
            <a:r>
              <a:rPr lang="en-GB" sz="1000" dirty="0" smtClean="0">
                <a:solidFill>
                  <a:prstClr val="black"/>
                </a:solidFill>
                <a:latin typeface="Times New Roman" panose="02020603050405020304" pitchFamily="18" charset="0"/>
                <a:cs typeface="Times New Roman" panose="02020603050405020304" pitchFamily="18" charset="0"/>
              </a:rPr>
              <a:t>, </a:t>
            </a:r>
            <a:r>
              <a:rPr lang="el-GR" sz="1000" dirty="0" smtClean="0">
                <a:solidFill>
                  <a:prstClr val="black"/>
                </a:solidFill>
                <a:latin typeface="Times New Roman" panose="02020603050405020304" pitchFamily="18" charset="0"/>
                <a:cs typeface="Times New Roman" panose="02020603050405020304" pitchFamily="18" charset="0"/>
              </a:rPr>
              <a:t>άρθρο 9.</a:t>
            </a:r>
          </a:p>
          <a:p>
            <a:pPr marL="0" lvl="0" indent="0">
              <a:lnSpc>
                <a:spcPct val="100000"/>
              </a:lnSpc>
              <a:buNone/>
            </a:pPr>
            <a:r>
              <a:rPr lang="en-GB" sz="1000" dirty="0" smtClean="0">
                <a:solidFill>
                  <a:prstClr val="black"/>
                </a:solidFill>
                <a:latin typeface="Times New Roman" panose="02020603050405020304" pitchFamily="18" charset="0"/>
                <a:cs typeface="Times New Roman" panose="02020603050405020304" pitchFamily="18" charset="0"/>
              </a:rPr>
              <a:t>WHO</a:t>
            </a:r>
            <a:r>
              <a:rPr lang="en-GB" sz="1000" dirty="0">
                <a:solidFill>
                  <a:prstClr val="black"/>
                </a:solidFill>
                <a:latin typeface="Times New Roman" panose="02020603050405020304" pitchFamily="18" charset="0"/>
                <a:cs typeface="Times New Roman" panose="02020603050405020304" pitchFamily="18" charset="0"/>
              </a:rPr>
              <a:t>, Humanitarian Health Actions, Definition: emergencies, </a:t>
            </a:r>
            <a:r>
              <a:rPr lang="en-GB" sz="1000" dirty="0">
                <a:solidFill>
                  <a:prstClr val="black"/>
                </a:solidFill>
                <a:latin typeface="Times New Roman" panose="02020603050405020304" pitchFamily="18" charset="0"/>
                <a:cs typeface="Times New Roman" panose="02020603050405020304" pitchFamily="18" charset="0"/>
                <a:hlinkClick r:id="rId9"/>
              </a:rPr>
              <a:t>https://www.who.int/hac/about/definitions/en/</a:t>
            </a:r>
            <a:r>
              <a:rPr lang="en-GB" sz="1000" dirty="0">
                <a:solidFill>
                  <a:prstClr val="black"/>
                </a:solidFill>
                <a:latin typeface="Times New Roman" panose="02020603050405020304" pitchFamily="18" charset="0"/>
                <a:cs typeface="Times New Roman" panose="02020603050405020304" pitchFamily="18" charset="0"/>
              </a:rPr>
              <a:t>, (</a:t>
            </a:r>
            <a:r>
              <a:rPr lang="el-GR" sz="1000" dirty="0" err="1">
                <a:solidFill>
                  <a:prstClr val="black"/>
                </a:solidFill>
                <a:latin typeface="Times New Roman" panose="02020603050405020304" pitchFamily="18" charset="0"/>
                <a:cs typeface="Times New Roman" panose="02020603050405020304" pitchFamily="18" charset="0"/>
              </a:rPr>
              <a:t>προσβάσιμο</a:t>
            </a:r>
            <a:r>
              <a:rPr lang="el-GR" sz="1000" dirty="0">
                <a:solidFill>
                  <a:prstClr val="black"/>
                </a:solidFill>
                <a:latin typeface="Times New Roman" panose="02020603050405020304" pitchFamily="18" charset="0"/>
                <a:cs typeface="Times New Roman" panose="02020603050405020304" pitchFamily="18" charset="0"/>
              </a:rPr>
              <a:t> στις 25/03/2020).</a:t>
            </a:r>
            <a:endParaRPr lang="el-GR" sz="1000" dirty="0">
              <a:solidFill>
                <a:prstClr val="black"/>
              </a:solidFill>
            </a:endParaRPr>
          </a:p>
          <a:p>
            <a:pPr marL="0" indent="0">
              <a:buNone/>
            </a:pPr>
            <a:endParaRPr lang="el-GR" dirty="0"/>
          </a:p>
        </p:txBody>
      </p:sp>
      <p:sp>
        <p:nvSpPr>
          <p:cNvPr id="4" name="Slide Number Placeholder 3"/>
          <p:cNvSpPr>
            <a:spLocks noGrp="1"/>
          </p:cNvSpPr>
          <p:nvPr>
            <p:ph type="sldNum" sz="quarter" idx="12"/>
          </p:nvPr>
        </p:nvSpPr>
        <p:spPr>
          <a:xfrm>
            <a:off x="11658600" y="6308725"/>
            <a:ext cx="381000" cy="365125"/>
          </a:xfrm>
        </p:spPr>
        <p:txBody>
          <a:bodyPr/>
          <a:lstStyle/>
          <a:p>
            <a:fld id="{50D286CC-2929-4045-ABEF-5FF20FBF2B4E}" type="slidenum">
              <a:rPr lang="el-GR" smtClean="0"/>
              <a:t>34</a:t>
            </a:fld>
            <a:endParaRPr lang="el-GR" dirty="0"/>
          </a:p>
        </p:txBody>
      </p:sp>
      <p:pic>
        <p:nvPicPr>
          <p:cNvPr id="6" name="Picture 5"/>
          <p:cNvPicPr>
            <a:picLocks noChangeAspect="1"/>
          </p:cNvPicPr>
          <p:nvPr/>
        </p:nvPicPr>
        <p:blipFill>
          <a:blip r:embed="rId10"/>
          <a:stretch>
            <a:fillRect/>
          </a:stretch>
        </p:blipFill>
        <p:spPr>
          <a:xfrm>
            <a:off x="3554083" y="5908590"/>
            <a:ext cx="8401050" cy="463336"/>
          </a:xfrm>
          <a:prstGeom prst="rect">
            <a:avLst/>
          </a:prstGeom>
        </p:spPr>
      </p:pic>
      <p:pic>
        <p:nvPicPr>
          <p:cNvPr id="7" name="Bilde 2"/>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13433296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38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382375" y="6068550"/>
            <a:ext cx="381000" cy="365125"/>
          </a:xfrm>
        </p:spPr>
        <p:txBody>
          <a:bodyPr/>
          <a:lstStyle/>
          <a:p>
            <a:fld id="{B6F15528-21DE-4FAA-801E-634DDDAF4B2B}" type="slidenum">
              <a:rPr lang="en-US">
                <a:solidFill>
                  <a:prstClr val="black">
                    <a:tint val="75000"/>
                  </a:prstClr>
                </a:solidFill>
                <a:latin typeface="Calibri"/>
              </a:rPr>
              <a:pPr/>
              <a:t>35</a:t>
            </a:fld>
            <a:endParaRPr lang="en-US" dirty="0">
              <a:solidFill>
                <a:prstClr val="black">
                  <a:tint val="75000"/>
                </a:prstClr>
              </a:solidFill>
              <a:latin typeface="Calibri"/>
            </a:endParaRPr>
          </a:p>
        </p:txBody>
      </p:sp>
      <p:pic>
        <p:nvPicPr>
          <p:cNvPr id="6" name="Bild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4097547" cy="888521"/>
          </a:xfrm>
          <a:prstGeom prst="rect">
            <a:avLst/>
          </a:prstGeom>
          <a:noFill/>
          <a:ln>
            <a:noFill/>
          </a:ln>
        </p:spPr>
      </p:pic>
      <p:pic>
        <p:nvPicPr>
          <p:cNvPr id="7" name="Picture 6"/>
          <p:cNvPicPr>
            <a:picLocks noChangeAspect="1"/>
          </p:cNvPicPr>
          <p:nvPr/>
        </p:nvPicPr>
        <p:blipFill>
          <a:blip r:embed="rId3"/>
          <a:stretch>
            <a:fillRect/>
          </a:stretch>
        </p:blipFill>
        <p:spPr>
          <a:xfrm>
            <a:off x="7617124" y="0"/>
            <a:ext cx="4574875" cy="804839"/>
          </a:xfrm>
          <a:prstGeom prst="rect">
            <a:avLst/>
          </a:prstGeom>
        </p:spPr>
      </p:pic>
      <p:pic>
        <p:nvPicPr>
          <p:cNvPr id="2050" name="Picture 2" descr="https://www.ekdd.gr/wp-content/uploads/2018/06/logo_ekdd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29864"/>
            <a:ext cx="1470123" cy="8076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proxy/cXvfVWosMwvA_IRqkc50Jt7-mCQIkA2ptGrZoP5fz2UsR8YjAhQx7n9t2BAC2aFfhm_wNeW9tU1KFPKVI95K1lhJHFw-8qbAnJaV7qe0TFK5F2LNvLv6pv6R5kEjoQpMvAR3Mv15nJ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734" y="1723845"/>
            <a:ext cx="5529233" cy="3712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431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16622"/>
            <a:ext cx="10515600" cy="5162207"/>
          </a:xfrm>
          <a:solidFill>
            <a:schemeClr val="accent6">
              <a:lumMod val="20000"/>
              <a:lumOff val="80000"/>
            </a:schemeClr>
          </a:solidFill>
        </p:spPr>
        <p:txBody>
          <a:bodyPr anchor="t" anchorCtr="0">
            <a:normAutofit/>
          </a:bodyPr>
          <a:lstStyle/>
          <a:p>
            <a:r>
              <a:rPr lang="el-GR" sz="1600" b="1" dirty="0" smtClean="0">
                <a:effectLst>
                  <a:outerShdw blurRad="38100" dist="38100" dir="2700000" algn="tl">
                    <a:srgbClr val="000000">
                      <a:alpha val="43137"/>
                    </a:srgbClr>
                  </a:outerShdw>
                </a:effectLst>
              </a:rPr>
              <a:t>Ο Παγκόσμιος Οργανισμός Υγείας (Π.Ο.Υ.) (</a:t>
            </a:r>
            <a:r>
              <a:rPr lang="en-GB" sz="1600" b="1" dirty="0" smtClean="0">
                <a:effectLst>
                  <a:outerShdw blurRad="38100" dist="38100" dir="2700000" algn="tl">
                    <a:srgbClr val="000000">
                      <a:alpha val="43137"/>
                    </a:srgbClr>
                  </a:outerShdw>
                </a:effectLst>
              </a:rPr>
              <a:t>World Health Organization - WHO</a:t>
            </a:r>
            <a:r>
              <a:rPr lang="el-GR" sz="1600" b="1" dirty="0" smtClean="0">
                <a:effectLst>
                  <a:outerShdw blurRad="38100" dist="38100" dir="2700000" algn="tl">
                    <a:srgbClr val="000000">
                      <a:alpha val="43137"/>
                    </a:srgbClr>
                  </a:outerShdw>
                </a:effectLst>
              </a:rPr>
              <a:t>)</a:t>
            </a:r>
            <a:r>
              <a:rPr lang="en-GB" sz="1600" b="1" dirty="0" smtClean="0">
                <a:effectLst>
                  <a:outerShdw blurRad="38100" dist="38100" dir="2700000" algn="tl">
                    <a:srgbClr val="000000">
                      <a:alpha val="43137"/>
                    </a:srgbClr>
                  </a:outerShdw>
                </a:effectLst>
              </a:rPr>
              <a:t> </a:t>
            </a:r>
            <a:r>
              <a:rPr lang="el-GR" sz="1600" b="1" dirty="0" smtClean="0">
                <a:effectLst>
                  <a:outerShdw blurRad="38100" dist="38100" dir="2700000" algn="tl">
                    <a:srgbClr val="000000">
                      <a:alpha val="43137"/>
                    </a:srgbClr>
                  </a:outerShdw>
                </a:effectLst>
              </a:rPr>
              <a:t>ορίζει την καταστροφή με τρεις διαφορετικούς τρόπους</a:t>
            </a:r>
            <a:r>
              <a:rPr lang="en-GB" sz="1600" b="1" dirty="0" smtClean="0">
                <a:effectLst>
                  <a:outerShdw blurRad="38100" dist="38100" dir="2700000" algn="tl">
                    <a:srgbClr val="000000">
                      <a:alpha val="43137"/>
                    </a:srgbClr>
                  </a:outerShdw>
                </a:effectLst>
              </a:rPr>
              <a:t>: </a:t>
            </a:r>
            <a:r>
              <a:rPr lang="en-GB" sz="1200" dirty="0" smtClean="0"/>
              <a:t>(WHO, https</a:t>
            </a:r>
            <a:r>
              <a:rPr lang="en-GB" sz="1200" dirty="0"/>
              <a:t>://www.who.int</a:t>
            </a:r>
            <a:r>
              <a:rPr lang="en-GB" sz="1200" dirty="0" smtClean="0"/>
              <a:t>/)</a:t>
            </a:r>
            <a:r>
              <a:rPr lang="el-GR" sz="1600" b="1" dirty="0" smtClean="0">
                <a:effectLst>
                  <a:outerShdw blurRad="38100" dist="38100" dir="2700000" algn="tl">
                    <a:srgbClr val="000000">
                      <a:alpha val="43137"/>
                    </a:srgbClr>
                  </a:outerShdw>
                </a:effectLst>
              </a:rPr>
              <a:t/>
            </a:r>
            <a:br>
              <a:rPr lang="el-GR" sz="1600" b="1" dirty="0" smtClean="0">
                <a:effectLst>
                  <a:outerShdw blurRad="38100" dist="38100" dir="2700000" algn="tl">
                    <a:srgbClr val="000000">
                      <a:alpha val="43137"/>
                    </a:srgbClr>
                  </a:outerShdw>
                </a:effectLst>
              </a:rPr>
            </a:br>
            <a:r>
              <a:rPr lang="el-GR" sz="1600" b="1" dirty="0">
                <a:effectLst>
                  <a:outerShdw blurRad="38100" dist="38100" dir="2700000" algn="tl">
                    <a:srgbClr val="000000">
                      <a:alpha val="43137"/>
                    </a:srgbClr>
                  </a:outerShdw>
                </a:effectLst>
              </a:rPr>
              <a:t/>
            </a:r>
            <a:br>
              <a:rPr lang="el-GR" sz="1600" b="1" dirty="0">
                <a:effectLst>
                  <a:outerShdw blurRad="38100" dist="38100" dir="2700000" algn="tl">
                    <a:srgbClr val="000000">
                      <a:alpha val="43137"/>
                    </a:srgbClr>
                  </a:outerShdw>
                </a:effectLst>
              </a:rPr>
            </a:br>
            <a:r>
              <a:rPr lang="el-GR" sz="1600" b="1" dirty="0" smtClean="0">
                <a:effectLst>
                  <a:outerShdw blurRad="38100" dist="38100" dir="2700000" algn="tl">
                    <a:srgbClr val="000000">
                      <a:alpha val="43137"/>
                    </a:srgbClr>
                  </a:outerShdw>
                </a:effectLst>
              </a:rPr>
              <a:t/>
            </a:r>
            <a:br>
              <a:rPr lang="el-GR" sz="1600" b="1" dirty="0" smtClean="0">
                <a:effectLst>
                  <a:outerShdw blurRad="38100" dist="38100" dir="2700000" algn="tl">
                    <a:srgbClr val="000000">
                      <a:alpha val="43137"/>
                    </a:srgbClr>
                  </a:outerShdw>
                </a:effectLst>
              </a:rPr>
            </a:br>
            <a:r>
              <a:rPr lang="el-GR" sz="1600" b="1" dirty="0" smtClean="0"/>
              <a:t> </a:t>
            </a:r>
            <a:r>
              <a:rPr lang="el-GR" sz="2000" b="1" dirty="0" smtClean="0"/>
              <a:t>1. </a:t>
            </a:r>
            <a:r>
              <a:rPr lang="el-GR" sz="1600" b="1" dirty="0" smtClean="0"/>
              <a:t>«σοβαρή </a:t>
            </a:r>
            <a:r>
              <a:rPr lang="el-GR" sz="1600" b="1" dirty="0" smtClean="0">
                <a:solidFill>
                  <a:srgbClr val="FF0000"/>
                </a:solidFill>
                <a:effectLst>
                  <a:outerShdw blurRad="38100" dist="38100" dir="2700000" algn="tl">
                    <a:srgbClr val="000000">
                      <a:alpha val="43137"/>
                    </a:srgbClr>
                  </a:outerShdw>
                </a:effectLst>
              </a:rPr>
              <a:t>διατάραξη</a:t>
            </a:r>
            <a:r>
              <a:rPr lang="el-GR" sz="1600" b="1" dirty="0" smtClean="0"/>
              <a:t> της λειτουργίας μιας κοινότητας ή μιας κοινωνίας που προκαλεί εκτεταμένες ανθρώπινες, υλικές, οικονομικές, περιβαλλοντικές απώλειες που υπερβαίνουν την ικανότητα της πληγείσας κοινότητας ή κοινωνίας να ανταπεξέλθει χρησιμοποιώντας τους δικούς της πόρους»</a:t>
            </a:r>
            <a:br>
              <a:rPr lang="el-GR" sz="1600" b="1" dirty="0" smtClean="0"/>
            </a:br>
            <a:r>
              <a:rPr lang="el-GR" sz="1600" b="1" dirty="0" smtClean="0"/>
              <a:t/>
            </a:r>
            <a:br>
              <a:rPr lang="el-GR" sz="1600" b="1" dirty="0" smtClean="0"/>
            </a:br>
            <a:r>
              <a:rPr lang="el-GR" sz="1600" b="1" dirty="0" smtClean="0"/>
              <a:t/>
            </a:r>
            <a:br>
              <a:rPr lang="el-GR" sz="1600" b="1" dirty="0" smtClean="0"/>
            </a:br>
            <a:r>
              <a:rPr lang="el-GR" sz="1600" b="1" dirty="0"/>
              <a:t/>
            </a:r>
            <a:br>
              <a:rPr lang="el-GR" sz="1600" b="1" dirty="0"/>
            </a:br>
            <a:r>
              <a:rPr lang="el-GR" sz="1600" b="1" dirty="0"/>
              <a:t/>
            </a:r>
            <a:br>
              <a:rPr lang="el-GR" sz="1600" b="1" dirty="0"/>
            </a:br>
            <a:r>
              <a:rPr lang="el-GR" sz="2000" b="1" dirty="0" smtClean="0"/>
              <a:t>2. </a:t>
            </a:r>
            <a:r>
              <a:rPr lang="el-GR" sz="1600" b="1" dirty="0" smtClean="0"/>
              <a:t>«κατάσταση ή γεγονός που κατακλύζει την τοπική κοινότητα, γεγονός που κάνει απαιτητό το αίτημα σε εθνικό ή διεθνές επίπεδο για εξωτερική βοήθεια»</a:t>
            </a:r>
            <a:br>
              <a:rPr lang="el-GR" sz="1600" b="1" dirty="0" smtClean="0"/>
            </a:br>
            <a:r>
              <a:rPr lang="el-GR" sz="1600" b="1" dirty="0" smtClean="0"/>
              <a:t/>
            </a:r>
            <a:br>
              <a:rPr lang="el-GR" sz="1600" b="1" dirty="0" smtClean="0"/>
            </a:br>
            <a:r>
              <a:rPr lang="el-GR" sz="1600" b="1" dirty="0"/>
              <a:t/>
            </a:r>
            <a:br>
              <a:rPr lang="el-GR" sz="1600" b="1" dirty="0"/>
            </a:br>
            <a:r>
              <a:rPr lang="el-GR" sz="1600" b="1" dirty="0" smtClean="0"/>
              <a:t/>
            </a:r>
            <a:br>
              <a:rPr lang="el-GR" sz="1600" b="1" dirty="0" smtClean="0"/>
            </a:br>
            <a:r>
              <a:rPr lang="el-GR" sz="1600" b="1" dirty="0"/>
              <a:t/>
            </a:r>
            <a:br>
              <a:rPr lang="el-GR" sz="1600" b="1" dirty="0"/>
            </a:br>
            <a:r>
              <a:rPr lang="el-GR" sz="2000" b="1" dirty="0" smtClean="0"/>
              <a:t>3. </a:t>
            </a:r>
            <a:r>
              <a:rPr lang="el-GR" sz="1600" b="1" dirty="0" smtClean="0"/>
              <a:t>«ένα γεγονός που μπορεί να οριστεί χωρικά και γεωγραφικά, αλλά απαιτεί παρατήρηση για να παράγει τεκμήρια. Συνεπάγεται την αλληλεπίδραση ενός εξωτερικού </a:t>
            </a:r>
            <a:r>
              <a:rPr lang="el-GR" sz="1600" b="1" dirty="0" err="1" smtClean="0"/>
              <a:t>στρεσογόνου</a:t>
            </a:r>
            <a:r>
              <a:rPr lang="el-GR" sz="1600" b="1" dirty="0" smtClean="0"/>
              <a:t> παράγοντα με μια ανθρώπινη κοινότητα και υπονοεί την αδυναμία διαχείρισης»</a:t>
            </a:r>
            <a:br>
              <a:rPr lang="el-GR" sz="1600" b="1" dirty="0" smtClean="0"/>
            </a:br>
            <a:r>
              <a:rPr lang="el-GR" sz="1600" b="1" dirty="0"/>
              <a:t/>
            </a:r>
            <a:br>
              <a:rPr lang="el-GR" sz="1600" b="1" dirty="0"/>
            </a:br>
            <a:endParaRPr lang="el-GR" sz="1600" b="1" dirty="0"/>
          </a:p>
        </p:txBody>
      </p:sp>
      <p:sp>
        <p:nvSpPr>
          <p:cNvPr id="3" name="Slide Number Placeholder 2"/>
          <p:cNvSpPr>
            <a:spLocks noGrp="1"/>
          </p:cNvSpPr>
          <p:nvPr>
            <p:ph type="sldNum" sz="quarter" idx="12"/>
          </p:nvPr>
        </p:nvSpPr>
        <p:spPr>
          <a:xfrm>
            <a:off x="11693236" y="6365586"/>
            <a:ext cx="270164" cy="365125"/>
          </a:xfrm>
        </p:spPr>
        <p:txBody>
          <a:bodyPr/>
          <a:lstStyle/>
          <a:p>
            <a:fld id="{50D286CC-2929-4045-ABEF-5FF20FBF2B4E}" type="slidenum">
              <a:rPr lang="el-GR" smtClean="0"/>
              <a:t>4</a:t>
            </a:fld>
            <a:endParaRPr lang="el-GR" dirty="0"/>
          </a:p>
        </p:txBody>
      </p:sp>
      <p:sp>
        <p:nvSpPr>
          <p:cNvPr id="5" name="Left-Right Arrow 4"/>
          <p:cNvSpPr/>
          <p:nvPr/>
        </p:nvSpPr>
        <p:spPr>
          <a:xfrm>
            <a:off x="5378782" y="2836984"/>
            <a:ext cx="1216152" cy="484632"/>
          </a:xfrm>
          <a:prstGeom prst="leftRightArrow">
            <a:avLst/>
          </a:prstGeom>
          <a:solidFill>
            <a:srgbClr val="FFFF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5"/>
          <p:cNvPicPr>
            <a:picLocks noChangeAspect="1"/>
          </p:cNvPicPr>
          <p:nvPr/>
        </p:nvPicPr>
        <p:blipFill>
          <a:blip r:embed="rId2"/>
          <a:stretch>
            <a:fillRect/>
          </a:stretch>
        </p:blipFill>
        <p:spPr>
          <a:xfrm>
            <a:off x="5378782" y="4113457"/>
            <a:ext cx="1243692" cy="524301"/>
          </a:xfrm>
          <a:prstGeom prst="rect">
            <a:avLst/>
          </a:prstGeom>
        </p:spPr>
      </p:pic>
      <p:pic>
        <p:nvPicPr>
          <p:cNvPr id="8" name="Picture 7"/>
          <p:cNvPicPr>
            <a:picLocks noChangeAspect="1"/>
          </p:cNvPicPr>
          <p:nvPr/>
        </p:nvPicPr>
        <p:blipFill>
          <a:blip r:embed="rId3"/>
          <a:stretch>
            <a:fillRect/>
          </a:stretch>
        </p:blipFill>
        <p:spPr>
          <a:xfrm>
            <a:off x="3958146" y="6336351"/>
            <a:ext cx="7720452" cy="426757"/>
          </a:xfrm>
          <a:prstGeom prst="rect">
            <a:avLst/>
          </a:prstGeom>
        </p:spPr>
      </p:pic>
      <p:sp>
        <p:nvSpPr>
          <p:cNvPr id="4" name="Oval 3"/>
          <p:cNvSpPr/>
          <p:nvPr/>
        </p:nvSpPr>
        <p:spPr>
          <a:xfrm>
            <a:off x="2602523" y="150933"/>
            <a:ext cx="6532685" cy="9144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1"/>
                </a:solidFill>
                <a:effectLst>
                  <a:outerShdw blurRad="38100" dist="38100" dir="2700000" algn="tl">
                    <a:srgbClr val="000000">
                      <a:alpha val="43137"/>
                    </a:srgbClr>
                  </a:outerShdw>
                </a:effectLst>
              </a:rPr>
              <a:t>ΟΡΙΣΜΟΙ ΤΗΣ ΚΑΤΑΣΤΡΟΦΗΣ ΑΠΟ ΤΟΝ Π.Ο.Υ</a:t>
            </a:r>
            <a:endParaRPr lang="el-GR" b="1" dirty="0">
              <a:solidFill>
                <a:schemeClr val="tx1"/>
              </a:solidFill>
              <a:effectLst>
                <a:outerShdw blurRad="38100" dist="38100" dir="2700000" algn="tl">
                  <a:srgbClr val="000000">
                    <a:alpha val="43137"/>
                  </a:srgbClr>
                </a:outerShdw>
              </a:effectLst>
            </a:endParaRPr>
          </a:p>
        </p:txBody>
      </p:sp>
      <p:pic>
        <p:nvPicPr>
          <p:cNvPr id="9" name="Bild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143" y="6161135"/>
            <a:ext cx="3406775" cy="591820"/>
          </a:xfrm>
          <a:prstGeom prst="rect">
            <a:avLst/>
          </a:prstGeom>
          <a:noFill/>
          <a:ln>
            <a:noFill/>
          </a:ln>
        </p:spPr>
      </p:pic>
    </p:spTree>
    <p:extLst>
      <p:ext uri="{BB962C8B-B14F-4D97-AF65-F5344CB8AC3E}">
        <p14:creationId xmlns:p14="http://schemas.microsoft.com/office/powerpoint/2010/main" val="2850684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91491"/>
            <a:ext cx="10515600" cy="4985472"/>
          </a:xfrm>
          <a:solidFill>
            <a:schemeClr val="accent6">
              <a:lumMod val="20000"/>
              <a:lumOff val="80000"/>
            </a:schemeClr>
          </a:solidFill>
        </p:spPr>
        <p:txBody>
          <a:bodyPr>
            <a:normAutofit/>
          </a:bodyPr>
          <a:lstStyle/>
          <a:p>
            <a:pPr marL="0" indent="0" algn="ctr">
              <a:buNone/>
            </a:pPr>
            <a:r>
              <a:rPr lang="el-GR" sz="1800" b="1" dirty="0" smtClean="0"/>
              <a:t>«Οι </a:t>
            </a:r>
            <a:r>
              <a:rPr lang="el-GR" sz="1800" b="1" dirty="0"/>
              <a:t>φυσικές καταστροφές είναι γεγονότα που προκαλούνται από φυσικούς κινδύνους που επηρεάζουν σοβαρά την κοινωνία, την οικονομία ή / και την υποδομή μιας περιοχής. Ανάλογα με την ευπάθεια του πληθυσμού και την </a:t>
            </a:r>
            <a:r>
              <a:rPr lang="el-GR" sz="1800" b="1" dirty="0" smtClean="0"/>
              <a:t>ικανότητα της </a:t>
            </a:r>
            <a:r>
              <a:rPr lang="el-GR" sz="1800" b="1" dirty="0"/>
              <a:t>τοπικής </a:t>
            </a:r>
            <a:r>
              <a:rPr lang="el-GR" sz="1800" b="1" dirty="0" smtClean="0"/>
              <a:t>ανταπόκρισης, </a:t>
            </a:r>
            <a:r>
              <a:rPr lang="el-GR" sz="1800" b="1" dirty="0"/>
              <a:t>οι φυσικές καταστροφές θα </a:t>
            </a:r>
            <a:r>
              <a:rPr lang="el-GR" sz="1800" b="1" dirty="0" smtClean="0"/>
              <a:t>θέσουν </a:t>
            </a:r>
            <a:r>
              <a:rPr lang="el-GR" sz="1800" b="1" dirty="0"/>
              <a:t>προκλήσεις και προβλήματα ανθρωπιστικού </a:t>
            </a:r>
            <a:r>
              <a:rPr lang="el-GR" sz="1800" b="1" dirty="0" smtClean="0"/>
              <a:t>χαρακτήρα» </a:t>
            </a:r>
            <a:r>
              <a:rPr lang="en-GB" sz="1200" dirty="0" smtClean="0">
                <a:solidFill>
                  <a:prstClr val="black"/>
                </a:solidFill>
                <a:latin typeface="Calibri Light" panose="020F0302020204030204"/>
                <a:ea typeface="+mj-ea"/>
                <a:cs typeface="+mj-cs"/>
              </a:rPr>
              <a:t>(WHO, </a:t>
            </a:r>
            <a:r>
              <a:rPr lang="en-GB" sz="1200" dirty="0" smtClean="0">
                <a:solidFill>
                  <a:prstClr val="black"/>
                </a:solidFill>
                <a:latin typeface="Calibri Light" panose="020F0302020204030204"/>
                <a:ea typeface="+mj-ea"/>
                <a:cs typeface="+mj-cs"/>
                <a:hlinkClick r:id="rId2"/>
              </a:rPr>
              <a:t>https</a:t>
            </a:r>
            <a:r>
              <a:rPr lang="en-GB" sz="1200" dirty="0">
                <a:solidFill>
                  <a:prstClr val="black"/>
                </a:solidFill>
                <a:latin typeface="Calibri Light" panose="020F0302020204030204"/>
                <a:ea typeface="+mj-ea"/>
                <a:cs typeface="+mj-cs"/>
                <a:hlinkClick r:id="rId2"/>
              </a:rPr>
              <a:t>://www.who.int</a:t>
            </a:r>
            <a:r>
              <a:rPr lang="en-GB" sz="1200" dirty="0" smtClean="0">
                <a:solidFill>
                  <a:prstClr val="black"/>
                </a:solidFill>
                <a:latin typeface="Calibri Light" panose="020F0302020204030204"/>
                <a:ea typeface="+mj-ea"/>
                <a:cs typeface="+mj-cs"/>
                <a:hlinkClick r:id="rId2"/>
              </a:rPr>
              <a:t>/</a:t>
            </a:r>
            <a:r>
              <a:rPr lang="en-GB" sz="1200" dirty="0" smtClean="0">
                <a:solidFill>
                  <a:prstClr val="black"/>
                </a:solidFill>
                <a:latin typeface="Calibri Light" panose="020F0302020204030204"/>
                <a:ea typeface="+mj-ea"/>
                <a:cs typeface="+mj-cs"/>
              </a:rPr>
              <a:t>)</a:t>
            </a:r>
            <a:endParaRPr lang="el-GR" sz="1200" dirty="0" smtClean="0">
              <a:solidFill>
                <a:prstClr val="black"/>
              </a:solidFill>
              <a:latin typeface="Calibri Light" panose="020F0302020204030204"/>
              <a:ea typeface="+mj-ea"/>
              <a:cs typeface="+mj-cs"/>
            </a:endParaRPr>
          </a:p>
          <a:p>
            <a:pPr marL="0" indent="0" algn="ctr">
              <a:buNone/>
            </a:pPr>
            <a:endParaRPr lang="el-GR" sz="1200" b="1" dirty="0">
              <a:solidFill>
                <a:prstClr val="black"/>
              </a:solidFill>
              <a:latin typeface="Calibri Light" panose="020F0302020204030204"/>
              <a:ea typeface="+mj-ea"/>
              <a:cs typeface="+mj-cs"/>
            </a:endParaRPr>
          </a:p>
          <a:p>
            <a:pPr>
              <a:buFont typeface="Wingdings" panose="05000000000000000000" pitchFamily="2" charset="2"/>
              <a:buChar char="Ø"/>
            </a:pPr>
            <a:r>
              <a:rPr lang="el-GR" sz="1400" b="1" dirty="0" smtClean="0">
                <a:solidFill>
                  <a:prstClr val="black"/>
                </a:solidFill>
                <a:latin typeface="Calibri Light" panose="020F0302020204030204"/>
                <a:ea typeface="+mj-ea"/>
                <a:cs typeface="+mj-cs"/>
              </a:rPr>
              <a:t>Η βοήθεια σε αυτήν την περίπτωση είναι </a:t>
            </a:r>
            <a:r>
              <a:rPr lang="el-GR" sz="1400" b="1" dirty="0">
                <a:solidFill>
                  <a:prstClr val="black"/>
                </a:solidFill>
                <a:latin typeface="Calibri Light" panose="020F0302020204030204"/>
                <a:ea typeface="+mj-ea"/>
                <a:cs typeface="+mj-cs"/>
              </a:rPr>
              <a:t>ανθρωπιστική καθότι επιδιώκει, να σώσει ζωές και να ανακουφίσει την ταλαιπωρία ενός πληθυσμού που πλήττεται από κρίσεις</a:t>
            </a:r>
            <a:endParaRPr lang="el-GR" sz="1400" b="1" dirty="0" smtClean="0"/>
          </a:p>
          <a:p>
            <a:pPr marL="0" indent="0" algn="ctr">
              <a:buNone/>
            </a:pPr>
            <a:endParaRPr lang="el-GR" sz="1800" b="1" dirty="0"/>
          </a:p>
          <a:p>
            <a:pPr marL="0" indent="0" algn="ctr">
              <a:buNone/>
            </a:pPr>
            <a:endParaRPr lang="el-GR" sz="1800" b="1" dirty="0" smtClean="0"/>
          </a:p>
          <a:p>
            <a:pPr marL="0" indent="0" algn="ctr">
              <a:buNone/>
            </a:pPr>
            <a:endParaRPr lang="el-GR" sz="1800" b="1" dirty="0"/>
          </a:p>
          <a:p>
            <a:pPr marL="0" indent="0" algn="ctr">
              <a:buNone/>
            </a:pPr>
            <a:endParaRPr lang="el-GR" sz="1800" b="1" dirty="0" smtClean="0"/>
          </a:p>
          <a:p>
            <a:pPr marL="0" indent="0" algn="ctr">
              <a:buNone/>
            </a:pPr>
            <a:endParaRPr lang="el-GR" sz="1800" b="1" dirty="0"/>
          </a:p>
          <a:p>
            <a:pPr marL="0" indent="0" algn="ctr">
              <a:buNone/>
            </a:pPr>
            <a:endParaRPr lang="el-GR" sz="1800" b="1" dirty="0" smtClean="0"/>
          </a:p>
          <a:p>
            <a:pPr marL="0" indent="0" algn="ctr">
              <a:buNone/>
            </a:pPr>
            <a:r>
              <a:rPr lang="en-GB" sz="1800" b="1" dirty="0" smtClean="0"/>
              <a:t>                         </a:t>
            </a:r>
          </a:p>
          <a:p>
            <a:pPr marL="0" indent="0" algn="r">
              <a:buNone/>
            </a:pPr>
            <a:r>
              <a:rPr lang="en-GB" sz="1800" b="1" dirty="0"/>
              <a:t> </a:t>
            </a:r>
            <a:r>
              <a:rPr lang="en-GB" sz="1800" b="1" dirty="0" smtClean="0"/>
              <a:t>                        </a:t>
            </a:r>
            <a:r>
              <a:rPr lang="en-GB" sz="1000" dirty="0"/>
              <a:t>  </a:t>
            </a:r>
            <a:r>
              <a:rPr lang="en-GB" sz="1000" dirty="0" smtClean="0"/>
              <a:t>                                                        photo source: </a:t>
            </a:r>
            <a:r>
              <a:rPr lang="en-GB" sz="1000" dirty="0" err="1" smtClean="0"/>
              <a:t>Sturges</a:t>
            </a:r>
            <a:r>
              <a:rPr lang="en-GB" sz="1000" dirty="0" smtClean="0"/>
              <a:t>, W. (2020). </a:t>
            </a:r>
            <a:endParaRPr lang="el-GR" sz="1800" b="1" dirty="0"/>
          </a:p>
          <a:p>
            <a:pPr marL="0" indent="0" algn="ctr">
              <a:buNone/>
            </a:pPr>
            <a:endParaRPr lang="el-GR" sz="1800" b="1" dirty="0" smtClean="0"/>
          </a:p>
          <a:p>
            <a:pPr marL="0" indent="0" algn="ctr">
              <a:buNone/>
            </a:pPr>
            <a:endParaRPr lang="el-GR" sz="1800" b="1" dirty="0"/>
          </a:p>
          <a:p>
            <a:pPr marL="0" indent="0">
              <a:buNone/>
            </a:pPr>
            <a:endParaRPr lang="el-GR" sz="1000" dirty="0"/>
          </a:p>
        </p:txBody>
      </p:sp>
      <p:sp>
        <p:nvSpPr>
          <p:cNvPr id="4" name="Slide Number Placeholder 3"/>
          <p:cNvSpPr>
            <a:spLocks noGrp="1"/>
          </p:cNvSpPr>
          <p:nvPr>
            <p:ph type="sldNum" sz="quarter" idx="12"/>
          </p:nvPr>
        </p:nvSpPr>
        <p:spPr>
          <a:xfrm>
            <a:off x="11637818" y="6337878"/>
            <a:ext cx="279400" cy="365125"/>
          </a:xfrm>
        </p:spPr>
        <p:txBody>
          <a:bodyPr/>
          <a:lstStyle/>
          <a:p>
            <a:fld id="{50D286CC-2929-4045-ABEF-5FF20FBF2B4E}" type="slidenum">
              <a:rPr lang="el-GR" smtClean="0"/>
              <a:t>5</a:t>
            </a:fld>
            <a:endParaRPr lang="el-GR" dirty="0"/>
          </a:p>
        </p:txBody>
      </p:sp>
      <p:sp>
        <p:nvSpPr>
          <p:cNvPr id="5" name="Oval 4"/>
          <p:cNvSpPr/>
          <p:nvPr/>
        </p:nvSpPr>
        <p:spPr>
          <a:xfrm>
            <a:off x="3007591" y="149951"/>
            <a:ext cx="7056582"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1"/>
                </a:solidFill>
                <a:effectLst>
                  <a:outerShdw blurRad="38100" dist="38100" dir="2700000" algn="tl">
                    <a:srgbClr val="000000">
                      <a:alpha val="43137"/>
                    </a:srgbClr>
                  </a:outerShdw>
                </a:effectLst>
              </a:rPr>
              <a:t>ΟΡΙΣΜΟΣ ΦΥΣΙΚΩΝ ΚΑΤΑΣΤΡΟΦΩΝ</a:t>
            </a:r>
            <a:endParaRPr lang="el-GR" b="1" dirty="0">
              <a:solidFill>
                <a:schemeClr val="tx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a:stretch>
            <a:fillRect/>
          </a:stretch>
        </p:blipFill>
        <p:spPr>
          <a:xfrm>
            <a:off x="3766272" y="6217864"/>
            <a:ext cx="7962066" cy="426757"/>
          </a:xfrm>
          <a:prstGeom prst="rect">
            <a:avLst/>
          </a:prstGeom>
        </p:spPr>
      </p:pic>
      <p:pic>
        <p:nvPicPr>
          <p:cNvPr id="8" name="Picture 7"/>
          <p:cNvPicPr>
            <a:picLocks noChangeAspect="1"/>
          </p:cNvPicPr>
          <p:nvPr/>
        </p:nvPicPr>
        <p:blipFill>
          <a:blip r:embed="rId4"/>
          <a:stretch>
            <a:fillRect/>
          </a:stretch>
        </p:blipFill>
        <p:spPr>
          <a:xfrm>
            <a:off x="1266825" y="3316289"/>
            <a:ext cx="5981700" cy="2833687"/>
          </a:xfrm>
          <a:prstGeom prst="rect">
            <a:avLst/>
          </a:prstGeom>
        </p:spPr>
      </p:pic>
      <p:pic>
        <p:nvPicPr>
          <p:cNvPr id="9" name="Bilde 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7045984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90526"/>
            <a:ext cx="10515600" cy="5786438"/>
          </a:xfrm>
          <a:solidFill>
            <a:schemeClr val="accent6">
              <a:lumMod val="20000"/>
              <a:lumOff val="80000"/>
            </a:schemeClr>
          </a:solidFill>
        </p:spPr>
        <p:txBody>
          <a:bodyPr>
            <a:normAutofit fontScale="32500" lnSpcReduction="20000"/>
          </a:bodyPr>
          <a:lstStyle/>
          <a:p>
            <a:pPr marL="0" indent="0">
              <a:buNone/>
            </a:pPr>
            <a:endParaRPr lang="el-GR" sz="1000" dirty="0" smtClean="0"/>
          </a:p>
          <a:p>
            <a:pPr marL="0" indent="0" algn="ctr">
              <a:buNone/>
            </a:pPr>
            <a:r>
              <a:rPr lang="el-GR" sz="7400" b="1" i="1" u="sng" dirty="0" smtClean="0"/>
              <a:t>ΠΡΟΣΟΧΗ</a:t>
            </a:r>
            <a:r>
              <a:rPr lang="el-GR" sz="7400" b="1" i="1" dirty="0" smtClean="0"/>
              <a:t>: Όταν χρησιμοποιείται ο όρος «φυσικές καταστροφές» δεν πρέπει λανθασμένα να οδηγούμαστε στην υπόθεση ότι είναι επειδή είναι καταστροφές που οφείλονται σε φυσικούς κινδύνους είναι εξ ολοκλήρου «φυσικές» και ως εκ τούτου είναι αναπόφευκτες και εκτός ανθρώπινου ελέγχου</a:t>
            </a:r>
            <a:endParaRPr lang="el-GR" sz="7400" b="1" i="1" dirty="0"/>
          </a:p>
          <a:p>
            <a:pPr marL="0" indent="0">
              <a:buNone/>
            </a:pPr>
            <a:endParaRPr lang="el-GR" sz="7400" dirty="0" smtClean="0"/>
          </a:p>
          <a:p>
            <a:pPr marL="0" indent="0" algn="ctr">
              <a:buNone/>
            </a:pPr>
            <a:r>
              <a:rPr lang="el-GR" sz="7400" b="1" i="1" dirty="0" smtClean="0">
                <a:cs typeface="Times New Roman" panose="02020603050405020304" pitchFamily="18" charset="0"/>
              </a:rPr>
              <a:t>Οι φυσικές </a:t>
            </a:r>
            <a:r>
              <a:rPr lang="el-GR" sz="7400" b="1" i="1" dirty="0">
                <a:cs typeface="Times New Roman" panose="02020603050405020304" pitchFamily="18" charset="0"/>
              </a:rPr>
              <a:t>καταστροφές είναι αποτέλεσμα του τρόπου με τον οποίο τα άτομα και οι κοινωνίες συνδέονται με απειλές που προέρχονται από φυσικούς </a:t>
            </a:r>
            <a:r>
              <a:rPr lang="el-GR" sz="7400" b="1" i="1" dirty="0" smtClean="0">
                <a:cs typeface="Times New Roman" panose="02020603050405020304" pitchFamily="18" charset="0"/>
              </a:rPr>
              <a:t>κινδύνους</a:t>
            </a:r>
          </a:p>
          <a:p>
            <a:pPr marL="0" indent="0" algn="ctr">
              <a:buNone/>
            </a:pPr>
            <a:r>
              <a:rPr lang="el-GR" sz="7400" b="1" i="1" u="sng" dirty="0" smtClean="0">
                <a:cs typeface="Times New Roman" panose="02020603050405020304" pitchFamily="18" charset="0"/>
              </a:rPr>
              <a:t>ΣΥΝΕΠΩΣ</a:t>
            </a:r>
          </a:p>
          <a:p>
            <a:pPr marL="0" indent="0" algn="ctr">
              <a:buNone/>
            </a:pPr>
            <a:endParaRPr lang="el-GR" sz="3800" b="1" i="1" dirty="0">
              <a:cs typeface="Times New Roman" panose="02020603050405020304" pitchFamily="18" charset="0"/>
            </a:endParaRPr>
          </a:p>
          <a:p>
            <a:pPr>
              <a:buFont typeface="Wingdings" panose="05000000000000000000" pitchFamily="2" charset="2"/>
              <a:buChar char="ü"/>
            </a:pPr>
            <a:r>
              <a:rPr lang="el-GR" sz="5600" b="1" i="1" dirty="0" smtClean="0">
                <a:cs typeface="Times New Roman" panose="02020603050405020304" pitchFamily="18" charset="0"/>
              </a:rPr>
              <a:t>ΠΑΙΖΟΥΝ ΡΟΛΟ ΤΑ ΜΕΤΡΑ ΠΡΟΛΗΨΗΣ</a:t>
            </a:r>
          </a:p>
          <a:p>
            <a:pPr>
              <a:buFont typeface="Wingdings" panose="05000000000000000000" pitchFamily="2" charset="2"/>
              <a:buChar char="ü"/>
            </a:pPr>
            <a:r>
              <a:rPr lang="el-GR" sz="5600" b="1" i="1" dirty="0" smtClean="0">
                <a:cs typeface="Times New Roman" panose="02020603050405020304" pitchFamily="18" charset="0"/>
              </a:rPr>
              <a:t>Η ΕΥΠΑΘΕΙΑ ΤΟΥ ΠΛΗΘΥΣΜΟΥ </a:t>
            </a:r>
          </a:p>
          <a:p>
            <a:pPr>
              <a:buFont typeface="Wingdings" panose="05000000000000000000" pitchFamily="2" charset="2"/>
              <a:buChar char="ü"/>
            </a:pPr>
            <a:r>
              <a:rPr lang="el-GR" sz="5600" b="1" i="1" dirty="0" smtClean="0">
                <a:cs typeface="Times New Roman" panose="02020603050405020304" pitchFamily="18" charset="0"/>
              </a:rPr>
              <a:t>Ο ΜΕΤΡΙΑΣΜΟΣ ΤΩΝ ΕΠΙΠΤΩΣΕΩΝ</a:t>
            </a:r>
          </a:p>
          <a:p>
            <a:pPr>
              <a:buFont typeface="Wingdings" panose="05000000000000000000" pitchFamily="2" charset="2"/>
              <a:buChar char="ü"/>
            </a:pPr>
            <a:r>
              <a:rPr lang="el-GR" sz="5600" b="1" i="1" dirty="0" smtClean="0">
                <a:cs typeface="Times New Roman" panose="02020603050405020304" pitchFamily="18" charset="0"/>
              </a:rPr>
              <a:t>Η ΠΡΟΕΤΟΙΜΑΣΙΑ ΓΙΑ ΤΙΣ ΚΑΤΑΣΤΡΟΦΕΣ </a:t>
            </a:r>
          </a:p>
          <a:p>
            <a:pPr marL="0" indent="0">
              <a:buNone/>
            </a:pPr>
            <a:endParaRPr lang="el-GR" sz="3800" dirty="0"/>
          </a:p>
          <a:p>
            <a:pPr marL="0" indent="0">
              <a:buNone/>
            </a:pPr>
            <a:endParaRPr lang="el-GR" sz="3100" dirty="0" smtClean="0"/>
          </a:p>
          <a:p>
            <a:pPr marL="0" indent="0">
              <a:buNone/>
            </a:pPr>
            <a:endParaRPr lang="el-GR" sz="3100" dirty="0"/>
          </a:p>
          <a:p>
            <a:pPr marL="0" indent="0">
              <a:buNone/>
            </a:pPr>
            <a:r>
              <a:rPr lang="en-GB" sz="3100" dirty="0" smtClean="0"/>
              <a:t>https</a:t>
            </a:r>
            <a:r>
              <a:rPr lang="en-GB" sz="3100" dirty="0"/>
              <a:t>://www.who.int</a:t>
            </a:r>
            <a:endParaRPr lang="el-GR" sz="3100" dirty="0" smtClean="0"/>
          </a:p>
          <a:p>
            <a:pPr marL="0" indent="0">
              <a:buNone/>
            </a:pPr>
            <a:endParaRPr lang="el-GR" sz="3800" dirty="0"/>
          </a:p>
          <a:p>
            <a:pPr marL="0" indent="0">
              <a:buNone/>
            </a:pPr>
            <a:endParaRPr lang="el-GR" sz="3800" dirty="0" smtClean="0"/>
          </a:p>
          <a:p>
            <a:pPr marL="0" indent="0">
              <a:buNone/>
            </a:pPr>
            <a:endParaRPr lang="el-GR" sz="3800" dirty="0"/>
          </a:p>
          <a:p>
            <a:pPr marL="0" indent="0">
              <a:buNone/>
            </a:pPr>
            <a:endParaRPr lang="el-GR" sz="3800" dirty="0" smtClean="0"/>
          </a:p>
          <a:p>
            <a:pPr marL="0" indent="0">
              <a:buNone/>
            </a:pPr>
            <a:endParaRPr lang="el-GR" sz="1000" dirty="0"/>
          </a:p>
          <a:p>
            <a:pPr marL="0" indent="0">
              <a:buNone/>
            </a:pPr>
            <a:endParaRPr lang="el-GR" sz="1000" dirty="0" smtClean="0"/>
          </a:p>
          <a:p>
            <a:pPr marL="0" indent="0">
              <a:buNone/>
            </a:pPr>
            <a:endParaRPr lang="el-GR" sz="1000" dirty="0"/>
          </a:p>
        </p:txBody>
      </p:sp>
      <p:sp>
        <p:nvSpPr>
          <p:cNvPr id="4" name="Slide Number Placeholder 3"/>
          <p:cNvSpPr>
            <a:spLocks noGrp="1"/>
          </p:cNvSpPr>
          <p:nvPr>
            <p:ph type="sldNum" sz="quarter" idx="12"/>
          </p:nvPr>
        </p:nvSpPr>
        <p:spPr>
          <a:xfrm>
            <a:off x="11677650" y="6365875"/>
            <a:ext cx="304800" cy="365125"/>
          </a:xfrm>
        </p:spPr>
        <p:txBody>
          <a:bodyPr/>
          <a:lstStyle/>
          <a:p>
            <a:fld id="{50D286CC-2929-4045-ABEF-5FF20FBF2B4E}" type="slidenum">
              <a:rPr lang="el-GR" smtClean="0"/>
              <a:t>6</a:t>
            </a:fld>
            <a:endParaRPr lang="el-GR" dirty="0"/>
          </a:p>
        </p:txBody>
      </p:sp>
      <p:pic>
        <p:nvPicPr>
          <p:cNvPr id="6" name="Picture 5"/>
          <p:cNvPicPr>
            <a:picLocks noChangeAspect="1"/>
          </p:cNvPicPr>
          <p:nvPr/>
        </p:nvPicPr>
        <p:blipFill>
          <a:blip r:embed="rId2"/>
          <a:stretch>
            <a:fillRect/>
          </a:stretch>
        </p:blipFill>
        <p:spPr>
          <a:xfrm>
            <a:off x="4031502" y="6263047"/>
            <a:ext cx="7724301" cy="426757"/>
          </a:xfrm>
          <a:prstGeom prst="rect">
            <a:avLst/>
          </a:prstGeom>
        </p:spPr>
      </p:pic>
      <p:pic>
        <p:nvPicPr>
          <p:cNvPr id="7" name="Bild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196819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06400"/>
          </a:xfrm>
          <a:solidFill>
            <a:schemeClr val="accent1"/>
          </a:solidFill>
        </p:spPr>
        <p:txBody>
          <a:bodyPr>
            <a:normAutofit/>
          </a:bodyPr>
          <a:lstStyle/>
          <a:p>
            <a:pPr algn="ctr"/>
            <a:r>
              <a:rPr lang="el-GR" sz="2000" b="1" dirty="0" smtClean="0">
                <a:effectLst>
                  <a:outerShdw blurRad="38100" dist="38100" dir="2700000" algn="tl">
                    <a:srgbClr val="000000">
                      <a:alpha val="43137"/>
                    </a:srgbClr>
                  </a:outerShdw>
                </a:effectLst>
              </a:rPr>
              <a:t>ΗΦΑΙΣΤΕΙΑ – ΣΕΙΣΜΟΙ – ΤΣΟΥΝΑΜΙ</a:t>
            </a:r>
            <a:r>
              <a:rPr lang="en-GB" sz="2000" b="1" dirty="0" smtClean="0">
                <a:effectLst>
                  <a:outerShdw blurRad="38100" dist="38100" dir="2700000" algn="tl">
                    <a:srgbClr val="000000">
                      <a:alpha val="43137"/>
                    </a:srgbClr>
                  </a:outerShdw>
                </a:effectLst>
              </a:rPr>
              <a:t> (</a:t>
            </a:r>
            <a:r>
              <a:rPr lang="el-GR" sz="2000" b="1" dirty="0" smtClean="0">
                <a:effectLst>
                  <a:outerShdw blurRad="38100" dist="38100" dir="2700000" algn="tl">
                    <a:srgbClr val="000000">
                      <a:alpha val="43137"/>
                    </a:srgbClr>
                  </a:outerShdw>
                </a:effectLst>
              </a:rPr>
              <a:t>έννοιες – παραδείγματα)</a:t>
            </a:r>
            <a:endParaRPr lang="el-GR" sz="2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885825"/>
            <a:ext cx="10515600" cy="5291138"/>
          </a:xfrm>
          <a:solidFill>
            <a:schemeClr val="accent6">
              <a:lumMod val="20000"/>
              <a:lumOff val="80000"/>
            </a:schemeClr>
          </a:solidFill>
        </p:spPr>
        <p:txBody>
          <a:bodyPr>
            <a:normAutofit/>
          </a:bodyPr>
          <a:lstStyle/>
          <a:p>
            <a:pPr marL="0" indent="0">
              <a:buNone/>
            </a:pPr>
            <a:r>
              <a:rPr lang="en-GB" sz="1200" dirty="0"/>
              <a:t> </a:t>
            </a:r>
            <a:r>
              <a:rPr lang="en-GB" sz="1200" dirty="0" smtClean="0"/>
              <a:t>                       </a:t>
            </a:r>
            <a:endParaRPr lang="el-GR" sz="2000" dirty="0" smtClean="0"/>
          </a:p>
          <a:p>
            <a:pPr marL="0" indent="0">
              <a:buNone/>
            </a:pPr>
            <a:endParaRPr lang="el-GR" sz="2000" dirty="0"/>
          </a:p>
          <a:p>
            <a:pPr marL="0" indent="0">
              <a:buNone/>
            </a:pPr>
            <a:endParaRPr lang="el-GR" sz="2000" dirty="0" smtClean="0"/>
          </a:p>
          <a:p>
            <a:pPr marL="0" indent="0">
              <a:buNone/>
            </a:pPr>
            <a:endParaRPr lang="el-GR" sz="2000" dirty="0"/>
          </a:p>
          <a:p>
            <a:pPr marL="0" indent="0">
              <a:buNone/>
            </a:pPr>
            <a:endParaRPr lang="el-GR" sz="2000" dirty="0" smtClean="0"/>
          </a:p>
          <a:p>
            <a:pPr marL="0" indent="0">
              <a:buNone/>
            </a:pPr>
            <a:endParaRPr lang="el-GR" sz="2000" dirty="0"/>
          </a:p>
          <a:p>
            <a:pPr marL="0" indent="0">
              <a:buNone/>
            </a:pPr>
            <a:endParaRPr lang="el-GR" sz="2000" dirty="0" smtClean="0"/>
          </a:p>
          <a:p>
            <a:pPr marL="0" indent="0">
              <a:buNone/>
            </a:pPr>
            <a:endParaRPr lang="el-GR" sz="2000" dirty="0"/>
          </a:p>
          <a:p>
            <a:pPr marL="0" indent="0">
              <a:buNone/>
            </a:pPr>
            <a:endParaRPr lang="el-GR" sz="2000" dirty="0" smtClean="0"/>
          </a:p>
          <a:p>
            <a:pPr marL="0" indent="0">
              <a:buNone/>
            </a:pPr>
            <a:endParaRPr lang="el-GR" sz="2000" dirty="0"/>
          </a:p>
          <a:p>
            <a:pPr marL="0" indent="0">
              <a:buNone/>
            </a:pPr>
            <a:endParaRPr lang="el-GR" sz="1000" dirty="0" smtClean="0"/>
          </a:p>
          <a:p>
            <a:pPr marL="0" indent="0">
              <a:buNone/>
            </a:pPr>
            <a:endParaRPr lang="el-GR" sz="1000" dirty="0"/>
          </a:p>
          <a:p>
            <a:pPr marL="0" indent="0">
              <a:buNone/>
            </a:pPr>
            <a:endParaRPr lang="el-GR" sz="1000" dirty="0" smtClean="0"/>
          </a:p>
          <a:p>
            <a:pPr marL="0" indent="0">
              <a:buNone/>
            </a:pPr>
            <a:endParaRPr lang="el-GR" sz="1000" dirty="0"/>
          </a:p>
        </p:txBody>
      </p:sp>
      <p:sp>
        <p:nvSpPr>
          <p:cNvPr id="4" name="Slide Number Placeholder 3"/>
          <p:cNvSpPr>
            <a:spLocks noGrp="1"/>
          </p:cNvSpPr>
          <p:nvPr>
            <p:ph type="sldNum" sz="quarter" idx="12"/>
          </p:nvPr>
        </p:nvSpPr>
        <p:spPr>
          <a:xfrm>
            <a:off x="11668124" y="6356350"/>
            <a:ext cx="276225" cy="365125"/>
          </a:xfrm>
        </p:spPr>
        <p:txBody>
          <a:bodyPr/>
          <a:lstStyle/>
          <a:p>
            <a:fld id="{50D286CC-2929-4045-ABEF-5FF20FBF2B4E}" type="slidenum">
              <a:rPr lang="el-GR" smtClean="0"/>
              <a:t>7</a:t>
            </a:fld>
            <a:endParaRPr lang="el-GR"/>
          </a:p>
        </p:txBody>
      </p:sp>
      <p:pic>
        <p:nvPicPr>
          <p:cNvPr id="7" name="Picture 6"/>
          <p:cNvPicPr>
            <a:picLocks noChangeAspect="1"/>
          </p:cNvPicPr>
          <p:nvPr/>
        </p:nvPicPr>
        <p:blipFill>
          <a:blip r:embed="rId2"/>
          <a:stretch>
            <a:fillRect/>
          </a:stretch>
        </p:blipFill>
        <p:spPr>
          <a:xfrm>
            <a:off x="838199" y="900112"/>
            <a:ext cx="2809875" cy="1584193"/>
          </a:xfrm>
          <a:prstGeom prst="rect">
            <a:avLst/>
          </a:prstGeom>
        </p:spPr>
      </p:pic>
      <p:sp>
        <p:nvSpPr>
          <p:cNvPr id="8" name="Rectangle 7"/>
          <p:cNvSpPr/>
          <p:nvPr/>
        </p:nvSpPr>
        <p:spPr>
          <a:xfrm>
            <a:off x="3867150" y="1076325"/>
            <a:ext cx="6629400" cy="131445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l-GR" sz="1200" dirty="0">
                <a:solidFill>
                  <a:schemeClr val="tx1"/>
                </a:solidFill>
              </a:rPr>
              <a:t>Το μεγαλύτερο ηφαίστειο στον κόσμο είναι το </a:t>
            </a:r>
            <a:r>
              <a:rPr lang="el-GR" sz="1200" dirty="0" err="1">
                <a:solidFill>
                  <a:schemeClr val="tx1"/>
                </a:solidFill>
              </a:rPr>
              <a:t>Μάουνα</a:t>
            </a:r>
            <a:r>
              <a:rPr lang="el-GR" sz="1200" dirty="0">
                <a:solidFill>
                  <a:schemeClr val="tx1"/>
                </a:solidFill>
              </a:rPr>
              <a:t> </a:t>
            </a:r>
            <a:r>
              <a:rPr lang="el-GR" sz="1200" dirty="0" err="1" smtClean="0">
                <a:solidFill>
                  <a:schemeClr val="tx1"/>
                </a:solidFill>
              </a:rPr>
              <a:t>Λόα</a:t>
            </a:r>
            <a:r>
              <a:rPr lang="en-GB" sz="1200" dirty="0" smtClean="0">
                <a:solidFill>
                  <a:schemeClr val="tx1"/>
                </a:solidFill>
              </a:rPr>
              <a:t> </a:t>
            </a:r>
            <a:r>
              <a:rPr lang="el-GR" sz="1200" dirty="0" smtClean="0">
                <a:solidFill>
                  <a:schemeClr val="tx1"/>
                </a:solidFill>
              </a:rPr>
              <a:t>στη Χαβάη </a:t>
            </a:r>
            <a:r>
              <a:rPr lang="el-GR" sz="1200" dirty="0">
                <a:solidFill>
                  <a:schemeClr val="tx1"/>
                </a:solidFill>
              </a:rPr>
              <a:t>(</a:t>
            </a:r>
            <a:r>
              <a:rPr lang="el-GR" sz="1200" dirty="0" err="1">
                <a:solidFill>
                  <a:schemeClr val="tx1"/>
                </a:solidFill>
              </a:rPr>
              <a:t>Mauna</a:t>
            </a:r>
            <a:r>
              <a:rPr lang="el-GR" sz="1200" dirty="0">
                <a:solidFill>
                  <a:schemeClr val="tx1"/>
                </a:solidFill>
              </a:rPr>
              <a:t> </a:t>
            </a:r>
            <a:r>
              <a:rPr lang="el-GR" sz="1200" dirty="0" err="1">
                <a:solidFill>
                  <a:schemeClr val="tx1"/>
                </a:solidFill>
              </a:rPr>
              <a:t>Loa</a:t>
            </a:r>
            <a:r>
              <a:rPr lang="el-GR" sz="1200" dirty="0">
                <a:solidFill>
                  <a:schemeClr val="tx1"/>
                </a:solidFill>
              </a:rPr>
              <a:t>) το οποίο είναι και «ενεργό». Εδώ και 700.000 εκρήγνυται συνεχώς και από το 1843 έως και σήμερα έχουν καταγραφεί 33 εκρήξεις  </a:t>
            </a:r>
            <a:r>
              <a:rPr lang="el-GR" sz="1000" dirty="0">
                <a:solidFill>
                  <a:schemeClr val="tx1"/>
                </a:solidFill>
              </a:rPr>
              <a:t>(Στεφανίδου, Α., 2019</a:t>
            </a:r>
            <a:r>
              <a:rPr lang="el-GR" sz="1000" dirty="0" smtClean="0">
                <a:solidFill>
                  <a:schemeClr val="tx1"/>
                </a:solidFill>
              </a:rPr>
              <a:t>)</a:t>
            </a:r>
          </a:p>
          <a:p>
            <a:endParaRPr lang="en-GB" sz="1000" dirty="0" smtClean="0">
              <a:solidFill>
                <a:schemeClr val="tx1"/>
              </a:solidFill>
            </a:endParaRPr>
          </a:p>
          <a:p>
            <a:r>
              <a:rPr lang="el-GR" sz="1200" b="1" dirty="0" smtClean="0">
                <a:solidFill>
                  <a:schemeClr val="tx1"/>
                </a:solidFill>
                <a:effectLst>
                  <a:outerShdw blurRad="38100" dist="38100" dir="2700000" algn="tl">
                    <a:srgbClr val="000000">
                      <a:alpha val="43137"/>
                    </a:srgbClr>
                  </a:outerShdw>
                </a:effectLst>
              </a:rPr>
              <a:t>Η ΗΦΑΙΣΤΕΙΑΚΗ ΕΚΡΗΞΗ (</a:t>
            </a:r>
            <a:r>
              <a:rPr lang="en-GB" sz="1200" b="1" dirty="0" smtClean="0">
                <a:solidFill>
                  <a:schemeClr val="tx1"/>
                </a:solidFill>
                <a:effectLst>
                  <a:outerShdw blurRad="38100" dist="38100" dir="2700000" algn="tl">
                    <a:srgbClr val="000000">
                      <a:alpha val="43137"/>
                    </a:srgbClr>
                  </a:outerShdw>
                </a:effectLst>
              </a:rPr>
              <a:t>VOLCANIC ERUPTION): </a:t>
            </a:r>
            <a:r>
              <a:rPr lang="el-GR" sz="1200" b="1" dirty="0">
                <a:solidFill>
                  <a:schemeClr val="tx1"/>
                </a:solidFill>
                <a:effectLst>
                  <a:outerShdw blurRad="38100" dist="38100" dir="2700000" algn="tl">
                    <a:srgbClr val="000000">
                      <a:alpha val="43137"/>
                    </a:srgbClr>
                  </a:outerShdw>
                </a:effectLst>
              </a:rPr>
              <a:t>Η εκκένωση </a:t>
            </a:r>
            <a:r>
              <a:rPr lang="el-GR" sz="1200" b="1" dirty="0" smtClean="0">
                <a:solidFill>
                  <a:schemeClr val="tx1"/>
                </a:solidFill>
                <a:effectLst>
                  <a:outerShdw blurRad="38100" dist="38100" dir="2700000" algn="tl">
                    <a:srgbClr val="000000">
                      <a:alpha val="43137"/>
                    </a:srgbClr>
                  </a:outerShdw>
                </a:effectLst>
              </a:rPr>
              <a:t>(</a:t>
            </a:r>
            <a:r>
              <a:rPr lang="el-GR" sz="1200" b="1" dirty="0" err="1" smtClean="0">
                <a:solidFill>
                  <a:schemeClr val="tx1"/>
                </a:solidFill>
                <a:effectLst>
                  <a:outerShdw blurRad="38100" dist="38100" dir="2700000" algn="tl">
                    <a:srgbClr val="000000">
                      <a:alpha val="43137"/>
                    </a:srgbClr>
                  </a:outerShdw>
                </a:effectLst>
              </a:rPr>
              <a:t>αεροπροωθούμενη</a:t>
            </a:r>
            <a:r>
              <a:rPr lang="el-GR" sz="1200" b="1" dirty="0" smtClean="0">
                <a:solidFill>
                  <a:schemeClr val="tx1"/>
                </a:solidFill>
                <a:effectLst>
                  <a:outerShdw blurRad="38100" dist="38100" dir="2700000" algn="tl">
                    <a:srgbClr val="000000">
                      <a:alpha val="43137"/>
                    </a:srgbClr>
                  </a:outerShdw>
                </a:effectLst>
              </a:rPr>
              <a:t>) τμηματικών </a:t>
            </a:r>
            <a:r>
              <a:rPr lang="el-GR" sz="1200" b="1" dirty="0">
                <a:solidFill>
                  <a:schemeClr val="tx1"/>
                </a:solidFill>
                <a:effectLst>
                  <a:outerShdw blurRad="38100" dist="38100" dir="2700000" algn="tl">
                    <a:srgbClr val="000000">
                      <a:alpha val="43137"/>
                    </a:srgbClr>
                  </a:outerShdw>
                </a:effectLst>
              </a:rPr>
              <a:t>εκτοξεύσεων, λάβας και αερίων από </a:t>
            </a:r>
            <a:r>
              <a:rPr lang="el-GR" sz="1200" b="1" dirty="0" smtClean="0">
                <a:solidFill>
                  <a:schemeClr val="tx1"/>
                </a:solidFill>
                <a:effectLst>
                  <a:outerShdw blurRad="38100" dist="38100" dir="2700000" algn="tl">
                    <a:srgbClr val="000000">
                      <a:alpha val="43137"/>
                    </a:srgbClr>
                  </a:outerShdw>
                </a:effectLst>
              </a:rPr>
              <a:t>μία ηφαιστειακή εκτόνωση (εξαερισμό)</a:t>
            </a:r>
          </a:p>
          <a:p>
            <a:r>
              <a:rPr lang="el-GR" sz="1000" b="1" dirty="0" smtClean="0">
                <a:solidFill>
                  <a:schemeClr val="tx1"/>
                </a:solidFill>
                <a:effectLst>
                  <a:outerShdw blurRad="38100" dist="38100" dir="2700000" algn="tl">
                    <a:srgbClr val="000000">
                      <a:alpha val="43137"/>
                    </a:srgbClr>
                  </a:outerShdw>
                </a:effectLst>
              </a:rPr>
              <a:t> (</a:t>
            </a:r>
            <a:r>
              <a:rPr lang="en-GB" sz="1000" dirty="0" smtClean="0">
                <a:solidFill>
                  <a:schemeClr val="tx1"/>
                </a:solidFill>
              </a:rPr>
              <a:t>WHO, 2008</a:t>
            </a:r>
            <a:r>
              <a:rPr lang="el-GR" sz="1000" dirty="0" smtClean="0">
                <a:solidFill>
                  <a:schemeClr val="tx1"/>
                </a:solidFill>
              </a:rPr>
              <a:t>)</a:t>
            </a:r>
            <a:endParaRPr lang="en-GB" sz="1000" dirty="0" smtClean="0">
              <a:solidFill>
                <a:schemeClr val="tx1"/>
              </a:solidFill>
            </a:endParaRPr>
          </a:p>
        </p:txBody>
      </p:sp>
      <p:pic>
        <p:nvPicPr>
          <p:cNvPr id="9" name="Picture 8"/>
          <p:cNvPicPr>
            <a:picLocks noChangeAspect="1"/>
          </p:cNvPicPr>
          <p:nvPr/>
        </p:nvPicPr>
        <p:blipFill>
          <a:blip r:embed="rId3"/>
          <a:stretch>
            <a:fillRect/>
          </a:stretch>
        </p:blipFill>
        <p:spPr>
          <a:xfrm>
            <a:off x="838200" y="2556669"/>
            <a:ext cx="2818008" cy="1671638"/>
          </a:xfrm>
          <a:prstGeom prst="rect">
            <a:avLst/>
          </a:prstGeom>
        </p:spPr>
      </p:pic>
      <p:pic>
        <p:nvPicPr>
          <p:cNvPr id="11" name="Picture 10"/>
          <p:cNvPicPr>
            <a:picLocks noChangeAspect="1"/>
          </p:cNvPicPr>
          <p:nvPr/>
        </p:nvPicPr>
        <p:blipFill>
          <a:blip r:embed="rId4"/>
          <a:stretch>
            <a:fillRect/>
          </a:stretch>
        </p:blipFill>
        <p:spPr>
          <a:xfrm>
            <a:off x="3979081" y="6367463"/>
            <a:ext cx="7724301" cy="426757"/>
          </a:xfrm>
          <a:prstGeom prst="rect">
            <a:avLst/>
          </a:prstGeom>
        </p:spPr>
      </p:pic>
      <p:sp>
        <p:nvSpPr>
          <p:cNvPr id="12" name="Rectangle 11"/>
          <p:cNvSpPr/>
          <p:nvPr/>
        </p:nvSpPr>
        <p:spPr>
          <a:xfrm>
            <a:off x="3867150" y="2581275"/>
            <a:ext cx="6629400" cy="131445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l-GR" sz="1200" dirty="0" smtClean="0">
                <a:solidFill>
                  <a:schemeClr val="tx1"/>
                </a:solidFill>
              </a:rPr>
              <a:t>Ισχυρός σεισμός </a:t>
            </a:r>
            <a:r>
              <a:rPr lang="el-GR" sz="1200" dirty="0">
                <a:solidFill>
                  <a:schemeClr val="tx1"/>
                </a:solidFill>
              </a:rPr>
              <a:t>των 5,6 </a:t>
            </a:r>
            <a:r>
              <a:rPr lang="el-GR" sz="1200" dirty="0" smtClean="0">
                <a:solidFill>
                  <a:schemeClr val="tx1"/>
                </a:solidFill>
              </a:rPr>
              <a:t>βαθμών (Μάρτιος 2020) </a:t>
            </a:r>
            <a:r>
              <a:rPr lang="el-GR" sz="1200" dirty="0">
                <a:solidFill>
                  <a:schemeClr val="tx1"/>
                </a:solidFill>
              </a:rPr>
              <a:t>της κλίμακας Ρίχτερ </a:t>
            </a:r>
            <a:r>
              <a:rPr lang="el-GR" sz="1200" dirty="0" smtClean="0">
                <a:solidFill>
                  <a:schemeClr val="tx1"/>
                </a:solidFill>
              </a:rPr>
              <a:t>στο Καναλάκι της Πρέβεζας στην Ελλάδα, με πολλές σοβαρές ζημιές σε σπίτια και τραυματίες </a:t>
            </a:r>
            <a:r>
              <a:rPr lang="el-GR" sz="1000" dirty="0">
                <a:solidFill>
                  <a:schemeClr val="tx1"/>
                </a:solidFill>
              </a:rPr>
              <a:t>(</a:t>
            </a:r>
            <a:r>
              <a:rPr lang="el-GR" sz="1000" dirty="0" err="1" smtClean="0">
                <a:solidFill>
                  <a:schemeClr val="tx1"/>
                </a:solidFill>
              </a:rPr>
              <a:t>Ραπακούσης</a:t>
            </a:r>
            <a:r>
              <a:rPr lang="el-GR" sz="1000" dirty="0" smtClean="0">
                <a:solidFill>
                  <a:schemeClr val="tx1"/>
                </a:solidFill>
              </a:rPr>
              <a:t>, Δ., 2020)</a:t>
            </a:r>
          </a:p>
          <a:p>
            <a:endParaRPr lang="en-GB" sz="1000" dirty="0" smtClean="0">
              <a:solidFill>
                <a:schemeClr val="tx1"/>
              </a:solidFill>
            </a:endParaRPr>
          </a:p>
          <a:p>
            <a:r>
              <a:rPr lang="el-GR" sz="1200" b="1" dirty="0" smtClean="0">
                <a:solidFill>
                  <a:schemeClr val="tx1"/>
                </a:solidFill>
                <a:effectLst>
                  <a:outerShdw blurRad="38100" dist="38100" dir="2700000" algn="tl">
                    <a:srgbClr val="000000">
                      <a:alpha val="43137"/>
                    </a:srgbClr>
                  </a:outerShdw>
                </a:effectLst>
              </a:rPr>
              <a:t>Ο ΣΕΙΣΜΟΣ (</a:t>
            </a:r>
            <a:r>
              <a:rPr lang="en-GB" sz="1200" b="1" dirty="0" smtClean="0">
                <a:solidFill>
                  <a:schemeClr val="tx1"/>
                </a:solidFill>
                <a:effectLst>
                  <a:outerShdw blurRad="38100" dist="38100" dir="2700000" algn="tl">
                    <a:srgbClr val="000000">
                      <a:alpha val="43137"/>
                    </a:srgbClr>
                  </a:outerShdw>
                </a:effectLst>
              </a:rPr>
              <a:t>EARTHQUAKE): </a:t>
            </a:r>
            <a:r>
              <a:rPr lang="el-GR" sz="1200" b="1" dirty="0" smtClean="0">
                <a:solidFill>
                  <a:schemeClr val="tx1"/>
                </a:solidFill>
                <a:effectLst>
                  <a:outerShdw blurRad="38100" dist="38100" dir="2700000" algn="tl">
                    <a:srgbClr val="000000">
                      <a:alpha val="43137"/>
                    </a:srgbClr>
                  </a:outerShdw>
                </a:effectLst>
              </a:rPr>
              <a:t>Ταρακούνημα ή τρέμουλο της γης ηφαιστειακής ή τεκτονικής προέλευσης προκαλώντας βλάβη ή αρνητική επίδραση στην κοινότητα και στις περιουσίες </a:t>
            </a:r>
            <a:r>
              <a:rPr lang="el-GR" sz="1000" b="1" dirty="0" smtClean="0">
                <a:solidFill>
                  <a:schemeClr val="tx1"/>
                </a:solidFill>
                <a:effectLst>
                  <a:outerShdw blurRad="38100" dist="38100" dir="2700000" algn="tl">
                    <a:srgbClr val="000000">
                      <a:alpha val="43137"/>
                    </a:srgbClr>
                  </a:outerShdw>
                </a:effectLst>
              </a:rPr>
              <a:t>(</a:t>
            </a:r>
            <a:r>
              <a:rPr lang="en-GB" sz="1000" dirty="0" smtClean="0">
                <a:solidFill>
                  <a:schemeClr val="tx1"/>
                </a:solidFill>
              </a:rPr>
              <a:t>WHO, 2008</a:t>
            </a:r>
            <a:r>
              <a:rPr lang="el-GR" sz="1000" dirty="0" smtClean="0">
                <a:solidFill>
                  <a:schemeClr val="tx1"/>
                </a:solidFill>
              </a:rPr>
              <a:t>)</a:t>
            </a:r>
            <a:endParaRPr lang="en-GB" sz="1000" dirty="0" smtClean="0">
              <a:solidFill>
                <a:schemeClr val="tx1"/>
              </a:solidFill>
            </a:endParaRPr>
          </a:p>
        </p:txBody>
      </p:sp>
      <p:pic>
        <p:nvPicPr>
          <p:cNvPr id="13" name="Picture 12"/>
          <p:cNvPicPr>
            <a:picLocks noChangeAspect="1"/>
          </p:cNvPicPr>
          <p:nvPr/>
        </p:nvPicPr>
        <p:blipFill>
          <a:blip r:embed="rId5"/>
          <a:stretch>
            <a:fillRect/>
          </a:stretch>
        </p:blipFill>
        <p:spPr>
          <a:xfrm>
            <a:off x="838200" y="4282613"/>
            <a:ext cx="2818008" cy="1894350"/>
          </a:xfrm>
          <a:prstGeom prst="rect">
            <a:avLst/>
          </a:prstGeom>
        </p:spPr>
      </p:pic>
      <p:sp>
        <p:nvSpPr>
          <p:cNvPr id="14" name="Rectangle 13"/>
          <p:cNvSpPr/>
          <p:nvPr/>
        </p:nvSpPr>
        <p:spPr>
          <a:xfrm>
            <a:off x="3867150" y="4282613"/>
            <a:ext cx="6629400" cy="155733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l-GR" sz="1200" dirty="0" smtClean="0">
                <a:solidFill>
                  <a:schemeClr val="tx1"/>
                </a:solidFill>
              </a:rPr>
              <a:t>Το </a:t>
            </a:r>
            <a:r>
              <a:rPr lang="el-GR" sz="1200" dirty="0" err="1" smtClean="0">
                <a:solidFill>
                  <a:schemeClr val="tx1"/>
                </a:solidFill>
              </a:rPr>
              <a:t>τσουνάμι</a:t>
            </a:r>
            <a:r>
              <a:rPr lang="el-GR" sz="1200" dirty="0" smtClean="0">
                <a:solidFill>
                  <a:schemeClr val="tx1"/>
                </a:solidFill>
              </a:rPr>
              <a:t> της </a:t>
            </a:r>
            <a:r>
              <a:rPr lang="el-GR" sz="1200" dirty="0" err="1" smtClean="0">
                <a:solidFill>
                  <a:schemeClr val="tx1"/>
                </a:solidFill>
              </a:rPr>
              <a:t>Φουκουσίμα</a:t>
            </a:r>
            <a:r>
              <a:rPr lang="el-GR" sz="1200" dirty="0" smtClean="0">
                <a:solidFill>
                  <a:schemeClr val="tx1"/>
                </a:solidFill>
              </a:rPr>
              <a:t> (Ιαπωνία) στις 11 Μαρτίου 2011. Εδώ έχουμε τριπλή καταστροφή ΣΕΙΣΜΟΣ, ΤΣΟΥΝΑΜΙ, ΔΙΑΧΥΣΗ ΡΑΔΙΕΝΕΡΓΕΙΑΣ [Ο ΑΝΘΡΩΠΙΝΟΣ ΠΑΡΑΓΟΝΤΑΣ]  </a:t>
            </a:r>
            <a:r>
              <a:rPr lang="el-GR" sz="1000" dirty="0" smtClean="0">
                <a:solidFill>
                  <a:schemeClr val="tx1"/>
                </a:solidFill>
              </a:rPr>
              <a:t>(</a:t>
            </a:r>
            <a:r>
              <a:rPr lang="el-GR" sz="1000" dirty="0" err="1" smtClean="0">
                <a:solidFill>
                  <a:schemeClr val="tx1"/>
                </a:solidFill>
              </a:rPr>
              <a:t>Μαγκλίνης</a:t>
            </a:r>
            <a:r>
              <a:rPr lang="el-GR" sz="1000" dirty="0" smtClean="0">
                <a:solidFill>
                  <a:schemeClr val="tx1"/>
                </a:solidFill>
              </a:rPr>
              <a:t>, Η., 2005)</a:t>
            </a:r>
          </a:p>
          <a:p>
            <a:endParaRPr lang="en-GB" sz="1000" dirty="0" smtClean="0">
              <a:solidFill>
                <a:schemeClr val="tx1"/>
              </a:solidFill>
            </a:endParaRPr>
          </a:p>
          <a:p>
            <a:r>
              <a:rPr lang="el-GR" sz="1200" b="1" dirty="0" smtClean="0">
                <a:solidFill>
                  <a:schemeClr val="tx1"/>
                </a:solidFill>
                <a:effectLst>
                  <a:outerShdw blurRad="38100" dist="38100" dir="2700000" algn="tl">
                    <a:srgbClr val="000000">
                      <a:alpha val="43137"/>
                    </a:srgbClr>
                  </a:outerShdw>
                </a:effectLst>
              </a:rPr>
              <a:t>ΤΟ ΤΣΟΥΝΑΜΙ (</a:t>
            </a:r>
            <a:r>
              <a:rPr lang="en-GB" sz="1200" b="1" dirty="0" smtClean="0">
                <a:solidFill>
                  <a:schemeClr val="tx1"/>
                </a:solidFill>
                <a:effectLst>
                  <a:outerShdw blurRad="38100" dist="38100" dir="2700000" algn="tl">
                    <a:srgbClr val="000000">
                      <a:alpha val="43137"/>
                    </a:srgbClr>
                  </a:outerShdw>
                </a:effectLst>
              </a:rPr>
              <a:t>TSUNAMI): </a:t>
            </a:r>
            <a:r>
              <a:rPr lang="el-GR" sz="1200" dirty="0" smtClean="0">
                <a:solidFill>
                  <a:schemeClr val="tx1"/>
                </a:solidFill>
              </a:rPr>
              <a:t>Σεισμικά κύματα θάλασσας (όχι παλιρροιακά) τα οποία αποτελούν σειρά τεράστιων κυμάτων τα οποία δημιουργούνται από υποβρύχιες διαταραχές όπως σεισμό, κατολίσθηση, </a:t>
            </a:r>
            <a:r>
              <a:rPr lang="el-GR" sz="1200" dirty="0">
                <a:solidFill>
                  <a:schemeClr val="tx1"/>
                </a:solidFill>
              </a:rPr>
              <a:t>η</a:t>
            </a:r>
            <a:r>
              <a:rPr lang="el-GR" sz="1200" dirty="0" smtClean="0">
                <a:solidFill>
                  <a:schemeClr val="tx1"/>
                </a:solidFill>
              </a:rPr>
              <a:t>φαιστειακή έκρηξη ή μετεωρίτης. Ένα </a:t>
            </a:r>
            <a:r>
              <a:rPr lang="el-GR" sz="1200" dirty="0" err="1" smtClean="0">
                <a:solidFill>
                  <a:schemeClr val="tx1"/>
                </a:solidFill>
              </a:rPr>
              <a:t>τσουνάμι</a:t>
            </a:r>
            <a:r>
              <a:rPr lang="el-GR" sz="1200" dirty="0" smtClean="0">
                <a:solidFill>
                  <a:schemeClr val="tx1"/>
                </a:solidFill>
              </a:rPr>
              <a:t> μπορεί να διανύσει εκατοντάδες χιλιόμετρα την ώρα στον ανοιχτό ωκεανό και να φτάσει στις ακτές με ύψος πάνω από 30 μέτρα </a:t>
            </a:r>
            <a:r>
              <a:rPr lang="el-GR" sz="1000" b="1" dirty="0" smtClean="0">
                <a:solidFill>
                  <a:schemeClr val="tx1"/>
                </a:solidFill>
                <a:effectLst>
                  <a:outerShdw blurRad="38100" dist="38100" dir="2700000" algn="tl">
                    <a:srgbClr val="000000">
                      <a:alpha val="43137"/>
                    </a:srgbClr>
                  </a:outerShdw>
                </a:effectLst>
              </a:rPr>
              <a:t>(</a:t>
            </a:r>
            <a:r>
              <a:rPr lang="en-GB" sz="1000" dirty="0" smtClean="0">
                <a:solidFill>
                  <a:schemeClr val="tx1"/>
                </a:solidFill>
              </a:rPr>
              <a:t>WHO, 2008</a:t>
            </a:r>
            <a:r>
              <a:rPr lang="el-GR" sz="1000" dirty="0" smtClean="0">
                <a:solidFill>
                  <a:schemeClr val="tx1"/>
                </a:solidFill>
              </a:rPr>
              <a:t>)</a:t>
            </a:r>
            <a:endParaRPr lang="en-GB" sz="1000" dirty="0" smtClean="0">
              <a:solidFill>
                <a:schemeClr val="tx1"/>
              </a:solidFill>
            </a:endParaRPr>
          </a:p>
        </p:txBody>
      </p:sp>
      <p:pic>
        <p:nvPicPr>
          <p:cNvPr id="15" name="Bilde 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40939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06400"/>
          </a:xfrm>
          <a:solidFill>
            <a:schemeClr val="accent1"/>
          </a:solidFill>
        </p:spPr>
        <p:txBody>
          <a:bodyPr>
            <a:normAutofit/>
          </a:bodyPr>
          <a:lstStyle/>
          <a:p>
            <a:pPr algn="ctr"/>
            <a:r>
              <a:rPr lang="el-GR" sz="2000" b="1" dirty="0" smtClean="0">
                <a:effectLst>
                  <a:outerShdw blurRad="38100" dist="38100" dir="2700000" algn="tl">
                    <a:srgbClr val="000000">
                      <a:alpha val="43137"/>
                    </a:srgbClr>
                  </a:outerShdw>
                </a:effectLst>
              </a:rPr>
              <a:t>ΛΙΩΣΙΜΟ ΠΑΓΩΝ – ΠΛΗΜΜΥΡΕΣ – ΦΩΤΙΕΣ</a:t>
            </a:r>
            <a:r>
              <a:rPr lang="en-GB" sz="2000" b="1" dirty="0" smtClean="0">
                <a:effectLst>
                  <a:outerShdw blurRad="38100" dist="38100" dir="2700000" algn="tl">
                    <a:srgbClr val="000000">
                      <a:alpha val="43137"/>
                    </a:srgbClr>
                  </a:outerShdw>
                </a:effectLst>
              </a:rPr>
              <a:t> (</a:t>
            </a:r>
            <a:r>
              <a:rPr lang="el-GR" sz="2000" b="1" dirty="0" smtClean="0">
                <a:effectLst>
                  <a:outerShdw blurRad="38100" dist="38100" dir="2700000" algn="tl">
                    <a:srgbClr val="000000">
                      <a:alpha val="43137"/>
                    </a:srgbClr>
                  </a:outerShdw>
                </a:effectLst>
              </a:rPr>
              <a:t>έννοιες – παραδείγματα)</a:t>
            </a:r>
            <a:endParaRPr lang="el-GR" sz="2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885825"/>
            <a:ext cx="10515600" cy="5291138"/>
          </a:xfrm>
          <a:solidFill>
            <a:schemeClr val="accent6">
              <a:lumMod val="20000"/>
              <a:lumOff val="80000"/>
            </a:schemeClr>
          </a:solidFill>
        </p:spPr>
        <p:txBody>
          <a:bodyPr>
            <a:normAutofit/>
          </a:bodyPr>
          <a:lstStyle/>
          <a:p>
            <a:pPr marL="0" indent="0">
              <a:buNone/>
            </a:pPr>
            <a:r>
              <a:rPr lang="en-GB" sz="1200" dirty="0"/>
              <a:t> </a:t>
            </a:r>
            <a:r>
              <a:rPr lang="en-GB" sz="1200" dirty="0" smtClean="0"/>
              <a:t>                       </a:t>
            </a:r>
            <a:endParaRPr lang="el-GR" sz="2000" dirty="0" smtClean="0"/>
          </a:p>
          <a:p>
            <a:pPr marL="0" indent="0">
              <a:buNone/>
            </a:pPr>
            <a:endParaRPr lang="el-GR" sz="2000" dirty="0"/>
          </a:p>
          <a:p>
            <a:pPr marL="0" indent="0">
              <a:buNone/>
            </a:pPr>
            <a:endParaRPr lang="el-GR" sz="2000" dirty="0" smtClean="0"/>
          </a:p>
          <a:p>
            <a:pPr marL="0" indent="0">
              <a:buNone/>
            </a:pPr>
            <a:endParaRPr lang="el-GR" sz="2000" dirty="0"/>
          </a:p>
          <a:p>
            <a:pPr marL="0" indent="0">
              <a:buNone/>
            </a:pPr>
            <a:endParaRPr lang="el-GR" sz="2000" dirty="0" smtClean="0"/>
          </a:p>
          <a:p>
            <a:pPr marL="0" indent="0">
              <a:buNone/>
            </a:pPr>
            <a:endParaRPr lang="el-GR" sz="2000" dirty="0"/>
          </a:p>
          <a:p>
            <a:pPr marL="0" indent="0">
              <a:buNone/>
            </a:pPr>
            <a:endParaRPr lang="el-GR" sz="2000" dirty="0" smtClean="0"/>
          </a:p>
          <a:p>
            <a:pPr marL="0" indent="0">
              <a:buNone/>
            </a:pPr>
            <a:endParaRPr lang="el-GR" sz="2000" dirty="0"/>
          </a:p>
          <a:p>
            <a:pPr marL="0" indent="0">
              <a:buNone/>
            </a:pPr>
            <a:endParaRPr lang="el-GR" sz="2000" dirty="0" smtClean="0"/>
          </a:p>
          <a:p>
            <a:pPr marL="0" indent="0">
              <a:buNone/>
            </a:pPr>
            <a:endParaRPr lang="el-GR" sz="2000" dirty="0"/>
          </a:p>
          <a:p>
            <a:pPr marL="0" indent="0">
              <a:buNone/>
            </a:pPr>
            <a:endParaRPr lang="el-GR" sz="1000" dirty="0" smtClean="0"/>
          </a:p>
          <a:p>
            <a:pPr marL="0" indent="0">
              <a:buNone/>
            </a:pPr>
            <a:endParaRPr lang="el-GR" sz="1000" dirty="0"/>
          </a:p>
          <a:p>
            <a:pPr marL="0" indent="0">
              <a:buNone/>
            </a:pPr>
            <a:endParaRPr lang="el-GR" sz="1000" dirty="0" smtClean="0"/>
          </a:p>
          <a:p>
            <a:pPr marL="0" indent="0">
              <a:buNone/>
            </a:pPr>
            <a:endParaRPr lang="el-GR" sz="1000" dirty="0"/>
          </a:p>
        </p:txBody>
      </p:sp>
      <p:sp>
        <p:nvSpPr>
          <p:cNvPr id="4" name="Slide Number Placeholder 3"/>
          <p:cNvSpPr>
            <a:spLocks noGrp="1"/>
          </p:cNvSpPr>
          <p:nvPr>
            <p:ph type="sldNum" sz="quarter" idx="12"/>
          </p:nvPr>
        </p:nvSpPr>
        <p:spPr>
          <a:xfrm>
            <a:off x="11668124" y="6356350"/>
            <a:ext cx="276225" cy="365125"/>
          </a:xfrm>
        </p:spPr>
        <p:txBody>
          <a:bodyPr/>
          <a:lstStyle/>
          <a:p>
            <a:fld id="{50D286CC-2929-4045-ABEF-5FF20FBF2B4E}" type="slidenum">
              <a:rPr lang="el-GR" smtClean="0"/>
              <a:t>8</a:t>
            </a:fld>
            <a:endParaRPr lang="el-GR"/>
          </a:p>
        </p:txBody>
      </p:sp>
      <p:sp>
        <p:nvSpPr>
          <p:cNvPr id="8" name="Rectangle 7"/>
          <p:cNvSpPr/>
          <p:nvPr/>
        </p:nvSpPr>
        <p:spPr>
          <a:xfrm>
            <a:off x="3800475" y="926434"/>
            <a:ext cx="6629400" cy="144606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el-GR" sz="1200" dirty="0" smtClean="0">
                <a:solidFill>
                  <a:schemeClr val="tx1"/>
                </a:solidFill>
              </a:rPr>
              <a:t>Στο Ινστιτούτο </a:t>
            </a:r>
            <a:r>
              <a:rPr lang="en-GB" sz="1200" dirty="0" smtClean="0">
                <a:solidFill>
                  <a:schemeClr val="tx1"/>
                </a:solidFill>
              </a:rPr>
              <a:t>IAF </a:t>
            </a:r>
            <a:r>
              <a:rPr lang="el-GR" sz="1200" dirty="0" smtClean="0">
                <a:solidFill>
                  <a:schemeClr val="tx1"/>
                </a:solidFill>
              </a:rPr>
              <a:t>της Αρκτικής Βιολογίας έδειξε σε πρόσφατη έρευνα  ότι η μείωση του θαλάσσιου πάγου άνοιξε δρόμο για θαλάσσια ζώα, αλλά απομόνωσε χερσαία ζώα επικίνδυνα</a:t>
            </a:r>
            <a:r>
              <a:rPr lang="en-GB" sz="1200" dirty="0" smtClean="0">
                <a:solidFill>
                  <a:schemeClr val="tx1"/>
                </a:solidFill>
              </a:rPr>
              <a:t>. </a:t>
            </a:r>
            <a:r>
              <a:rPr lang="el-GR" sz="1200" dirty="0" smtClean="0">
                <a:solidFill>
                  <a:schemeClr val="tx1"/>
                </a:solidFill>
              </a:rPr>
              <a:t>Οι πάγοι λιώνουν σήμερα ταχύτερα από ότι έλιωναν τα τελευταία 350 έτη, με αποτέλεσμα την εξίσου ταχύτερη άνοδο της επιφάνειας της θάλασσας σε όλο τον κόσμο  </a:t>
            </a:r>
            <a:r>
              <a:rPr lang="el-GR" sz="1000" dirty="0" smtClean="0">
                <a:solidFill>
                  <a:schemeClr val="tx1"/>
                </a:solidFill>
              </a:rPr>
              <a:t>(</a:t>
            </a:r>
            <a:r>
              <a:rPr lang="en-GB" sz="1000" dirty="0" smtClean="0">
                <a:solidFill>
                  <a:schemeClr val="tx1"/>
                </a:solidFill>
              </a:rPr>
              <a:t>Green, 2013</a:t>
            </a:r>
            <a:r>
              <a:rPr lang="el-GR" sz="1000" dirty="0" smtClean="0">
                <a:solidFill>
                  <a:schemeClr val="tx1"/>
                </a:solidFill>
              </a:rPr>
              <a:t>; </a:t>
            </a:r>
            <a:r>
              <a:rPr lang="en-GB" sz="1000" dirty="0" err="1" smtClean="0">
                <a:solidFill>
                  <a:schemeClr val="tx1"/>
                </a:solidFill>
              </a:rPr>
              <a:t>Borunda</a:t>
            </a:r>
            <a:r>
              <a:rPr lang="en-GB" sz="1000" dirty="0" smtClean="0">
                <a:solidFill>
                  <a:schemeClr val="tx1"/>
                </a:solidFill>
              </a:rPr>
              <a:t>, A., 2018</a:t>
            </a:r>
            <a:r>
              <a:rPr lang="el-GR" sz="1000" dirty="0" smtClean="0">
                <a:solidFill>
                  <a:schemeClr val="tx1"/>
                </a:solidFill>
              </a:rPr>
              <a:t>)</a:t>
            </a:r>
          </a:p>
          <a:p>
            <a:pPr algn="just"/>
            <a:endParaRPr lang="en-GB" sz="1000" dirty="0" smtClean="0">
              <a:solidFill>
                <a:schemeClr val="tx1"/>
              </a:solidFill>
            </a:endParaRPr>
          </a:p>
        </p:txBody>
      </p:sp>
      <p:pic>
        <p:nvPicPr>
          <p:cNvPr id="11" name="Picture 10"/>
          <p:cNvPicPr>
            <a:picLocks noChangeAspect="1"/>
          </p:cNvPicPr>
          <p:nvPr/>
        </p:nvPicPr>
        <p:blipFill>
          <a:blip r:embed="rId2"/>
          <a:stretch>
            <a:fillRect/>
          </a:stretch>
        </p:blipFill>
        <p:spPr>
          <a:xfrm>
            <a:off x="3953202" y="6351379"/>
            <a:ext cx="7724301" cy="426757"/>
          </a:xfrm>
          <a:prstGeom prst="rect">
            <a:avLst/>
          </a:prstGeom>
        </p:spPr>
      </p:pic>
      <p:sp>
        <p:nvSpPr>
          <p:cNvPr id="12" name="Rectangle 11"/>
          <p:cNvSpPr/>
          <p:nvPr/>
        </p:nvSpPr>
        <p:spPr>
          <a:xfrm>
            <a:off x="3800475" y="2449659"/>
            <a:ext cx="6629400" cy="177851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el-GR" sz="1200" dirty="0">
                <a:solidFill>
                  <a:schemeClr val="tx1"/>
                </a:solidFill>
              </a:rPr>
              <a:t>Στην Ευρωπαϊκή Περιφέρεια, οι πλημμύρες είναι οι πιο κοινές καταστροφές, προκαλώντας εκτεταμένες ζημιές και </a:t>
            </a:r>
            <a:r>
              <a:rPr lang="el-GR" sz="1200" dirty="0" smtClean="0">
                <a:solidFill>
                  <a:schemeClr val="tx1"/>
                </a:solidFill>
              </a:rPr>
              <a:t>διαταραχές (</a:t>
            </a:r>
            <a:r>
              <a:rPr lang="en-GB" sz="1000" dirty="0" err="1" smtClean="0">
                <a:solidFill>
                  <a:schemeClr val="tx1"/>
                </a:solidFill>
              </a:rPr>
              <a:t>Menne</a:t>
            </a:r>
            <a:r>
              <a:rPr lang="en-GB" sz="1000" dirty="0" smtClean="0">
                <a:solidFill>
                  <a:schemeClr val="tx1"/>
                </a:solidFill>
              </a:rPr>
              <a:t>, B. &amp; Murray, V., 2013). </a:t>
            </a:r>
            <a:r>
              <a:rPr lang="el-GR" sz="1000" dirty="0" smtClean="0">
                <a:solidFill>
                  <a:schemeClr val="tx1"/>
                </a:solidFill>
              </a:rPr>
              <a:t>Το ποσοστό θανάτων στην Ελλάδα από πλημμύρες είναι αυξανόμενο, σύμφωνα με έρευνα του Ινστιτούτου Ερευνών Περιβάλλοντος και Βιώσιμης Ανάπτυξης του Εθνικού Αστεροσκοπείου Αθηνών (χαμηλή ετοιμότητα των Ελλήνων έναντι </a:t>
            </a:r>
            <a:r>
              <a:rPr lang="el-GR" sz="1000" dirty="0" err="1" smtClean="0">
                <a:solidFill>
                  <a:schemeClr val="tx1"/>
                </a:solidFill>
              </a:rPr>
              <a:t>πλημμυρικού</a:t>
            </a:r>
            <a:r>
              <a:rPr lang="el-GR" sz="1000" dirty="0" smtClean="0">
                <a:solidFill>
                  <a:schemeClr val="tx1"/>
                </a:solidFill>
              </a:rPr>
              <a:t> κινδύνου, οι γυναίκες μεταξύ των θυμάτων είναι περισσότερες, ανεπαρκής προληπτική συμπεριφορά, χαμηλά επίπεδα ευαισθητοποίησης)  (Η ΚΑΘΗΜΕΡΙΝΗ, 2019α).</a:t>
            </a:r>
            <a:endParaRPr lang="en-GB" sz="1000" dirty="0" smtClean="0">
              <a:solidFill>
                <a:schemeClr val="tx1"/>
              </a:solidFill>
            </a:endParaRPr>
          </a:p>
          <a:p>
            <a:pPr algn="just"/>
            <a:r>
              <a:rPr lang="el-GR" sz="1200" b="1" dirty="0" smtClean="0">
                <a:solidFill>
                  <a:schemeClr val="tx1"/>
                </a:solidFill>
                <a:effectLst>
                  <a:outerShdw blurRad="38100" dist="38100" dir="2700000" algn="tl">
                    <a:srgbClr val="000000">
                      <a:alpha val="43137"/>
                    </a:srgbClr>
                  </a:outerShdw>
                </a:effectLst>
              </a:rPr>
              <a:t>ΟΙ ΠΛΗΜΜΥΡΕΣ (</a:t>
            </a:r>
            <a:r>
              <a:rPr lang="en-GB" sz="1200" b="1" dirty="0" smtClean="0">
                <a:solidFill>
                  <a:schemeClr val="tx1"/>
                </a:solidFill>
                <a:effectLst>
                  <a:outerShdw blurRad="38100" dist="38100" dir="2700000" algn="tl">
                    <a:srgbClr val="000000">
                      <a:alpha val="43137"/>
                    </a:srgbClr>
                  </a:outerShdw>
                </a:effectLst>
              </a:rPr>
              <a:t>FLOODS): </a:t>
            </a:r>
            <a:r>
              <a:rPr lang="el-GR" sz="1200" b="1" dirty="0" smtClean="0">
                <a:solidFill>
                  <a:schemeClr val="tx1"/>
                </a:solidFill>
                <a:effectLst>
                  <a:outerShdw blurRad="38100" dist="38100" dir="2700000" algn="tl">
                    <a:srgbClr val="000000">
                      <a:alpha val="43137"/>
                    </a:srgbClr>
                  </a:outerShdw>
                </a:effectLst>
              </a:rPr>
              <a:t>Οι πλημμύρες κατατάσσονται ως η εμφάνιση ενός ξαφνικού φαινόμενου, που παρουσιάζει διαφορετικούς τύπους και ταχύτητες εμφάνισης (γρήγορες/ σύντομες βροχές (</a:t>
            </a:r>
            <a:r>
              <a:rPr lang="en-GB" sz="1200" b="1" dirty="0" smtClean="0">
                <a:solidFill>
                  <a:schemeClr val="tx1"/>
                </a:solidFill>
                <a:effectLst>
                  <a:outerShdw blurRad="38100" dist="38100" dir="2700000" algn="tl">
                    <a:srgbClr val="000000">
                      <a:alpha val="43137"/>
                    </a:srgbClr>
                  </a:outerShdw>
                </a:effectLst>
              </a:rPr>
              <a:t>flash floods), </a:t>
            </a:r>
            <a:r>
              <a:rPr lang="el-GR" sz="1200" b="1" dirty="0" smtClean="0">
                <a:solidFill>
                  <a:schemeClr val="tx1"/>
                </a:solidFill>
                <a:effectLst>
                  <a:outerShdw blurRad="38100" dist="38100" dir="2700000" algn="tl">
                    <a:srgbClr val="000000">
                      <a:alpha val="43137"/>
                    </a:srgbClr>
                  </a:outerShdw>
                </a:effectLst>
              </a:rPr>
              <a:t>από ποτάμια/ κυρίως εποχιακές </a:t>
            </a:r>
            <a:r>
              <a:rPr lang="en-GB" sz="1200" b="1" dirty="0" smtClean="0">
                <a:solidFill>
                  <a:schemeClr val="tx1"/>
                </a:solidFill>
                <a:effectLst>
                  <a:outerShdw blurRad="38100" dist="38100" dir="2700000" algn="tl">
                    <a:srgbClr val="000000">
                      <a:alpha val="43137"/>
                    </a:srgbClr>
                  </a:outerShdw>
                </a:effectLst>
              </a:rPr>
              <a:t>(river floods)</a:t>
            </a:r>
            <a:r>
              <a:rPr lang="el-GR" sz="1200" b="1" dirty="0" smtClean="0">
                <a:solidFill>
                  <a:schemeClr val="tx1"/>
                </a:solidFill>
                <a:effectLst>
                  <a:outerShdw blurRad="38100" dist="38100" dir="2700000" algn="tl">
                    <a:srgbClr val="000000">
                      <a:alpha val="43137"/>
                    </a:srgbClr>
                  </a:outerShdw>
                </a:effectLst>
              </a:rPr>
              <a:t>, πλημμύρες από την ακτή</a:t>
            </a:r>
            <a:r>
              <a:rPr lang="en-GB" sz="1200" b="1" dirty="0" smtClean="0">
                <a:solidFill>
                  <a:schemeClr val="tx1"/>
                </a:solidFill>
                <a:effectLst>
                  <a:outerShdw blurRad="38100" dist="38100" dir="2700000" algn="tl">
                    <a:srgbClr val="000000">
                      <a:alpha val="43137"/>
                    </a:srgbClr>
                  </a:outerShdw>
                </a:effectLst>
              </a:rPr>
              <a:t> (coastal floods)</a:t>
            </a:r>
            <a:r>
              <a:rPr lang="el-GR" sz="1200" b="1" dirty="0" smtClean="0">
                <a:solidFill>
                  <a:schemeClr val="tx1"/>
                </a:solidFill>
                <a:effectLst>
                  <a:outerShdw blurRad="38100" dist="38100" dir="2700000" algn="tl">
                    <a:srgbClr val="000000">
                      <a:alpha val="43137"/>
                    </a:srgbClr>
                  </a:outerShdw>
                </a:effectLst>
              </a:rPr>
              <a:t>(</a:t>
            </a:r>
            <a:r>
              <a:rPr lang="el-GR" sz="1200" b="1" dirty="0" err="1" smtClean="0">
                <a:solidFill>
                  <a:schemeClr val="tx1"/>
                </a:solidFill>
                <a:effectLst>
                  <a:outerShdw blurRad="38100" dist="38100" dir="2700000" algn="tl">
                    <a:srgbClr val="000000">
                      <a:alpha val="43137"/>
                    </a:srgbClr>
                  </a:outerShdw>
                </a:effectLst>
              </a:rPr>
              <a:t>συσχετιζόμενες</a:t>
            </a:r>
            <a:r>
              <a:rPr lang="el-GR" sz="1200" b="1" dirty="0" smtClean="0">
                <a:solidFill>
                  <a:schemeClr val="tx1"/>
                </a:solidFill>
                <a:effectLst>
                  <a:outerShdw blurRad="38100" dist="38100" dir="2700000" algn="tl">
                    <a:srgbClr val="000000">
                      <a:alpha val="43137"/>
                    </a:srgbClr>
                  </a:outerShdw>
                </a:effectLst>
              </a:rPr>
              <a:t> με τροπικούς κυκλώνες, </a:t>
            </a:r>
            <a:r>
              <a:rPr lang="el-GR" sz="1200" b="1" dirty="0" err="1" smtClean="0">
                <a:solidFill>
                  <a:schemeClr val="tx1"/>
                </a:solidFill>
                <a:effectLst>
                  <a:outerShdw blurRad="38100" dist="38100" dir="2700000" algn="tl">
                    <a:srgbClr val="000000">
                      <a:alpha val="43137"/>
                    </a:srgbClr>
                  </a:outerShdw>
                </a:effectLst>
              </a:rPr>
              <a:t>τσουνάμι</a:t>
            </a:r>
            <a:r>
              <a:rPr lang="en-GB" sz="1200" b="1" dirty="0" smtClean="0">
                <a:solidFill>
                  <a:schemeClr val="tx1"/>
                </a:solidFill>
                <a:effectLst>
                  <a:outerShdw blurRad="38100" dist="38100" dir="2700000" algn="tl">
                    <a:srgbClr val="000000">
                      <a:alpha val="43137"/>
                    </a:srgbClr>
                  </a:outerShdw>
                </a:effectLst>
              </a:rPr>
              <a:t>)</a:t>
            </a:r>
            <a:r>
              <a:rPr lang="el-GR" sz="1200" b="1" dirty="0" smtClean="0">
                <a:solidFill>
                  <a:schemeClr val="tx1"/>
                </a:solidFill>
                <a:effectLst>
                  <a:outerShdw blurRad="38100" dist="38100" dir="2700000" algn="tl">
                    <a:srgbClr val="000000">
                      <a:alpha val="43137"/>
                    </a:srgbClr>
                  </a:outerShdw>
                </a:effectLst>
              </a:rPr>
              <a:t>. </a:t>
            </a:r>
            <a:r>
              <a:rPr lang="el-GR" sz="1200" b="1" dirty="0">
                <a:solidFill>
                  <a:schemeClr val="tx1"/>
                </a:solidFill>
                <a:effectLst>
                  <a:outerShdw blurRad="38100" dist="38100" dir="2700000" algn="tl">
                    <a:srgbClr val="000000">
                      <a:alpha val="43137"/>
                    </a:srgbClr>
                  </a:outerShdw>
                </a:effectLst>
              </a:rPr>
              <a:t>Η ταχεία δράση έχει σημασία για την προστασία της ζωής και της περιουσίας </a:t>
            </a:r>
            <a:r>
              <a:rPr lang="el-GR" sz="1000" b="1" dirty="0" smtClean="0">
                <a:solidFill>
                  <a:schemeClr val="tx1"/>
                </a:solidFill>
                <a:effectLst>
                  <a:outerShdw blurRad="38100" dist="38100" dir="2700000" algn="tl">
                    <a:srgbClr val="000000">
                      <a:alpha val="43137"/>
                    </a:srgbClr>
                  </a:outerShdw>
                </a:effectLst>
              </a:rPr>
              <a:t>(</a:t>
            </a:r>
            <a:r>
              <a:rPr lang="en-GB" sz="1000" dirty="0" smtClean="0">
                <a:solidFill>
                  <a:schemeClr val="tx1"/>
                </a:solidFill>
              </a:rPr>
              <a:t>WHO, 2008</a:t>
            </a:r>
            <a:r>
              <a:rPr lang="el-GR" sz="1000" dirty="0" smtClean="0">
                <a:solidFill>
                  <a:schemeClr val="tx1"/>
                </a:solidFill>
              </a:rPr>
              <a:t>)</a:t>
            </a:r>
            <a:endParaRPr lang="en-GB" sz="1000" dirty="0" smtClean="0">
              <a:solidFill>
                <a:schemeClr val="tx1"/>
              </a:solidFill>
            </a:endParaRPr>
          </a:p>
        </p:txBody>
      </p:sp>
      <p:sp>
        <p:nvSpPr>
          <p:cNvPr id="14" name="Rectangle 13"/>
          <p:cNvSpPr/>
          <p:nvPr/>
        </p:nvSpPr>
        <p:spPr>
          <a:xfrm>
            <a:off x="3800475" y="4300537"/>
            <a:ext cx="6629400" cy="193531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el-GR" sz="1200" dirty="0" smtClean="0">
                <a:solidFill>
                  <a:schemeClr val="tx1"/>
                </a:solidFill>
              </a:rPr>
              <a:t>Ο Νομός </a:t>
            </a:r>
            <a:r>
              <a:rPr lang="el-GR" sz="1200" dirty="0">
                <a:solidFill>
                  <a:schemeClr val="tx1"/>
                </a:solidFill>
              </a:rPr>
              <a:t>Ηλείας (Αύγουστος 2007) τέθηκε </a:t>
            </a:r>
            <a:r>
              <a:rPr lang="el-GR" sz="1200" dirty="0" smtClean="0">
                <a:solidFill>
                  <a:schemeClr val="tx1"/>
                </a:solidFill>
              </a:rPr>
              <a:t>σε κατάσταση έκτακτης ανάγκης, κάηκε δασική έκταση, σπίτια, εκκενώθηκαν περιοχές, </a:t>
            </a:r>
            <a:r>
              <a:rPr lang="el-GR" sz="1200" dirty="0">
                <a:solidFill>
                  <a:schemeClr val="tx1"/>
                </a:solidFill>
              </a:rPr>
              <a:t>εφαρμόστηκε </a:t>
            </a:r>
            <a:r>
              <a:rPr lang="el-GR" sz="1200" dirty="0" smtClean="0">
                <a:solidFill>
                  <a:schemeClr val="tx1"/>
                </a:solidFill>
              </a:rPr>
              <a:t>το Επιχειρησιακό </a:t>
            </a:r>
            <a:r>
              <a:rPr lang="el-GR" sz="1200" dirty="0">
                <a:solidFill>
                  <a:schemeClr val="tx1"/>
                </a:solidFill>
              </a:rPr>
              <a:t>σχέδιο αντιμετώπισης εκτάκτων καταστάσεων «</a:t>
            </a:r>
            <a:r>
              <a:rPr lang="el-GR" sz="1200" dirty="0" err="1">
                <a:solidFill>
                  <a:schemeClr val="tx1"/>
                </a:solidFill>
              </a:rPr>
              <a:t>Περσέας</a:t>
            </a:r>
            <a:r>
              <a:rPr lang="el-GR" sz="1200" dirty="0">
                <a:solidFill>
                  <a:schemeClr val="tx1"/>
                </a:solidFill>
              </a:rPr>
              <a:t>» στο Γενικό Νοσοκομείο </a:t>
            </a:r>
            <a:r>
              <a:rPr lang="el-GR" sz="1200" dirty="0" smtClean="0">
                <a:solidFill>
                  <a:schemeClr val="tx1"/>
                </a:solidFill>
              </a:rPr>
              <a:t>Πύργου, Αμαλιάδας, </a:t>
            </a:r>
            <a:r>
              <a:rPr lang="el-GR" sz="1200" dirty="0" err="1" smtClean="0">
                <a:solidFill>
                  <a:schemeClr val="tx1"/>
                </a:solidFill>
              </a:rPr>
              <a:t>Κρεστένων</a:t>
            </a:r>
            <a:r>
              <a:rPr lang="el-GR" sz="1200" dirty="0" smtClean="0">
                <a:solidFill>
                  <a:schemeClr val="tx1"/>
                </a:solidFill>
              </a:rPr>
              <a:t> και στα Κέντρα Υγείας αρμοδιότητάς τους (επιδράσεις στην χλωρίδα, πανίδα και στον άνθρωπο (αναπνευστικά, εγκαύματα) </a:t>
            </a:r>
            <a:r>
              <a:rPr lang="el-GR" sz="1000" dirty="0" smtClean="0">
                <a:solidFill>
                  <a:schemeClr val="tx1"/>
                </a:solidFill>
              </a:rPr>
              <a:t>(</a:t>
            </a:r>
            <a:r>
              <a:rPr lang="en-GB" sz="1000" dirty="0" smtClean="0">
                <a:solidFill>
                  <a:schemeClr val="tx1"/>
                </a:solidFill>
              </a:rPr>
              <a:t>In.gr</a:t>
            </a:r>
            <a:r>
              <a:rPr lang="el-GR" sz="1000" dirty="0" smtClean="0">
                <a:solidFill>
                  <a:schemeClr val="tx1"/>
                </a:solidFill>
              </a:rPr>
              <a:t>, 2007)</a:t>
            </a:r>
            <a:endParaRPr lang="en-GB" sz="1000" dirty="0" smtClean="0">
              <a:solidFill>
                <a:schemeClr val="tx1"/>
              </a:solidFill>
            </a:endParaRPr>
          </a:p>
          <a:p>
            <a:r>
              <a:rPr lang="el-GR" sz="1200" b="1" dirty="0" smtClean="0">
                <a:solidFill>
                  <a:schemeClr val="tx1"/>
                </a:solidFill>
                <a:effectLst>
                  <a:outerShdw blurRad="38100" dist="38100" dir="2700000" algn="tl">
                    <a:srgbClr val="000000">
                      <a:alpha val="43137"/>
                    </a:srgbClr>
                  </a:outerShdw>
                </a:effectLst>
              </a:rPr>
              <a:t>ΦΩΤΙΑ ΣΤΗΝ ΥΠΑΙΘΡΟ (</a:t>
            </a:r>
            <a:r>
              <a:rPr lang="en-GB" sz="1200" b="1" dirty="0" smtClean="0">
                <a:solidFill>
                  <a:schemeClr val="tx1"/>
                </a:solidFill>
                <a:effectLst>
                  <a:outerShdw blurRad="38100" dist="38100" dir="2700000" algn="tl">
                    <a:srgbClr val="000000">
                      <a:alpha val="43137"/>
                    </a:srgbClr>
                  </a:outerShdw>
                </a:effectLst>
              </a:rPr>
              <a:t>WILDFIRE OR RURAL FIRE): </a:t>
            </a:r>
            <a:r>
              <a:rPr lang="el-GR" sz="1200" b="1" dirty="0" smtClean="0">
                <a:solidFill>
                  <a:schemeClr val="tx1"/>
                </a:solidFill>
                <a:effectLst>
                  <a:outerShdw blurRad="38100" dist="38100" dir="2700000" algn="tl">
                    <a:srgbClr val="000000">
                      <a:alpha val="43137"/>
                    </a:srgbClr>
                  </a:outerShdw>
                </a:effectLst>
              </a:rPr>
              <a:t> </a:t>
            </a:r>
            <a:r>
              <a:rPr lang="el-GR" sz="1200" dirty="0" smtClean="0">
                <a:solidFill>
                  <a:schemeClr val="tx1"/>
                </a:solidFill>
              </a:rPr>
              <a:t>Απρογραμμάτιστη, ανεπιθύμητη πυρκαγιά στην φύση/ ύπαιθρο, συμπεριλαμβανομένων μη επιτρεπόμενων προκλήσεων πυρκαγιών από τον ανθρώπινο παράγοντα, που διέφυγε από τα προβλεπόμενα αντιπυρικά</a:t>
            </a:r>
            <a:r>
              <a:rPr lang="en-GB" sz="1200" dirty="0" smtClean="0">
                <a:solidFill>
                  <a:schemeClr val="tx1"/>
                </a:solidFill>
              </a:rPr>
              <a:t> </a:t>
            </a:r>
            <a:r>
              <a:rPr lang="el-GR" sz="1200" dirty="0" smtClean="0">
                <a:solidFill>
                  <a:schemeClr val="tx1"/>
                </a:solidFill>
              </a:rPr>
              <a:t>σχέδια, θέτοντας άμεσο στόχο το σβήσιμό της  </a:t>
            </a:r>
            <a:r>
              <a:rPr lang="el-GR" sz="1000" b="1" dirty="0" smtClean="0">
                <a:solidFill>
                  <a:schemeClr val="tx1"/>
                </a:solidFill>
                <a:effectLst>
                  <a:outerShdw blurRad="38100" dist="38100" dir="2700000" algn="tl">
                    <a:srgbClr val="000000">
                      <a:alpha val="43137"/>
                    </a:srgbClr>
                  </a:outerShdw>
                </a:effectLst>
              </a:rPr>
              <a:t>(</a:t>
            </a:r>
            <a:r>
              <a:rPr lang="en-GB" sz="1000" dirty="0" smtClean="0">
                <a:solidFill>
                  <a:schemeClr val="tx1"/>
                </a:solidFill>
              </a:rPr>
              <a:t>WHO, 2008</a:t>
            </a:r>
            <a:r>
              <a:rPr lang="el-GR" sz="1000" dirty="0" smtClean="0">
                <a:solidFill>
                  <a:schemeClr val="tx1"/>
                </a:solidFill>
              </a:rPr>
              <a:t>)</a:t>
            </a:r>
            <a:endParaRPr lang="en-GB" sz="1000" dirty="0" smtClean="0">
              <a:solidFill>
                <a:schemeClr val="tx1"/>
              </a:solidFill>
            </a:endParaRPr>
          </a:p>
        </p:txBody>
      </p:sp>
      <p:pic>
        <p:nvPicPr>
          <p:cNvPr id="5" name="Picture 4"/>
          <p:cNvPicPr>
            <a:picLocks noChangeAspect="1"/>
          </p:cNvPicPr>
          <p:nvPr/>
        </p:nvPicPr>
        <p:blipFill>
          <a:blip r:embed="rId3"/>
          <a:stretch>
            <a:fillRect/>
          </a:stretch>
        </p:blipFill>
        <p:spPr>
          <a:xfrm>
            <a:off x="838200" y="885824"/>
            <a:ext cx="2818008" cy="1636567"/>
          </a:xfrm>
          <a:prstGeom prst="rect">
            <a:avLst/>
          </a:prstGeom>
        </p:spPr>
      </p:pic>
      <p:pic>
        <p:nvPicPr>
          <p:cNvPr id="6" name="Picture 5"/>
          <p:cNvPicPr>
            <a:picLocks noChangeAspect="1"/>
          </p:cNvPicPr>
          <p:nvPr/>
        </p:nvPicPr>
        <p:blipFill>
          <a:blip r:embed="rId4"/>
          <a:stretch>
            <a:fillRect/>
          </a:stretch>
        </p:blipFill>
        <p:spPr>
          <a:xfrm>
            <a:off x="838201" y="4257020"/>
            <a:ext cx="2818008" cy="1956125"/>
          </a:xfrm>
          <a:prstGeom prst="rect">
            <a:avLst/>
          </a:prstGeom>
        </p:spPr>
      </p:pic>
      <p:pic>
        <p:nvPicPr>
          <p:cNvPr id="7" name="Picture 6"/>
          <p:cNvPicPr>
            <a:picLocks noChangeAspect="1"/>
          </p:cNvPicPr>
          <p:nvPr/>
        </p:nvPicPr>
        <p:blipFill>
          <a:blip r:embed="rId5"/>
          <a:stretch>
            <a:fillRect/>
          </a:stretch>
        </p:blipFill>
        <p:spPr>
          <a:xfrm>
            <a:off x="838198" y="2581275"/>
            <a:ext cx="2818009" cy="1603381"/>
          </a:xfrm>
          <a:prstGeom prst="rect">
            <a:avLst/>
          </a:prstGeom>
        </p:spPr>
      </p:pic>
      <p:pic>
        <p:nvPicPr>
          <p:cNvPr id="13" name="Bilde 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150" y="6212194"/>
            <a:ext cx="3406775" cy="591820"/>
          </a:xfrm>
          <a:prstGeom prst="rect">
            <a:avLst/>
          </a:prstGeom>
          <a:noFill/>
          <a:ln>
            <a:noFill/>
          </a:ln>
        </p:spPr>
      </p:pic>
    </p:spTree>
    <p:extLst>
      <p:ext uri="{BB962C8B-B14F-4D97-AF65-F5344CB8AC3E}">
        <p14:creationId xmlns:p14="http://schemas.microsoft.com/office/powerpoint/2010/main" val="28978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06400"/>
          </a:xfrm>
          <a:solidFill>
            <a:schemeClr val="accent1"/>
          </a:solidFill>
        </p:spPr>
        <p:txBody>
          <a:bodyPr>
            <a:normAutofit/>
          </a:bodyPr>
          <a:lstStyle/>
          <a:p>
            <a:pPr algn="ctr"/>
            <a:r>
              <a:rPr lang="el-GR" sz="2000" b="1" dirty="0" smtClean="0">
                <a:effectLst>
                  <a:outerShdw blurRad="38100" dist="38100" dir="2700000" algn="tl">
                    <a:srgbClr val="000000">
                      <a:alpha val="43137"/>
                    </a:srgbClr>
                  </a:outerShdw>
                </a:effectLst>
              </a:rPr>
              <a:t>ΤΡΟΠΙΚΟΙ ΚΥΚΛΩΝΕΣ </a:t>
            </a:r>
            <a:r>
              <a:rPr lang="el-GR" sz="2000" b="1" dirty="0">
                <a:effectLst>
                  <a:outerShdw blurRad="38100" dist="38100" dir="2700000" algn="tl">
                    <a:srgbClr val="000000">
                      <a:alpha val="43137"/>
                    </a:srgbClr>
                  </a:outerShdw>
                </a:effectLst>
              </a:rPr>
              <a:t>– </a:t>
            </a:r>
            <a:r>
              <a:rPr lang="el-GR" sz="2000" b="1" dirty="0" smtClean="0">
                <a:effectLst>
                  <a:outerShdw blurRad="38100" dist="38100" dir="2700000" algn="tl">
                    <a:srgbClr val="000000">
                      <a:alpha val="43137"/>
                    </a:srgbClr>
                  </a:outerShdw>
                </a:effectLst>
              </a:rPr>
              <a:t>ΤΥΦΩΝΕΣ - ΗΛΕΚΤΡΙΚΕΣ ΕΚΚΕΝΩΣΕΙΣ </a:t>
            </a:r>
            <a:r>
              <a:rPr lang="en-GB" sz="2000" b="1" dirty="0" smtClean="0">
                <a:effectLst>
                  <a:outerShdw blurRad="38100" dist="38100" dir="2700000" algn="tl">
                    <a:srgbClr val="000000">
                      <a:alpha val="43137"/>
                    </a:srgbClr>
                  </a:outerShdw>
                </a:effectLst>
              </a:rPr>
              <a:t>(</a:t>
            </a:r>
            <a:r>
              <a:rPr lang="el-GR" sz="2000" b="1" dirty="0" smtClean="0">
                <a:effectLst>
                  <a:outerShdw blurRad="38100" dist="38100" dir="2700000" algn="tl">
                    <a:srgbClr val="000000">
                      <a:alpha val="43137"/>
                    </a:srgbClr>
                  </a:outerShdw>
                </a:effectLst>
              </a:rPr>
              <a:t>έννοιες – παραδείγματα)</a:t>
            </a:r>
            <a:endParaRPr lang="el-GR" sz="2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885825"/>
            <a:ext cx="10515600" cy="5291138"/>
          </a:xfrm>
          <a:solidFill>
            <a:schemeClr val="accent6">
              <a:lumMod val="20000"/>
              <a:lumOff val="80000"/>
            </a:schemeClr>
          </a:solidFill>
        </p:spPr>
        <p:txBody>
          <a:bodyPr>
            <a:normAutofit/>
          </a:bodyPr>
          <a:lstStyle/>
          <a:p>
            <a:pPr marL="0" indent="0">
              <a:buNone/>
            </a:pPr>
            <a:r>
              <a:rPr lang="en-GB" sz="1200" dirty="0"/>
              <a:t> </a:t>
            </a:r>
            <a:r>
              <a:rPr lang="en-GB" sz="1200" dirty="0" smtClean="0"/>
              <a:t>                       </a:t>
            </a:r>
            <a:endParaRPr lang="el-GR" sz="2000" dirty="0" smtClean="0"/>
          </a:p>
          <a:p>
            <a:pPr marL="0" indent="0">
              <a:buNone/>
            </a:pPr>
            <a:endParaRPr lang="el-GR" sz="2000" dirty="0"/>
          </a:p>
          <a:p>
            <a:pPr marL="0" indent="0">
              <a:buNone/>
            </a:pPr>
            <a:endParaRPr lang="el-GR" sz="2000" dirty="0" smtClean="0"/>
          </a:p>
          <a:p>
            <a:pPr marL="0" indent="0">
              <a:buNone/>
            </a:pPr>
            <a:endParaRPr lang="el-GR" sz="2000" dirty="0"/>
          </a:p>
          <a:p>
            <a:pPr marL="0" indent="0">
              <a:buNone/>
            </a:pPr>
            <a:endParaRPr lang="el-GR" sz="2000" dirty="0" smtClean="0"/>
          </a:p>
          <a:p>
            <a:pPr marL="0" indent="0">
              <a:buNone/>
            </a:pPr>
            <a:endParaRPr lang="el-GR" sz="2000" dirty="0"/>
          </a:p>
          <a:p>
            <a:pPr marL="0" indent="0">
              <a:buNone/>
            </a:pPr>
            <a:endParaRPr lang="el-GR" sz="2000" dirty="0" smtClean="0"/>
          </a:p>
          <a:p>
            <a:pPr marL="0" indent="0">
              <a:buNone/>
            </a:pPr>
            <a:endParaRPr lang="el-GR" sz="2000" dirty="0"/>
          </a:p>
          <a:p>
            <a:pPr marL="0" indent="0">
              <a:buNone/>
            </a:pPr>
            <a:endParaRPr lang="el-GR" sz="2000" dirty="0" smtClean="0"/>
          </a:p>
          <a:p>
            <a:pPr marL="0" indent="0">
              <a:buNone/>
            </a:pPr>
            <a:endParaRPr lang="el-GR" sz="2000" dirty="0"/>
          </a:p>
          <a:p>
            <a:pPr marL="0" indent="0">
              <a:buNone/>
            </a:pPr>
            <a:endParaRPr lang="el-GR" sz="1000" dirty="0" smtClean="0"/>
          </a:p>
          <a:p>
            <a:pPr marL="0" indent="0">
              <a:buNone/>
            </a:pPr>
            <a:endParaRPr lang="el-GR" sz="1000" dirty="0"/>
          </a:p>
          <a:p>
            <a:pPr marL="0" indent="0">
              <a:buNone/>
            </a:pPr>
            <a:endParaRPr lang="el-GR" sz="1000" dirty="0" smtClean="0"/>
          </a:p>
          <a:p>
            <a:pPr marL="0" indent="0">
              <a:buNone/>
            </a:pPr>
            <a:endParaRPr lang="el-GR" sz="1000" dirty="0"/>
          </a:p>
        </p:txBody>
      </p:sp>
      <p:sp>
        <p:nvSpPr>
          <p:cNvPr id="4" name="Slide Number Placeholder 3"/>
          <p:cNvSpPr>
            <a:spLocks noGrp="1"/>
          </p:cNvSpPr>
          <p:nvPr>
            <p:ph type="sldNum" sz="quarter" idx="12"/>
          </p:nvPr>
        </p:nvSpPr>
        <p:spPr>
          <a:xfrm>
            <a:off x="11668124" y="6356350"/>
            <a:ext cx="2762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286CC-2929-4045-ABEF-5FF20FBF2B4E}"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p:nvSpPr>
        <p:spPr>
          <a:xfrm>
            <a:off x="3800475" y="1134205"/>
            <a:ext cx="6629400" cy="284912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l-GR" sz="1200" b="1" noProof="0" dirty="0" smtClean="0">
                <a:solidFill>
                  <a:prstClr val="black"/>
                </a:solidFill>
                <a:effectLst>
                  <a:outerShdw blurRad="38100" dist="38100" dir="2700000" algn="tl">
                    <a:srgbClr val="000000">
                      <a:alpha val="43137"/>
                    </a:srgbClr>
                  </a:outerShdw>
                </a:effectLst>
                <a:latin typeface="Calibri" panose="020F0502020204030204"/>
              </a:rPr>
              <a:t>ΤΡΟΠΙΚΟΙ ΚΥΚΛΩΝΕΣ &amp; ΤΥΦΩΝΕΣ (ή και ανεμοστρόβιλος): Είναι υποκατηγορίες του ίδιου καιρικού φαινομένου. </a:t>
            </a:r>
            <a:endParaRPr lang="el-GR" sz="1200" b="1" dirty="0">
              <a:solidFill>
                <a:prstClr val="black"/>
              </a:solidFill>
              <a:effectLst>
                <a:outerShdw blurRad="38100" dist="38100" dir="2700000" algn="tl">
                  <a:srgbClr val="000000">
                    <a:alpha val="43137"/>
                  </a:srgbClr>
                </a:outerShdw>
              </a:effectLst>
              <a:latin typeface="Calibri" panose="020F0502020204030204"/>
            </a:endParaRPr>
          </a:p>
          <a:p>
            <a:pPr marL="171450" lvl="0" indent="-171450" algn="just">
              <a:buFont typeface="Wingdings" panose="05000000000000000000" pitchFamily="2" charset="2"/>
              <a:buChar char="ü"/>
            </a:pPr>
            <a:r>
              <a:rPr lang="el-GR" sz="1200" b="1" noProof="0" dirty="0" smtClean="0">
                <a:solidFill>
                  <a:prstClr val="black"/>
                </a:solidFill>
                <a:effectLst>
                  <a:outerShdw blurRad="38100" dist="38100" dir="2700000" algn="tl">
                    <a:srgbClr val="000000">
                      <a:alpha val="43137"/>
                    </a:srgbClr>
                  </a:outerShdw>
                </a:effectLst>
                <a:latin typeface="Calibri" panose="020F0502020204030204"/>
              </a:rPr>
              <a:t>Στον </a:t>
            </a:r>
            <a:r>
              <a:rPr lang="el-GR" sz="1200" b="1" dirty="0">
                <a:solidFill>
                  <a:prstClr val="black"/>
                </a:solidFill>
                <a:effectLst>
                  <a:outerShdw blurRad="38100" dist="38100" dir="2700000" algn="tl">
                    <a:srgbClr val="000000">
                      <a:alpha val="43137"/>
                    </a:srgbClr>
                  </a:outerShdw>
                </a:effectLst>
              </a:rPr>
              <a:t>Ατλαντικό </a:t>
            </a:r>
            <a:r>
              <a:rPr lang="en-GB" sz="1200" b="1" dirty="0" smtClean="0">
                <a:solidFill>
                  <a:prstClr val="black"/>
                </a:solidFill>
                <a:effectLst>
                  <a:outerShdw blurRad="38100" dist="38100" dir="2700000" algn="tl">
                    <a:srgbClr val="000000">
                      <a:alpha val="43137"/>
                    </a:srgbClr>
                  </a:outerShdw>
                </a:effectLst>
              </a:rPr>
              <a:t>(</a:t>
            </a:r>
            <a:r>
              <a:rPr lang="el-GR" sz="1200" b="1" dirty="0" smtClean="0">
                <a:solidFill>
                  <a:prstClr val="black"/>
                </a:solidFill>
                <a:effectLst>
                  <a:outerShdw blurRad="38100" dist="38100" dir="2700000" algn="tl">
                    <a:srgbClr val="000000">
                      <a:alpha val="43137"/>
                    </a:srgbClr>
                  </a:outerShdw>
                </a:effectLst>
              </a:rPr>
              <a:t>εκδηλώνονται από 1η </a:t>
            </a:r>
            <a:r>
              <a:rPr lang="el-GR" sz="1200" b="1" dirty="0">
                <a:solidFill>
                  <a:prstClr val="black"/>
                </a:solidFill>
                <a:effectLst>
                  <a:outerShdw blurRad="38100" dist="38100" dir="2700000" algn="tl">
                    <a:srgbClr val="000000">
                      <a:alpha val="43137"/>
                    </a:srgbClr>
                  </a:outerShdw>
                </a:effectLst>
              </a:rPr>
              <a:t>Ιουνίου ως και τις 30 </a:t>
            </a:r>
            <a:r>
              <a:rPr lang="el-GR" sz="1200" b="1" dirty="0" smtClean="0">
                <a:solidFill>
                  <a:prstClr val="black"/>
                </a:solidFill>
                <a:effectLst>
                  <a:outerShdw blurRad="38100" dist="38100" dir="2700000" algn="tl">
                    <a:srgbClr val="000000">
                      <a:alpha val="43137"/>
                    </a:srgbClr>
                  </a:outerShdw>
                </a:effectLst>
              </a:rPr>
              <a:t>Νοεμβρίου) και </a:t>
            </a:r>
            <a:r>
              <a:rPr lang="el-GR" sz="1200" b="1" noProof="0" dirty="0" smtClean="0">
                <a:solidFill>
                  <a:prstClr val="black"/>
                </a:solidFill>
                <a:effectLst>
                  <a:outerShdw blurRad="38100" dist="38100" dir="2700000" algn="tl">
                    <a:srgbClr val="000000">
                      <a:alpha val="43137"/>
                    </a:srgbClr>
                  </a:outerShdw>
                </a:effectLst>
                <a:latin typeface="Calibri" panose="020F0502020204030204"/>
              </a:rPr>
              <a:t>Βόρειο Ωκεανό τις καταιγίδες της συναντάμε ως τυφώνες και στα αγγλικά «</a:t>
            </a:r>
            <a:r>
              <a:rPr lang="en-GB" sz="1200" b="1" noProof="0" dirty="0" smtClean="0">
                <a:solidFill>
                  <a:prstClr val="black"/>
                </a:solidFill>
                <a:effectLst>
                  <a:outerShdw blurRad="38100" dist="38100" dir="2700000" algn="tl">
                    <a:srgbClr val="000000">
                      <a:alpha val="43137"/>
                    </a:srgbClr>
                  </a:outerShdw>
                </a:effectLst>
                <a:latin typeface="Calibri" panose="020F0502020204030204"/>
              </a:rPr>
              <a:t>hurricanes</a:t>
            </a:r>
            <a:r>
              <a:rPr lang="el-GR" sz="1200" b="1" dirty="0" smtClean="0">
                <a:solidFill>
                  <a:prstClr val="black"/>
                </a:solidFill>
                <a:effectLst>
                  <a:outerShdw blurRad="38100" dist="38100" dir="2700000" algn="tl">
                    <a:srgbClr val="000000">
                      <a:alpha val="43137"/>
                    </a:srgbClr>
                  </a:outerShdw>
                </a:effectLst>
                <a:latin typeface="Calibri" panose="020F0502020204030204"/>
              </a:rPr>
              <a:t>»</a:t>
            </a:r>
            <a:endParaRPr lang="en-GB" sz="1200" b="1" noProof="0" dirty="0" smtClean="0">
              <a:solidFill>
                <a:prstClr val="black"/>
              </a:solidFill>
              <a:effectLst>
                <a:outerShdw blurRad="38100" dist="38100" dir="2700000" algn="tl">
                  <a:srgbClr val="000000">
                    <a:alpha val="43137"/>
                  </a:srgbClr>
                </a:outerShdw>
              </a:effectLst>
              <a:latin typeface="Calibri" panose="020F0502020204030204"/>
            </a:endParaRP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l-GR" sz="1200" b="1" noProof="0" dirty="0" smtClean="0">
                <a:solidFill>
                  <a:prstClr val="black"/>
                </a:solidFill>
                <a:effectLst>
                  <a:outerShdw blurRad="38100" dist="38100" dir="2700000" algn="tl">
                    <a:srgbClr val="000000">
                      <a:alpha val="43137"/>
                    </a:srgbClr>
                  </a:outerShdw>
                </a:effectLst>
                <a:latin typeface="Calibri" panose="020F0502020204030204"/>
              </a:rPr>
              <a:t>Στον βορειοδυτικό Ειρηνικό οι ίδιες σφοδρές καταιγίδες αποκαλούνται τυφώνες και στα αγγλικά «</a:t>
            </a:r>
            <a:r>
              <a:rPr lang="en-GB" sz="1200" b="1" noProof="0" dirty="0" smtClean="0">
                <a:solidFill>
                  <a:prstClr val="black"/>
                </a:solidFill>
                <a:effectLst>
                  <a:outerShdw blurRad="38100" dist="38100" dir="2700000" algn="tl">
                    <a:srgbClr val="000000">
                      <a:alpha val="43137"/>
                    </a:srgbClr>
                  </a:outerShdw>
                </a:effectLst>
                <a:latin typeface="Calibri" panose="020F0502020204030204"/>
              </a:rPr>
              <a:t>typhoons</a:t>
            </a:r>
            <a:r>
              <a:rPr lang="el-GR" sz="1200" b="1" dirty="0" smtClean="0">
                <a:solidFill>
                  <a:prstClr val="black"/>
                </a:solidFill>
                <a:effectLst>
                  <a:outerShdw blurRad="38100" dist="38100" dir="2700000" algn="tl">
                    <a:srgbClr val="000000">
                      <a:alpha val="43137"/>
                    </a:srgbClr>
                  </a:outerShdw>
                </a:effectLst>
                <a:latin typeface="Calibri" panose="020F0502020204030204"/>
              </a:rPr>
              <a:t>», ενώ στον νοτιοδυτικό Ειρηνικό και νοτιοανατολικό Ινδικό ωκεανό αποκαλούνται κυκλώνες.</a:t>
            </a:r>
            <a:endParaRPr lang="el-GR" sz="1200" b="1" noProof="0" dirty="0" smtClean="0">
              <a:solidFill>
                <a:prstClr val="black"/>
              </a:solidFill>
              <a:effectLst>
                <a:outerShdw blurRad="38100" dist="38100" dir="2700000" algn="tl">
                  <a:srgbClr val="000000">
                    <a:alpha val="43137"/>
                  </a:srgbClr>
                </a:outerShdw>
              </a:effectLst>
              <a:latin typeface="Calibri" panose="020F0502020204030204"/>
            </a:endParaRPr>
          </a:p>
          <a:p>
            <a:pPr marL="171450" lvl="0" indent="-171450" algn="just">
              <a:buFont typeface="Wingdings" panose="05000000000000000000" pitchFamily="2" charset="2"/>
              <a:buChar char="ü"/>
            </a:pPr>
            <a:r>
              <a:rPr lang="el-GR" sz="1200" b="1" dirty="0" smtClean="0">
                <a:solidFill>
                  <a:prstClr val="black"/>
                </a:solidFill>
                <a:effectLst>
                  <a:outerShdw blurRad="38100" dist="38100" dir="2700000" algn="tl">
                    <a:srgbClr val="000000">
                      <a:alpha val="43137"/>
                    </a:srgbClr>
                  </a:outerShdw>
                </a:effectLst>
              </a:rPr>
              <a:t>Στα βορειότερα </a:t>
            </a:r>
            <a:r>
              <a:rPr lang="el-GR" sz="1200" b="1" dirty="0">
                <a:solidFill>
                  <a:prstClr val="black"/>
                </a:solidFill>
                <a:effectLst>
                  <a:outerShdw blurRad="38100" dist="38100" dir="2700000" algn="tl">
                    <a:srgbClr val="000000">
                      <a:alpha val="43137"/>
                    </a:srgbClr>
                  </a:outerShdw>
                </a:effectLst>
              </a:rPr>
              <a:t>τμήματα του </a:t>
            </a:r>
            <a:r>
              <a:rPr lang="el-GR" sz="1200" b="1" dirty="0" smtClean="0">
                <a:solidFill>
                  <a:prstClr val="black"/>
                </a:solidFill>
                <a:effectLst>
                  <a:outerShdw blurRad="38100" dist="38100" dir="2700000" algn="tl">
                    <a:srgbClr val="000000">
                      <a:alpha val="43137"/>
                    </a:srgbClr>
                  </a:outerShdw>
                </a:effectLst>
              </a:rPr>
              <a:t>Ινδικού, μιλάμε για «σφοδρές </a:t>
            </a:r>
            <a:r>
              <a:rPr lang="el-GR" sz="1200" b="1" dirty="0">
                <a:solidFill>
                  <a:prstClr val="black"/>
                </a:solidFill>
                <a:effectLst>
                  <a:outerShdw blurRad="38100" dist="38100" dir="2700000" algn="tl">
                    <a:srgbClr val="000000">
                      <a:alpha val="43137"/>
                    </a:srgbClr>
                  </a:outerShdw>
                </a:effectLst>
              </a:rPr>
              <a:t>τροπικές </a:t>
            </a:r>
            <a:r>
              <a:rPr lang="el-GR" sz="1200" b="1" dirty="0" smtClean="0">
                <a:solidFill>
                  <a:prstClr val="black"/>
                </a:solidFill>
                <a:effectLst>
                  <a:outerShdw blurRad="38100" dist="38100" dir="2700000" algn="tl">
                    <a:srgbClr val="000000">
                      <a:alpha val="43137"/>
                    </a:srgbClr>
                  </a:outerShdw>
                </a:effectLst>
              </a:rPr>
              <a:t>καταιγίδες», ενώ στα </a:t>
            </a:r>
            <a:r>
              <a:rPr lang="el-GR" sz="1200" b="1" dirty="0">
                <a:solidFill>
                  <a:prstClr val="black"/>
                </a:solidFill>
                <a:effectLst>
                  <a:outerShdw blurRad="38100" dist="38100" dir="2700000" algn="tl">
                    <a:srgbClr val="000000">
                      <a:alpha val="43137"/>
                    </a:srgbClr>
                  </a:outerShdw>
                </a:effectLst>
              </a:rPr>
              <a:t>νοτιοδυτικά του ίδιου ωκεανού αποκαλούνται «τροπικοί κυκλώνες</a:t>
            </a:r>
            <a:r>
              <a:rPr lang="el-GR" sz="1200" b="1" dirty="0" smtClean="0">
                <a:solidFill>
                  <a:prstClr val="black"/>
                </a:solidFill>
                <a:effectLst>
                  <a:outerShdw blurRad="38100" dist="38100" dir="2700000" algn="tl">
                    <a:srgbClr val="000000">
                      <a:alpha val="43137"/>
                    </a:srgbClr>
                  </a:outerShdw>
                </a:effectLst>
              </a:rPr>
              <a:t>» και στα αγγλικά «</a:t>
            </a:r>
            <a:r>
              <a:rPr lang="en-GB" sz="1200" b="1" dirty="0" smtClean="0">
                <a:solidFill>
                  <a:prstClr val="black"/>
                </a:solidFill>
                <a:effectLst>
                  <a:outerShdw blurRad="38100" dist="38100" dir="2700000" algn="tl">
                    <a:srgbClr val="000000">
                      <a:alpha val="43137"/>
                    </a:srgbClr>
                  </a:outerShdw>
                </a:effectLst>
              </a:rPr>
              <a:t>tropical cyclones)</a:t>
            </a:r>
            <a:endParaRPr lang="el-GR" sz="1200" b="1" dirty="0" smtClean="0">
              <a:solidFill>
                <a:prstClr val="black"/>
              </a:solidFill>
              <a:effectLst>
                <a:outerShdw blurRad="38100" dist="38100" dir="2700000" algn="tl">
                  <a:srgbClr val="000000">
                    <a:alpha val="43137"/>
                  </a:srgbClr>
                </a:outerShdw>
              </a:effectLst>
            </a:endParaRPr>
          </a:p>
          <a:p>
            <a:pPr marL="171450" lvl="0" indent="-171450" algn="just">
              <a:buFont typeface="Wingdings" panose="05000000000000000000" pitchFamily="2" charset="2"/>
              <a:buChar char="ü"/>
            </a:pPr>
            <a:endParaRPr lang="el-GR" sz="1200" b="1" noProof="0" dirty="0">
              <a:solidFill>
                <a:prstClr val="black"/>
              </a:solidFill>
              <a:effectLst>
                <a:outerShdw blurRad="38100" dist="38100" dir="2700000" algn="tl">
                  <a:srgbClr val="000000">
                    <a:alpha val="43137"/>
                  </a:srgbClr>
                </a:outerShdw>
              </a:effectLst>
              <a:latin typeface="Calibri" panose="020F0502020204030204"/>
            </a:endParaRPr>
          </a:p>
          <a:p>
            <a:pPr lvl="0" algn="just"/>
            <a:r>
              <a:rPr lang="el-GR" sz="1400" dirty="0" smtClean="0">
                <a:solidFill>
                  <a:prstClr val="black"/>
                </a:solidFill>
              </a:rPr>
              <a:t>Ένας </a:t>
            </a:r>
            <a:r>
              <a:rPr lang="el-GR" sz="1400" dirty="0">
                <a:solidFill>
                  <a:prstClr val="black"/>
                </a:solidFill>
              </a:rPr>
              <a:t>τυφώνας για να γίνει </a:t>
            </a:r>
            <a:r>
              <a:rPr lang="el-GR" sz="1400" dirty="0" err="1">
                <a:solidFill>
                  <a:prstClr val="black"/>
                </a:solidFill>
              </a:rPr>
              <a:t>υπερτυφώνας</a:t>
            </a:r>
            <a:r>
              <a:rPr lang="el-GR" sz="1400" dirty="0">
                <a:solidFill>
                  <a:prstClr val="black"/>
                </a:solidFill>
              </a:rPr>
              <a:t>, όπως ο πρόσφατος </a:t>
            </a:r>
            <a:r>
              <a:rPr lang="el-GR" sz="1400" dirty="0" err="1">
                <a:solidFill>
                  <a:prstClr val="black"/>
                </a:solidFill>
              </a:rPr>
              <a:t>Μαγκνούτ</a:t>
            </a:r>
            <a:r>
              <a:rPr lang="el-GR" sz="1400" dirty="0">
                <a:solidFill>
                  <a:prstClr val="black"/>
                </a:solidFill>
              </a:rPr>
              <a:t>, </a:t>
            </a:r>
            <a:r>
              <a:rPr lang="el-GR" sz="1400" dirty="0" smtClean="0">
                <a:solidFill>
                  <a:prstClr val="black"/>
                </a:solidFill>
              </a:rPr>
              <a:t>μπορεί να φτάσει ταχύτητες </a:t>
            </a:r>
            <a:r>
              <a:rPr lang="el-GR" sz="1400" dirty="0">
                <a:solidFill>
                  <a:prstClr val="black"/>
                </a:solidFill>
              </a:rPr>
              <a:t>της τάξης των 241 </a:t>
            </a:r>
            <a:r>
              <a:rPr lang="el-GR" sz="1400" dirty="0" err="1" smtClean="0">
                <a:solidFill>
                  <a:prstClr val="black"/>
                </a:solidFill>
              </a:rPr>
              <a:t>χλμ</a:t>
            </a:r>
            <a:r>
              <a:rPr lang="el-GR" sz="1400" dirty="0" smtClean="0">
                <a:solidFill>
                  <a:prstClr val="black"/>
                </a:solidFill>
              </a:rPr>
              <a:t>/ώρα </a:t>
            </a:r>
            <a:r>
              <a:rPr lang="el-GR" sz="1200" dirty="0" smtClean="0">
                <a:solidFill>
                  <a:prstClr val="black"/>
                </a:solidFill>
              </a:rPr>
              <a:t>(</a:t>
            </a:r>
            <a:r>
              <a:rPr lang="en-GB" sz="1200" dirty="0" err="1" smtClean="0">
                <a:solidFill>
                  <a:prstClr val="black"/>
                </a:solidFill>
              </a:rPr>
              <a:t>SciNews</a:t>
            </a:r>
            <a:r>
              <a:rPr lang="en-GB" sz="1200" dirty="0" smtClean="0">
                <a:solidFill>
                  <a:prstClr val="black"/>
                </a:solidFill>
              </a:rPr>
              <a:t>, 2019</a:t>
            </a:r>
            <a:r>
              <a:rPr lang="el-GR" sz="1200" dirty="0" smtClean="0">
                <a:solidFill>
                  <a:prstClr val="black"/>
                </a:solidFill>
              </a:rPr>
              <a:t>; </a:t>
            </a:r>
            <a:r>
              <a:rPr lang="en-GB" sz="1200" dirty="0" err="1" smtClean="0">
                <a:solidFill>
                  <a:prstClr val="black"/>
                </a:solidFill>
              </a:rPr>
              <a:t>Encyclopedia</a:t>
            </a:r>
            <a:r>
              <a:rPr lang="en-GB" sz="1200" dirty="0" smtClean="0">
                <a:solidFill>
                  <a:prstClr val="black"/>
                </a:solidFill>
              </a:rPr>
              <a:t> of the Environment, 2019)</a:t>
            </a:r>
            <a:endParaRPr lang="el-GR" sz="1200" dirty="0" smtClean="0">
              <a:solidFill>
                <a:prstClr val="black"/>
              </a:solidFill>
            </a:endParaRPr>
          </a:p>
          <a:p>
            <a:pPr lvl="0" algn="just"/>
            <a:endParaRPr lang="el-GR" sz="1400" noProof="0" dirty="0">
              <a:solidFill>
                <a:prstClr val="black"/>
              </a:solidFill>
              <a:latin typeface="Calibri" panose="020F0502020204030204"/>
            </a:endParaRPr>
          </a:p>
          <a:p>
            <a:pPr lvl="0" algn="just"/>
            <a:endParaRPr lang="el-GR" sz="1400" dirty="0" smtClean="0">
              <a:solidFill>
                <a:prstClr val="black"/>
              </a:solidFill>
              <a:latin typeface="Calibri" panose="020F0502020204030204"/>
            </a:endParaRPr>
          </a:p>
          <a:p>
            <a:pPr lvl="0" algn="just"/>
            <a:endParaRPr lang="el-GR" sz="1000" noProof="0" dirty="0" smtClean="0">
              <a:solidFill>
                <a:prstClr val="black"/>
              </a:solidFill>
              <a:latin typeface="Calibri" panose="020F0502020204030204"/>
            </a:endParaRP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2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a:endParaRPr>
          </a:p>
        </p:txBody>
      </p:sp>
      <p:pic>
        <p:nvPicPr>
          <p:cNvPr id="11" name="Picture 10"/>
          <p:cNvPicPr>
            <a:picLocks noChangeAspect="1"/>
          </p:cNvPicPr>
          <p:nvPr/>
        </p:nvPicPr>
        <p:blipFill>
          <a:blip r:embed="rId2"/>
          <a:stretch>
            <a:fillRect/>
          </a:stretch>
        </p:blipFill>
        <p:spPr>
          <a:xfrm>
            <a:off x="3800475" y="6367461"/>
            <a:ext cx="7724301" cy="426757"/>
          </a:xfrm>
          <a:prstGeom prst="rect">
            <a:avLst/>
          </a:prstGeom>
        </p:spPr>
      </p:pic>
      <p:sp>
        <p:nvSpPr>
          <p:cNvPr id="14" name="Rectangle 13"/>
          <p:cNvSpPr/>
          <p:nvPr/>
        </p:nvSpPr>
        <p:spPr>
          <a:xfrm>
            <a:off x="3800475" y="4300537"/>
            <a:ext cx="6629400" cy="193531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just"/>
            <a:r>
              <a:rPr lang="el-GR" sz="1200" b="1" dirty="0" smtClean="0">
                <a:solidFill>
                  <a:prstClr val="black"/>
                </a:solidFill>
                <a:effectLst>
                  <a:outerShdw blurRad="38100" dist="38100" dir="2700000" algn="tl">
                    <a:srgbClr val="000000">
                      <a:alpha val="43137"/>
                    </a:srgbClr>
                  </a:outerShdw>
                </a:effectLst>
              </a:rPr>
              <a:t>Οι αστραπές (</a:t>
            </a:r>
            <a:r>
              <a:rPr lang="en-GB" sz="1200" b="1" dirty="0" smtClean="0">
                <a:solidFill>
                  <a:prstClr val="black"/>
                </a:solidFill>
                <a:effectLst>
                  <a:outerShdw blurRad="38100" dist="38100" dir="2700000" algn="tl">
                    <a:srgbClr val="000000">
                      <a:alpha val="43137"/>
                    </a:srgbClr>
                  </a:outerShdw>
                </a:effectLst>
              </a:rPr>
              <a:t>lightning strikes) </a:t>
            </a:r>
            <a:r>
              <a:rPr lang="el-GR" sz="1200" b="1" dirty="0" smtClean="0">
                <a:solidFill>
                  <a:prstClr val="black"/>
                </a:solidFill>
                <a:effectLst>
                  <a:outerShdw blurRad="38100" dist="38100" dir="2700000" algn="tl">
                    <a:srgbClr val="000000">
                      <a:alpha val="43137"/>
                    </a:srgbClr>
                  </a:outerShdw>
                </a:effectLst>
              </a:rPr>
              <a:t>είναι </a:t>
            </a:r>
            <a:r>
              <a:rPr lang="el-GR" sz="1200" b="1" dirty="0">
                <a:solidFill>
                  <a:prstClr val="black"/>
                </a:solidFill>
                <a:effectLst>
                  <a:outerShdw blurRad="38100" dist="38100" dir="2700000" algn="tl">
                    <a:srgbClr val="000000">
                      <a:alpha val="43137"/>
                    </a:srgbClr>
                  </a:outerShdw>
                </a:effectLst>
              </a:rPr>
              <a:t>μια ηλεκτρική </a:t>
            </a:r>
            <a:r>
              <a:rPr lang="el-GR" sz="1200" b="1" dirty="0" smtClean="0">
                <a:solidFill>
                  <a:prstClr val="black"/>
                </a:solidFill>
                <a:effectLst>
                  <a:outerShdw blurRad="38100" dist="38100" dir="2700000" algn="tl">
                    <a:srgbClr val="000000">
                      <a:alpha val="43137"/>
                    </a:srgbClr>
                  </a:outerShdw>
                </a:effectLst>
              </a:rPr>
              <a:t>εκκένωση, </a:t>
            </a:r>
            <a:r>
              <a:rPr lang="el-GR" sz="1200" b="1" dirty="0">
                <a:solidFill>
                  <a:prstClr val="black"/>
                </a:solidFill>
                <a:effectLst>
                  <a:outerShdw blurRad="38100" dist="38100" dir="2700000" algn="tl">
                    <a:srgbClr val="000000">
                      <a:alpha val="43137"/>
                    </a:srgbClr>
                  </a:outerShdw>
                </a:effectLst>
              </a:rPr>
              <a:t>που προκαλείται από ανισορροπίες </a:t>
            </a:r>
            <a:r>
              <a:rPr lang="el-GR" sz="1200" b="1" dirty="0" smtClean="0">
                <a:solidFill>
                  <a:prstClr val="black"/>
                </a:solidFill>
                <a:effectLst>
                  <a:outerShdw blurRad="38100" dist="38100" dir="2700000" algn="tl">
                    <a:srgbClr val="000000">
                      <a:alpha val="43137"/>
                    </a:srgbClr>
                  </a:outerShdw>
                </a:effectLst>
              </a:rPr>
              <a:t>μεταξύ των </a:t>
            </a:r>
            <a:r>
              <a:rPr lang="el-GR" sz="1200" b="1" dirty="0">
                <a:solidFill>
                  <a:prstClr val="black"/>
                </a:solidFill>
                <a:effectLst>
                  <a:outerShdw blurRad="38100" dist="38100" dir="2700000" algn="tl">
                    <a:srgbClr val="000000">
                      <a:alpha val="43137"/>
                    </a:srgbClr>
                  </a:outerShdw>
                </a:effectLst>
              </a:rPr>
              <a:t>σύννεφων </a:t>
            </a:r>
            <a:r>
              <a:rPr lang="el-GR" sz="1200" b="1" dirty="0" smtClean="0">
                <a:solidFill>
                  <a:prstClr val="black"/>
                </a:solidFill>
                <a:effectLst>
                  <a:outerShdw blurRad="38100" dist="38100" dir="2700000" algn="tl">
                    <a:srgbClr val="000000">
                      <a:alpha val="43137"/>
                    </a:srgbClr>
                  </a:outerShdw>
                </a:effectLst>
              </a:rPr>
              <a:t>καταιγίδας και του εδάφους</a:t>
            </a:r>
            <a:r>
              <a:rPr lang="el-GR" sz="1200" b="1" dirty="0">
                <a:solidFill>
                  <a:prstClr val="black"/>
                </a:solidFill>
                <a:effectLst>
                  <a:outerShdw blurRad="38100" dist="38100" dir="2700000" algn="tl">
                    <a:srgbClr val="000000">
                      <a:alpha val="43137"/>
                    </a:srgbClr>
                  </a:outerShdw>
                </a:effectLst>
              </a:rPr>
              <a:t>, ή μέσα στα ίδια τα σύννεφα. Οι περισσότερες αστραπές συμβαίνουν μέσα στα </a:t>
            </a:r>
            <a:r>
              <a:rPr lang="el-GR" sz="1200" b="1" dirty="0" smtClean="0">
                <a:solidFill>
                  <a:prstClr val="black"/>
                </a:solidFill>
                <a:effectLst>
                  <a:outerShdw blurRad="38100" dist="38100" dir="2700000" algn="tl">
                    <a:srgbClr val="000000">
                      <a:alpha val="43137"/>
                    </a:srgbClr>
                  </a:outerShdw>
                </a:effectLst>
              </a:rPr>
              <a:t>σύννεφα</a:t>
            </a:r>
            <a:r>
              <a:rPr lang="el-GR" sz="1200" b="1" dirty="0">
                <a:solidFill>
                  <a:prstClr val="black"/>
                </a:solidFill>
                <a:effectLst>
                  <a:outerShdw blurRad="38100" dist="38100" dir="2700000" algn="tl">
                    <a:srgbClr val="000000">
                      <a:alpha val="43137"/>
                    </a:srgbClr>
                  </a:outerShdw>
                </a:effectLst>
              </a:rPr>
              <a:t> </a:t>
            </a:r>
            <a:r>
              <a:rPr lang="el-GR" sz="1000" dirty="0" smtClean="0">
                <a:solidFill>
                  <a:prstClr val="black"/>
                </a:solidFill>
              </a:rPr>
              <a:t>(</a:t>
            </a:r>
            <a:r>
              <a:rPr lang="en-GB" sz="1000" dirty="0" smtClean="0">
                <a:solidFill>
                  <a:prstClr val="black"/>
                </a:solidFill>
              </a:rPr>
              <a:t>national geographic, 2020)</a:t>
            </a:r>
            <a:endParaRPr lang="el-GR" sz="1000" dirty="0" smtClean="0">
              <a:solidFill>
                <a:prstClr val="black"/>
              </a:solidFill>
            </a:endParaRPr>
          </a:p>
          <a:p>
            <a:pPr marL="171450" lvl="0" indent="-171450" algn="just">
              <a:buFont typeface="Wingdings" panose="05000000000000000000" pitchFamily="2" charset="2"/>
              <a:buChar char="ü"/>
            </a:pPr>
            <a:r>
              <a:rPr lang="el-GR" sz="1000" b="1" dirty="0" smtClean="0">
                <a:solidFill>
                  <a:prstClr val="black"/>
                </a:solidFill>
                <a:effectLst>
                  <a:outerShdw blurRad="38100" dist="38100" dir="2700000" algn="tl">
                    <a:srgbClr val="000000">
                      <a:alpha val="43137"/>
                    </a:srgbClr>
                  </a:outerShdw>
                </a:effectLst>
              </a:rPr>
              <a:t>Οι αστραπές είναι πολύ καυτές και ένα φλάς τους θερμαίνει το αέρα γύρω τους έως πέντε φορές περισσότερο από την θερμοκρασία της επιφάνειας του ήλιου</a:t>
            </a:r>
          </a:p>
          <a:p>
            <a:pPr marL="171450" lvl="0" indent="-171450" algn="just">
              <a:buFont typeface="Wingdings" panose="05000000000000000000" pitchFamily="2" charset="2"/>
              <a:buChar char="ü"/>
            </a:pPr>
            <a:r>
              <a:rPr lang="el-GR" sz="1000" b="1" dirty="0" smtClean="0">
                <a:solidFill>
                  <a:prstClr val="black"/>
                </a:solidFill>
                <a:effectLst>
                  <a:outerShdw blurRad="38100" dist="38100" dir="2700000" algn="tl">
                    <a:srgbClr val="000000">
                      <a:alpha val="43137"/>
                    </a:srgbClr>
                  </a:outerShdw>
                </a:effectLst>
              </a:rPr>
              <a:t>Αυτή η θερμότητα αναγκάζει τον περιβάλλοντα αέρα να επεκταθεί ταχέως και να δονηθεί, προκαλώντας τον εκκωφαντικό θόρυβο που ακούμε αφού δούμε τη λάμψη. </a:t>
            </a:r>
            <a:endParaRPr lang="en-GB" sz="1000" b="1" dirty="0" smtClean="0">
              <a:solidFill>
                <a:prstClr val="black"/>
              </a:solidFill>
              <a:effectLst>
                <a:outerShdw blurRad="38100" dist="38100" dir="2700000" algn="tl">
                  <a:srgbClr val="000000">
                    <a:alpha val="43137"/>
                  </a:srgbClr>
                </a:outerShdw>
              </a:effectLst>
            </a:endParaRPr>
          </a:p>
          <a:p>
            <a:pPr marL="171450" lvl="0" indent="-171450" algn="just">
              <a:buFont typeface="Wingdings" panose="05000000000000000000" pitchFamily="2" charset="2"/>
              <a:buChar char="ü"/>
            </a:pPr>
            <a:r>
              <a:rPr lang="el-GR" sz="1000" b="1" dirty="0" smtClean="0">
                <a:solidFill>
                  <a:prstClr val="black"/>
                </a:solidFill>
                <a:effectLst>
                  <a:outerShdw blurRad="38100" dist="38100" dir="2700000" algn="tl">
                    <a:srgbClr val="000000">
                      <a:alpha val="43137"/>
                    </a:srgbClr>
                  </a:outerShdw>
                </a:effectLst>
              </a:rPr>
              <a:t>Περίπου 2.000 άνθρωποι σκοτώνονται ετησίως από κεραυνούς</a:t>
            </a:r>
            <a:endParaRPr lang="el-GR" sz="1200" b="1" dirty="0" smtClean="0">
              <a:solidFill>
                <a:prstClr val="black"/>
              </a:solidFill>
              <a:effectLst>
                <a:outerShdw blurRad="38100" dist="38100" dir="2700000" algn="tl">
                  <a:srgbClr val="000000">
                    <a:alpha val="43137"/>
                  </a:srgbClr>
                </a:outerShdw>
              </a:effectLst>
            </a:endParaRPr>
          </a:p>
          <a:p>
            <a:pPr lvl="0" algn="just"/>
            <a:endParaRPr kumimoji="0" lang="en-GB" sz="12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a:endParaRPr>
          </a:p>
        </p:txBody>
      </p:sp>
      <p:pic>
        <p:nvPicPr>
          <p:cNvPr id="9" name="Picture 8"/>
          <p:cNvPicPr>
            <a:picLocks noChangeAspect="1"/>
          </p:cNvPicPr>
          <p:nvPr/>
        </p:nvPicPr>
        <p:blipFill>
          <a:blip r:embed="rId3"/>
          <a:stretch>
            <a:fillRect/>
          </a:stretch>
        </p:blipFill>
        <p:spPr>
          <a:xfrm>
            <a:off x="838199" y="2558767"/>
            <a:ext cx="2818009" cy="166036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98" y="909208"/>
            <a:ext cx="2823971" cy="1649559"/>
          </a:xfrm>
          <a:prstGeom prst="rect">
            <a:avLst/>
          </a:prstGeom>
        </p:spPr>
      </p:pic>
      <p:pic>
        <p:nvPicPr>
          <p:cNvPr id="15" name="Picture 14"/>
          <p:cNvPicPr>
            <a:picLocks noChangeAspect="1"/>
          </p:cNvPicPr>
          <p:nvPr/>
        </p:nvPicPr>
        <p:blipFill>
          <a:blip r:embed="rId5"/>
          <a:stretch>
            <a:fillRect/>
          </a:stretch>
        </p:blipFill>
        <p:spPr>
          <a:xfrm>
            <a:off x="838198" y="4337265"/>
            <a:ext cx="2818010" cy="1875881"/>
          </a:xfrm>
          <a:prstGeom prst="rect">
            <a:avLst/>
          </a:prstGeom>
        </p:spPr>
      </p:pic>
      <p:pic>
        <p:nvPicPr>
          <p:cNvPr id="12" name="Bilde 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152" y="6194704"/>
            <a:ext cx="3406775" cy="591820"/>
          </a:xfrm>
          <a:prstGeom prst="rect">
            <a:avLst/>
          </a:prstGeom>
          <a:noFill/>
          <a:ln>
            <a:noFill/>
          </a:ln>
        </p:spPr>
      </p:pic>
    </p:spTree>
    <p:extLst>
      <p:ext uri="{BB962C8B-B14F-4D97-AF65-F5344CB8AC3E}">
        <p14:creationId xmlns:p14="http://schemas.microsoft.com/office/powerpoint/2010/main" val="302440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4639</TotalTime>
  <Words>4914</Words>
  <Application>Microsoft Office PowerPoint</Application>
  <PresentationFormat>Ευρεία οθόνη</PresentationFormat>
  <Paragraphs>428</Paragraphs>
  <Slides>35</Slides>
  <Notes>2</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2</vt:i4>
      </vt:variant>
      <vt:variant>
        <vt:lpstr>Τίτλοι διαφανειών</vt:lpstr>
      </vt:variant>
      <vt:variant>
        <vt:i4>35</vt:i4>
      </vt:variant>
    </vt:vector>
  </HeadingPairs>
  <TitlesOfParts>
    <vt:vector size="43" baseType="lpstr">
      <vt:lpstr>Arial</vt:lpstr>
      <vt:lpstr>Calibri</vt:lpstr>
      <vt:lpstr>Calibri Light</vt:lpstr>
      <vt:lpstr>Times</vt:lpstr>
      <vt:lpstr>Times New Roman</vt:lpstr>
      <vt:lpstr>Wingdings</vt:lpstr>
      <vt:lpstr>Office Theme</vt:lpstr>
      <vt:lpstr>1_Office Theme</vt:lpstr>
      <vt:lpstr>Θεματικός Πυλώνας: Φροντίζω το Περιβάλλον  Πρόγραμμα Σπουδών: Περιβάλλον, Άναψε Πράσινο στον Πλανήτη.  Επιμέρους Θεματική: Φυσικές Καταστροφές  «ΒΙΟ-ΕΠΑΓΡΥΠΝΗΣΗ»</vt:lpstr>
      <vt:lpstr>Παρουσίαση του PowerPoint</vt:lpstr>
      <vt:lpstr>ΤΙ ΕΙΝΑΙ ΟΙ ΚΑΤΑΣΤΡΟΦΕΣ</vt:lpstr>
      <vt:lpstr>Ο Παγκόσμιος Οργανισμός Υγείας (Π.Ο.Υ.) (World Health Organization - WHO) ορίζει την καταστροφή με τρεις διαφορετικούς τρόπους: (WHO, https://www.who.int/)    1. «σοβαρή διατάραξη της λειτουργίας μιας κοινότητας ή μιας κοινωνίας που προκαλεί εκτεταμένες ανθρώπινες, υλικές, οικονομικές, περιβαλλοντικές απώλειες που υπερβαίνουν την ικανότητα της πληγείσας κοινότητας ή κοινωνίας να ανταπεξέλθει χρησιμοποιώντας τους δικούς της πόρους»     2. «κατάσταση ή γεγονός που κατακλύζει την τοπική κοινότητα, γεγονός που κάνει απαιτητό το αίτημα σε εθνικό ή διεθνές επίπεδο για εξωτερική βοήθεια»     3. «ένα γεγονός που μπορεί να οριστεί χωρικά και γεωγραφικά, αλλά απαιτεί παρατήρηση για να παράγει τεκμήρια. Συνεπάγεται την αλληλεπίδραση ενός εξωτερικού στρεσογόνου παράγοντα με μια ανθρώπινη κοινότητα και υπονοεί την αδυναμία διαχείρισης»  </vt:lpstr>
      <vt:lpstr>Παρουσίαση του PowerPoint</vt:lpstr>
      <vt:lpstr>Παρουσίαση του PowerPoint</vt:lpstr>
      <vt:lpstr>ΗΦΑΙΣΤΕΙΑ – ΣΕΙΣΜΟΙ – ΤΣΟΥΝΑΜΙ (έννοιες – παραδείγματα)</vt:lpstr>
      <vt:lpstr>ΛΙΩΣΙΜΟ ΠΑΓΩΝ – ΠΛΗΜΜΥΡΕΣ – ΦΩΤΙΕΣ (έννοιες – παραδείγματα)</vt:lpstr>
      <vt:lpstr>ΤΡΟΠΙΚΟΙ ΚΥΚΛΩΝΕΣ – ΤΥΦΩΝΕΣ - ΗΛΕΚΤΡΙΚΕΣ ΕΚΚΕΝΩΣΕΙΣ (έννοιες – παραδείγματα)</vt:lpstr>
      <vt:lpstr>Παρουσίαση του PowerPoint</vt:lpstr>
      <vt:lpstr>Οι Αλλαγές στη Θερμοκρασία του Πλανήτη</vt:lpstr>
      <vt:lpstr>ΒΙΟΠΟΙΚΙΛΟΤΗΤΑ &amp; Η ΣΗΜΑΣΙΑ ΤΗΣ</vt:lpstr>
      <vt:lpstr>Παρουσίαση του PowerPoint</vt:lpstr>
      <vt:lpstr>ΕΝΑ ΕΥΡΥ ΦΑΣΜΑ ΚΙΝΔΥΝΩΝ</vt:lpstr>
      <vt:lpstr>ΑΠΟΤΕΛΕΣΜΑΤΑ ΤΩΝ ΦΥΣΙΚΩΝ ΚΑΤΑΣΤΡΟΦΩΝ ΠΑΓΚΟΣΜΙΩΣ</vt:lpstr>
      <vt:lpstr>ΟΙ ΕΠΙΠΤΩΣΕΙΣ ΦΥΣΙΚΩΝ ΚΑΤΑΣΤΡΟΦΩΝ ΣΤΗΝ ΥΓΕΙΑ</vt:lpstr>
      <vt:lpstr>ΦΥΣΙΚΕΣ ΚΑΤΑΣΤΡΟΦΕΣ ΕΛΛΑΔΑ</vt:lpstr>
      <vt:lpstr>Παρουσίαση του PowerPoint</vt:lpstr>
      <vt:lpstr>Παρουσίαση του PowerPoint</vt:lpstr>
      <vt:lpstr>ΔΕΣΜΟΙ ΜΕΤΑΞΥ ΑΝΑΠΤΥΞΗΣ – ΠΕΡΙΒΑΛΛΟΝΤΟΣ – ΦΥΣΙΚΩΝ ΚΑΤΑΣΤΡΟΦΩΝ</vt:lpstr>
      <vt:lpstr>ΚΛΙΜΑΤΙΚΗ ΠΟΛΙΤΙΚΗ</vt:lpstr>
      <vt:lpstr>ΣΥΝΕΧΙΖΟΜΕΝΗ ΕΚΠΑΙΔΕΥΣΗ (‘GLOCALIZATION’)</vt:lpstr>
      <vt:lpstr>ΠΡΟΣΤΑΣΙΑ ΤΟΥ ΠΕΡΙΒΑΛΛΟΝΤΟΣ ΚΑΙ ΤΟΠΙΚΗ ΚΟΙΝΩΝΙΑ</vt:lpstr>
      <vt:lpstr>ΔΙΑΧΕΙΡΙΣΗ ΤΩΝ ΦΥΣΙΚΩΝ ΚΑΤΑΣΤΡΟΦΩΝ</vt:lpstr>
      <vt:lpstr>ΠΑΡΑΔΕΙΓΜΑ ΣΤΡΑΤΗΓΙΚΟΥ ΚΑΙ ΕΠΙΧΕΙΡΗΣΙΑΚΟΥ ΣΥΣΤΗΜΑΤΟΣ ΔΙΑΧΕΙΡΙΣΗΣ ΕΚΤΑΚΤΩΝ ΠΕΡΙΣΤΑΤΙΚΩΝ </vt:lpstr>
      <vt:lpstr>Παρουσίαση του PowerPoint</vt:lpstr>
      <vt:lpstr>ΑΠΟΤΕΛΕΣΜΑΤΙΚΗ ΑΝΤΙΜΕΤΩΠΙΣΗ ΚΑΤΑΣΤΡΟΦΙΚΩΝ ΦΑΙΝΟΜΕΝΩΝ</vt:lpstr>
      <vt:lpstr>Παρουσίαση του PowerPoint</vt:lpstr>
      <vt:lpstr>Παρουσίαση του PowerPoint</vt:lpstr>
      <vt:lpstr>ΔΙΑΣΥΝΔΕΤΙΚΗ ΙΚΑΝΟΤΗΤΑ ΤΩΝ ΔΙΑΘΕΣΙΜΩΝ ΠΟΡΩΝ ΜΕ ΤΑ  ΝΕΑ ΔΙΚΤΥΑ ΠΡΟΣΤΑΣΙΑΣ ΤΟΥ ΠΕΡΙΒΑΛΛΟΝΤΟΣ ΣΤΗΝ ΚΟΙΝΟΤΗΤΑ</vt:lpstr>
      <vt:lpstr>ΔΙΑΣΥΝΔΕΣΗ ΓΝΩΣΗΣ ΚΑΙ ΕΜΠΕΙΡΙΑΣ </vt:lpstr>
      <vt:lpstr>Παρουσίαση του PowerPoint</vt:lpstr>
      <vt:lpstr>Παρουσίαση του PowerPoint</vt:lpstr>
      <vt:lpstr>Παρουσίαση του PowerPoint</vt:lpstr>
      <vt:lpstr>Παρουσίαση του PowerPoint</vt:lpstr>
    </vt:vector>
  </TitlesOfParts>
  <Company>HP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Θεματικός Πυλώνας: Φροντίζω το Περιβάλλον  Πρόγραμμα Σπουδών: Περιβάλλον, Άναψε Πράσινο στον Πλανήτη.  Επιμέρους Θεματική: Φυσικές Καταστροφές</dc:title>
  <dc:creator>Κωτσοβολος</dc:creator>
  <cp:lastModifiedBy>Γιοβάνογλου Σοφία</cp:lastModifiedBy>
  <cp:revision>371</cp:revision>
  <dcterms:created xsi:type="dcterms:W3CDTF">2020-03-08T13:33:09Z</dcterms:created>
  <dcterms:modified xsi:type="dcterms:W3CDTF">2020-06-03T06:12:23Z</dcterms:modified>
</cp:coreProperties>
</file>