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9" r:id="rId2"/>
    <p:sldId id="256" r:id="rId3"/>
    <p:sldId id="273" r:id="rId4"/>
    <p:sldId id="257" r:id="rId5"/>
    <p:sldId id="258" r:id="rId6"/>
    <p:sldId id="299" r:id="rId7"/>
    <p:sldId id="259" r:id="rId8"/>
    <p:sldId id="286" r:id="rId9"/>
    <p:sldId id="287" r:id="rId10"/>
    <p:sldId id="296" r:id="rId11"/>
    <p:sldId id="260" r:id="rId12"/>
    <p:sldId id="294" r:id="rId13"/>
    <p:sldId id="271" r:id="rId14"/>
    <p:sldId id="261" r:id="rId15"/>
    <p:sldId id="262" r:id="rId16"/>
    <p:sldId id="272" r:id="rId17"/>
    <p:sldId id="263" r:id="rId18"/>
    <p:sldId id="282" r:id="rId19"/>
    <p:sldId id="283" r:id="rId20"/>
    <p:sldId id="284" r:id="rId21"/>
    <p:sldId id="285" r:id="rId22"/>
    <p:sldId id="274" r:id="rId23"/>
    <p:sldId id="291" r:id="rId24"/>
    <p:sldId id="275" r:id="rId25"/>
    <p:sldId id="290" r:id="rId26"/>
    <p:sldId id="276" r:id="rId27"/>
    <p:sldId id="293" r:id="rId28"/>
    <p:sldId id="277" r:id="rId29"/>
    <p:sldId id="295" r:id="rId30"/>
    <p:sldId id="292" r:id="rId31"/>
    <p:sldId id="278" r:id="rId32"/>
    <p:sldId id="264" r:id="rId33"/>
    <p:sldId id="265" r:id="rId34"/>
    <p:sldId id="266" r:id="rId35"/>
    <p:sldId id="267" r:id="rId36"/>
    <p:sldId id="279" r:id="rId37"/>
    <p:sldId id="281" r:id="rId38"/>
    <p:sldId id="268" r:id="rId39"/>
    <p:sldId id="288" r:id="rId40"/>
    <p:sldId id="269" r:id="rId41"/>
    <p:sldId id="297" r:id="rId42"/>
    <p:sldId id="298" r:id="rId43"/>
    <p:sldId id="270" r:id="rId4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E22FFB-89C2-4232-845A-6DCBF7E532E7}" type="datetimeFigureOut">
              <a:rPr lang="el-GR"/>
              <a:pPr>
                <a:defRPr/>
              </a:pPr>
              <a:t>28/11/2017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25EA-DF00-4907-906D-D0A00B517019}"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76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EB4C6-70B6-4506-A7B0-57F12D57B420}" type="slidenum">
              <a:rPr lang="el-GR">
                <a:cs typeface="Arial" charset="0"/>
              </a:rPr>
              <a:pPr fontAlgn="base">
                <a:spcBef>
                  <a:spcPct val="0"/>
                </a:spcBef>
                <a:spcAft>
                  <a:spcPct val="0"/>
                </a:spcAft>
                <a:defRPr/>
              </a:pPr>
              <a:t>14</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8D2B6BA2-7BD3-43B8-AA77-47AEA5CA6F78}" type="datetimeFigureOut">
              <a:rPr lang="el-GR"/>
              <a:pPr>
                <a:defRPr/>
              </a:pPr>
              <a:t>28/11/2017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1DACFA5D-57E6-46B0-8FB9-256FD9CEEC0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6040DF9A-8AE2-4F04-B023-57659915E07E}" type="datetimeFigureOut">
              <a:rPr lang="el-GR"/>
              <a:pPr>
                <a:defRPr/>
              </a:pPr>
              <a:t>28/11/2017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2927219-F506-4DA7-8191-D2CD90D39A1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1B240B1-E481-4759-A88E-21DFFA5C0B5D}" type="datetimeFigureOut">
              <a:rPr lang="el-GR"/>
              <a:pPr>
                <a:defRPr/>
              </a:pPr>
              <a:t>28/11/2017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5BA779C-D61A-4A0E-9BBD-0F87284F7C5D}"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3354F21-F457-41E0-B18E-FDB6C4BF4B96}" type="datetimeFigureOut">
              <a:rPr lang="el-GR"/>
              <a:pPr>
                <a:defRPr/>
              </a:pPr>
              <a:t>28/11/2017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4FFF3BC-81C8-46BA-815C-8A93EA06330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B5841B41-5F4C-40AC-AF4D-1CC78F7CCD7E}" type="datetimeFigureOut">
              <a:rPr lang="el-GR"/>
              <a:pPr>
                <a:defRPr/>
              </a:pPr>
              <a:t>28/11/2017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D63A704-A8FA-4BC6-BFEA-E722A2BF1612}"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514D64BC-B85E-46B6-B4FE-A879ED28E84B}" type="datetimeFigureOut">
              <a:rPr lang="el-GR"/>
              <a:pPr>
                <a:defRPr/>
              </a:pPr>
              <a:t>28/11/2017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F5CCA77D-C126-4EB7-AB31-2D8B5C099CD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01F20443-1B12-491E-AA97-42DA7548AC6E}" type="datetimeFigureOut">
              <a:rPr lang="el-GR"/>
              <a:pPr>
                <a:defRPr/>
              </a:pPr>
              <a:t>28/11/2017</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E5A991A2-FEE4-4165-9845-0F8B39A0DB4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B3EA3A16-F8D3-4AD4-B28E-7166CE8BDDDF}" type="datetimeFigureOut">
              <a:rPr lang="el-GR"/>
              <a:pPr>
                <a:defRPr/>
              </a:pPr>
              <a:t>28/11/2017</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DE2A9569-CFC5-4B38-8448-E6F5DFF72EB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548B7E8-FF21-4E75-856D-81D3FCA0F20C}" type="datetimeFigureOut">
              <a:rPr lang="el-GR"/>
              <a:pPr>
                <a:defRPr/>
              </a:pPr>
              <a:t>28/11/2017</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15EFB7C8-0D09-4476-B540-809A15DDDA15}"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9C2EE0D2-CDDD-418A-B803-2DB7784F620F}" type="datetimeFigureOut">
              <a:rPr lang="el-GR"/>
              <a:pPr>
                <a:defRPr/>
              </a:pPr>
              <a:t>28/11/2017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39D353A-DC1B-48CB-890A-DAF84911C4E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831CE52-116F-4992-BB8F-6A35B388928D}" type="datetimeFigureOut">
              <a:rPr lang="el-GR"/>
              <a:pPr>
                <a:defRPr/>
              </a:pPr>
              <a:t>28/11/2017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4E8ECF16-7D2D-48D0-9A56-C6E681617D9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BB8D88-FDAB-40CF-8C38-BC2C3B51BB65}" type="datetimeFigureOut">
              <a:rPr lang="el-GR"/>
              <a:pPr>
                <a:defRPr/>
              </a:pPr>
              <a:t>28/11/2017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9C7353-7AD9-4860-A4D4-10979A490E5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title"/>
          </p:nvPr>
        </p:nvSpPr>
        <p:spPr>
          <a:xfrm>
            <a:off x="457200" y="0"/>
            <a:ext cx="8229600" cy="2000250"/>
          </a:xfrm>
        </p:spPr>
        <p:txBody>
          <a:bodyPr/>
          <a:lstStyle/>
          <a:p>
            <a:pPr eaLnBrk="1" hangingPunct="1"/>
            <a:r>
              <a:rPr lang="el-GR" sz="4800" b="1" smtClean="0"/>
              <a:t>Ο υπεύθυνος κηδεμόνας σκύλου!!!</a:t>
            </a:r>
          </a:p>
        </p:txBody>
      </p:sp>
      <p:pic>
        <p:nvPicPr>
          <p:cNvPr id="14338" name="3 - Θέση περιεχομένου" descr="10456819_917220491631535_5096591812438998273_n.jpg"/>
          <p:cNvPicPr>
            <a:picLocks noGrp="1" noChangeAspect="1"/>
          </p:cNvPicPr>
          <p:nvPr>
            <p:ph idx="1"/>
          </p:nvPr>
        </p:nvPicPr>
        <p:blipFill>
          <a:blip r:embed="rId2"/>
          <a:srcRect/>
          <a:stretch>
            <a:fillRect/>
          </a:stretch>
        </p:blipFill>
        <p:spPr>
          <a:xfrm>
            <a:off x="0" y="1857375"/>
            <a:ext cx="9144000" cy="5000625"/>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ctrTitle"/>
          </p:nvPr>
        </p:nvSpPr>
        <p:spPr>
          <a:xfrm>
            <a:off x="685800" y="0"/>
            <a:ext cx="7772400" cy="1571625"/>
          </a:xfrm>
        </p:spPr>
        <p:txBody>
          <a:bodyPr/>
          <a:lstStyle/>
          <a:p>
            <a:pPr eaLnBrk="1" hangingPunct="1"/>
            <a:r>
              <a:rPr lang="el-GR" sz="4000" b="1" smtClean="0"/>
              <a:t>Δεν του παίρνει το φαγητό ποτέ, ενώ τρώει!</a:t>
            </a:r>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22531" name="3 - Εικόνα" descr="Food-Aggression.gif"/>
          <p:cNvPicPr>
            <a:picLocks noChangeAspect="1"/>
          </p:cNvPicPr>
          <p:nvPr/>
        </p:nvPicPr>
        <p:blipFill>
          <a:blip r:embed="rId2"/>
          <a:srcRect/>
          <a:stretch>
            <a:fillRect/>
          </a:stretch>
        </p:blipFill>
        <p:spPr bwMode="auto">
          <a:xfrm>
            <a:off x="714375" y="1714500"/>
            <a:ext cx="7858125"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a:xfrm>
            <a:off x="500063" y="0"/>
            <a:ext cx="8229600" cy="3500438"/>
          </a:xfrm>
        </p:spPr>
        <p:txBody>
          <a:bodyPr/>
          <a:lstStyle/>
          <a:p>
            <a:pPr eaLnBrk="1" hangingPunct="1"/>
            <a:r>
              <a:rPr lang="el-GR" b="1" smtClean="0"/>
              <a:t>Τον βγάζει τακτικές βόλτες</a:t>
            </a:r>
            <a:br>
              <a:rPr lang="el-GR" b="1" smtClean="0"/>
            </a:br>
            <a:r>
              <a:rPr lang="el-GR" b="1" smtClean="0"/>
              <a:t>Πάντα βόλτα με το λουρί</a:t>
            </a:r>
            <a:br>
              <a:rPr lang="el-GR" b="1" smtClean="0"/>
            </a:br>
            <a:r>
              <a:rPr lang="el-GR" b="1" smtClean="0"/>
              <a:t>Φροντίζει για την κοινωνικοποίηση του</a:t>
            </a:r>
            <a:r>
              <a:rPr lang="el-GR" smtClean="0"/>
              <a:t/>
            </a:r>
            <a:br>
              <a:rPr lang="el-GR" smtClean="0"/>
            </a:br>
            <a:endParaRPr lang="el-GR" smtClean="0"/>
          </a:p>
        </p:txBody>
      </p:sp>
      <p:pic>
        <p:nvPicPr>
          <p:cNvPr id="23554" name="3 - Εικόνα" descr="3c.jpg"/>
          <p:cNvPicPr>
            <a:picLocks noChangeAspect="1"/>
          </p:cNvPicPr>
          <p:nvPr/>
        </p:nvPicPr>
        <p:blipFill>
          <a:blip r:embed="rId2"/>
          <a:srcRect/>
          <a:stretch>
            <a:fillRect/>
          </a:stretch>
        </p:blipFill>
        <p:spPr bwMode="auto">
          <a:xfrm>
            <a:off x="0" y="2928938"/>
            <a:ext cx="2786063" cy="3929062"/>
          </a:xfrm>
          <a:prstGeom prst="rect">
            <a:avLst/>
          </a:prstGeom>
          <a:noFill/>
          <a:ln w="9525">
            <a:noFill/>
            <a:miter lim="800000"/>
            <a:headEnd/>
            <a:tailEnd/>
          </a:ln>
        </p:spPr>
      </p:pic>
      <p:pic>
        <p:nvPicPr>
          <p:cNvPr id="23555" name="4 - Εικόνα" descr="imagesKBRYS6HF.jpg"/>
          <p:cNvPicPr>
            <a:picLocks noChangeAspect="1"/>
          </p:cNvPicPr>
          <p:nvPr/>
        </p:nvPicPr>
        <p:blipFill>
          <a:blip r:embed="rId3"/>
          <a:srcRect/>
          <a:stretch>
            <a:fillRect/>
          </a:stretch>
        </p:blipFill>
        <p:spPr bwMode="auto">
          <a:xfrm>
            <a:off x="5000625" y="3286125"/>
            <a:ext cx="4143375" cy="3571875"/>
          </a:xfrm>
          <a:prstGeom prst="rect">
            <a:avLst/>
          </a:prstGeom>
          <a:noFill/>
          <a:ln w="9525">
            <a:noFill/>
            <a:miter lim="800000"/>
            <a:headEnd/>
            <a:tailEnd/>
          </a:ln>
        </p:spPr>
      </p:pic>
      <p:pic>
        <p:nvPicPr>
          <p:cNvPr id="23556" name="5 - Εικόνα" descr="3b.jpg"/>
          <p:cNvPicPr>
            <a:picLocks noChangeAspect="1"/>
          </p:cNvPicPr>
          <p:nvPr/>
        </p:nvPicPr>
        <p:blipFill>
          <a:blip r:embed="rId4"/>
          <a:srcRect/>
          <a:stretch>
            <a:fillRect/>
          </a:stretch>
        </p:blipFill>
        <p:spPr bwMode="auto">
          <a:xfrm>
            <a:off x="2357438" y="2714625"/>
            <a:ext cx="27146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3000375"/>
          </a:xfrm>
        </p:spPr>
        <p:txBody>
          <a:bodyPr rtlCol="0">
            <a:normAutofit fontScale="90000"/>
          </a:bodyPr>
          <a:lstStyle/>
          <a:p>
            <a:pPr eaLnBrk="1" fontAlgn="auto" hangingPunct="1">
              <a:spcAft>
                <a:spcPts val="0"/>
              </a:spcAft>
              <a:defRPr/>
            </a:pPr>
            <a:r>
              <a:rPr lang="el-GR" b="1" dirty="0" smtClean="0"/>
              <a:t>Δεν πάει ποτέ μόνος του βόλτα το σκύλο και στη βόλτα με το σκύλο και τους γονείς του, δεν τρέχει να γνωρίσει ο σκύλος του  τα υπόλοιπα σκυλιά!</a:t>
            </a:r>
            <a:endParaRPr lang="el-GR" b="1" dirty="0"/>
          </a:p>
        </p:txBody>
      </p:sp>
      <p:pic>
        <p:nvPicPr>
          <p:cNvPr id="24578" name="3 - Θέση περιεχομένου" descr="imagesUOOJRMWZ.jpg"/>
          <p:cNvPicPr>
            <a:picLocks noGrp="1" noChangeAspect="1"/>
          </p:cNvPicPr>
          <p:nvPr>
            <p:ph idx="1"/>
          </p:nvPr>
        </p:nvPicPr>
        <p:blipFill>
          <a:blip r:embed="rId2"/>
          <a:srcRect/>
          <a:stretch>
            <a:fillRect/>
          </a:stretch>
        </p:blipFill>
        <p:spPr>
          <a:xfrm>
            <a:off x="1857375" y="3071813"/>
            <a:ext cx="5643563" cy="33575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pPr eaLnBrk="1" hangingPunct="1"/>
            <a:endParaRPr lang="el-GR" smtClean="0"/>
          </a:p>
        </p:txBody>
      </p:sp>
      <p:pic>
        <p:nvPicPr>
          <p:cNvPr id="25602" name="3 - Θέση περιεχομένου" descr="koinonikopoiontas_ton_skylo_soy.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a:xfrm>
            <a:off x="457200" y="0"/>
            <a:ext cx="8229600" cy="2928938"/>
          </a:xfrm>
        </p:spPr>
        <p:txBody>
          <a:bodyPr/>
          <a:lstStyle/>
          <a:p>
            <a:pPr eaLnBrk="1" hangingPunct="1"/>
            <a:r>
              <a:rPr lang="el-GR" b="1" smtClean="0"/>
              <a:t>Τον μαθαίνει στο crate και στο πάρκο για σκύλους</a:t>
            </a:r>
            <a:br>
              <a:rPr lang="el-GR" b="1" smtClean="0"/>
            </a:br>
            <a:r>
              <a:rPr lang="el-GR" b="1" smtClean="0"/>
              <a:t/>
            </a:r>
            <a:br>
              <a:rPr lang="el-GR" b="1" smtClean="0"/>
            </a:br>
            <a:endParaRPr lang="el-GR" b="1" smtClean="0"/>
          </a:p>
        </p:txBody>
      </p:sp>
      <p:pic>
        <p:nvPicPr>
          <p:cNvPr id="26626" name="3 - Θέση περιεχομένου" descr="imagesA7AGMU3X.jpg"/>
          <p:cNvPicPr>
            <a:picLocks noGrp="1" noChangeAspect="1"/>
          </p:cNvPicPr>
          <p:nvPr>
            <p:ph idx="1"/>
          </p:nvPr>
        </p:nvPicPr>
        <p:blipFill>
          <a:blip r:embed="rId3"/>
          <a:srcRect/>
          <a:stretch>
            <a:fillRect/>
          </a:stretch>
        </p:blipFill>
        <p:spPr>
          <a:xfrm>
            <a:off x="3857625" y="4000500"/>
            <a:ext cx="4357688" cy="2857500"/>
          </a:xfrm>
        </p:spPr>
      </p:pic>
      <p:pic>
        <p:nvPicPr>
          <p:cNvPr id="26627" name="4 - Εικόνα" descr="imagesR3YASD9H.jpg"/>
          <p:cNvPicPr>
            <a:picLocks noChangeAspect="1"/>
          </p:cNvPicPr>
          <p:nvPr/>
        </p:nvPicPr>
        <p:blipFill>
          <a:blip r:embed="rId4"/>
          <a:srcRect/>
          <a:stretch>
            <a:fillRect/>
          </a:stretch>
        </p:blipFill>
        <p:spPr bwMode="auto">
          <a:xfrm>
            <a:off x="285750" y="1785938"/>
            <a:ext cx="2786063" cy="4071937"/>
          </a:xfrm>
          <a:prstGeom prst="rect">
            <a:avLst/>
          </a:prstGeom>
          <a:noFill/>
          <a:ln w="9525">
            <a:noFill/>
            <a:miter lim="800000"/>
            <a:headEnd/>
            <a:tailEnd/>
          </a:ln>
        </p:spPr>
      </p:pic>
      <p:pic>
        <p:nvPicPr>
          <p:cNvPr id="26628" name="5 - Εικόνα" descr="images0ID4W6CE.jpg"/>
          <p:cNvPicPr>
            <a:picLocks noChangeAspect="1"/>
          </p:cNvPicPr>
          <p:nvPr/>
        </p:nvPicPr>
        <p:blipFill>
          <a:blip r:embed="rId5"/>
          <a:srcRect/>
          <a:stretch>
            <a:fillRect/>
          </a:stretch>
        </p:blipFill>
        <p:spPr bwMode="auto">
          <a:xfrm>
            <a:off x="4500563" y="1500188"/>
            <a:ext cx="4643437"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ctrTitle"/>
          </p:nvPr>
        </p:nvSpPr>
        <p:spPr>
          <a:xfrm>
            <a:off x="685800" y="214313"/>
            <a:ext cx="7772400" cy="928687"/>
          </a:xfrm>
        </p:spPr>
        <p:txBody>
          <a:bodyPr/>
          <a:lstStyle/>
          <a:p>
            <a:pPr eaLnBrk="1" hangingPunct="1"/>
            <a:r>
              <a:rPr lang="el-GR" b="1" smtClean="0"/>
              <a:t>Τον μαθαίνει στο αυτοκίνητο</a:t>
            </a:r>
            <a:endParaRPr lang="el-GR" smtClean="0"/>
          </a:p>
        </p:txBody>
      </p:sp>
      <p:pic>
        <p:nvPicPr>
          <p:cNvPr id="28674" name="3 - Εικόνα" descr="dog-car1.jpg"/>
          <p:cNvPicPr>
            <a:picLocks noChangeAspect="1"/>
          </p:cNvPicPr>
          <p:nvPr/>
        </p:nvPicPr>
        <p:blipFill>
          <a:blip r:embed="rId2"/>
          <a:srcRect/>
          <a:stretch>
            <a:fillRect/>
          </a:stretch>
        </p:blipFill>
        <p:spPr bwMode="auto">
          <a:xfrm>
            <a:off x="4857750" y="1000125"/>
            <a:ext cx="4286250" cy="5857875"/>
          </a:xfrm>
          <a:prstGeom prst="rect">
            <a:avLst/>
          </a:prstGeom>
          <a:noFill/>
          <a:ln w="9525">
            <a:noFill/>
            <a:miter lim="800000"/>
            <a:headEnd/>
            <a:tailEnd/>
          </a:ln>
        </p:spPr>
      </p:pic>
      <p:pic>
        <p:nvPicPr>
          <p:cNvPr id="28675" name="4 - Εικόνα" descr="Κάλυμμα-Αυτοκινήτου-για-Σκύλο-Extra-Ανθεκτικό-enlarge.jpg"/>
          <p:cNvPicPr>
            <a:picLocks noChangeAspect="1"/>
          </p:cNvPicPr>
          <p:nvPr/>
        </p:nvPicPr>
        <p:blipFill>
          <a:blip r:embed="rId3"/>
          <a:srcRect/>
          <a:stretch>
            <a:fillRect/>
          </a:stretch>
        </p:blipFill>
        <p:spPr bwMode="auto">
          <a:xfrm>
            <a:off x="0" y="1000125"/>
            <a:ext cx="44291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214313"/>
            <a:ext cx="8229600" cy="1643062"/>
          </a:xfrm>
        </p:spPr>
        <p:txBody>
          <a:bodyPr rtlCol="0">
            <a:normAutofit fontScale="90000"/>
          </a:bodyPr>
          <a:lstStyle/>
          <a:p>
            <a:pPr eaLnBrk="1" fontAlgn="auto" hangingPunct="1">
              <a:spcAft>
                <a:spcPts val="0"/>
              </a:spcAft>
              <a:defRPr/>
            </a:pPr>
            <a:r>
              <a:rPr lang="el-GR" b="1" dirty="0" smtClean="0"/>
              <a:t>Δεν τον αφήνει το καλοκαίρι ποτέ μέσα στο αυτοκίνητο ούτε για 5 λεπτά!</a:t>
            </a:r>
            <a:endParaRPr lang="el-GR" b="1" dirty="0"/>
          </a:p>
        </p:txBody>
      </p:sp>
      <p:pic>
        <p:nvPicPr>
          <p:cNvPr id="29698" name="3 - Θέση περιεχομένου" descr="eftase_to_kalokairi.jpg"/>
          <p:cNvPicPr>
            <a:picLocks noGrp="1" noChangeAspect="1"/>
          </p:cNvPicPr>
          <p:nvPr>
            <p:ph idx="1"/>
          </p:nvPr>
        </p:nvPicPr>
        <p:blipFill>
          <a:blip r:embed="rId2"/>
          <a:srcRect/>
          <a:stretch>
            <a:fillRect/>
          </a:stretch>
        </p:blipFill>
        <p:spPr>
          <a:xfrm>
            <a:off x="0" y="1857375"/>
            <a:ext cx="9144000" cy="50006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0"/>
            <a:ext cx="7772400" cy="4786313"/>
          </a:xfrm>
        </p:spPr>
        <p:txBody>
          <a:bodyPr rtlCol="0">
            <a:normAutofit fontScale="90000"/>
          </a:bodyPr>
          <a:lstStyle/>
          <a:p>
            <a:pPr eaLnBrk="1" fontAlgn="auto" hangingPunct="1">
              <a:spcAft>
                <a:spcPts val="0"/>
              </a:spcAft>
              <a:defRPr/>
            </a:pPr>
            <a:r>
              <a:rPr lang="el-GR" b="1" dirty="0" smtClean="0"/>
              <a:t>Δε </a:t>
            </a:r>
            <a:r>
              <a:rPr lang="el-GR" b="1" dirty="0"/>
              <a:t>χρησιμοποιεί οποιαδήποτε μορφή βίας (φωνές, πνίχτες, ηλεκτρικό κολάρο, ξύλο</a:t>
            </a:r>
            <a:r>
              <a:rPr lang="el-GR" b="1" dirty="0" smtClean="0"/>
              <a:t>)</a:t>
            </a:r>
            <a:r>
              <a:rPr lang="el-GR" b="1" dirty="0"/>
              <a:t/>
            </a:r>
            <a:br>
              <a:rPr lang="el-GR" b="1" dirty="0"/>
            </a:br>
            <a:r>
              <a:rPr lang="el-GR" b="1" dirty="0" smtClean="0"/>
              <a:t>&amp; </a:t>
            </a:r>
            <a:r>
              <a:rPr lang="el-GR" b="1" dirty="0"/>
              <a:t>Δεν εκπαιδεύει μόνος από όσα άκουσε από φίλους και γνωστούς και όσα διάβασε στο </a:t>
            </a:r>
            <a:r>
              <a:rPr lang="el-GR" b="1" dirty="0" smtClean="0"/>
              <a:t>διαδίκτυο</a:t>
            </a:r>
            <a:r>
              <a:rPr lang="el-GR" b="1" dirty="0"/>
              <a:t/>
            </a:r>
            <a:br>
              <a:rPr lang="el-GR" b="1" dirty="0"/>
            </a:br>
            <a:r>
              <a:rPr lang="el-GR" dirty="0"/>
              <a:t/>
            </a:r>
            <a:br>
              <a:rPr lang="el-GR" dirty="0"/>
            </a:br>
            <a:endParaRPr lang="el-GR" dirty="0"/>
          </a:p>
        </p:txBody>
      </p:sp>
      <p:pic>
        <p:nvPicPr>
          <p:cNvPr id="30722" name="3 - Εικόνα" descr="imagesBROCKZE3.jpg"/>
          <p:cNvPicPr>
            <a:picLocks noChangeAspect="1"/>
          </p:cNvPicPr>
          <p:nvPr/>
        </p:nvPicPr>
        <p:blipFill>
          <a:blip r:embed="rId2"/>
          <a:srcRect/>
          <a:stretch>
            <a:fillRect/>
          </a:stretch>
        </p:blipFill>
        <p:spPr bwMode="auto">
          <a:xfrm>
            <a:off x="6429375" y="3500438"/>
            <a:ext cx="2714625" cy="3357562"/>
          </a:xfrm>
          <a:prstGeom prst="rect">
            <a:avLst/>
          </a:prstGeom>
          <a:noFill/>
          <a:ln w="9525">
            <a:noFill/>
            <a:miter lim="800000"/>
            <a:headEnd/>
            <a:tailEnd/>
          </a:ln>
        </p:spPr>
      </p:pic>
      <p:pic>
        <p:nvPicPr>
          <p:cNvPr id="30723" name="4 - Εικόνα" descr="PnixtisSkylou.jpg"/>
          <p:cNvPicPr>
            <a:picLocks noChangeAspect="1"/>
          </p:cNvPicPr>
          <p:nvPr/>
        </p:nvPicPr>
        <p:blipFill>
          <a:blip r:embed="rId3"/>
          <a:srcRect/>
          <a:stretch>
            <a:fillRect/>
          </a:stretch>
        </p:blipFill>
        <p:spPr bwMode="auto">
          <a:xfrm>
            <a:off x="0" y="3500438"/>
            <a:ext cx="6429375"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ctrTitle"/>
          </p:nvPr>
        </p:nvSpPr>
        <p:spPr>
          <a:xfrm>
            <a:off x="685800" y="1357313"/>
            <a:ext cx="7772400" cy="1643062"/>
          </a:xfrm>
        </p:spPr>
        <p:txBody>
          <a:bodyPr/>
          <a:lstStyle/>
          <a:p>
            <a:pPr eaLnBrk="1" hangingPunct="1"/>
            <a:r>
              <a:rPr lang="el-GR" sz="3600" b="1" smtClean="0"/>
              <a:t>Αν ο σκύλος κάνει κάτι «κακό» και δε του αρέσει και είναι μπροστά προσπαθεί να του αποσπάσει την προσοχή με κάτι άλλο καλύτερο. Αν ο σκύλος κάνει κάτι «κακό» και δεν είναι μπροστά, τον αγνοεί! Οι σκύλοι έχουν πάρα πολύ μικρή μνήμη!</a:t>
            </a:r>
          </a:p>
        </p:txBody>
      </p:sp>
      <p:pic>
        <p:nvPicPr>
          <p:cNvPr id="31746" name="2 - Εικόνα" descr="guilty-dog-horiz.jpg"/>
          <p:cNvPicPr>
            <a:picLocks noChangeAspect="1"/>
          </p:cNvPicPr>
          <p:nvPr/>
        </p:nvPicPr>
        <p:blipFill>
          <a:blip r:embed="rId2"/>
          <a:srcRect/>
          <a:stretch>
            <a:fillRect/>
          </a:stretch>
        </p:blipFill>
        <p:spPr bwMode="auto">
          <a:xfrm>
            <a:off x="0" y="4071938"/>
            <a:ext cx="4572000" cy="2786062"/>
          </a:xfrm>
          <a:prstGeom prst="rect">
            <a:avLst/>
          </a:prstGeom>
          <a:noFill/>
          <a:ln w="9525">
            <a:noFill/>
            <a:miter lim="800000"/>
            <a:headEnd/>
            <a:tailEnd/>
          </a:ln>
        </p:spPr>
      </p:pic>
      <p:pic>
        <p:nvPicPr>
          <p:cNvPr id="31747" name="3 - Εικόνα" descr="dog_training93746.jpg"/>
          <p:cNvPicPr>
            <a:picLocks noChangeAspect="1"/>
          </p:cNvPicPr>
          <p:nvPr/>
        </p:nvPicPr>
        <p:blipFill>
          <a:blip r:embed="rId3"/>
          <a:srcRect/>
          <a:stretch>
            <a:fillRect/>
          </a:stretch>
        </p:blipFill>
        <p:spPr bwMode="auto">
          <a:xfrm>
            <a:off x="4214813" y="4357688"/>
            <a:ext cx="4929187"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3286125"/>
          </a:xfrm>
        </p:spPr>
        <p:txBody>
          <a:bodyPr rtlCol="0">
            <a:normAutofit fontScale="90000"/>
          </a:bodyPr>
          <a:lstStyle/>
          <a:p>
            <a:pPr eaLnBrk="1" fontAlgn="auto" hangingPunct="1">
              <a:spcAft>
                <a:spcPts val="0"/>
              </a:spcAft>
              <a:defRPr/>
            </a:pPr>
            <a:r>
              <a:rPr lang="el-GR" b="1" dirty="0" smtClean="0"/>
              <a:t>Αν ο σκύλος κάνει κάτι «καλό», αμέσως του λέει ΜΠΡΑΒΟ με χαρούμενη φωνή και τον επιβραβεύει με το αγαπημένο του φαγητό, παιχνίδι ή χάδι!</a:t>
            </a:r>
            <a:endParaRPr lang="el-GR" b="1" dirty="0"/>
          </a:p>
        </p:txBody>
      </p:sp>
      <p:pic>
        <p:nvPicPr>
          <p:cNvPr id="32770" name="2 - Εικόνα" descr="imagesKSYYC528.jpg"/>
          <p:cNvPicPr>
            <a:picLocks noChangeAspect="1"/>
          </p:cNvPicPr>
          <p:nvPr/>
        </p:nvPicPr>
        <p:blipFill>
          <a:blip r:embed="rId2"/>
          <a:srcRect/>
          <a:stretch>
            <a:fillRect/>
          </a:stretch>
        </p:blipFill>
        <p:spPr bwMode="auto">
          <a:xfrm>
            <a:off x="5429250" y="3143250"/>
            <a:ext cx="3714750" cy="3714750"/>
          </a:xfrm>
          <a:prstGeom prst="rect">
            <a:avLst/>
          </a:prstGeom>
          <a:noFill/>
          <a:ln w="9525">
            <a:noFill/>
            <a:miter lim="800000"/>
            <a:headEnd/>
            <a:tailEnd/>
          </a:ln>
        </p:spPr>
      </p:pic>
      <p:pic>
        <p:nvPicPr>
          <p:cNvPr id="32771" name="3 - Εικόνα" descr="e-dog52.jpg"/>
          <p:cNvPicPr>
            <a:picLocks noChangeAspect="1"/>
          </p:cNvPicPr>
          <p:nvPr/>
        </p:nvPicPr>
        <p:blipFill>
          <a:blip r:embed="rId3"/>
          <a:srcRect/>
          <a:stretch>
            <a:fillRect/>
          </a:stretch>
        </p:blipFill>
        <p:spPr bwMode="auto">
          <a:xfrm>
            <a:off x="0" y="3143250"/>
            <a:ext cx="3571875" cy="3714750"/>
          </a:xfrm>
          <a:prstGeom prst="rect">
            <a:avLst/>
          </a:prstGeom>
          <a:noFill/>
          <a:ln w="9525">
            <a:noFill/>
            <a:miter lim="800000"/>
            <a:headEnd/>
            <a:tailEnd/>
          </a:ln>
        </p:spPr>
      </p:pic>
      <p:pic>
        <p:nvPicPr>
          <p:cNvPr id="32772" name="4 - Εικόνα" descr="afta-ta-chaza-pechnidia-gia-skilous-tha-kanoun-to-skilaki-sas-na-dichni-apistefta-astio-2.jpg"/>
          <p:cNvPicPr>
            <a:picLocks noChangeAspect="1"/>
          </p:cNvPicPr>
          <p:nvPr/>
        </p:nvPicPr>
        <p:blipFill>
          <a:blip r:embed="rId4"/>
          <a:srcRect/>
          <a:stretch>
            <a:fillRect/>
          </a:stretch>
        </p:blipFill>
        <p:spPr bwMode="auto">
          <a:xfrm>
            <a:off x="3571875" y="3143250"/>
            <a:ext cx="185737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Τίτλος"/>
          <p:cNvSpPr>
            <a:spLocks noGrp="1"/>
          </p:cNvSpPr>
          <p:nvPr>
            <p:ph type="ctrTitle"/>
          </p:nvPr>
        </p:nvSpPr>
        <p:spPr>
          <a:xfrm>
            <a:off x="857250" y="857250"/>
            <a:ext cx="7772400" cy="1470025"/>
          </a:xfrm>
        </p:spPr>
        <p:txBody>
          <a:bodyPr/>
          <a:lstStyle/>
          <a:p>
            <a:pPr eaLnBrk="1" hangingPunct="1"/>
            <a:r>
              <a:rPr lang="el-GR" sz="4000" b="1" smtClean="0"/>
              <a:t>Υιοθετεί δεν αγοράζει. </a:t>
            </a:r>
            <a:r>
              <a:rPr lang="el-GR" sz="3200" b="1" smtClean="0"/>
              <a:t>Αγοράζοντας στηρίζει την βιομηχανία των puppy mils</a:t>
            </a:r>
            <a:r>
              <a:rPr lang="el-GR" sz="3200" b="1" smtClean="0">
                <a:latin typeface="Arial" charset="0"/>
              </a:rPr>
              <a:t> και πολλά από τα ζώα που πωλούνται στα </a:t>
            </a:r>
            <a:r>
              <a:rPr lang="en-US" sz="3200" b="1" smtClean="0">
                <a:latin typeface="Arial" charset="0"/>
              </a:rPr>
              <a:t>pet shop </a:t>
            </a:r>
            <a:r>
              <a:rPr lang="el-GR" sz="3200" b="1" smtClean="0">
                <a:latin typeface="Arial" charset="0"/>
              </a:rPr>
              <a:t>προέρχονται από εκεί</a:t>
            </a:r>
            <a:r>
              <a:rPr lang="el-GR" sz="3200" b="1" smtClean="0"/>
              <a:t/>
            </a:r>
            <a:br>
              <a:rPr lang="el-GR" sz="3200" b="1" smtClean="0"/>
            </a:br>
            <a:r>
              <a:rPr lang="el-GR" sz="3200" smtClean="0"/>
              <a:t/>
            </a:r>
            <a:br>
              <a:rPr lang="el-GR" sz="3200" smtClean="0"/>
            </a:br>
            <a:endParaRPr lang="el-GR" sz="3200"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15363" name="3 - Εικόνα" descr="Female%20dog%20and%20her%20puppies%20in%20a%20puppy%20mill_%20Photo%20by%20chicagonow_com.jpg"/>
          <p:cNvPicPr>
            <a:picLocks noChangeAspect="1"/>
          </p:cNvPicPr>
          <p:nvPr/>
        </p:nvPicPr>
        <p:blipFill>
          <a:blip r:embed="rId2"/>
          <a:srcRect/>
          <a:stretch>
            <a:fillRect/>
          </a:stretch>
        </p:blipFill>
        <p:spPr bwMode="auto">
          <a:xfrm>
            <a:off x="0" y="2205038"/>
            <a:ext cx="5816600" cy="4652962"/>
          </a:xfrm>
          <a:prstGeom prst="rect">
            <a:avLst/>
          </a:prstGeom>
          <a:noFill/>
          <a:ln w="9525">
            <a:noFill/>
            <a:miter lim="800000"/>
            <a:headEnd/>
            <a:tailEnd/>
          </a:ln>
        </p:spPr>
      </p:pic>
      <p:pic>
        <p:nvPicPr>
          <p:cNvPr id="15364" name="4 - Εικόνα" descr="puppy-1.jpg"/>
          <p:cNvPicPr>
            <a:picLocks noChangeAspect="1"/>
          </p:cNvPicPr>
          <p:nvPr/>
        </p:nvPicPr>
        <p:blipFill>
          <a:blip r:embed="rId3"/>
          <a:srcRect/>
          <a:stretch>
            <a:fillRect/>
          </a:stretch>
        </p:blipFill>
        <p:spPr bwMode="auto">
          <a:xfrm>
            <a:off x="5072063" y="2205038"/>
            <a:ext cx="4071937"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a:xfrm>
            <a:off x="457200" y="-1143000"/>
            <a:ext cx="8229600" cy="7358063"/>
          </a:xfrm>
        </p:spPr>
        <p:txBody>
          <a:bodyPr/>
          <a:lstStyle/>
          <a:p>
            <a:pPr eaLnBrk="1" hangingPunct="1"/>
            <a:r>
              <a:rPr lang="el-GR" smtClean="0"/>
              <a:t> </a:t>
            </a:r>
            <a:r>
              <a:rPr lang="el-GR" sz="3600" b="1" smtClean="0"/>
              <a:t>Αν έχει άδεια από τους γονείς του να δίνει εντολές στον σκύλο τότε χρησιμοποιεί μία μόνο λέξη όπως «Κάτσε» και όχι «Κάτσε κάτω»</a:t>
            </a:r>
            <a:br>
              <a:rPr lang="el-GR" sz="3600" b="1" smtClean="0"/>
            </a:br>
            <a:r>
              <a:rPr lang="el-GR" sz="3600" b="1" smtClean="0"/>
              <a:t/>
            </a:r>
            <a:br>
              <a:rPr lang="el-GR" sz="3600" b="1" smtClean="0"/>
            </a:br>
            <a:r>
              <a:rPr lang="el-GR" sz="3600" b="1" smtClean="0"/>
              <a:t>Αν ξέρει τί να κάνει για να τον υπακούσει ο σκύλος του, το λέει μόνο μια φορά</a:t>
            </a:r>
            <a:r>
              <a:rPr lang="el-GR" smtClean="0"/>
              <a:t/>
            </a:r>
            <a:br>
              <a:rPr lang="el-GR" smtClean="0"/>
            </a:br>
            <a:endParaRPr lang="el-GR" smtClean="0"/>
          </a:p>
        </p:txBody>
      </p:sp>
      <p:pic>
        <p:nvPicPr>
          <p:cNvPr id="33794" name="2 - Εικόνα" descr="basiki-ekpaideusi-koutabiou.jpg"/>
          <p:cNvPicPr>
            <a:picLocks noChangeAspect="1"/>
          </p:cNvPicPr>
          <p:nvPr/>
        </p:nvPicPr>
        <p:blipFill>
          <a:blip r:embed="rId2"/>
          <a:srcRect/>
          <a:stretch>
            <a:fillRect/>
          </a:stretch>
        </p:blipFill>
        <p:spPr bwMode="auto">
          <a:xfrm>
            <a:off x="0" y="4143375"/>
            <a:ext cx="6143625" cy="2714625"/>
          </a:xfrm>
          <a:prstGeom prst="rect">
            <a:avLst/>
          </a:prstGeom>
          <a:noFill/>
          <a:ln w="9525">
            <a:noFill/>
            <a:miter lim="800000"/>
            <a:headEnd/>
            <a:tailEnd/>
          </a:ln>
        </p:spPr>
      </p:pic>
      <p:pic>
        <p:nvPicPr>
          <p:cNvPr id="33795" name="3 - Εικόνα" descr="κξκ.png"/>
          <p:cNvPicPr>
            <a:picLocks noChangeAspect="1"/>
          </p:cNvPicPr>
          <p:nvPr/>
        </p:nvPicPr>
        <p:blipFill>
          <a:blip r:embed="rId3"/>
          <a:srcRect/>
          <a:stretch>
            <a:fillRect/>
          </a:stretch>
        </p:blipFill>
        <p:spPr bwMode="auto">
          <a:xfrm>
            <a:off x="4572000" y="4143375"/>
            <a:ext cx="4572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3 - Ορθογώνιο"/>
          <p:cNvSpPr>
            <a:spLocks noChangeArrowheads="1"/>
          </p:cNvSpPr>
          <p:nvPr/>
        </p:nvSpPr>
        <p:spPr bwMode="auto">
          <a:xfrm>
            <a:off x="250825" y="620713"/>
            <a:ext cx="8642350" cy="2774950"/>
          </a:xfrm>
          <a:prstGeom prst="rect">
            <a:avLst/>
          </a:prstGeom>
          <a:noFill/>
          <a:ln w="9525">
            <a:noFill/>
            <a:miter lim="800000"/>
            <a:headEnd/>
            <a:tailEnd/>
          </a:ln>
        </p:spPr>
        <p:txBody>
          <a:bodyPr>
            <a:spAutoFit/>
          </a:bodyPr>
          <a:lstStyle/>
          <a:p>
            <a:pPr algn="ctr"/>
            <a:r>
              <a:rPr lang="el-GR" sz="2800" b="1">
                <a:latin typeface="Calibri" pitchFamily="34" charset="0"/>
              </a:rPr>
              <a:t>Έχει υπομονή! Πριν καν το καταλάβει, ο σκύλος του θα δέχεται εντολές από εκείνον και θα είναι ο φίλος που θέλει πολύ να έχει. Για την ώρα δίνει εντολές στα αρκουδάκια του για προπόνηση!</a:t>
            </a:r>
            <a:br>
              <a:rPr lang="el-GR" sz="2800" b="1">
                <a:latin typeface="Calibri" pitchFamily="34" charset="0"/>
              </a:rPr>
            </a:br>
            <a:r>
              <a:rPr lang="el-GR" sz="3200">
                <a:latin typeface="Calibri" pitchFamily="34" charset="0"/>
              </a:rPr>
              <a:t/>
            </a:r>
            <a:br>
              <a:rPr lang="el-GR" sz="3200">
                <a:latin typeface="Calibri" pitchFamily="34" charset="0"/>
              </a:rPr>
            </a:br>
            <a:endParaRPr lang="el-GR" sz="3200">
              <a:latin typeface="Calibri" pitchFamily="34" charset="0"/>
            </a:endParaRPr>
          </a:p>
        </p:txBody>
      </p:sp>
      <p:pic>
        <p:nvPicPr>
          <p:cNvPr id="34818" name="2 - Εικόνα" descr="219190ebe29123ce69580014552e80bf.jpg"/>
          <p:cNvPicPr>
            <a:picLocks noChangeAspect="1"/>
          </p:cNvPicPr>
          <p:nvPr/>
        </p:nvPicPr>
        <p:blipFill>
          <a:blip r:embed="rId2"/>
          <a:srcRect/>
          <a:stretch>
            <a:fillRect/>
          </a:stretch>
        </p:blipFill>
        <p:spPr bwMode="auto">
          <a:xfrm>
            <a:off x="0" y="2636838"/>
            <a:ext cx="5715000" cy="4221162"/>
          </a:xfrm>
          <a:prstGeom prst="rect">
            <a:avLst/>
          </a:prstGeom>
          <a:noFill/>
          <a:ln w="9525">
            <a:noFill/>
            <a:miter lim="800000"/>
            <a:headEnd/>
            <a:tailEnd/>
          </a:ln>
        </p:spPr>
      </p:pic>
      <p:pic>
        <p:nvPicPr>
          <p:cNvPr id="34819" name="4 - Εικόνα" descr="loutrina5.jpg"/>
          <p:cNvPicPr>
            <a:picLocks noChangeAspect="1"/>
          </p:cNvPicPr>
          <p:nvPr/>
        </p:nvPicPr>
        <p:blipFill>
          <a:blip r:embed="rId3"/>
          <a:srcRect/>
          <a:stretch>
            <a:fillRect/>
          </a:stretch>
        </p:blipFill>
        <p:spPr bwMode="auto">
          <a:xfrm>
            <a:off x="5651500" y="2636838"/>
            <a:ext cx="3492500" cy="422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ctrTitle"/>
          </p:nvPr>
        </p:nvSpPr>
        <p:spPr>
          <a:xfrm>
            <a:off x="685800" y="-214313"/>
            <a:ext cx="7772400" cy="6000751"/>
          </a:xfrm>
        </p:spPr>
        <p:txBody>
          <a:bodyPr/>
          <a:lstStyle/>
          <a:p>
            <a:pPr eaLnBrk="1" hangingPunct="1"/>
            <a:r>
              <a:rPr lang="el-GR" b="1" smtClean="0"/>
              <a:t>Μιλά στον σκύλο του με κανονική φωνή. Δεν του φωνάζει!</a:t>
            </a:r>
            <a:br>
              <a:rPr lang="el-GR" b="1" smtClean="0"/>
            </a:br>
            <a:r>
              <a:rPr lang="el-GR" b="1" smtClean="0"/>
              <a:t/>
            </a:r>
            <a:br>
              <a:rPr lang="el-GR" b="1" smtClean="0"/>
            </a:br>
            <a:r>
              <a:rPr lang="el-GR" b="1" smtClean="0"/>
              <a:t>Όταν τον πλησιάζει δεν τρέχει, αλλά περπατάει κανονικά!</a:t>
            </a:r>
            <a:br>
              <a:rPr lang="el-GR" b="1" smtClean="0"/>
            </a:br>
            <a:r>
              <a:rPr lang="el-GR" b="1" smtClean="0"/>
              <a:t/>
            </a:r>
            <a:br>
              <a:rPr lang="el-GR" b="1" smtClean="0"/>
            </a:br>
            <a:endParaRPr lang="el-GR" b="1" smtClean="0"/>
          </a:p>
        </p:txBody>
      </p:sp>
      <p:pic>
        <p:nvPicPr>
          <p:cNvPr id="35842" name="5 - Εικόνα" descr="Β‘Β”9_thumb.jpg"/>
          <p:cNvPicPr>
            <a:picLocks noChangeAspect="1"/>
          </p:cNvPicPr>
          <p:nvPr/>
        </p:nvPicPr>
        <p:blipFill>
          <a:blip r:embed="rId2"/>
          <a:srcRect/>
          <a:stretch>
            <a:fillRect/>
          </a:stretch>
        </p:blipFill>
        <p:spPr bwMode="auto">
          <a:xfrm>
            <a:off x="0" y="4071938"/>
            <a:ext cx="9144000"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 Θέση περιεχομένου"/>
          <p:cNvSpPr>
            <a:spLocks noGrp="1"/>
          </p:cNvSpPr>
          <p:nvPr>
            <p:ph idx="1"/>
          </p:nvPr>
        </p:nvSpPr>
        <p:spPr>
          <a:xfrm>
            <a:off x="457200" y="0"/>
            <a:ext cx="8229600" cy="6500813"/>
          </a:xfrm>
        </p:spPr>
        <p:txBody>
          <a:bodyPr/>
          <a:lstStyle/>
          <a:p>
            <a:pPr algn="ctr" eaLnBrk="1" hangingPunct="1">
              <a:buFont typeface="Arial" charset="0"/>
              <a:buNone/>
            </a:pPr>
            <a:r>
              <a:rPr lang="el-GR" sz="4000" b="1" smtClean="0"/>
              <a:t>Αν η μπάλα του πέσει</a:t>
            </a:r>
            <a:endParaRPr lang="en-US" sz="4000" b="1" smtClean="0"/>
          </a:p>
          <a:p>
            <a:pPr algn="ctr" eaLnBrk="1" hangingPunct="1">
              <a:buFont typeface="Arial" charset="0"/>
              <a:buNone/>
            </a:pPr>
            <a:r>
              <a:rPr lang="el-GR" sz="4000" b="1" smtClean="0"/>
              <a:t> </a:t>
            </a:r>
            <a:r>
              <a:rPr lang="en-US" sz="4000" b="1" smtClean="0"/>
              <a:t>      </a:t>
            </a:r>
            <a:r>
              <a:rPr lang="el-GR" sz="4000" b="1" smtClean="0"/>
              <a:t>μέσα σε</a:t>
            </a:r>
            <a:r>
              <a:rPr lang="en-US" sz="4000" b="1" smtClean="0"/>
              <a:t> </a:t>
            </a:r>
            <a:r>
              <a:rPr lang="el-GR" sz="4000" b="1" smtClean="0"/>
              <a:t>κήπο με σκύλο,</a:t>
            </a:r>
            <a:r>
              <a:rPr lang="en-US" sz="4000" b="1" smtClean="0"/>
              <a:t> </a:t>
            </a:r>
            <a:r>
              <a:rPr lang="el-GR" sz="4000" b="1" smtClean="0"/>
              <a:t>ζητάει τη βοήθεια ενός μεγάλου. Δε δοκιμάζει να την πάρει μόνος του. Δεν παίζει μπάλα με το σκύλο του σε πάρκα που παίζουν παιδιά!</a:t>
            </a:r>
            <a:endParaRPr lang="en-US" sz="4000" b="1" smtClean="0"/>
          </a:p>
          <a:p>
            <a:pPr algn="ctr" eaLnBrk="1" hangingPunct="1">
              <a:buFont typeface="Arial" charset="0"/>
              <a:buNone/>
            </a:pPr>
            <a:r>
              <a:rPr lang="el-GR" sz="4000" b="1" smtClean="0"/>
              <a:t> </a:t>
            </a:r>
            <a:endParaRPr lang="en-US" sz="4000" b="1" smtClean="0"/>
          </a:p>
          <a:p>
            <a:pPr algn="ctr" eaLnBrk="1" hangingPunct="1">
              <a:buFont typeface="Arial" charset="0"/>
              <a:buNone/>
            </a:pPr>
            <a:r>
              <a:rPr lang="el-GR" smtClean="0"/>
              <a:t/>
            </a:r>
            <a:br>
              <a:rPr lang="el-GR" smtClean="0"/>
            </a:br>
            <a:endParaRPr lang="el-GR" smtClean="0"/>
          </a:p>
        </p:txBody>
      </p:sp>
      <p:pic>
        <p:nvPicPr>
          <p:cNvPr id="36866" name="Picture 2"/>
          <p:cNvPicPr>
            <a:picLocks noChangeAspect="1" noChangeArrowheads="1"/>
          </p:cNvPicPr>
          <p:nvPr/>
        </p:nvPicPr>
        <p:blipFill>
          <a:blip r:embed="rId2"/>
          <a:srcRect/>
          <a:stretch>
            <a:fillRect/>
          </a:stretch>
        </p:blipFill>
        <p:spPr bwMode="auto">
          <a:xfrm>
            <a:off x="357188" y="3786188"/>
            <a:ext cx="3286125" cy="2786062"/>
          </a:xfrm>
          <a:prstGeom prst="rect">
            <a:avLst/>
          </a:prstGeom>
          <a:noFill/>
          <a:ln w="9525">
            <a:noFill/>
            <a:miter lim="800000"/>
            <a:headEnd/>
            <a:tailEnd/>
          </a:ln>
        </p:spPr>
      </p:pic>
      <p:pic>
        <p:nvPicPr>
          <p:cNvPr id="36867" name="4 - Εικόνα" descr="x240-Qww.jpg"/>
          <p:cNvPicPr>
            <a:picLocks noChangeAspect="1"/>
          </p:cNvPicPr>
          <p:nvPr/>
        </p:nvPicPr>
        <p:blipFill>
          <a:blip r:embed="rId3"/>
          <a:srcRect/>
          <a:stretch>
            <a:fillRect/>
          </a:stretch>
        </p:blipFill>
        <p:spPr bwMode="auto">
          <a:xfrm>
            <a:off x="4071938" y="3929063"/>
            <a:ext cx="4714875"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 Θέση περιεχομένου"/>
          <p:cNvSpPr>
            <a:spLocks noGrp="1"/>
          </p:cNvSpPr>
          <p:nvPr>
            <p:ph idx="1"/>
          </p:nvPr>
        </p:nvSpPr>
        <p:spPr>
          <a:xfrm>
            <a:off x="500063" y="571500"/>
            <a:ext cx="8229600" cy="4525963"/>
          </a:xfrm>
        </p:spPr>
        <p:txBody>
          <a:bodyPr/>
          <a:lstStyle/>
          <a:p>
            <a:pPr algn="ctr" eaLnBrk="1" hangingPunct="1">
              <a:buFont typeface="Arial" charset="0"/>
              <a:buNone/>
            </a:pPr>
            <a:r>
              <a:rPr lang="el-GR" b="1" smtClean="0"/>
              <a:t>Όταν συναντάει ένα νέο σκύλο, κάνει το χέρι του «γροθιά» και αφήνει να τον μυρίσει πριν τον χαϊδέψει</a:t>
            </a:r>
            <a:br>
              <a:rPr lang="el-GR" b="1" smtClean="0"/>
            </a:br>
            <a:r>
              <a:rPr lang="el-GR" b="1" smtClean="0"/>
              <a:t/>
            </a:r>
            <a:br>
              <a:rPr lang="el-GR" b="1" smtClean="0"/>
            </a:br>
            <a:r>
              <a:rPr lang="el-GR" b="1" smtClean="0"/>
              <a:t>Σκύβει χαμηλά και χαιδεύει απαλά, από το κεφάλι προς την ουρά. Δεν τραβά ποτέ την ουρά και τα αυτιά του σκύλου!</a:t>
            </a:r>
            <a:r>
              <a:rPr lang="el-GR" smtClean="0"/>
              <a:t/>
            </a:r>
            <a:br>
              <a:rPr lang="el-GR" smtClean="0"/>
            </a:br>
            <a:r>
              <a:rPr lang="el-GR" smtClean="0"/>
              <a:t/>
            </a:r>
            <a:br>
              <a:rPr lang="el-GR" smtClean="0"/>
            </a:br>
            <a:endParaRPr lang="el-GR" smtClean="0"/>
          </a:p>
        </p:txBody>
      </p:sp>
      <p:pic>
        <p:nvPicPr>
          <p:cNvPr id="37890" name="3 - Εικόνα" descr="xairetismos-www.jpg"/>
          <p:cNvPicPr>
            <a:picLocks noChangeAspect="1"/>
          </p:cNvPicPr>
          <p:nvPr/>
        </p:nvPicPr>
        <p:blipFill>
          <a:blip r:embed="rId2"/>
          <a:srcRect/>
          <a:stretch>
            <a:fillRect/>
          </a:stretch>
        </p:blipFill>
        <p:spPr bwMode="auto">
          <a:xfrm>
            <a:off x="0" y="4000500"/>
            <a:ext cx="9144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p:nvPr>
        </p:nvSpPr>
        <p:spPr/>
        <p:txBody>
          <a:bodyPr/>
          <a:lstStyle/>
          <a:p>
            <a:pPr eaLnBrk="1" hangingPunct="1"/>
            <a:endParaRPr lang="el-GR" smtClean="0"/>
          </a:p>
        </p:txBody>
      </p:sp>
      <p:pic>
        <p:nvPicPr>
          <p:cNvPr id="38914" name="3 - Θέση περιεχομένου" descr="xamogelo-tou-paidiou-skylia3.jpg"/>
          <p:cNvPicPr>
            <a:picLocks noGrp="1" noChangeAspect="1"/>
          </p:cNvPicPr>
          <p:nvPr>
            <p:ph idx="1"/>
          </p:nvPr>
        </p:nvPicPr>
        <p:blipFill>
          <a:blip r:embed="rId2"/>
          <a:srcRect/>
          <a:stretch>
            <a:fillRect/>
          </a:stretch>
        </p:blipFill>
        <p:spPr>
          <a:xfrm>
            <a:off x="0" y="0"/>
            <a:ext cx="4348163" cy="3429000"/>
          </a:xfrm>
        </p:spPr>
      </p:pic>
      <p:pic>
        <p:nvPicPr>
          <p:cNvPr id="38915" name="4 - Εικόνα" descr="11301571_826302420788731_1269788926_n.jpg"/>
          <p:cNvPicPr>
            <a:picLocks noChangeAspect="1"/>
          </p:cNvPicPr>
          <p:nvPr/>
        </p:nvPicPr>
        <p:blipFill>
          <a:blip r:embed="rId3"/>
          <a:srcRect/>
          <a:stretch>
            <a:fillRect/>
          </a:stretch>
        </p:blipFill>
        <p:spPr bwMode="auto">
          <a:xfrm>
            <a:off x="4286250" y="0"/>
            <a:ext cx="4857750" cy="6858000"/>
          </a:xfrm>
          <a:prstGeom prst="rect">
            <a:avLst/>
          </a:prstGeom>
          <a:noFill/>
          <a:ln w="9525">
            <a:noFill/>
            <a:miter lim="800000"/>
            <a:headEnd/>
            <a:tailEnd/>
          </a:ln>
        </p:spPr>
      </p:pic>
      <p:pic>
        <p:nvPicPr>
          <p:cNvPr id="38916" name="5 - Εικόνα" descr="11350366_825512100867763_331892819_n.jpg"/>
          <p:cNvPicPr>
            <a:picLocks noChangeAspect="1"/>
          </p:cNvPicPr>
          <p:nvPr/>
        </p:nvPicPr>
        <p:blipFill>
          <a:blip r:embed="rId4"/>
          <a:srcRect/>
          <a:stretch>
            <a:fillRect/>
          </a:stretch>
        </p:blipFill>
        <p:spPr bwMode="auto">
          <a:xfrm>
            <a:off x="0" y="3143250"/>
            <a:ext cx="42862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Τίτλος"/>
          <p:cNvSpPr>
            <a:spLocks noGrp="1"/>
          </p:cNvSpPr>
          <p:nvPr>
            <p:ph type="ctrTitle"/>
          </p:nvPr>
        </p:nvSpPr>
        <p:spPr>
          <a:xfrm>
            <a:off x="685800" y="-285750"/>
            <a:ext cx="7772400" cy="2786063"/>
          </a:xfrm>
        </p:spPr>
        <p:txBody>
          <a:bodyPr/>
          <a:lstStyle/>
          <a:p>
            <a:pPr eaLnBrk="1" hangingPunct="1"/>
            <a:r>
              <a:rPr lang="el-GR" b="1" smtClean="0"/>
              <a:t>Αν φοβηθεί ότι θα του επιτεθεί ο σκύλος, κάνει το δέντρο!</a:t>
            </a:r>
          </a:p>
        </p:txBody>
      </p:sp>
      <p:pic>
        <p:nvPicPr>
          <p:cNvPr id="39938" name="3 - Εικόνα" descr="dentro-www.jpg"/>
          <p:cNvPicPr>
            <a:picLocks noChangeAspect="1"/>
          </p:cNvPicPr>
          <p:nvPr/>
        </p:nvPicPr>
        <p:blipFill>
          <a:blip r:embed="rId2"/>
          <a:srcRect/>
          <a:stretch>
            <a:fillRect/>
          </a:stretch>
        </p:blipFill>
        <p:spPr bwMode="auto">
          <a:xfrm>
            <a:off x="0" y="1714500"/>
            <a:ext cx="5030788" cy="5143500"/>
          </a:xfrm>
          <a:prstGeom prst="rect">
            <a:avLst/>
          </a:prstGeom>
          <a:noFill/>
          <a:ln w="9525">
            <a:noFill/>
            <a:miter lim="800000"/>
            <a:headEnd/>
            <a:tailEnd/>
          </a:ln>
        </p:spPr>
      </p:pic>
      <p:sp>
        <p:nvSpPr>
          <p:cNvPr id="39939" name="4 - Ορθογώνιο"/>
          <p:cNvSpPr>
            <a:spLocks noChangeArrowheads="1"/>
          </p:cNvSpPr>
          <p:nvPr/>
        </p:nvSpPr>
        <p:spPr bwMode="auto">
          <a:xfrm>
            <a:off x="3786188" y="1785938"/>
            <a:ext cx="5357812" cy="4524375"/>
          </a:xfrm>
          <a:prstGeom prst="rect">
            <a:avLst/>
          </a:prstGeom>
          <a:noFill/>
          <a:ln w="9525">
            <a:noFill/>
            <a:miter lim="800000"/>
            <a:headEnd/>
            <a:tailEnd/>
          </a:ln>
        </p:spPr>
        <p:txBody>
          <a:bodyPr>
            <a:spAutoFit/>
          </a:bodyPr>
          <a:lstStyle/>
          <a:p>
            <a:pPr>
              <a:buFont typeface="Wingdings" pitchFamily="2" charset="2"/>
              <a:buChar char="Ø"/>
            </a:pPr>
            <a:r>
              <a:rPr lang="en-US" sz="2400" b="1">
                <a:latin typeface="Calibri" pitchFamily="34" charset="0"/>
              </a:rPr>
              <a:t>Μείνε ακίνητος.</a:t>
            </a:r>
            <a:endParaRPr lang="el-GR" sz="2400" b="1">
              <a:latin typeface="Calibri" pitchFamily="34" charset="0"/>
            </a:endParaRPr>
          </a:p>
          <a:p>
            <a:pPr>
              <a:buFont typeface="Wingdings" pitchFamily="2" charset="2"/>
              <a:buChar char="Ø"/>
            </a:pPr>
            <a:r>
              <a:rPr lang="el-GR" sz="2400" b="1">
                <a:latin typeface="Calibri" pitchFamily="34" charset="0"/>
              </a:rPr>
              <a:t>Πέταξε κάτω ότι κρατάς στα χέρια σου.</a:t>
            </a:r>
          </a:p>
          <a:p>
            <a:pPr>
              <a:buFont typeface="Wingdings" pitchFamily="2" charset="2"/>
              <a:buChar char="Ø"/>
            </a:pPr>
            <a:r>
              <a:rPr lang="el-GR" sz="2400" b="1">
                <a:latin typeface="Calibri" pitchFamily="34" charset="0"/>
              </a:rPr>
              <a:t>Σταύρωσε τα χέρια σου πάνω στο στήθος, πιάνοντας τους ώμους.</a:t>
            </a:r>
          </a:p>
          <a:p>
            <a:pPr>
              <a:buFont typeface="Wingdings" pitchFamily="2" charset="2"/>
              <a:buChar char="Ø"/>
            </a:pPr>
            <a:r>
              <a:rPr lang="el-GR" sz="2400" b="1">
                <a:latin typeface="Calibri" pitchFamily="34" charset="0"/>
              </a:rPr>
              <a:t>Χαμήλωσε το πηγούνι σου, όσο μπορείς.</a:t>
            </a:r>
          </a:p>
          <a:p>
            <a:pPr>
              <a:buFont typeface="Wingdings" pitchFamily="2" charset="2"/>
              <a:buChar char="Ø"/>
            </a:pPr>
            <a:r>
              <a:rPr lang="en-US" sz="2400" b="1">
                <a:latin typeface="Calibri" pitchFamily="34" charset="0"/>
              </a:rPr>
              <a:t>Μην κουνιέσαι.</a:t>
            </a:r>
            <a:endParaRPr lang="el-GR" sz="2400" b="1">
              <a:latin typeface="Calibri" pitchFamily="34" charset="0"/>
            </a:endParaRPr>
          </a:p>
          <a:p>
            <a:pPr>
              <a:buFont typeface="Wingdings" pitchFamily="2" charset="2"/>
              <a:buChar char="Ø"/>
            </a:pPr>
            <a:r>
              <a:rPr lang="en-US" sz="2400" b="1">
                <a:latin typeface="Calibri" pitchFamily="34" charset="0"/>
              </a:rPr>
              <a:t>Μη φωνάζεις.</a:t>
            </a:r>
            <a:endParaRPr lang="el-GR" sz="2400" b="1">
              <a:latin typeface="Calibri" pitchFamily="34" charset="0"/>
            </a:endParaRPr>
          </a:p>
          <a:p>
            <a:pPr>
              <a:buFont typeface="Wingdings" pitchFamily="2" charset="2"/>
              <a:buChar char="Ø"/>
            </a:pPr>
            <a:r>
              <a:rPr lang="en-US" sz="2400" b="1">
                <a:latin typeface="Calibri" pitchFamily="34" charset="0"/>
              </a:rPr>
              <a:t>Μην τρέχεις να γλιτώσεις.</a:t>
            </a:r>
            <a:endParaRPr lang="el-GR" sz="2400" b="1">
              <a:latin typeface="Calibri" pitchFamily="34" charset="0"/>
            </a:endParaRPr>
          </a:p>
          <a:p>
            <a:pPr>
              <a:buFont typeface="Wingdings" pitchFamily="2" charset="2"/>
              <a:buChar char="Ø"/>
            </a:pPr>
            <a:r>
              <a:rPr lang="el-GR" sz="2400" b="1">
                <a:latin typeface="Calibri" pitchFamily="34" charset="0"/>
              </a:rPr>
              <a:t>Μην τον κοιτάς στα μάτια.</a:t>
            </a:r>
          </a:p>
          <a:p>
            <a:pPr>
              <a:buFont typeface="Wingdings" pitchFamily="2" charset="2"/>
              <a:buChar char="Ø"/>
            </a:pPr>
            <a:r>
              <a:rPr lang="en-US" sz="2400" b="1">
                <a:latin typeface="Calibri" pitchFamily="34" charset="0"/>
              </a:rPr>
              <a:t>Κάνε πως βαριέσαι.</a:t>
            </a:r>
            <a:endParaRPr lang="el-GR" sz="2400" b="1">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ctrTitle"/>
          </p:nvPr>
        </p:nvSpPr>
        <p:spPr>
          <a:xfrm>
            <a:off x="685800" y="0"/>
            <a:ext cx="7772400" cy="3000375"/>
          </a:xfrm>
        </p:spPr>
        <p:txBody>
          <a:bodyPr/>
          <a:lstStyle/>
          <a:p>
            <a:pPr eaLnBrk="1" hangingPunct="1"/>
            <a:r>
              <a:rPr lang="el-GR" sz="3600" b="1" smtClean="0"/>
              <a:t>Αν ο σκύλος του επιτεθεί, ενώ κάνει ποδήλατο, ή κυνηγάει το αυτοκίνητο που οδηγούν οι γονείς του, και στις δύο περιπτώσεις σταματάει, δεν τρέχει περισσότερο</a:t>
            </a:r>
            <a:r>
              <a:rPr lang="el-GR" sz="3600" smtClean="0"/>
              <a:t>!</a:t>
            </a:r>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dirty="0"/>
          </a:p>
        </p:txBody>
      </p:sp>
      <p:pic>
        <p:nvPicPr>
          <p:cNvPr id="40963" name="4 - Εικόνα" descr="dog_aggainst_bicycle.png"/>
          <p:cNvPicPr>
            <a:picLocks noChangeAspect="1"/>
          </p:cNvPicPr>
          <p:nvPr/>
        </p:nvPicPr>
        <p:blipFill>
          <a:blip r:embed="rId2"/>
          <a:srcRect/>
          <a:stretch>
            <a:fillRect/>
          </a:stretch>
        </p:blipFill>
        <p:spPr bwMode="auto">
          <a:xfrm>
            <a:off x="1214438" y="2786063"/>
            <a:ext cx="6715125" cy="1571625"/>
          </a:xfrm>
          <a:prstGeom prst="rect">
            <a:avLst/>
          </a:prstGeom>
          <a:noFill/>
          <a:ln w="9525">
            <a:noFill/>
            <a:miter lim="800000"/>
            <a:headEnd/>
            <a:tailEnd/>
          </a:ln>
        </p:spPr>
      </p:pic>
      <p:pic>
        <p:nvPicPr>
          <p:cNvPr id="40964" name="5 - Εικόνα" descr="λκλασ.png"/>
          <p:cNvPicPr>
            <a:picLocks noChangeAspect="1"/>
          </p:cNvPicPr>
          <p:nvPr/>
        </p:nvPicPr>
        <p:blipFill>
          <a:blip r:embed="rId3"/>
          <a:srcRect/>
          <a:stretch>
            <a:fillRect/>
          </a:stretch>
        </p:blipFill>
        <p:spPr bwMode="auto">
          <a:xfrm>
            <a:off x="0" y="4286250"/>
            <a:ext cx="6000750" cy="2571750"/>
          </a:xfrm>
          <a:prstGeom prst="rect">
            <a:avLst/>
          </a:prstGeom>
          <a:noFill/>
          <a:ln w="9525">
            <a:noFill/>
            <a:miter lim="800000"/>
            <a:headEnd/>
            <a:tailEnd/>
          </a:ln>
        </p:spPr>
      </p:pic>
      <p:pic>
        <p:nvPicPr>
          <p:cNvPr id="40965" name="6 - Εικόνα" descr="λσμα.jpg"/>
          <p:cNvPicPr>
            <a:picLocks noChangeAspect="1"/>
          </p:cNvPicPr>
          <p:nvPr/>
        </p:nvPicPr>
        <p:blipFill>
          <a:blip r:embed="rId4"/>
          <a:srcRect/>
          <a:stretch>
            <a:fillRect/>
          </a:stretch>
        </p:blipFill>
        <p:spPr bwMode="auto">
          <a:xfrm>
            <a:off x="5572125" y="4286250"/>
            <a:ext cx="357187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 Θέση περιεχομένου"/>
          <p:cNvSpPr>
            <a:spLocks noGrp="1"/>
          </p:cNvSpPr>
          <p:nvPr>
            <p:ph idx="1"/>
          </p:nvPr>
        </p:nvSpPr>
        <p:spPr>
          <a:xfrm>
            <a:off x="457200" y="214313"/>
            <a:ext cx="8229600" cy="5911850"/>
          </a:xfrm>
        </p:spPr>
        <p:txBody>
          <a:bodyPr/>
          <a:lstStyle/>
          <a:p>
            <a:pPr algn="ctr" eaLnBrk="1" hangingPunct="1">
              <a:buFont typeface="Arial" charset="0"/>
              <a:buNone/>
            </a:pPr>
            <a:r>
              <a:rPr lang="el-GR" sz="4000" b="1" smtClean="0"/>
              <a:t>Αν του επιτεθεί ο σκύλος, κάνει την  πέτρα</a:t>
            </a:r>
          </a:p>
        </p:txBody>
      </p:sp>
      <p:sp>
        <p:nvSpPr>
          <p:cNvPr id="41986" name="3 - Ορθογώνιο"/>
          <p:cNvSpPr>
            <a:spLocks noChangeArrowheads="1"/>
          </p:cNvSpPr>
          <p:nvPr/>
        </p:nvSpPr>
        <p:spPr bwMode="auto">
          <a:xfrm>
            <a:off x="0" y="2214563"/>
            <a:ext cx="4214813" cy="4400550"/>
          </a:xfrm>
          <a:prstGeom prst="rect">
            <a:avLst/>
          </a:prstGeom>
          <a:noFill/>
          <a:ln w="9525">
            <a:noFill/>
            <a:miter lim="800000"/>
            <a:headEnd/>
            <a:tailEnd/>
          </a:ln>
        </p:spPr>
        <p:txBody>
          <a:bodyPr>
            <a:spAutoFit/>
          </a:bodyPr>
          <a:lstStyle/>
          <a:p>
            <a:pPr eaLnBrk="0" hangingPunct="0">
              <a:buFont typeface="Wingdings" pitchFamily="2" charset="2"/>
              <a:buChar char="Ø"/>
            </a:pPr>
            <a:r>
              <a:rPr lang="el-GR" sz="2000" b="1">
                <a:latin typeface="Calibri" pitchFamily="34" charset="0"/>
                <a:ea typeface="Calibri" pitchFamily="34" charset="0"/>
                <a:cs typeface="Times New Roman" pitchFamily="18" charset="0"/>
              </a:rPr>
              <a:t>Μην προσπαθήσεις να σηκωθείς ή να κάνεις θόρυβο.</a:t>
            </a:r>
          </a:p>
          <a:p>
            <a:pPr eaLnBrk="0" hangingPunct="0">
              <a:buFont typeface="Wingdings" pitchFamily="2" charset="2"/>
              <a:buChar char="Ø"/>
            </a:pPr>
            <a:r>
              <a:rPr lang="en-US" sz="2000" b="1">
                <a:latin typeface="Calibri" pitchFamily="34" charset="0"/>
                <a:ea typeface="Calibri" pitchFamily="34" charset="0"/>
                <a:cs typeface="Times New Roman" pitchFamily="18" charset="0"/>
              </a:rPr>
              <a:t>Άφησε ότι κρατάς.</a:t>
            </a:r>
            <a:endParaRPr lang="el-GR" sz="2000" b="1">
              <a:latin typeface="Calibri" pitchFamily="34" charset="0"/>
              <a:ea typeface="Calibri" pitchFamily="34" charset="0"/>
              <a:cs typeface="Times New Roman" pitchFamily="18" charset="0"/>
            </a:endParaRPr>
          </a:p>
          <a:p>
            <a:pPr eaLnBrk="0" hangingPunct="0">
              <a:buFont typeface="Wingdings" pitchFamily="2" charset="2"/>
              <a:buChar char="Ø"/>
            </a:pPr>
            <a:r>
              <a:rPr lang="el-GR" sz="2000" b="1">
                <a:latin typeface="Calibri" pitchFamily="34" charset="0"/>
                <a:ea typeface="Calibri" pitchFamily="34" charset="0"/>
                <a:cs typeface="Times New Roman" pitchFamily="18" charset="0"/>
              </a:rPr>
              <a:t>Σκέπασε το πρόσωπό σου με τα χέρια σου.</a:t>
            </a:r>
          </a:p>
          <a:p>
            <a:pPr eaLnBrk="0" hangingPunct="0">
              <a:buFont typeface="Wingdings" pitchFamily="2" charset="2"/>
              <a:buChar char="Ø"/>
            </a:pPr>
            <a:r>
              <a:rPr lang="el-GR" sz="2000" b="1">
                <a:latin typeface="Calibri" pitchFamily="34" charset="0"/>
                <a:ea typeface="Calibri" pitchFamily="34" charset="0"/>
                <a:cs typeface="Times New Roman" pitchFamily="18" charset="0"/>
              </a:rPr>
              <a:t>Κράτα τους αγκώνες σου κολλημένους στο σώμα σου.</a:t>
            </a:r>
          </a:p>
          <a:p>
            <a:pPr eaLnBrk="0" hangingPunct="0">
              <a:buFont typeface="Wingdings" pitchFamily="2" charset="2"/>
              <a:buChar char="Ø"/>
            </a:pPr>
            <a:r>
              <a:rPr lang="en-US" sz="2000" b="1">
                <a:latin typeface="Calibri" pitchFamily="34" charset="0"/>
                <a:ea typeface="Calibri" pitchFamily="34" charset="0"/>
                <a:cs typeface="Times New Roman" pitchFamily="18" charset="0"/>
              </a:rPr>
              <a:t>Κύλισε προς τα μπρος.</a:t>
            </a:r>
            <a:endParaRPr lang="el-GR" sz="2000" b="1">
              <a:latin typeface="Calibri" pitchFamily="34" charset="0"/>
              <a:ea typeface="Calibri" pitchFamily="34" charset="0"/>
              <a:cs typeface="Times New Roman" pitchFamily="18" charset="0"/>
            </a:endParaRPr>
          </a:p>
          <a:p>
            <a:pPr eaLnBrk="0" hangingPunct="0">
              <a:buFont typeface="Wingdings" pitchFamily="2" charset="2"/>
              <a:buChar char="Ø"/>
            </a:pPr>
            <a:r>
              <a:rPr lang="el-GR" sz="2000" b="1">
                <a:latin typeface="Calibri" pitchFamily="34" charset="0"/>
                <a:ea typeface="Calibri" pitchFamily="34" charset="0"/>
                <a:cs typeface="Times New Roman" pitchFamily="18" charset="0"/>
              </a:rPr>
              <a:t>Κράτα τα πόδια μαζί και φέρε τα γόνατα κοντά στο στήθος.</a:t>
            </a:r>
          </a:p>
          <a:p>
            <a:pPr eaLnBrk="0" hangingPunct="0">
              <a:buFont typeface="Wingdings" pitchFamily="2" charset="2"/>
              <a:buChar char="Ø"/>
            </a:pPr>
            <a:r>
              <a:rPr lang="el-GR" sz="2000" b="1">
                <a:latin typeface="Calibri" pitchFamily="34" charset="0"/>
                <a:ea typeface="Calibri" pitchFamily="34" charset="0"/>
                <a:cs typeface="Times New Roman" pitchFamily="18" charset="0"/>
              </a:rPr>
              <a:t>Μάζεψε το σώμα σου «βαρελάκι».</a:t>
            </a:r>
          </a:p>
          <a:p>
            <a:pPr eaLnBrk="0" hangingPunct="0">
              <a:buFont typeface="Wingdings" pitchFamily="2" charset="2"/>
              <a:buChar char="Ø"/>
            </a:pPr>
            <a:r>
              <a:rPr lang="el-GR" sz="2000" b="1">
                <a:latin typeface="Calibri" pitchFamily="34" charset="0"/>
                <a:ea typeface="Calibri" pitchFamily="34" charset="0"/>
                <a:cs typeface="Times New Roman" pitchFamily="18" charset="0"/>
              </a:rPr>
              <a:t>Κράτα τον εαυτό σου μαζεμένο όσο πιο σφιχτά μπορείς.</a:t>
            </a:r>
          </a:p>
          <a:p>
            <a:pPr eaLnBrk="0" hangingPunct="0">
              <a:buFont typeface="Wingdings" pitchFamily="2" charset="2"/>
              <a:buChar char="Ø"/>
            </a:pPr>
            <a:r>
              <a:rPr lang="en-US" sz="2000" b="1">
                <a:latin typeface="Calibri" pitchFamily="34" charset="0"/>
                <a:ea typeface="Calibri" pitchFamily="34" charset="0"/>
                <a:cs typeface="Times New Roman" pitchFamily="18" charset="0"/>
              </a:rPr>
              <a:t>Μείνε ακίνητος.</a:t>
            </a:r>
            <a:endParaRPr lang="el-GR" sz="2000" b="1">
              <a:ea typeface="Calibri" pitchFamily="34" charset="0"/>
              <a:cs typeface="Times New Roman" pitchFamily="18" charset="0"/>
            </a:endParaRPr>
          </a:p>
        </p:txBody>
      </p:sp>
      <p:pic>
        <p:nvPicPr>
          <p:cNvPr id="41987" name="4 - Εικόνα" descr="petra-www.jpg"/>
          <p:cNvPicPr>
            <a:picLocks noChangeAspect="1"/>
          </p:cNvPicPr>
          <p:nvPr/>
        </p:nvPicPr>
        <p:blipFill>
          <a:blip r:embed="rId2"/>
          <a:srcRect/>
          <a:stretch>
            <a:fillRect/>
          </a:stretch>
        </p:blipFill>
        <p:spPr bwMode="auto">
          <a:xfrm>
            <a:off x="4214813" y="1428750"/>
            <a:ext cx="4929187"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Τίτλος"/>
          <p:cNvSpPr>
            <a:spLocks noGrp="1"/>
          </p:cNvSpPr>
          <p:nvPr>
            <p:ph type="title"/>
          </p:nvPr>
        </p:nvSpPr>
        <p:spPr/>
        <p:txBody>
          <a:bodyPr/>
          <a:lstStyle/>
          <a:p>
            <a:pPr eaLnBrk="1" hangingPunct="1"/>
            <a:endParaRPr lang="el-GR" smtClean="0"/>
          </a:p>
        </p:txBody>
      </p:sp>
      <p:pic>
        <p:nvPicPr>
          <p:cNvPr id="43010" name="3 - Θέση περιεχομένου" descr="11301568_826301954122111_1265891405_n.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p:nvPr>
        </p:nvSpPr>
        <p:spPr/>
        <p:txBody>
          <a:bodyPr/>
          <a:lstStyle/>
          <a:p>
            <a:pPr eaLnBrk="1" hangingPunct="1"/>
            <a:r>
              <a:rPr lang="el-GR" sz="2400" b="1" smtClean="0"/>
              <a:t>Αν </a:t>
            </a:r>
            <a:r>
              <a:rPr lang="el-GR" sz="2400" b="1" smtClean="0">
                <a:latin typeface="Arial" charset="0"/>
              </a:rPr>
              <a:t>έχει ανάγκη από </a:t>
            </a:r>
            <a:r>
              <a:rPr lang="el-GR" sz="2400" b="1" smtClean="0"/>
              <a:t>σκύλο εργασίας</a:t>
            </a:r>
            <a:r>
              <a:rPr lang="el-GR" sz="2400" b="1" smtClean="0">
                <a:latin typeface="Arial" charset="0"/>
              </a:rPr>
              <a:t> (σκύλοι οδηγοί τυφλών, σκύλοι βοηθοί)</a:t>
            </a:r>
            <a:r>
              <a:rPr lang="el-GR" sz="2400" b="1" smtClean="0"/>
              <a:t>,</a:t>
            </a:r>
            <a:r>
              <a:rPr lang="el-GR" sz="2400" b="1" smtClean="0">
                <a:latin typeface="Arial" charset="0"/>
              </a:rPr>
              <a:t> </a:t>
            </a:r>
            <a:r>
              <a:rPr lang="el-GR" sz="2400" b="1" smtClean="0"/>
              <a:t>απευθύνεται σε έναν νόμιμο εκτροφέα</a:t>
            </a:r>
            <a:r>
              <a:rPr lang="el-GR" sz="2400" b="1" smtClean="0">
                <a:latin typeface="Arial" charset="0"/>
              </a:rPr>
              <a:t>, όπου εκείνος τον κατευθύνει για το πού και πώς θα τον εκπαιδεύσει</a:t>
            </a:r>
          </a:p>
        </p:txBody>
      </p:sp>
      <p:pic>
        <p:nvPicPr>
          <p:cNvPr id="16386" name="3 - Θέση περιεχομένου" descr="img_0124.jpg"/>
          <p:cNvPicPr>
            <a:picLocks noGrp="1" noChangeAspect="1"/>
          </p:cNvPicPr>
          <p:nvPr>
            <p:ph idx="1"/>
          </p:nvPr>
        </p:nvPicPr>
        <p:blipFill>
          <a:blip r:embed="rId2"/>
          <a:srcRect/>
          <a:stretch>
            <a:fillRect/>
          </a:stretch>
        </p:blipFill>
        <p:spPr>
          <a:xfrm>
            <a:off x="6072188" y="4786313"/>
            <a:ext cx="3071812" cy="2071687"/>
          </a:xfrm>
        </p:spPr>
      </p:pic>
      <p:pic>
        <p:nvPicPr>
          <p:cNvPr id="16387" name="4 - Εικόνα" descr="32758-EKPAIDEYSI-XENONAS-EKPAIDEYSI-&amp;-EKTROFEIO-GERMANIKON-POIMENIKON-MARATHONAS---MARATHON-LAND-m2.jpg"/>
          <p:cNvPicPr>
            <a:picLocks noChangeAspect="1"/>
          </p:cNvPicPr>
          <p:nvPr/>
        </p:nvPicPr>
        <p:blipFill>
          <a:blip r:embed="rId3"/>
          <a:srcRect/>
          <a:stretch>
            <a:fillRect/>
          </a:stretch>
        </p:blipFill>
        <p:spPr bwMode="auto">
          <a:xfrm>
            <a:off x="0" y="2133600"/>
            <a:ext cx="6096000" cy="4724400"/>
          </a:xfrm>
          <a:prstGeom prst="rect">
            <a:avLst/>
          </a:prstGeom>
          <a:noFill/>
          <a:ln w="9525">
            <a:noFill/>
            <a:miter lim="800000"/>
            <a:headEnd/>
            <a:tailEnd/>
          </a:ln>
        </p:spPr>
      </p:pic>
      <p:pic>
        <p:nvPicPr>
          <p:cNvPr id="16388" name="5 - Εικόνα" descr="imagesSTXJVITH.jpg"/>
          <p:cNvPicPr>
            <a:picLocks noChangeAspect="1"/>
          </p:cNvPicPr>
          <p:nvPr/>
        </p:nvPicPr>
        <p:blipFill>
          <a:blip r:embed="rId4"/>
          <a:srcRect/>
          <a:stretch>
            <a:fillRect/>
          </a:stretch>
        </p:blipFill>
        <p:spPr bwMode="auto">
          <a:xfrm>
            <a:off x="5715000" y="2060575"/>
            <a:ext cx="3429000"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b="1" dirty="0" smtClean="0"/>
              <a:t>Ποτέ δεν αγγίζει μια σκύλα που έχει κουτάβια!</a:t>
            </a:r>
            <a:endParaRPr lang="el-GR" b="1" dirty="0"/>
          </a:p>
        </p:txBody>
      </p:sp>
      <p:pic>
        <p:nvPicPr>
          <p:cNvPr id="44034" name="5 - Εικόνα" descr="images4MVH87EQ.jpg"/>
          <p:cNvPicPr>
            <a:picLocks noChangeAspect="1"/>
          </p:cNvPicPr>
          <p:nvPr/>
        </p:nvPicPr>
        <p:blipFill>
          <a:blip r:embed="rId2"/>
          <a:srcRect/>
          <a:stretch>
            <a:fillRect/>
          </a:stretch>
        </p:blipFill>
        <p:spPr bwMode="auto">
          <a:xfrm>
            <a:off x="500063" y="1857375"/>
            <a:ext cx="3857625" cy="4706938"/>
          </a:xfrm>
          <a:prstGeom prst="rect">
            <a:avLst/>
          </a:prstGeom>
          <a:noFill/>
          <a:ln w="9525">
            <a:noFill/>
            <a:miter lim="800000"/>
            <a:headEnd/>
            <a:tailEnd/>
          </a:ln>
        </p:spPr>
      </p:pic>
      <p:pic>
        <p:nvPicPr>
          <p:cNvPr id="44035" name="6 - Εικόνα" descr="κ,ανκ.png"/>
          <p:cNvPicPr>
            <a:picLocks noChangeAspect="1"/>
          </p:cNvPicPr>
          <p:nvPr/>
        </p:nvPicPr>
        <p:blipFill>
          <a:blip r:embed="rId3"/>
          <a:srcRect/>
          <a:stretch>
            <a:fillRect/>
          </a:stretch>
        </p:blipFill>
        <p:spPr bwMode="auto">
          <a:xfrm>
            <a:off x="4643438" y="2428875"/>
            <a:ext cx="4143375"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2 - Θέση περιεχομένου"/>
          <p:cNvSpPr>
            <a:spLocks noGrp="1"/>
          </p:cNvSpPr>
          <p:nvPr>
            <p:ph idx="1"/>
          </p:nvPr>
        </p:nvSpPr>
        <p:spPr>
          <a:xfrm>
            <a:off x="457200" y="0"/>
            <a:ext cx="8229600" cy="6126163"/>
          </a:xfrm>
        </p:spPr>
        <p:txBody>
          <a:bodyPr/>
          <a:lstStyle/>
          <a:p>
            <a:pPr algn="ctr" eaLnBrk="1" hangingPunct="1">
              <a:buFont typeface="Arial" charset="0"/>
              <a:buNone/>
            </a:pPr>
            <a:r>
              <a:rPr lang="el-GR" b="1" smtClean="0"/>
              <a:t>Δεν πηδάει πάνω στο σκύλο του και δεν κάθεται στη ράχη του σαν να είναι άλογο!</a:t>
            </a:r>
          </a:p>
          <a:p>
            <a:pPr algn="ctr" eaLnBrk="1" hangingPunct="1">
              <a:buFont typeface="Arial" charset="0"/>
              <a:buNone/>
            </a:pPr>
            <a:r>
              <a:rPr lang="el-GR" b="1" smtClean="0"/>
              <a:t>Δεν του πατά τα πόδια!</a:t>
            </a:r>
          </a:p>
          <a:p>
            <a:pPr algn="ctr" eaLnBrk="1" hangingPunct="1">
              <a:buFont typeface="Arial" charset="0"/>
              <a:buNone/>
            </a:pPr>
            <a:r>
              <a:rPr lang="el-GR" b="1" smtClean="0"/>
              <a:t> Δεν τον ντύνει με τα ρούχα της κούκλας!</a:t>
            </a:r>
            <a:br>
              <a:rPr lang="el-GR" b="1" smtClean="0"/>
            </a:br>
            <a:r>
              <a:rPr lang="el-GR" b="1" smtClean="0"/>
              <a:t>Δεν τραβάει τα αυτιά ή την ουρά του!</a:t>
            </a:r>
            <a:br>
              <a:rPr lang="el-GR" b="1" smtClean="0"/>
            </a:br>
            <a:r>
              <a:rPr lang="el-GR" b="1" smtClean="0"/>
              <a:t/>
            </a:r>
            <a:br>
              <a:rPr lang="el-GR" b="1" smtClean="0"/>
            </a:br>
            <a:endParaRPr lang="el-GR" b="1" smtClean="0"/>
          </a:p>
        </p:txBody>
      </p:sp>
      <p:pic>
        <p:nvPicPr>
          <p:cNvPr id="45058" name="3 - Εικόνα" descr="imagesPKHX8HKL.jpg"/>
          <p:cNvPicPr>
            <a:picLocks noChangeAspect="1"/>
          </p:cNvPicPr>
          <p:nvPr/>
        </p:nvPicPr>
        <p:blipFill>
          <a:blip r:embed="rId2"/>
          <a:srcRect/>
          <a:stretch>
            <a:fillRect/>
          </a:stretch>
        </p:blipFill>
        <p:spPr bwMode="auto">
          <a:xfrm>
            <a:off x="357188" y="3071813"/>
            <a:ext cx="2857500" cy="3071812"/>
          </a:xfrm>
          <a:prstGeom prst="rect">
            <a:avLst/>
          </a:prstGeom>
          <a:noFill/>
          <a:ln w="9525">
            <a:noFill/>
            <a:miter lim="800000"/>
            <a:headEnd/>
            <a:tailEnd/>
          </a:ln>
        </p:spPr>
      </p:pic>
      <p:pic>
        <p:nvPicPr>
          <p:cNvPr id="45059" name="4 - Εικόνα" descr="skyloi-pou-tha-ekanan-ta-panta-gia-paidia-10.jpg"/>
          <p:cNvPicPr>
            <a:picLocks noChangeAspect="1"/>
          </p:cNvPicPr>
          <p:nvPr/>
        </p:nvPicPr>
        <p:blipFill>
          <a:blip r:embed="rId3"/>
          <a:srcRect/>
          <a:stretch>
            <a:fillRect/>
          </a:stretch>
        </p:blipFill>
        <p:spPr bwMode="auto">
          <a:xfrm>
            <a:off x="3643313" y="2786063"/>
            <a:ext cx="5286375" cy="362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0"/>
            <a:ext cx="7772400" cy="2071688"/>
          </a:xfrm>
        </p:spPr>
        <p:txBody>
          <a:bodyPr rtlCol="0">
            <a:normAutofit fontScale="90000"/>
          </a:bodyPr>
          <a:lstStyle/>
          <a:p>
            <a:pPr eaLnBrk="1" fontAlgn="auto" hangingPunct="1">
              <a:spcAft>
                <a:spcPts val="0"/>
              </a:spcAft>
              <a:defRPr/>
            </a:pPr>
            <a:r>
              <a:rPr lang="el-GR" b="1" dirty="0"/>
              <a:t>Μαζεύει τις </a:t>
            </a:r>
            <a:r>
              <a:rPr lang="el-GR" b="1" dirty="0" smtClean="0"/>
              <a:t>ακαθαρσίες του</a:t>
            </a:r>
            <a:r>
              <a:rPr lang="el-GR" dirty="0"/>
              <a:t/>
            </a:r>
            <a:br>
              <a:rPr lang="el-GR" dirty="0"/>
            </a:br>
            <a:r>
              <a:rPr lang="el-GR" dirty="0"/>
              <a:t/>
            </a:r>
            <a:br>
              <a:rPr lang="el-GR" dirty="0"/>
            </a:br>
            <a:endParaRPr lang="el-GR" dirty="0"/>
          </a:p>
        </p:txBody>
      </p:sp>
      <p:pic>
        <p:nvPicPr>
          <p:cNvPr id="46082" name="3 - Εικόνα" descr="145a3ed5-1.jpg"/>
          <p:cNvPicPr>
            <a:picLocks noChangeAspect="1"/>
          </p:cNvPicPr>
          <p:nvPr/>
        </p:nvPicPr>
        <p:blipFill>
          <a:blip r:embed="rId2"/>
          <a:srcRect/>
          <a:stretch>
            <a:fillRect/>
          </a:stretch>
        </p:blipFill>
        <p:spPr bwMode="auto">
          <a:xfrm>
            <a:off x="500063" y="857250"/>
            <a:ext cx="4357687" cy="5572125"/>
          </a:xfrm>
          <a:prstGeom prst="rect">
            <a:avLst/>
          </a:prstGeom>
          <a:noFill/>
          <a:ln w="9525">
            <a:noFill/>
            <a:miter lim="800000"/>
            <a:headEnd/>
            <a:tailEnd/>
          </a:ln>
        </p:spPr>
      </p:pic>
      <p:pic>
        <p:nvPicPr>
          <p:cNvPr id="46083" name="4 - Εικόνα" descr="untitled.png"/>
          <p:cNvPicPr>
            <a:picLocks noChangeAspect="1"/>
          </p:cNvPicPr>
          <p:nvPr/>
        </p:nvPicPr>
        <p:blipFill>
          <a:blip r:embed="rId3"/>
          <a:srcRect/>
          <a:stretch>
            <a:fillRect/>
          </a:stretch>
        </p:blipFill>
        <p:spPr bwMode="auto">
          <a:xfrm>
            <a:off x="5214938" y="2214563"/>
            <a:ext cx="3429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ctrTitle"/>
          </p:nvPr>
        </p:nvSpPr>
        <p:spPr>
          <a:xfrm>
            <a:off x="685800" y="4214813"/>
            <a:ext cx="7772400" cy="3286125"/>
          </a:xfrm>
        </p:spPr>
        <p:txBody>
          <a:bodyPr/>
          <a:lstStyle/>
          <a:p>
            <a:pPr eaLnBrk="1" hangingPunct="1"/>
            <a:r>
              <a:rPr lang="el-GR" b="1" smtClean="0"/>
              <a:t>Τον έχει μέσα στο σπίτι και όχι στο μπαλκόνι στη ταράτσα ή στην αυλή</a:t>
            </a:r>
          </a:p>
        </p:txBody>
      </p:sp>
      <p:pic>
        <p:nvPicPr>
          <p:cNvPr id="47106" name="3 - Εικόνα" descr="imagesQA81YV5R.jpg"/>
          <p:cNvPicPr>
            <a:picLocks noChangeAspect="1"/>
          </p:cNvPicPr>
          <p:nvPr/>
        </p:nvPicPr>
        <p:blipFill>
          <a:blip r:embed="rId2"/>
          <a:srcRect/>
          <a:stretch>
            <a:fillRect/>
          </a:stretch>
        </p:blipFill>
        <p:spPr bwMode="auto">
          <a:xfrm>
            <a:off x="6215063" y="0"/>
            <a:ext cx="2928937" cy="5000625"/>
          </a:xfrm>
          <a:prstGeom prst="rect">
            <a:avLst/>
          </a:prstGeom>
          <a:noFill/>
          <a:ln w="9525">
            <a:noFill/>
            <a:miter lim="800000"/>
            <a:headEnd/>
            <a:tailEnd/>
          </a:ln>
        </p:spPr>
      </p:pic>
      <p:pic>
        <p:nvPicPr>
          <p:cNvPr id="47107" name="4 - Εικόνα" descr="dock_in_balcony.jpg"/>
          <p:cNvPicPr>
            <a:picLocks noChangeAspect="1"/>
          </p:cNvPicPr>
          <p:nvPr/>
        </p:nvPicPr>
        <p:blipFill>
          <a:blip r:embed="rId3"/>
          <a:srcRect/>
          <a:stretch>
            <a:fillRect/>
          </a:stretch>
        </p:blipFill>
        <p:spPr bwMode="auto">
          <a:xfrm>
            <a:off x="0" y="0"/>
            <a:ext cx="3476625" cy="5000625"/>
          </a:xfrm>
          <a:prstGeom prst="rect">
            <a:avLst/>
          </a:prstGeom>
          <a:noFill/>
          <a:ln w="9525">
            <a:noFill/>
            <a:miter lim="800000"/>
            <a:headEnd/>
            <a:tailEnd/>
          </a:ln>
        </p:spPr>
      </p:pic>
      <p:pic>
        <p:nvPicPr>
          <p:cNvPr id="47108" name="5 - Εικόνα" descr="TaratsaLykoskylo.jpg"/>
          <p:cNvPicPr>
            <a:picLocks noChangeAspect="1"/>
          </p:cNvPicPr>
          <p:nvPr/>
        </p:nvPicPr>
        <p:blipFill>
          <a:blip r:embed="rId4"/>
          <a:srcRect/>
          <a:stretch>
            <a:fillRect/>
          </a:stretch>
        </p:blipFill>
        <p:spPr bwMode="auto">
          <a:xfrm>
            <a:off x="3357563" y="0"/>
            <a:ext cx="28575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0"/>
            <a:ext cx="8229600" cy="2428875"/>
          </a:xfrm>
        </p:spPr>
        <p:txBody>
          <a:bodyPr rtlCol="0">
            <a:normAutofit fontScale="90000"/>
          </a:bodyPr>
          <a:lstStyle/>
          <a:p>
            <a:pPr eaLnBrk="1" fontAlgn="auto" hangingPunct="1">
              <a:spcAft>
                <a:spcPts val="0"/>
              </a:spcAft>
              <a:defRPr/>
            </a:pPr>
            <a:r>
              <a:rPr lang="el-GR" b="1" dirty="0"/>
              <a:t>Δεν έχει περισσότερα κατοικίδια από όσα μου επιτρέπουν οι οικονομικές του </a:t>
            </a:r>
            <a:r>
              <a:rPr lang="el-GR" b="1" dirty="0" smtClean="0"/>
              <a:t>δυνατότητες</a:t>
            </a:r>
            <a:r>
              <a:rPr lang="el-GR" b="1" dirty="0"/>
              <a:t/>
            </a:r>
            <a:br>
              <a:rPr lang="el-GR" b="1" dirty="0"/>
            </a:br>
            <a:endParaRPr lang="el-GR" b="1" dirty="0"/>
          </a:p>
        </p:txBody>
      </p:sp>
      <p:pic>
        <p:nvPicPr>
          <p:cNvPr id="48130" name="3 - Εικόνα" descr="imagesEXRS00VC.jpg"/>
          <p:cNvPicPr>
            <a:picLocks noChangeAspect="1"/>
          </p:cNvPicPr>
          <p:nvPr/>
        </p:nvPicPr>
        <p:blipFill>
          <a:blip r:embed="rId2"/>
          <a:srcRect/>
          <a:stretch>
            <a:fillRect/>
          </a:stretch>
        </p:blipFill>
        <p:spPr bwMode="auto">
          <a:xfrm>
            <a:off x="285750" y="2428875"/>
            <a:ext cx="4286250" cy="3929063"/>
          </a:xfrm>
          <a:prstGeom prst="rect">
            <a:avLst/>
          </a:prstGeom>
          <a:noFill/>
          <a:ln w="9525">
            <a:noFill/>
            <a:miter lim="800000"/>
            <a:headEnd/>
            <a:tailEnd/>
          </a:ln>
        </p:spPr>
      </p:pic>
      <p:pic>
        <p:nvPicPr>
          <p:cNvPr id="48131" name="4 - Εικόνα" descr="zmensena2.jpg"/>
          <p:cNvPicPr>
            <a:picLocks noChangeAspect="1"/>
          </p:cNvPicPr>
          <p:nvPr/>
        </p:nvPicPr>
        <p:blipFill>
          <a:blip r:embed="rId3"/>
          <a:srcRect/>
          <a:stretch>
            <a:fillRect/>
          </a:stretch>
        </p:blipFill>
        <p:spPr bwMode="auto">
          <a:xfrm>
            <a:off x="4857750" y="1785938"/>
            <a:ext cx="3995738" cy="42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a:xfrm>
            <a:off x="457200" y="4000500"/>
            <a:ext cx="8229600" cy="4286250"/>
          </a:xfrm>
        </p:spPr>
        <p:txBody>
          <a:bodyPr/>
          <a:lstStyle/>
          <a:p>
            <a:pPr eaLnBrk="1" hangingPunct="1"/>
            <a:r>
              <a:rPr lang="el-GR" b="1" smtClean="0"/>
              <a:t>Φροντίζει για την διασκέδαση και την διαπαιδαγώγηση του</a:t>
            </a:r>
            <a:r>
              <a:rPr lang="el-GR" smtClean="0"/>
              <a:t/>
            </a:r>
            <a:br>
              <a:rPr lang="el-GR" smtClean="0"/>
            </a:br>
            <a:endParaRPr lang="el-GR" smtClean="0"/>
          </a:p>
        </p:txBody>
      </p:sp>
      <p:pic>
        <p:nvPicPr>
          <p:cNvPr id="49154" name="3 - Εικόνα" descr="4415.jpg"/>
          <p:cNvPicPr>
            <a:picLocks noChangeAspect="1"/>
          </p:cNvPicPr>
          <p:nvPr/>
        </p:nvPicPr>
        <p:blipFill>
          <a:blip r:embed="rId2"/>
          <a:srcRect/>
          <a:stretch>
            <a:fillRect/>
          </a:stretch>
        </p:blipFill>
        <p:spPr bwMode="auto">
          <a:xfrm>
            <a:off x="5072063" y="214313"/>
            <a:ext cx="3683000" cy="1785937"/>
          </a:xfrm>
          <a:prstGeom prst="rect">
            <a:avLst/>
          </a:prstGeom>
          <a:noFill/>
          <a:ln w="9525">
            <a:noFill/>
            <a:miter lim="800000"/>
            <a:headEnd/>
            <a:tailEnd/>
          </a:ln>
        </p:spPr>
      </p:pic>
      <p:pic>
        <p:nvPicPr>
          <p:cNvPr id="49155" name="4 - Εικόνα" descr="shutterstock_244276756.jpg"/>
          <p:cNvPicPr>
            <a:picLocks noChangeAspect="1"/>
          </p:cNvPicPr>
          <p:nvPr/>
        </p:nvPicPr>
        <p:blipFill>
          <a:blip r:embed="rId3"/>
          <a:srcRect/>
          <a:stretch>
            <a:fillRect/>
          </a:stretch>
        </p:blipFill>
        <p:spPr bwMode="auto">
          <a:xfrm>
            <a:off x="642938" y="2571750"/>
            <a:ext cx="4071937" cy="2571750"/>
          </a:xfrm>
          <a:prstGeom prst="rect">
            <a:avLst/>
          </a:prstGeom>
          <a:noFill/>
          <a:ln w="9525">
            <a:noFill/>
            <a:miter lim="800000"/>
            <a:headEnd/>
            <a:tailEnd/>
          </a:ln>
        </p:spPr>
      </p:pic>
      <p:pic>
        <p:nvPicPr>
          <p:cNvPr id="49156" name="5 - Εικόνα" descr="newego_LARGE_t_248861_106456212.jpg"/>
          <p:cNvPicPr>
            <a:picLocks noChangeAspect="1"/>
          </p:cNvPicPr>
          <p:nvPr/>
        </p:nvPicPr>
        <p:blipFill>
          <a:blip r:embed="rId4"/>
          <a:srcRect/>
          <a:stretch>
            <a:fillRect/>
          </a:stretch>
        </p:blipFill>
        <p:spPr bwMode="auto">
          <a:xfrm>
            <a:off x="5214938" y="2214563"/>
            <a:ext cx="3214687" cy="2852737"/>
          </a:xfrm>
          <a:prstGeom prst="rect">
            <a:avLst/>
          </a:prstGeom>
          <a:noFill/>
          <a:ln w="9525">
            <a:noFill/>
            <a:miter lim="800000"/>
            <a:headEnd/>
            <a:tailEnd/>
          </a:ln>
        </p:spPr>
      </p:pic>
      <p:pic>
        <p:nvPicPr>
          <p:cNvPr id="49157" name="6 - Εικόνα" descr="imagesO3SGVUQX.jpg"/>
          <p:cNvPicPr>
            <a:picLocks noChangeAspect="1"/>
          </p:cNvPicPr>
          <p:nvPr/>
        </p:nvPicPr>
        <p:blipFill>
          <a:blip r:embed="rId5"/>
          <a:srcRect/>
          <a:stretch>
            <a:fillRect/>
          </a:stretch>
        </p:blipFill>
        <p:spPr bwMode="auto">
          <a:xfrm>
            <a:off x="500063" y="285750"/>
            <a:ext cx="4143375"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a:xfrm>
            <a:off x="457200" y="-642938"/>
            <a:ext cx="8229600" cy="7500938"/>
          </a:xfrm>
        </p:spPr>
        <p:txBody>
          <a:bodyPr/>
          <a:lstStyle/>
          <a:p>
            <a:pPr eaLnBrk="1" hangingPunct="1"/>
            <a:r>
              <a:rPr lang="el-GR" sz="3200" b="1" smtClean="0"/>
              <a:t>Παίζει «πιάστο….φέρτο»</a:t>
            </a:r>
            <a:br>
              <a:rPr lang="el-GR" sz="3200" b="1" smtClean="0"/>
            </a:br>
            <a:r>
              <a:rPr lang="el-GR" sz="3200" b="1" smtClean="0"/>
              <a:t>Δεν αρπάζει τα παιχνίδια από το σκύλο του, ούτε του τα «κλέβει»</a:t>
            </a:r>
            <a:br>
              <a:rPr lang="el-GR" sz="3200" b="1" smtClean="0"/>
            </a:br>
            <a:r>
              <a:rPr lang="el-GR" sz="3200" b="1" smtClean="0"/>
              <a:t>Αν ο σκύλος αρπάξει κάτι στο στόμα του είναι δικό του, ακόμη και αν είναι το αγαπημένο μας παιχνίδι ή παπούτσι!</a:t>
            </a:r>
            <a:br>
              <a:rPr lang="el-GR" sz="3200" b="1" smtClean="0"/>
            </a:br>
            <a:r>
              <a:rPr lang="el-GR" sz="3200" b="1" smtClean="0"/>
              <a:t>Αν του τα πάρει, του τα ανταλλάσει με κάτι άλλο πιο ενδιαφέρον για το σκύλο του (π.χ παίρνει το παιχνίδι και του δίνει κάτι νόστιμο να φάει)</a:t>
            </a:r>
            <a:br>
              <a:rPr lang="el-GR" sz="3200" b="1" smtClean="0"/>
            </a:br>
            <a:r>
              <a:rPr lang="el-GR" sz="3200" b="1" smtClean="0"/>
              <a:t> Δεν παλεύει με το σκύλο του και ούτε παίζει βίαια παιχνίδια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ctrTitle"/>
          </p:nvPr>
        </p:nvSpPr>
        <p:spPr/>
        <p:txBody>
          <a:bodyPr/>
          <a:lstStyle/>
          <a:p>
            <a:pPr eaLnBrk="1" hangingPunct="1"/>
            <a:r>
              <a:rPr lang="el-GR" sz="3200" b="1" smtClean="0"/>
              <a:t>Θυμάται ότι και τα σκυλιά κουράζονται. Αν ο σκύλος νυστάζει, τον αφήνει να κοιμηθεί!</a:t>
            </a:r>
            <a:br>
              <a:rPr lang="el-GR" sz="3200" b="1" smtClean="0"/>
            </a:br>
            <a:r>
              <a:rPr lang="el-GR" sz="3200" b="1" smtClean="0"/>
              <a:t/>
            </a:r>
            <a:br>
              <a:rPr lang="el-GR" sz="3200" b="1" smtClean="0"/>
            </a:br>
            <a:r>
              <a:rPr lang="el-GR" sz="3200" b="1" smtClean="0"/>
              <a:t>Αν είναι στο κρεβάτι του, τον αφήνει να κοιμηθεί και παίζει σε άλλο δωμάτιο.</a:t>
            </a:r>
            <a:br>
              <a:rPr lang="el-GR" sz="3200" b="1" smtClean="0"/>
            </a:br>
            <a:r>
              <a:rPr lang="el-GR" sz="3200" b="1" smtClean="0"/>
              <a:t/>
            </a:r>
            <a:br>
              <a:rPr lang="el-GR" sz="3200" b="1" smtClean="0"/>
            </a:br>
            <a:r>
              <a:rPr lang="el-GR" sz="3200" b="1" smtClean="0"/>
              <a:t>Αν ο σκύλος κοιμάται δεν κάθεται πάνω του!</a:t>
            </a:r>
            <a:br>
              <a:rPr lang="el-GR" sz="3200" b="1" smtClean="0"/>
            </a:br>
            <a:r>
              <a:rPr lang="el-GR" sz="3200" b="1" smtClean="0"/>
              <a:t>Δεν του πετάει φαγητό ή παιχνίδια, ενώ κοιμάται!</a:t>
            </a:r>
            <a:br>
              <a:rPr lang="el-GR" sz="3200" b="1" smtClean="0"/>
            </a:br>
            <a:r>
              <a:rPr lang="el-GR" sz="3200" b="1" smtClean="0"/>
              <a:t/>
            </a:r>
            <a:br>
              <a:rPr lang="el-GR" sz="3200" b="1" smtClean="0"/>
            </a:br>
            <a:endParaRPr lang="el-GR" sz="3200" b="1" smtClean="0"/>
          </a:p>
        </p:txBody>
      </p:sp>
      <p:pic>
        <p:nvPicPr>
          <p:cNvPr id="51202" name="2 - Εικόνα" descr="ist-agapis-ipnou-660.png"/>
          <p:cNvPicPr>
            <a:picLocks noChangeAspect="1"/>
          </p:cNvPicPr>
          <p:nvPr/>
        </p:nvPicPr>
        <p:blipFill>
          <a:blip r:embed="rId2"/>
          <a:srcRect/>
          <a:stretch>
            <a:fillRect/>
          </a:stretch>
        </p:blipFill>
        <p:spPr bwMode="auto">
          <a:xfrm>
            <a:off x="0" y="4786313"/>
            <a:ext cx="5394325" cy="2071687"/>
          </a:xfrm>
          <a:prstGeom prst="rect">
            <a:avLst/>
          </a:prstGeom>
          <a:noFill/>
          <a:ln w="9525">
            <a:noFill/>
            <a:miter lim="800000"/>
            <a:headEnd/>
            <a:tailEnd/>
          </a:ln>
        </p:spPr>
      </p:pic>
      <p:pic>
        <p:nvPicPr>
          <p:cNvPr id="51203" name="3 - Εικόνα" descr="beaut-theo2.png"/>
          <p:cNvPicPr>
            <a:picLocks noChangeAspect="1"/>
          </p:cNvPicPr>
          <p:nvPr/>
        </p:nvPicPr>
        <p:blipFill>
          <a:blip r:embed="rId3"/>
          <a:srcRect/>
          <a:stretch>
            <a:fillRect/>
          </a:stretch>
        </p:blipFill>
        <p:spPr bwMode="auto">
          <a:xfrm>
            <a:off x="5286375" y="4286250"/>
            <a:ext cx="38576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ctrTitle"/>
          </p:nvPr>
        </p:nvSpPr>
        <p:spPr>
          <a:xfrm>
            <a:off x="685800" y="0"/>
            <a:ext cx="7772400" cy="1143000"/>
          </a:xfrm>
        </p:spPr>
        <p:txBody>
          <a:bodyPr/>
          <a:lstStyle/>
          <a:p>
            <a:pPr eaLnBrk="1" hangingPunct="1"/>
            <a:r>
              <a:rPr lang="el-GR" b="1" smtClean="0"/>
              <a:t>Τον σέβεται και τον αγαπά</a:t>
            </a:r>
          </a:p>
        </p:txBody>
      </p:sp>
      <p:pic>
        <p:nvPicPr>
          <p:cNvPr id="52226" name="3 - Εικόνα" descr="6B5F66E8A9A235BD1FFF49810854485F.jpg"/>
          <p:cNvPicPr>
            <a:picLocks noChangeAspect="1"/>
          </p:cNvPicPr>
          <p:nvPr/>
        </p:nvPicPr>
        <p:blipFill>
          <a:blip r:embed="rId2"/>
          <a:srcRect/>
          <a:stretch>
            <a:fillRect/>
          </a:stretch>
        </p:blipFill>
        <p:spPr bwMode="auto">
          <a:xfrm>
            <a:off x="428625" y="785813"/>
            <a:ext cx="3571875" cy="5857875"/>
          </a:xfrm>
          <a:prstGeom prst="rect">
            <a:avLst/>
          </a:prstGeom>
          <a:noFill/>
          <a:ln w="9525">
            <a:noFill/>
            <a:miter lim="800000"/>
            <a:headEnd/>
            <a:tailEnd/>
          </a:ln>
        </p:spPr>
      </p:pic>
      <p:pic>
        <p:nvPicPr>
          <p:cNvPr id="52227" name="4 - Εικόνα" descr="imagesOOKZSNUW.jpg"/>
          <p:cNvPicPr>
            <a:picLocks noChangeAspect="1"/>
          </p:cNvPicPr>
          <p:nvPr/>
        </p:nvPicPr>
        <p:blipFill>
          <a:blip r:embed="rId3"/>
          <a:srcRect/>
          <a:stretch>
            <a:fillRect/>
          </a:stretch>
        </p:blipFill>
        <p:spPr bwMode="auto">
          <a:xfrm>
            <a:off x="4714875" y="928688"/>
            <a:ext cx="4111625" cy="531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3214688"/>
          </a:xfrm>
        </p:spPr>
        <p:txBody>
          <a:bodyPr rtlCol="0">
            <a:normAutofit fontScale="90000"/>
          </a:bodyPr>
          <a:lstStyle/>
          <a:p>
            <a:pPr eaLnBrk="1" fontAlgn="auto" hangingPunct="1">
              <a:spcAft>
                <a:spcPts val="0"/>
              </a:spcAft>
              <a:defRPr/>
            </a:pPr>
            <a:r>
              <a:rPr lang="el-GR" b="1" dirty="0" smtClean="0"/>
              <a:t>Είναι υπεύθυνος να προστατέψει τον σκύλο του από τους ανθρώπους που δεν ξέρουν πως να του συμπεριφερθούν!</a:t>
            </a:r>
            <a:r>
              <a:rPr lang="el-GR" dirty="0" smtClean="0"/>
              <a:t/>
            </a:r>
            <a:br>
              <a:rPr lang="el-GR" dirty="0" smtClean="0"/>
            </a:br>
            <a:endParaRPr lang="el-GR" dirty="0"/>
          </a:p>
        </p:txBody>
      </p:sp>
      <p:pic>
        <p:nvPicPr>
          <p:cNvPr id="53250" name="2 - Εικόνα" descr="11329041_826302177455422_137835967_n.jpg"/>
          <p:cNvPicPr>
            <a:picLocks noChangeAspect="1"/>
          </p:cNvPicPr>
          <p:nvPr/>
        </p:nvPicPr>
        <p:blipFill>
          <a:blip r:embed="rId2"/>
          <a:srcRect/>
          <a:stretch>
            <a:fillRect/>
          </a:stretch>
        </p:blipFill>
        <p:spPr bwMode="auto">
          <a:xfrm>
            <a:off x="1000125" y="2500313"/>
            <a:ext cx="7315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457200" y="274638"/>
            <a:ext cx="8229600" cy="2797175"/>
          </a:xfrm>
        </p:spPr>
        <p:txBody>
          <a:bodyPr/>
          <a:lstStyle/>
          <a:p>
            <a:pPr eaLnBrk="1" hangingPunct="1"/>
            <a:r>
              <a:rPr lang="el-GR" smtClean="0"/>
              <a:t/>
            </a:r>
            <a:br>
              <a:rPr lang="el-GR" smtClean="0"/>
            </a:br>
            <a:endParaRPr lang="el-GR" smtClean="0"/>
          </a:p>
        </p:txBody>
      </p:sp>
      <p:sp>
        <p:nvSpPr>
          <p:cNvPr id="17410" name="2 - Θέση περιεχομένου"/>
          <p:cNvSpPr>
            <a:spLocks noGrp="1"/>
          </p:cNvSpPr>
          <p:nvPr>
            <p:ph idx="1"/>
          </p:nvPr>
        </p:nvSpPr>
        <p:spPr>
          <a:xfrm>
            <a:off x="457200" y="0"/>
            <a:ext cx="8229600" cy="6126163"/>
          </a:xfrm>
        </p:spPr>
        <p:txBody>
          <a:bodyPr/>
          <a:lstStyle/>
          <a:p>
            <a:pPr algn="ctr" eaLnBrk="1" hangingPunct="1">
              <a:buFont typeface="Arial" charset="0"/>
              <a:buNone/>
            </a:pPr>
            <a:r>
              <a:rPr lang="el-GR" b="1" smtClean="0"/>
              <a:t>Στειρώνει και δε ζευγαρώνει. Η στείρωση εγκαίρως προστατεύει από ασθένειες και προσφέρει μακροζωία και καλύτερη συμπεριφορά</a:t>
            </a:r>
            <a:endParaRPr lang="el-GR" smtClean="0"/>
          </a:p>
        </p:txBody>
      </p:sp>
      <p:pic>
        <p:nvPicPr>
          <p:cNvPr id="17411" name="3 - Εικόνα" descr="Y2Spay.jpg"/>
          <p:cNvPicPr>
            <a:picLocks noChangeAspect="1"/>
          </p:cNvPicPr>
          <p:nvPr/>
        </p:nvPicPr>
        <p:blipFill>
          <a:blip r:embed="rId2"/>
          <a:srcRect/>
          <a:stretch>
            <a:fillRect/>
          </a:stretch>
        </p:blipFill>
        <p:spPr bwMode="auto">
          <a:xfrm>
            <a:off x="0" y="2000250"/>
            <a:ext cx="4714875" cy="4864100"/>
          </a:xfrm>
          <a:prstGeom prst="rect">
            <a:avLst/>
          </a:prstGeom>
          <a:noFill/>
          <a:ln w="9525">
            <a:noFill/>
            <a:miter lim="800000"/>
            <a:headEnd/>
            <a:tailEnd/>
          </a:ln>
        </p:spPr>
      </p:pic>
      <p:pic>
        <p:nvPicPr>
          <p:cNvPr id="17412" name="4 - Εικόνα" descr="WorldSpayNeuter-Day-_pyramids-graphic.jpg"/>
          <p:cNvPicPr>
            <a:picLocks noChangeAspect="1"/>
          </p:cNvPicPr>
          <p:nvPr/>
        </p:nvPicPr>
        <p:blipFill>
          <a:blip r:embed="rId3"/>
          <a:srcRect/>
          <a:stretch>
            <a:fillRect/>
          </a:stretch>
        </p:blipFill>
        <p:spPr bwMode="auto">
          <a:xfrm>
            <a:off x="4643438" y="2000250"/>
            <a:ext cx="4500562"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ctrTitle"/>
          </p:nvPr>
        </p:nvSpPr>
        <p:spPr/>
        <p:txBody>
          <a:bodyPr/>
          <a:lstStyle/>
          <a:p>
            <a:pPr eaLnBrk="1" hangingPunct="1"/>
            <a:r>
              <a:rPr lang="el-GR" b="1" smtClean="0"/>
              <a:t>Δεν τον εγκαταλείπει</a:t>
            </a:r>
          </a:p>
        </p:txBody>
      </p:sp>
      <p:pic>
        <p:nvPicPr>
          <p:cNvPr id="54274" name="3 - Εικόνα" descr="zoa-610x225.jpg"/>
          <p:cNvPicPr>
            <a:picLocks noChangeAspect="1"/>
          </p:cNvPicPr>
          <p:nvPr/>
        </p:nvPicPr>
        <p:blipFill>
          <a:blip r:embed="rId2"/>
          <a:srcRect/>
          <a:stretch>
            <a:fillRect/>
          </a:stretch>
        </p:blipFill>
        <p:spPr bwMode="auto">
          <a:xfrm>
            <a:off x="214313" y="0"/>
            <a:ext cx="8929687" cy="2643188"/>
          </a:xfrm>
          <a:prstGeom prst="rect">
            <a:avLst/>
          </a:prstGeom>
          <a:noFill/>
          <a:ln w="9525">
            <a:noFill/>
            <a:miter lim="800000"/>
            <a:headEnd/>
            <a:tailEnd/>
          </a:ln>
        </p:spPr>
      </p:pic>
      <p:pic>
        <p:nvPicPr>
          <p:cNvPr id="54275" name="4 - Εικόνα" descr="imagesWE0CEMTZ.jpg"/>
          <p:cNvPicPr>
            <a:picLocks noChangeAspect="1"/>
          </p:cNvPicPr>
          <p:nvPr/>
        </p:nvPicPr>
        <p:blipFill>
          <a:blip r:embed="rId3"/>
          <a:srcRect/>
          <a:stretch>
            <a:fillRect/>
          </a:stretch>
        </p:blipFill>
        <p:spPr bwMode="auto">
          <a:xfrm>
            <a:off x="7208838" y="0"/>
            <a:ext cx="1935162" cy="3786188"/>
          </a:xfrm>
          <a:prstGeom prst="rect">
            <a:avLst/>
          </a:prstGeom>
          <a:noFill/>
          <a:ln w="9525">
            <a:noFill/>
            <a:miter lim="800000"/>
            <a:headEnd/>
            <a:tailEnd/>
          </a:ln>
        </p:spPr>
      </p:pic>
      <p:pic>
        <p:nvPicPr>
          <p:cNvPr id="54276" name="5 - Εικόνα" descr="egkataleipsi-zoou-kampania-500-800x436.jpg"/>
          <p:cNvPicPr>
            <a:picLocks noChangeAspect="1"/>
          </p:cNvPicPr>
          <p:nvPr/>
        </p:nvPicPr>
        <p:blipFill>
          <a:blip r:embed="rId4"/>
          <a:srcRect/>
          <a:stretch>
            <a:fillRect/>
          </a:stretch>
        </p:blipFill>
        <p:spPr bwMode="auto">
          <a:xfrm>
            <a:off x="3929063" y="3786188"/>
            <a:ext cx="5214937" cy="3071812"/>
          </a:xfrm>
          <a:prstGeom prst="rect">
            <a:avLst/>
          </a:prstGeom>
          <a:noFill/>
          <a:ln w="9525">
            <a:noFill/>
            <a:miter lim="800000"/>
            <a:headEnd/>
            <a:tailEnd/>
          </a:ln>
        </p:spPr>
      </p:pic>
      <p:pic>
        <p:nvPicPr>
          <p:cNvPr id="54277" name="6 - Εικόνα" descr="imagesIGZ6MARL.jpg"/>
          <p:cNvPicPr>
            <a:picLocks noChangeAspect="1"/>
          </p:cNvPicPr>
          <p:nvPr/>
        </p:nvPicPr>
        <p:blipFill>
          <a:blip r:embed="rId5"/>
          <a:srcRect/>
          <a:stretch>
            <a:fillRect/>
          </a:stretch>
        </p:blipFill>
        <p:spPr bwMode="auto">
          <a:xfrm>
            <a:off x="0" y="3143250"/>
            <a:ext cx="4071938"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11362"/>
          </a:xfrm>
        </p:spPr>
        <p:txBody>
          <a:bodyPr rtlCol="0">
            <a:normAutofit fontScale="90000"/>
          </a:bodyPr>
          <a:lstStyle/>
          <a:p>
            <a:pPr eaLnBrk="1" fontAlgn="auto" hangingPunct="1">
              <a:spcAft>
                <a:spcPts val="0"/>
              </a:spcAft>
              <a:defRPr/>
            </a:pPr>
            <a:r>
              <a:rPr lang="el-GR" b="1" dirty="0" smtClean="0"/>
              <a:t>Δεν κλείνει το στόμα του, αν δει κάποιον να χτυπάει ή να κάνει κακό σε ένα σκύλο, ακόμη και αν είναι δικός του</a:t>
            </a:r>
            <a:endParaRPr lang="el-GR" b="1" dirty="0"/>
          </a:p>
        </p:txBody>
      </p:sp>
      <p:pic>
        <p:nvPicPr>
          <p:cNvPr id="55298" name="4 - Θέση περιεχομένου" descr="imagesTHUR3DWE.jpg"/>
          <p:cNvPicPr>
            <a:picLocks noGrp="1" noChangeAspect="1"/>
          </p:cNvPicPr>
          <p:nvPr>
            <p:ph idx="1"/>
          </p:nvPr>
        </p:nvPicPr>
        <p:blipFill>
          <a:blip r:embed="rId2"/>
          <a:srcRect/>
          <a:stretch>
            <a:fillRect/>
          </a:stretch>
        </p:blipFill>
        <p:spPr>
          <a:xfrm>
            <a:off x="285750" y="2481263"/>
            <a:ext cx="3143250" cy="4090987"/>
          </a:xfrm>
        </p:spPr>
      </p:pic>
      <p:pic>
        <p:nvPicPr>
          <p:cNvPr id="55299" name="5 - Εικόνα" descr="DikaiosiniSiopiSynenoxi.jpg"/>
          <p:cNvPicPr>
            <a:picLocks noChangeAspect="1"/>
          </p:cNvPicPr>
          <p:nvPr/>
        </p:nvPicPr>
        <p:blipFill>
          <a:blip r:embed="rId3"/>
          <a:srcRect/>
          <a:stretch>
            <a:fillRect/>
          </a:stretch>
        </p:blipFill>
        <p:spPr bwMode="auto">
          <a:xfrm>
            <a:off x="3786188" y="2643188"/>
            <a:ext cx="5072062"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ctrTitle"/>
          </p:nvPr>
        </p:nvSpPr>
        <p:spPr>
          <a:xfrm>
            <a:off x="685800" y="-214313"/>
            <a:ext cx="7772400" cy="1857376"/>
          </a:xfrm>
        </p:spPr>
        <p:txBody>
          <a:bodyPr/>
          <a:lstStyle/>
          <a:p>
            <a:pPr eaLnBrk="1" hangingPunct="1"/>
            <a:r>
              <a:rPr lang="el-GR" sz="4000" b="1" smtClean="0"/>
              <a:t>Ζητά τη βοήθεια ενός μεγάλου και πηγαίνει στην αστυνομία</a:t>
            </a:r>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a:p>
        </p:txBody>
      </p:sp>
      <p:pic>
        <p:nvPicPr>
          <p:cNvPr id="56323" name="3 - Εικόνα" descr="imagesTQUSIUK0.jpg"/>
          <p:cNvPicPr>
            <a:picLocks noChangeAspect="1"/>
          </p:cNvPicPr>
          <p:nvPr/>
        </p:nvPicPr>
        <p:blipFill>
          <a:blip r:embed="rId2"/>
          <a:srcRect/>
          <a:stretch>
            <a:fillRect/>
          </a:stretch>
        </p:blipFill>
        <p:spPr bwMode="auto">
          <a:xfrm>
            <a:off x="285750" y="1500188"/>
            <a:ext cx="85725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 - Υπότιτλος"/>
          <p:cNvSpPr>
            <a:spLocks noGrp="1"/>
          </p:cNvSpPr>
          <p:nvPr>
            <p:ph type="subTitle" idx="1"/>
          </p:nvPr>
        </p:nvSpPr>
        <p:spPr>
          <a:solidFill>
            <a:schemeClr val="bg1"/>
          </a:solidFill>
        </p:spPr>
        <p:txBody>
          <a:bodyPr/>
          <a:lstStyle/>
          <a:p>
            <a:pPr eaLnBrk="1" hangingPunct="1"/>
            <a:r>
              <a:rPr lang="el-GR" sz="4000" b="1" smtClean="0">
                <a:solidFill>
                  <a:schemeClr val="tx1"/>
                </a:solidFill>
              </a:rPr>
              <a:t>Όλος ο κόσμος του σκύλου σου είσαι ΕΣΥ!!!</a:t>
            </a:r>
          </a:p>
          <a:p>
            <a:pPr eaLnBrk="1" hangingPunct="1"/>
            <a:r>
              <a:rPr lang="el-GR" sz="4000" b="1" smtClean="0">
                <a:solidFill>
                  <a:schemeClr val="tx1"/>
                </a:solidFill>
              </a:rPr>
              <a:t>Αγάπα τον όπως αγαπάς και τον εαυτό σου!!!</a:t>
            </a:r>
          </a:p>
        </p:txBody>
      </p:sp>
      <p:pic>
        <p:nvPicPr>
          <p:cNvPr id="57346" name="3 - Εικόνα" descr="c0bfa8aa633c36d8763a0f4759b21265_L.jpg"/>
          <p:cNvPicPr>
            <a:picLocks noChangeAspect="1"/>
          </p:cNvPicPr>
          <p:nvPr/>
        </p:nvPicPr>
        <p:blipFill>
          <a:blip r:embed="rId2"/>
          <a:srcRect/>
          <a:stretch>
            <a:fillRect/>
          </a:stretch>
        </p:blipFill>
        <p:spPr bwMode="auto">
          <a:xfrm>
            <a:off x="0" y="0"/>
            <a:ext cx="9144000"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Τίτλος"/>
          <p:cNvSpPr>
            <a:spLocks noGrp="1"/>
          </p:cNvSpPr>
          <p:nvPr>
            <p:ph type="title"/>
          </p:nvPr>
        </p:nvSpPr>
        <p:spPr>
          <a:xfrm>
            <a:off x="500063" y="-857250"/>
            <a:ext cx="8229600" cy="5786438"/>
          </a:xfrm>
        </p:spPr>
        <p:txBody>
          <a:bodyPr/>
          <a:lstStyle/>
          <a:p>
            <a:pPr eaLnBrk="1" hangingPunct="1"/>
            <a:r>
              <a:rPr lang="el-GR" sz="3600" smtClean="0"/>
              <a:t/>
            </a:r>
            <a:br>
              <a:rPr lang="el-GR" sz="3600" smtClean="0"/>
            </a:br>
            <a:r>
              <a:rPr lang="el-GR" sz="4000" b="1" smtClean="0"/>
              <a:t>Εμβολιάζει και αποπαρασιτώνει</a:t>
            </a:r>
            <a:br>
              <a:rPr lang="el-GR" sz="4000" b="1" smtClean="0"/>
            </a:br>
            <a:r>
              <a:rPr lang="el-GR" sz="4000" b="1" smtClean="0"/>
              <a:t>Παίρνει προληπτικά μέτρα-εξετάσεις για την υγεία του </a:t>
            </a:r>
            <a:br>
              <a:rPr lang="el-GR" sz="4000" b="1" smtClean="0"/>
            </a:br>
            <a:r>
              <a:rPr lang="el-GR" sz="4000" b="1" smtClean="0"/>
              <a:t>Τον πηγαίνει στον κτηνίατρο όποτε αρρωσταίνει και δεν εφαρμόζει από μόνος του θεραπείες</a:t>
            </a:r>
            <a:r>
              <a:rPr lang="el-GR" smtClean="0"/>
              <a:t/>
            </a:r>
            <a:br>
              <a:rPr lang="el-GR" smtClean="0"/>
            </a:br>
            <a:endParaRPr lang="el-GR" smtClean="0"/>
          </a:p>
        </p:txBody>
      </p:sp>
      <p:pic>
        <p:nvPicPr>
          <p:cNvPr id="18434" name="4 - Εικόνα" descr="ktiniatros-aoutsch-650x400.jpg"/>
          <p:cNvPicPr>
            <a:picLocks noChangeAspect="1"/>
          </p:cNvPicPr>
          <p:nvPr/>
        </p:nvPicPr>
        <p:blipFill>
          <a:blip r:embed="rId2"/>
          <a:srcRect/>
          <a:stretch>
            <a:fillRect/>
          </a:stretch>
        </p:blipFill>
        <p:spPr bwMode="auto">
          <a:xfrm>
            <a:off x="0" y="3714750"/>
            <a:ext cx="9144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57200" y="274638"/>
            <a:ext cx="8229600" cy="777875"/>
          </a:xfrm>
        </p:spPr>
        <p:txBody>
          <a:bodyPr/>
          <a:lstStyle/>
          <a:p>
            <a:r>
              <a:rPr lang="el-GR" smtClean="0"/>
              <a:t>Τοποθέτηση </a:t>
            </a:r>
            <a:r>
              <a:rPr lang="en-US" smtClean="0"/>
              <a:t>microchip </a:t>
            </a:r>
            <a:endParaRPr lang="el-GR" smtClean="0"/>
          </a:p>
        </p:txBody>
      </p:sp>
      <p:sp>
        <p:nvSpPr>
          <p:cNvPr id="58371" name="Rectangle 3"/>
          <p:cNvSpPr>
            <a:spLocks noGrp="1"/>
          </p:cNvSpPr>
          <p:nvPr>
            <p:ph type="body" idx="1"/>
          </p:nvPr>
        </p:nvSpPr>
        <p:spPr>
          <a:xfrm>
            <a:off x="468313" y="1052513"/>
            <a:ext cx="8229600" cy="3889375"/>
          </a:xfrm>
        </p:spPr>
        <p:txBody>
          <a:bodyPr/>
          <a:lstStyle/>
          <a:p>
            <a:pPr>
              <a:lnSpc>
                <a:spcPct val="80000"/>
              </a:lnSpc>
            </a:pPr>
            <a:r>
              <a:rPr lang="el-GR" sz="1800" smtClean="0"/>
              <a:t>Με την απόκτηση του κατοικιδίου σας υποχρεώτικα και με τον νόμο πρέπει να τοποθετήσετε ένα τσιπάκι στη γάτα ή τον σκύλο σας. Ουσιαστικά αυτή είναι η ηλεκτρονική ταυτότητα του ζώου σας. Η τοποθέτηση του τσιπ είναι μια πράξη φροντίδας, υπευθυνότητας και προστασίας του ζώου σας αλλά και ο μοναδικός τρόπος εύρεσης του ζωού σε περίπτωση που έχει κλαπεί ή χαθεί!</a:t>
            </a:r>
          </a:p>
          <a:p>
            <a:pPr>
              <a:lnSpc>
                <a:spcPct val="80000"/>
              </a:lnSpc>
            </a:pPr>
            <a:r>
              <a:rPr lang="el-GR" sz="1800" smtClean="0"/>
              <a:t>Η τοποθέτηση γίνεται αποκλειστικά και μόνο από τον κτηνίατρό σας ο οποίος με ένεση το εμφυτεύει ανώδυνα στο ζώο σας κάτω από το δέρμα, στη δεξιά πλευρά του λαιµού κοντά στον ώµο του κατοικίδιού σας.</a:t>
            </a:r>
          </a:p>
          <a:p>
            <a:pPr>
              <a:lnSpc>
                <a:spcPct val="80000"/>
              </a:lnSpc>
            </a:pPr>
            <a:r>
              <a:rPr lang="el-GR" sz="1800" smtClean="0"/>
              <a:t>Είναι σαν έναν μικρό κόκκο ρυζιού αυτή η κάψουλα και ο χρόνος που απαιτείται για την τοποθέτησή της είναι μερικά δευτερόλεπτα .</a:t>
            </a:r>
          </a:p>
          <a:p>
            <a:pPr>
              <a:lnSpc>
                <a:spcPct val="80000"/>
              </a:lnSpc>
            </a:pPr>
            <a:r>
              <a:rPr lang="el-GR" sz="1800" smtClean="0"/>
              <a:t>Δεν χρειάζεται αναισθησία του ζώου και δεν έχει καµία αρνητική επίπτωση στην υγεία του. Το τσιπ, αφού εµφυτευτεί, µπορεί να αφαιρεθεί µόνο µε χειρουργική επέµβαση και ο χρόνος ζωής του είναι ο ίδιος µε αυτόν του κατοικίδιού σας.</a:t>
            </a:r>
          </a:p>
        </p:txBody>
      </p:sp>
      <p:pic>
        <p:nvPicPr>
          <p:cNvPr id="58375" name="Picture 7" descr="537362_490363634339234_120589068_n"/>
          <p:cNvPicPr>
            <a:picLocks noChangeAspect="1" noChangeArrowheads="1"/>
          </p:cNvPicPr>
          <p:nvPr/>
        </p:nvPicPr>
        <p:blipFill>
          <a:blip r:embed="rId2"/>
          <a:srcRect/>
          <a:stretch>
            <a:fillRect/>
          </a:stretch>
        </p:blipFill>
        <p:spPr bwMode="auto">
          <a:xfrm>
            <a:off x="5903913" y="3811588"/>
            <a:ext cx="3240087" cy="3046412"/>
          </a:xfrm>
          <a:prstGeom prst="rect">
            <a:avLst/>
          </a:prstGeom>
          <a:noFill/>
        </p:spPr>
      </p:pic>
      <p:pic>
        <p:nvPicPr>
          <p:cNvPr id="58376" name="Picture 8" descr="323867_490363911005873_69830972_o"/>
          <p:cNvPicPr>
            <a:picLocks noChangeAspect="1" noChangeArrowheads="1"/>
          </p:cNvPicPr>
          <p:nvPr/>
        </p:nvPicPr>
        <p:blipFill>
          <a:blip r:embed="rId3"/>
          <a:srcRect/>
          <a:stretch>
            <a:fillRect/>
          </a:stretch>
        </p:blipFill>
        <p:spPr bwMode="auto">
          <a:xfrm>
            <a:off x="3708400" y="4724400"/>
            <a:ext cx="2951163" cy="2133600"/>
          </a:xfrm>
          <a:prstGeom prst="rect">
            <a:avLst/>
          </a:prstGeom>
          <a:noFill/>
        </p:spPr>
      </p:pic>
      <p:pic>
        <p:nvPicPr>
          <p:cNvPr id="58377" name="Picture 9" descr="578563_490342021008062_1973465668_n"/>
          <p:cNvPicPr>
            <a:picLocks noChangeAspect="1" noChangeArrowheads="1"/>
          </p:cNvPicPr>
          <p:nvPr/>
        </p:nvPicPr>
        <p:blipFill>
          <a:blip r:embed="rId4"/>
          <a:srcRect/>
          <a:stretch>
            <a:fillRect/>
          </a:stretch>
        </p:blipFill>
        <p:spPr bwMode="auto">
          <a:xfrm>
            <a:off x="0" y="4797425"/>
            <a:ext cx="3635375" cy="20605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214813"/>
          </a:xfrm>
        </p:spPr>
        <p:txBody>
          <a:bodyPr rtlCol="0">
            <a:normAutofit fontScale="90000"/>
          </a:bodyPr>
          <a:lstStyle/>
          <a:p>
            <a:pPr eaLnBrk="1" fontAlgn="auto" hangingPunct="1">
              <a:spcAft>
                <a:spcPts val="0"/>
              </a:spcAft>
              <a:defRPr/>
            </a:pPr>
            <a:r>
              <a:rPr lang="el-GR" b="1" dirty="0" smtClean="0"/>
              <a:t>Δίνει </a:t>
            </a:r>
            <a:r>
              <a:rPr lang="el-GR" b="1" dirty="0"/>
              <a:t>την καλύτερη δυνατή τροφή που μπορεί να αγοράσει. Και αν τα χρήματα δεν του περισσεύουν, τότε μαγειρεύει ειδικά για αυτόν. </a:t>
            </a:r>
            <a:r>
              <a:rPr lang="el-GR" b="1" dirty="0" smtClean="0"/>
              <a:t>Δε του δίνει </a:t>
            </a:r>
            <a:r>
              <a:rPr lang="el-GR" b="1" dirty="0" err="1" smtClean="0"/>
              <a:t>ό,τι</a:t>
            </a:r>
            <a:r>
              <a:rPr lang="el-GR" b="1" dirty="0" smtClean="0"/>
              <a:t> περισσεύει από το οικογενειακό φαγητό</a:t>
            </a:r>
            <a:r>
              <a:rPr lang="el-GR" dirty="0"/>
              <a:t/>
            </a:r>
            <a:br>
              <a:rPr lang="el-GR" dirty="0"/>
            </a:br>
            <a:endParaRPr lang="el-GR" dirty="0"/>
          </a:p>
        </p:txBody>
      </p:sp>
      <p:pic>
        <p:nvPicPr>
          <p:cNvPr id="19458" name="3 - Εικόνα" descr="6f8ea7d6530e1c68fcdae5d98adee78a.jpg"/>
          <p:cNvPicPr>
            <a:picLocks noChangeAspect="1"/>
          </p:cNvPicPr>
          <p:nvPr/>
        </p:nvPicPr>
        <p:blipFill>
          <a:blip r:embed="rId2"/>
          <a:srcRect/>
          <a:stretch>
            <a:fillRect/>
          </a:stretch>
        </p:blipFill>
        <p:spPr bwMode="auto">
          <a:xfrm>
            <a:off x="0" y="3571875"/>
            <a:ext cx="5143500" cy="3286125"/>
          </a:xfrm>
          <a:prstGeom prst="rect">
            <a:avLst/>
          </a:prstGeom>
          <a:noFill/>
          <a:ln w="9525">
            <a:noFill/>
            <a:miter lim="800000"/>
            <a:headEnd/>
            <a:tailEnd/>
          </a:ln>
        </p:spPr>
      </p:pic>
      <p:pic>
        <p:nvPicPr>
          <p:cNvPr id="19459" name="4 - Εικόνα" descr="3060.jpg"/>
          <p:cNvPicPr>
            <a:picLocks noChangeAspect="1"/>
          </p:cNvPicPr>
          <p:nvPr/>
        </p:nvPicPr>
        <p:blipFill>
          <a:blip r:embed="rId3"/>
          <a:srcRect/>
          <a:stretch>
            <a:fillRect/>
          </a:stretch>
        </p:blipFill>
        <p:spPr bwMode="auto">
          <a:xfrm>
            <a:off x="4929188" y="3500438"/>
            <a:ext cx="4214812" cy="3357562"/>
          </a:xfrm>
          <a:prstGeom prst="rect">
            <a:avLst/>
          </a:prstGeom>
          <a:noFill/>
          <a:ln w="9525">
            <a:noFill/>
            <a:miter lim="800000"/>
            <a:headEnd/>
            <a:tailEnd/>
          </a:ln>
        </p:spPr>
      </p:pic>
      <p:pic>
        <p:nvPicPr>
          <p:cNvPr id="19460" name="5 - Εικόνα" descr="κασν.png"/>
          <p:cNvPicPr>
            <a:picLocks noChangeAspect="1"/>
          </p:cNvPicPr>
          <p:nvPr/>
        </p:nvPicPr>
        <p:blipFill>
          <a:blip r:embed="rId4"/>
          <a:srcRect/>
          <a:stretch>
            <a:fillRect/>
          </a:stretch>
        </p:blipFill>
        <p:spPr bwMode="auto">
          <a:xfrm>
            <a:off x="3429000" y="3643313"/>
            <a:ext cx="257175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 Θέση περιεχομένου"/>
          <p:cNvSpPr>
            <a:spLocks noGrp="1"/>
          </p:cNvSpPr>
          <p:nvPr>
            <p:ph idx="1"/>
          </p:nvPr>
        </p:nvSpPr>
        <p:spPr>
          <a:xfrm>
            <a:off x="457200" y="4357688"/>
            <a:ext cx="8229600" cy="3571875"/>
          </a:xfrm>
        </p:spPr>
        <p:txBody>
          <a:bodyPr/>
          <a:lstStyle/>
          <a:p>
            <a:pPr algn="ctr" eaLnBrk="1" hangingPunct="1">
              <a:buFont typeface="Arial" charset="0"/>
              <a:buNone/>
            </a:pPr>
            <a:r>
              <a:rPr lang="el-GR" b="1" smtClean="0"/>
              <a:t>Μερικά «ανθρώπινα» φαγητά μπορεί να αρρωστήσουν τον σκύλο. Δε μοιράζεται το φαγητό ή το κολατσιό του μαζί του και ποτέ δεν του δίνει φαγητό ενώ κάθεται στο τραπέζι και τρώει!</a:t>
            </a:r>
            <a:br>
              <a:rPr lang="el-GR" b="1" smtClean="0"/>
            </a:br>
            <a:r>
              <a:rPr lang="el-GR" smtClean="0"/>
              <a:t/>
            </a:r>
            <a:br>
              <a:rPr lang="el-GR" smtClean="0"/>
            </a:br>
            <a:endParaRPr lang="el-GR" smtClean="0"/>
          </a:p>
        </p:txBody>
      </p:sp>
      <p:pic>
        <p:nvPicPr>
          <p:cNvPr id="20482" name="3 - Εικόνα" descr="Can_We_Please_Trade.jpg"/>
          <p:cNvPicPr>
            <a:picLocks noChangeAspect="1"/>
          </p:cNvPicPr>
          <p:nvPr/>
        </p:nvPicPr>
        <p:blipFill>
          <a:blip r:embed="rId2"/>
          <a:srcRect/>
          <a:stretch>
            <a:fillRect/>
          </a:stretch>
        </p:blipFill>
        <p:spPr bwMode="auto">
          <a:xfrm>
            <a:off x="0" y="0"/>
            <a:ext cx="3429000" cy="2857500"/>
          </a:xfrm>
          <a:prstGeom prst="rect">
            <a:avLst/>
          </a:prstGeom>
          <a:noFill/>
          <a:ln w="9525">
            <a:noFill/>
            <a:miter lim="800000"/>
            <a:headEnd/>
            <a:tailEnd/>
          </a:ln>
        </p:spPr>
      </p:pic>
      <p:pic>
        <p:nvPicPr>
          <p:cNvPr id="20483" name="4 - Εικόνα" descr="ImageGen.jpg"/>
          <p:cNvPicPr>
            <a:picLocks noChangeAspect="1"/>
          </p:cNvPicPr>
          <p:nvPr/>
        </p:nvPicPr>
        <p:blipFill>
          <a:blip r:embed="rId3"/>
          <a:srcRect/>
          <a:stretch>
            <a:fillRect/>
          </a:stretch>
        </p:blipFill>
        <p:spPr bwMode="auto">
          <a:xfrm>
            <a:off x="3357563" y="0"/>
            <a:ext cx="3714750" cy="2786063"/>
          </a:xfrm>
          <a:prstGeom prst="rect">
            <a:avLst/>
          </a:prstGeom>
          <a:noFill/>
          <a:ln w="9525">
            <a:noFill/>
            <a:miter lim="800000"/>
            <a:headEnd/>
            <a:tailEnd/>
          </a:ln>
        </p:spPr>
      </p:pic>
      <p:pic>
        <p:nvPicPr>
          <p:cNvPr id="20484" name="5 - Εικόνα" descr="skulos-troei-pagoto.jpg"/>
          <p:cNvPicPr>
            <a:picLocks noChangeAspect="1"/>
          </p:cNvPicPr>
          <p:nvPr/>
        </p:nvPicPr>
        <p:blipFill>
          <a:blip r:embed="rId4"/>
          <a:srcRect/>
          <a:stretch>
            <a:fillRect/>
          </a:stretch>
        </p:blipFill>
        <p:spPr bwMode="auto">
          <a:xfrm>
            <a:off x="0" y="2714625"/>
            <a:ext cx="7358063" cy="1643063"/>
          </a:xfrm>
          <a:prstGeom prst="rect">
            <a:avLst/>
          </a:prstGeom>
          <a:noFill/>
          <a:ln w="9525">
            <a:noFill/>
            <a:miter lim="800000"/>
            <a:headEnd/>
            <a:tailEnd/>
          </a:ln>
        </p:spPr>
      </p:pic>
      <p:pic>
        <p:nvPicPr>
          <p:cNvPr id="20485" name="6 - Εικόνα" descr="κλξλσκα.png"/>
          <p:cNvPicPr>
            <a:picLocks noChangeAspect="1"/>
          </p:cNvPicPr>
          <p:nvPr/>
        </p:nvPicPr>
        <p:blipFill>
          <a:blip r:embed="rId5"/>
          <a:srcRect/>
          <a:stretch>
            <a:fillRect/>
          </a:stretch>
        </p:blipFill>
        <p:spPr bwMode="auto">
          <a:xfrm>
            <a:off x="6929438" y="0"/>
            <a:ext cx="2214562"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1 - Εικόνα" descr="previe_image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1060</Words>
  <Application>Microsoft Office PowerPoint</Application>
  <PresentationFormat>Προβολή στην οθόνη (4:3)</PresentationFormat>
  <Paragraphs>69</Paragraphs>
  <Slides>43</Slides>
  <Notes>1</Notes>
  <HiddenSlides>0</HiddenSlides>
  <MMClips>0</MMClips>
  <ScaleCrop>false</ScaleCrop>
  <HeadingPairs>
    <vt:vector size="6" baseType="variant">
      <vt:variant>
        <vt:lpstr>Γραμματοσειρές που χρησιμοποιούνται</vt:lpstr>
      </vt:variant>
      <vt:variant>
        <vt:i4>4</vt:i4>
      </vt:variant>
      <vt:variant>
        <vt:lpstr>Πρότυπο σχεδίασης</vt:lpstr>
      </vt:variant>
      <vt:variant>
        <vt:i4>1</vt:i4>
      </vt:variant>
      <vt:variant>
        <vt:lpstr>Τίτλοι διαφανειών</vt:lpstr>
      </vt:variant>
      <vt:variant>
        <vt:i4>43</vt:i4>
      </vt:variant>
    </vt:vector>
  </HeadingPairs>
  <TitlesOfParts>
    <vt:vector size="48" baseType="lpstr">
      <vt:lpstr>Arial</vt:lpstr>
      <vt:lpstr>Calibri</vt:lpstr>
      <vt:lpstr>Wingdings</vt:lpstr>
      <vt:lpstr>Times New Roman</vt:lpstr>
      <vt:lpstr>Θέμα του Office</vt:lpstr>
      <vt:lpstr>Ο υπεύθυνος κηδεμόνας σκύλου!!!</vt:lpstr>
      <vt:lpstr>Υιοθετεί δεν αγοράζει. Αγοράζοντας στηρίζει την βιομηχανία των puppy mils και πολλά από τα ζώα που πωλούνται στα pet shop προέρχονται από εκεί  </vt:lpstr>
      <vt:lpstr>Αν έχει ανάγκη από σκύλο εργασίας (σκύλοι οδηγοί τυφλών, σκύλοι βοηθοί), απευθύνεται σε έναν νόμιμο εκτροφέα, όπου εκείνος τον κατευθύνει για το πού και πώς θα τον εκπαιδεύσει</vt:lpstr>
      <vt:lpstr> </vt:lpstr>
      <vt:lpstr> Εμβολιάζει και αποπαρασιτώνει Παίρνει προληπτικά μέτρα-εξετάσεις για την υγεία του  Τον πηγαίνει στον κτηνίατρο όποτε αρρωσταίνει και δεν εφαρμόζει από μόνος του θεραπείες </vt:lpstr>
      <vt:lpstr>Τοποθέτηση microchip </vt:lpstr>
      <vt:lpstr>Δίνει την καλύτερη δυνατή τροφή που μπορεί να αγοράσει. Και αν τα χρήματα δεν του περισσεύουν, τότε μαγειρεύει ειδικά για αυτόν. Δε του δίνει ό,τι περισσεύει από το οικογενειακό φαγητό </vt:lpstr>
      <vt:lpstr>Διαφάνεια 8</vt:lpstr>
      <vt:lpstr>Διαφάνεια 9</vt:lpstr>
      <vt:lpstr>Δεν του παίρνει το φαγητό ποτέ, ενώ τρώει!</vt:lpstr>
      <vt:lpstr>Τον βγάζει τακτικές βόλτες Πάντα βόλτα με το λουρί Φροντίζει για την κοινωνικοποίηση του </vt:lpstr>
      <vt:lpstr>Δεν πάει ποτέ μόνος του βόλτα το σκύλο και στη βόλτα με το σκύλο και τους γονείς του, δεν τρέχει να γνωρίσει ο σκύλος του  τα υπόλοιπα σκυλιά!</vt:lpstr>
      <vt:lpstr>Διαφάνεια 13</vt:lpstr>
      <vt:lpstr>Τον μαθαίνει στο crate και στο πάρκο για σκύλους  </vt:lpstr>
      <vt:lpstr>Τον μαθαίνει στο αυτοκίνητο</vt:lpstr>
      <vt:lpstr>Δεν τον αφήνει το καλοκαίρι ποτέ μέσα στο αυτοκίνητο ούτε για 5 λεπτά!</vt:lpstr>
      <vt:lpstr>Δε χρησιμοποιεί οποιαδήποτε μορφή βίας (φωνές, πνίχτες, ηλεκτρικό κολάρο, ξύλο) &amp; Δεν εκπαιδεύει μόνος από όσα άκουσε από φίλους και γνωστούς και όσα διάβασε στο διαδίκτυο  </vt:lpstr>
      <vt:lpstr>Αν ο σκύλος κάνει κάτι «κακό» και δε του αρέσει και είναι μπροστά προσπαθεί να του αποσπάσει την προσοχή με κάτι άλλο καλύτερο. Αν ο σκύλος κάνει κάτι «κακό» και δεν είναι μπροστά, τον αγνοεί! Οι σκύλοι έχουν πάρα πολύ μικρή μνήμη!</vt:lpstr>
      <vt:lpstr>Αν ο σκύλος κάνει κάτι «καλό», αμέσως του λέει ΜΠΡΑΒΟ με χαρούμενη φωνή και τον επιβραβεύει με το αγαπημένο του φαγητό, παιχνίδι ή χάδι!</vt:lpstr>
      <vt:lpstr> Αν έχει άδεια από τους γονείς του να δίνει εντολές στον σκύλο τότε χρησιμοποιεί μία μόνο λέξη όπως «Κάτσε» και όχι «Κάτσε κάτω»  Αν ξέρει τί να κάνει για να τον υπακούσει ο σκύλος του, το λέει μόνο μια φορά </vt:lpstr>
      <vt:lpstr>Διαφάνεια 21</vt:lpstr>
      <vt:lpstr>Μιλά στον σκύλο του με κανονική φωνή. Δεν του φωνάζει!  Όταν τον πλησιάζει δεν τρέχει, αλλά περπατάει κανονικά!  </vt:lpstr>
      <vt:lpstr>Διαφάνεια 23</vt:lpstr>
      <vt:lpstr>Διαφάνεια 24</vt:lpstr>
      <vt:lpstr>Διαφάνεια 25</vt:lpstr>
      <vt:lpstr>Αν φοβηθεί ότι θα του επιτεθεί ο σκύλος, κάνει το δέντρο!</vt:lpstr>
      <vt:lpstr>Αν ο σκύλος του επιτεθεί, ενώ κάνει ποδήλατο, ή κυνηγάει το αυτοκίνητο που οδηγούν οι γονείς του, και στις δύο περιπτώσεις σταματάει, δεν τρέχει περισσότερο!</vt:lpstr>
      <vt:lpstr>Διαφάνεια 28</vt:lpstr>
      <vt:lpstr>Διαφάνεια 29</vt:lpstr>
      <vt:lpstr>Ποτέ δεν αγγίζει μια σκύλα που έχει κουτάβια!</vt:lpstr>
      <vt:lpstr>Διαφάνεια 31</vt:lpstr>
      <vt:lpstr>Μαζεύει τις ακαθαρσίες του  </vt:lpstr>
      <vt:lpstr>Τον έχει μέσα στο σπίτι και όχι στο μπαλκόνι στη ταράτσα ή στην αυλή</vt:lpstr>
      <vt:lpstr>Δεν έχει περισσότερα κατοικίδια από όσα μου επιτρέπουν οι οικονομικές του δυνατότητες </vt:lpstr>
      <vt:lpstr>Φροντίζει για την διασκέδαση και την διαπαιδαγώγηση του </vt:lpstr>
      <vt:lpstr>Παίζει «πιάστο….φέρτο» Δεν αρπάζει τα παιχνίδια από το σκύλο του, ούτε του τα «κλέβει» Αν ο σκύλος αρπάξει κάτι στο στόμα του είναι δικό του, ακόμη και αν είναι το αγαπημένο μας παιχνίδι ή παπούτσι! Αν του τα πάρει, του τα ανταλλάσει με κάτι άλλο πιο ενδιαφέρον για το σκύλο του (π.χ παίρνει το παιχνίδι και του δίνει κάτι νόστιμο να φάει)  Δεν παλεύει με το σκύλο του και ούτε παίζει βίαια παιχνίδια </vt:lpstr>
      <vt:lpstr>Θυμάται ότι και τα σκυλιά κουράζονται. Αν ο σκύλος νυστάζει, τον αφήνει να κοιμηθεί!  Αν είναι στο κρεβάτι του, τον αφήνει να κοιμηθεί και παίζει σε άλλο δωμάτιο.  Αν ο σκύλος κοιμάται δεν κάθεται πάνω του! Δεν του πετάει φαγητό ή παιχνίδια, ενώ κοιμάται!  </vt:lpstr>
      <vt:lpstr>Τον σέβεται και τον αγαπά</vt:lpstr>
      <vt:lpstr>Είναι υπεύθυνος να προστατέψει τον σκύλο του από τους ανθρώπους που δεν ξέρουν πως να του συμπεριφερθούν! </vt:lpstr>
      <vt:lpstr>Δεν τον εγκαταλείπει</vt:lpstr>
      <vt:lpstr>Δεν κλείνει το στόμα του, αν δει κάποιον να χτυπάει ή να κάνει κακό σε ένα σκύλο, ακόμη και αν είναι δικός του</vt:lpstr>
      <vt:lpstr>Ζητά τη βοήθεια ενός μεγάλου και πηγαίνει στην αστυνομία</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Υιοθετεί δεν αγοράζει. Αγοράζοντας στηρίζει την βιομηχανία των puppy mils  </dc:title>
  <dc:creator>user</dc:creator>
  <cp:lastModifiedBy>dimitriszio@hotmail.com</cp:lastModifiedBy>
  <cp:revision>85</cp:revision>
  <dcterms:created xsi:type="dcterms:W3CDTF">2015-06-10T17:29:11Z</dcterms:created>
  <dcterms:modified xsi:type="dcterms:W3CDTF">2017-11-28T21:36:42Z</dcterms:modified>
</cp:coreProperties>
</file>