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7556500" cy="10693400"/>
  <p:notesSz cx="75565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564" cy="10692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72204" y="9915855"/>
            <a:ext cx="21971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7339" y="919733"/>
            <a:ext cx="4399788" cy="72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450" y="7785100"/>
            <a:ext cx="426720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C00000"/>
                </a:solidFill>
                <a:latin typeface="Calibri"/>
                <a:cs typeface="Calibri"/>
              </a:rPr>
              <a:t>Χριστίνα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Calibri"/>
                <a:cs typeface="Calibri"/>
              </a:rPr>
              <a:t>Νομικού</a:t>
            </a:r>
            <a:endParaRPr lang="en-US" sz="2800" b="1" spc="-5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εκπαιδευτικός πρωτοβάθμιας εκπαίδευση</a:t>
            </a:r>
            <a:r>
              <a:rPr lang="el-GR" sz="2800" b="1" spc="-5" dirty="0" smtClean="0">
                <a:solidFill>
                  <a:srgbClr val="0070C0"/>
                </a:solidFill>
                <a:latin typeface="Calibri"/>
                <a:cs typeface="Calibri"/>
              </a:rPr>
              <a:t>ς </a:t>
            </a:r>
            <a:endParaRPr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821306"/>
            <a:ext cx="5553075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</a:t>
            </a:fld>
            <a:endParaRPr dirty="0"/>
          </a:p>
        </p:txBody>
      </p:sp>
      <p:pic>
        <p:nvPicPr>
          <p:cNvPr id="6" name="Picture 5" descr="C:\Users\ouzal\OneDrive\Desktop\86406444_1595401807284229_3727205368594432000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683" y="7952583"/>
            <a:ext cx="2740817" cy="27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806450" y="72517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παραμύθι για την καλλιέργεια οικολογικής συνείδησης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850" y="1155700"/>
            <a:ext cx="3581400" cy="84176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757555">
              <a:lnSpc>
                <a:spcPts val="1870"/>
              </a:lnSpc>
              <a:spcBef>
                <a:spcPts val="200"/>
              </a:spcBef>
              <a:tabLst>
                <a:tab pos="1160780" algn="l"/>
              </a:tabLst>
            </a:pPr>
            <a:r>
              <a:rPr b="1" spc="-5" dirty="0">
                <a:latin typeface="Bookman Old Style"/>
                <a:cs typeface="Bookman Old Style"/>
              </a:rPr>
              <a:t>Ένα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πρωί	</a:t>
            </a:r>
            <a:r>
              <a:rPr b="1" spc="-5" dirty="0" err="1" smtClean="0">
                <a:latin typeface="Bookman Old Style"/>
                <a:cs typeface="Bookman Old Style"/>
              </a:rPr>
              <a:t>όμως</a:t>
            </a:r>
            <a:r>
              <a:rPr lang="el-GR" b="1" spc="-5" dirty="0" smtClean="0">
                <a:latin typeface="Bookman Old Style"/>
                <a:cs typeface="Bookman Old Style"/>
              </a:rPr>
              <a:t>, όπως κυλούσε</a:t>
            </a:r>
            <a:r>
              <a:rPr b="1" spc="-5" dirty="0" smtClean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της  </a:t>
            </a:r>
            <a:r>
              <a:rPr b="1" spc="-10" dirty="0">
                <a:latin typeface="Bookman Old Style"/>
                <a:cs typeface="Bookman Old Style"/>
              </a:rPr>
              <a:t>φάνηκε </a:t>
            </a:r>
            <a:r>
              <a:rPr b="1" spc="-5" dirty="0">
                <a:latin typeface="Bookman Old Style"/>
                <a:cs typeface="Bookman Old Style"/>
              </a:rPr>
              <a:t>πως δεν</a:t>
            </a:r>
            <a:r>
              <a:rPr b="1" spc="-3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άκουγε</a:t>
            </a:r>
            <a:endParaRPr dirty="0">
              <a:latin typeface="Bookman Old Style"/>
              <a:cs typeface="Bookman Old Style"/>
            </a:endParaRPr>
          </a:p>
          <a:p>
            <a:pPr marL="12700" marR="5080">
              <a:lnSpc>
                <a:spcPts val="1870"/>
              </a:lnSpc>
              <a:spcBef>
                <a:spcPts val="15"/>
              </a:spcBef>
            </a:pPr>
            <a:r>
              <a:rPr b="1" spc="-5" dirty="0">
                <a:latin typeface="Bookman Old Style"/>
                <a:cs typeface="Bookman Old Style"/>
              </a:rPr>
              <a:t>πια τα πουλιά, ούτε </a:t>
            </a:r>
            <a:r>
              <a:rPr b="1" spc="5" dirty="0">
                <a:latin typeface="Bookman Old Style"/>
                <a:cs typeface="Bookman Old Style"/>
              </a:rPr>
              <a:t>το </a:t>
            </a:r>
            <a:r>
              <a:rPr b="1" spc="-5" dirty="0">
                <a:latin typeface="Bookman Old Style"/>
                <a:cs typeface="Bookman Old Style"/>
              </a:rPr>
              <a:t>θρόισμα  των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φύλλων.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414020">
              <a:lnSpc>
                <a:spcPts val="1880"/>
              </a:lnSpc>
            </a:pPr>
            <a:r>
              <a:rPr b="1" spc="-10" dirty="0">
                <a:latin typeface="Bookman Old Style"/>
                <a:cs typeface="Bookman Old Style"/>
              </a:rPr>
              <a:t>Ένας </a:t>
            </a:r>
            <a:r>
              <a:rPr b="1" spc="-5" dirty="0">
                <a:latin typeface="Bookman Old Style"/>
                <a:cs typeface="Bookman Old Style"/>
              </a:rPr>
              <a:t>μακρινός θόρυβος,  μια βουή, </a:t>
            </a:r>
            <a:r>
              <a:rPr b="1" spc="-10" dirty="0">
                <a:latin typeface="Bookman Old Style"/>
                <a:cs typeface="Bookman Old Style"/>
              </a:rPr>
              <a:t>έφτανε </a:t>
            </a:r>
            <a:r>
              <a:rPr b="1" spc="-5" dirty="0">
                <a:latin typeface="Bookman Old Style"/>
                <a:cs typeface="Bookman Old Style"/>
              </a:rPr>
              <a:t>στα</a:t>
            </a:r>
            <a:r>
              <a:rPr b="1" spc="-3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αυτιά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05"/>
              </a:lnSpc>
            </a:pPr>
            <a:r>
              <a:rPr b="1" spc="-5" dirty="0">
                <a:latin typeface="Bookman Old Style"/>
                <a:cs typeface="Bookman Old Style"/>
              </a:rPr>
              <a:t>της, </a:t>
            </a:r>
            <a:r>
              <a:rPr b="1" spc="-10" dirty="0">
                <a:latin typeface="Bookman Old Style"/>
                <a:cs typeface="Bookman Old Style"/>
              </a:rPr>
              <a:t>αλλά </a:t>
            </a:r>
            <a:r>
              <a:rPr b="1" spc="-5" dirty="0">
                <a:latin typeface="Bookman Old Style"/>
                <a:cs typeface="Bookman Old Style"/>
              </a:rPr>
              <a:t>δεν </a:t>
            </a:r>
            <a:r>
              <a:rPr b="1" spc="-10" dirty="0">
                <a:latin typeface="Bookman Old Style"/>
                <a:cs typeface="Bookman Old Style"/>
              </a:rPr>
              <a:t>έδωσε </a:t>
            </a:r>
            <a:r>
              <a:rPr b="1" spc="-5" dirty="0">
                <a:latin typeface="Bookman Old Style"/>
                <a:cs typeface="Bookman Old Style"/>
              </a:rPr>
              <a:t>και</a:t>
            </a:r>
            <a:r>
              <a:rPr b="1" spc="1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τόση</a:t>
            </a:r>
            <a:endParaRPr dirty="0">
              <a:latin typeface="Bookman Old Style"/>
              <a:cs typeface="Bookman Old Style"/>
            </a:endParaRPr>
          </a:p>
          <a:p>
            <a:pPr marL="12700" marR="386715">
              <a:lnSpc>
                <a:spcPts val="1870"/>
              </a:lnSpc>
              <a:spcBef>
                <a:spcPts val="85"/>
              </a:spcBef>
            </a:pPr>
            <a:r>
              <a:rPr b="1" spc="-5" dirty="0">
                <a:latin typeface="Bookman Old Style"/>
                <a:cs typeface="Bookman Old Style"/>
              </a:rPr>
              <a:t>σημασία. </a:t>
            </a:r>
            <a:endParaRPr lang="el-GR" b="1" spc="-5" dirty="0" smtClean="0">
              <a:latin typeface="Bookman Old Style"/>
              <a:cs typeface="Bookman Old Style"/>
            </a:endParaRPr>
          </a:p>
          <a:p>
            <a:pPr marL="12700" marR="386715">
              <a:lnSpc>
                <a:spcPts val="1870"/>
              </a:lnSpc>
              <a:spcBef>
                <a:spcPts val="85"/>
              </a:spcBef>
            </a:pPr>
            <a:r>
              <a:rPr b="1" dirty="0" err="1" smtClean="0">
                <a:latin typeface="Bookman Old Style"/>
                <a:cs typeface="Bookman Old Style"/>
              </a:rPr>
              <a:t>Όσο</a:t>
            </a:r>
            <a:r>
              <a:rPr b="1" dirty="0" smtClean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περνούσαν</a:t>
            </a:r>
            <a:r>
              <a:rPr b="1" spc="-6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οι  </a:t>
            </a:r>
            <a:r>
              <a:rPr b="1" spc="-10" dirty="0">
                <a:latin typeface="Bookman Old Style"/>
                <a:cs typeface="Bookman Old Style"/>
              </a:rPr>
              <a:t>ώρες </a:t>
            </a:r>
            <a:r>
              <a:rPr b="1" spc="-5" dirty="0">
                <a:latin typeface="Bookman Old Style"/>
                <a:cs typeface="Bookman Old Style"/>
              </a:rPr>
              <a:t>η βουή</a:t>
            </a:r>
            <a:r>
              <a:rPr b="1" spc="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δυνάμωνε….</a:t>
            </a:r>
            <a:endParaRPr dirty="0">
              <a:latin typeface="Bookman Old Style"/>
              <a:cs typeface="Bookman Old Style"/>
            </a:endParaRPr>
          </a:p>
          <a:p>
            <a:pPr marL="12700" marR="801370">
              <a:lnSpc>
                <a:spcPts val="1870"/>
              </a:lnSpc>
              <a:spcBef>
                <a:spcPts val="20"/>
              </a:spcBef>
            </a:pPr>
            <a:r>
              <a:rPr b="1" spc="-5" dirty="0">
                <a:latin typeface="Bookman Old Style"/>
                <a:cs typeface="Bookman Old Style"/>
              </a:rPr>
              <a:t>Η Σταγονίτσα άρχισε</a:t>
            </a:r>
            <a:r>
              <a:rPr b="1" spc="-50" dirty="0">
                <a:latin typeface="Bookman Old Style"/>
                <a:cs typeface="Bookman Old Style"/>
              </a:rPr>
              <a:t> </a:t>
            </a:r>
            <a:r>
              <a:rPr b="1" spc="-10" dirty="0">
                <a:latin typeface="Bookman Old Style"/>
                <a:cs typeface="Bookman Old Style"/>
              </a:rPr>
              <a:t>να  </a:t>
            </a:r>
            <a:r>
              <a:rPr b="1" spc="-5" dirty="0">
                <a:latin typeface="Bookman Old Style"/>
                <a:cs typeface="Bookman Old Style"/>
              </a:rPr>
              <a:t>ανησυχεί.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246379">
              <a:lnSpc>
                <a:spcPts val="1880"/>
              </a:lnSpc>
            </a:pPr>
            <a:r>
              <a:rPr lang="el-GR" b="1" spc="-15" dirty="0" smtClean="0">
                <a:latin typeface="Bookman Old Style"/>
                <a:cs typeface="Bookman Old Style"/>
              </a:rPr>
              <a:t>-</a:t>
            </a:r>
            <a:r>
              <a:rPr b="1" spc="-15" dirty="0" err="1" smtClean="0">
                <a:latin typeface="Bookman Old Style"/>
                <a:cs typeface="Bookman Old Style"/>
              </a:rPr>
              <a:t>Μα</a:t>
            </a:r>
            <a:r>
              <a:rPr b="1" spc="-15" dirty="0" smtClean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τι συμβαίνει; ρώτησε </a:t>
            </a:r>
            <a:r>
              <a:rPr b="1" spc="-10" dirty="0">
                <a:latin typeface="Bookman Old Style"/>
                <a:cs typeface="Bookman Old Style"/>
              </a:rPr>
              <a:t>τη  </a:t>
            </a:r>
            <a:r>
              <a:rPr b="1" spc="-5" dirty="0">
                <a:latin typeface="Bookman Old Style"/>
                <a:cs typeface="Bookman Old Style"/>
              </a:rPr>
              <a:t>σταγόνα που ήταν δίπλα</a:t>
            </a:r>
            <a:r>
              <a:rPr b="1" spc="-5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της.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405130">
              <a:lnSpc>
                <a:spcPts val="1870"/>
              </a:lnSpc>
            </a:pPr>
            <a:r>
              <a:rPr b="1" spc="-5" dirty="0">
                <a:latin typeface="Bookman Old Style"/>
                <a:cs typeface="Bookman Old Style"/>
              </a:rPr>
              <a:t>-Α, δεν ξέρεις; Πρώτη φορά  φαίνεται κάνεις το</a:t>
            </a:r>
            <a:r>
              <a:rPr b="1" spc="-4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ταξίδι.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30"/>
              </a:lnSpc>
            </a:pPr>
            <a:r>
              <a:rPr b="1" spc="-5" dirty="0">
                <a:latin typeface="Bookman Old Style"/>
                <a:cs typeface="Bookman Old Style"/>
              </a:rPr>
              <a:t>Πλησιάζουμε σε</a:t>
            </a:r>
            <a:r>
              <a:rPr b="1" spc="-5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λεωφόρο!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86360">
              <a:lnSpc>
                <a:spcPts val="1870"/>
              </a:lnSpc>
            </a:pPr>
            <a:r>
              <a:rPr b="1" spc="-5" dirty="0">
                <a:latin typeface="Bookman Old Style"/>
                <a:cs typeface="Bookman Old Style"/>
              </a:rPr>
              <a:t>Όσο κατέβαινε η βουή γινόταν  τόσο δυνατή, ώσπου</a:t>
            </a:r>
            <a:r>
              <a:rPr b="1" spc="-2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κάποια</a:t>
            </a:r>
            <a:endParaRPr dirty="0">
              <a:latin typeface="Bookman Old Style"/>
              <a:cs typeface="Bookman Old Style"/>
            </a:endParaRPr>
          </a:p>
          <a:p>
            <a:pPr marL="12700" marR="1028065">
              <a:lnSpc>
                <a:spcPts val="1870"/>
              </a:lnSpc>
              <a:spcBef>
                <a:spcPts val="15"/>
              </a:spcBef>
            </a:pPr>
            <a:r>
              <a:rPr b="1" spc="-5" dirty="0">
                <a:latin typeface="Bookman Old Style"/>
                <a:cs typeface="Bookman Old Style"/>
              </a:rPr>
              <a:t>στιγμή νόμιζε πως</a:t>
            </a:r>
            <a:r>
              <a:rPr b="1" spc="-45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θα  </a:t>
            </a:r>
            <a:r>
              <a:rPr b="1" spc="-10" dirty="0">
                <a:latin typeface="Bookman Old Style"/>
                <a:cs typeface="Bookman Old Style"/>
              </a:rPr>
              <a:t>κουφαθεί.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10"/>
              </a:lnSpc>
            </a:pPr>
            <a:r>
              <a:rPr b="1" spc="-5" dirty="0">
                <a:latin typeface="Bookman Old Style"/>
                <a:cs typeface="Bookman Old Style"/>
              </a:rPr>
              <a:t>Τότε άρχισε να</a:t>
            </a:r>
            <a:r>
              <a:rPr b="1" spc="-10" dirty="0">
                <a:latin typeface="Bookman Old Style"/>
                <a:cs typeface="Bookman Old Style"/>
              </a:rPr>
              <a:t> κυλάει</a:t>
            </a:r>
            <a:endParaRPr dirty="0">
              <a:latin typeface="Bookman Old Style"/>
              <a:cs typeface="Bookman Old Style"/>
            </a:endParaRPr>
          </a:p>
          <a:p>
            <a:pPr marL="12700" marR="435609">
              <a:lnSpc>
                <a:spcPts val="1889"/>
              </a:lnSpc>
              <a:spcBef>
                <a:spcPts val="65"/>
              </a:spcBef>
            </a:pPr>
            <a:r>
              <a:rPr b="1" spc="-5" dirty="0">
                <a:latin typeface="Bookman Old Style"/>
                <a:cs typeface="Bookman Old Style"/>
              </a:rPr>
              <a:t>βιαστικά προσπαθώντας</a:t>
            </a:r>
            <a:r>
              <a:rPr b="1" spc="-5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να  ξεφύγει.</a:t>
            </a:r>
            <a:endParaRPr dirty="0">
              <a:latin typeface="Bookman Old Style"/>
              <a:cs typeface="Bookman Old Styl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7840" y="914399"/>
            <a:ext cx="3095625" cy="7327901"/>
            <a:chOff x="497840" y="914399"/>
            <a:chExt cx="3095625" cy="6696709"/>
          </a:xfrm>
        </p:grpSpPr>
        <p:sp>
          <p:nvSpPr>
            <p:cNvPr id="4" name="object 4"/>
            <p:cNvSpPr/>
            <p:nvPr/>
          </p:nvSpPr>
          <p:spPr>
            <a:xfrm>
              <a:off x="497840" y="914399"/>
              <a:ext cx="1899793" cy="15685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840" y="2479420"/>
              <a:ext cx="3095625" cy="5131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50" y="1917700"/>
            <a:ext cx="6036945" cy="7201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48895">
              <a:lnSpc>
                <a:spcPct val="97900"/>
              </a:lnSpc>
              <a:spcBef>
                <a:spcPts val="135"/>
              </a:spcBef>
              <a:buChar char="-"/>
              <a:tabLst>
                <a:tab pos="154940" algn="l"/>
                <a:tab pos="2324735" algn="l"/>
              </a:tabLst>
            </a:pPr>
            <a:r>
              <a:rPr sz="2000" b="1" spc="-5" dirty="0">
                <a:latin typeface="Bookman Old Style"/>
                <a:cs typeface="Bookman Old Style"/>
              </a:rPr>
              <a:t>Περάσαμε κάτω από τη λεωφόρο, της είπε η διπλανή  της. Αυτό που </a:t>
            </a:r>
            <a:r>
              <a:rPr sz="2000" b="1" spc="-10" dirty="0">
                <a:latin typeface="Bookman Old Style"/>
                <a:cs typeface="Bookman Old Style"/>
              </a:rPr>
              <a:t>άκουγες </a:t>
            </a:r>
            <a:r>
              <a:rPr sz="2000" b="1" spc="-5" dirty="0">
                <a:latin typeface="Bookman Old Style"/>
                <a:cs typeface="Bookman Old Style"/>
              </a:rPr>
              <a:t>ήταν ο θόρυβος των  αυτοκινήτων. </a:t>
            </a:r>
            <a:r>
              <a:rPr sz="2000" b="1" spc="-10" dirty="0">
                <a:latin typeface="Bookman Old Style"/>
                <a:cs typeface="Bookman Old Style"/>
              </a:rPr>
              <a:t>Εδώ </a:t>
            </a:r>
            <a:r>
              <a:rPr sz="2000" b="1" spc="-5" dirty="0">
                <a:latin typeface="Bookman Old Style"/>
                <a:cs typeface="Bookman Old Style"/>
              </a:rPr>
              <a:t>οι άνθρωποι έκλεισαν τις όχθες στο  ρέμα </a:t>
            </a:r>
            <a:r>
              <a:rPr sz="2000" b="1" spc="-10" dirty="0">
                <a:latin typeface="Bookman Old Style"/>
                <a:cs typeface="Bookman Old Style"/>
              </a:rPr>
              <a:t>μας.</a:t>
            </a:r>
            <a:r>
              <a:rPr sz="2000" b="1" spc="1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Το</a:t>
            </a:r>
            <a:r>
              <a:rPr sz="2000" b="1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έκαναν	σαν κουτί. Έριξαν τσιμέντο </a:t>
            </a:r>
            <a:r>
              <a:rPr sz="2000" b="1" spc="-10" dirty="0">
                <a:latin typeface="Bookman Old Style"/>
                <a:cs typeface="Bookman Old Style"/>
              </a:rPr>
              <a:t>κι  </a:t>
            </a:r>
            <a:r>
              <a:rPr sz="2000" b="1" spc="-5" dirty="0">
                <a:latin typeface="Bookman Old Style"/>
                <a:cs typeface="Bookman Old Style"/>
              </a:rPr>
              <a:t>έφτιαξαν </a:t>
            </a:r>
            <a:r>
              <a:rPr sz="2000" b="1" spc="-10" dirty="0">
                <a:latin typeface="Bookman Old Style"/>
                <a:cs typeface="Bookman Old Style"/>
              </a:rPr>
              <a:t>μια μεγάλη </a:t>
            </a:r>
            <a:r>
              <a:rPr sz="2000" b="1" spc="-5" dirty="0">
                <a:latin typeface="Bookman Old Style"/>
                <a:cs typeface="Bookman Old Style"/>
              </a:rPr>
              <a:t>λεωφόρο που ενώνει τις δύο </a:t>
            </a:r>
            <a:r>
              <a:rPr sz="2000" b="1" spc="-10" dirty="0">
                <a:latin typeface="Bookman Old Style"/>
                <a:cs typeface="Bookman Old Style"/>
              </a:rPr>
              <a:t>άκρες  </a:t>
            </a:r>
            <a:r>
              <a:rPr sz="2000" b="1" spc="-5" dirty="0">
                <a:latin typeface="Bookman Old Style"/>
                <a:cs typeface="Bookman Old Style"/>
              </a:rPr>
              <a:t>της</a:t>
            </a:r>
            <a:r>
              <a:rPr sz="2000" b="1" spc="-10" dirty="0">
                <a:latin typeface="Bookman Old Style"/>
                <a:cs typeface="Bookman Old Style"/>
              </a:rPr>
              <a:t> πόλης.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Bookman Old Style"/>
              <a:buChar char="-"/>
            </a:pPr>
            <a:endParaRPr dirty="0">
              <a:latin typeface="Bookman Old Style"/>
              <a:cs typeface="Bookman Old Style"/>
            </a:endParaRPr>
          </a:p>
          <a:p>
            <a:pPr marL="12700" marR="163830">
              <a:lnSpc>
                <a:spcPct val="97900"/>
              </a:lnSpc>
            </a:pPr>
            <a:r>
              <a:rPr sz="2000" b="1" spc="-5" dirty="0">
                <a:latin typeface="Bookman Old Style"/>
                <a:cs typeface="Bookman Old Style"/>
              </a:rPr>
              <a:t>-Πωπώ! Τι καταστροφή… που </a:t>
            </a:r>
            <a:r>
              <a:rPr sz="2000" b="1" spc="-10" dirty="0">
                <a:latin typeface="Bookman Old Style"/>
                <a:cs typeface="Bookman Old Style"/>
              </a:rPr>
              <a:t>είναι </a:t>
            </a:r>
            <a:r>
              <a:rPr sz="2000" b="1" spc="-5" dirty="0">
                <a:latin typeface="Bookman Old Style"/>
                <a:cs typeface="Bookman Old Style"/>
              </a:rPr>
              <a:t>τα δεντράκια, που  είναι τα πουλάκια; Κι αυτός ο θόρυβος με ξεκουφαίνει.  Παραπονιόταν συνέχεια η σταγονίτσα</a:t>
            </a:r>
            <a:r>
              <a:rPr sz="2000" b="1" spc="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μας.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 marR="161290">
              <a:lnSpc>
                <a:spcPct val="97800"/>
              </a:lnSpc>
              <a:buChar char="-"/>
              <a:tabLst>
                <a:tab pos="154940" algn="l"/>
                <a:tab pos="1865630" algn="l"/>
                <a:tab pos="2654935" algn="l"/>
              </a:tabLst>
            </a:pPr>
            <a:r>
              <a:rPr sz="2000" b="1" spc="-5" dirty="0">
                <a:latin typeface="Bookman Old Style"/>
                <a:cs typeface="Bookman Old Style"/>
              </a:rPr>
              <a:t>Πρέπει</a:t>
            </a:r>
            <a:r>
              <a:rPr sz="2000" b="1" spc="20" dirty="0">
                <a:latin typeface="Bookman Old Style"/>
                <a:cs typeface="Bookman Old Style"/>
              </a:rPr>
              <a:t> </a:t>
            </a:r>
            <a:r>
              <a:rPr sz="2000" b="1" spc="-5" dirty="0" err="1">
                <a:latin typeface="Bookman Old Style"/>
                <a:cs typeface="Bookman Old Style"/>
              </a:rPr>
              <a:t>να</a:t>
            </a:r>
            <a:r>
              <a:rPr sz="2000" b="1" spc="30" dirty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συνηθίσεις</a:t>
            </a:r>
            <a:r>
              <a:rPr sz="2000" b="1" spc="-5" dirty="0" smtClean="0">
                <a:latin typeface="Bookman Old Style"/>
                <a:cs typeface="Bookman Old Style"/>
              </a:rPr>
              <a:t>,</a:t>
            </a:r>
            <a:r>
              <a:rPr lang="el-GR"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γιατί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10" dirty="0">
                <a:latin typeface="Bookman Old Style"/>
                <a:cs typeface="Bookman Old Style"/>
              </a:rPr>
              <a:t>από </a:t>
            </a:r>
            <a:r>
              <a:rPr sz="2000" b="1" spc="-5" dirty="0">
                <a:latin typeface="Bookman Old Style"/>
                <a:cs typeface="Bookman Old Style"/>
              </a:rPr>
              <a:t>εδώ και πέρα </a:t>
            </a:r>
            <a:r>
              <a:rPr sz="2000" b="1" spc="-10" dirty="0">
                <a:latin typeface="Bookman Old Style"/>
                <a:cs typeface="Bookman Old Style"/>
              </a:rPr>
              <a:t>θα </a:t>
            </a:r>
            <a:r>
              <a:rPr sz="2000" b="1" spc="-5" dirty="0">
                <a:latin typeface="Bookman Old Style"/>
                <a:cs typeface="Bookman Old Style"/>
              </a:rPr>
              <a:t>τον  </a:t>
            </a:r>
            <a:r>
              <a:rPr sz="2000" b="1" spc="-10" dirty="0" err="1">
                <a:latin typeface="Bookman Old Style"/>
                <a:cs typeface="Bookman Old Style"/>
              </a:rPr>
              <a:t>ακούς</a:t>
            </a:r>
            <a:r>
              <a:rPr sz="2000" b="1" spc="10" dirty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συνέχεια</a:t>
            </a:r>
            <a:r>
              <a:rPr sz="2000" b="1" spc="-5" dirty="0" smtClean="0">
                <a:latin typeface="Bookman Old Style"/>
                <a:cs typeface="Bookman Old Style"/>
              </a:rPr>
              <a:t>,</a:t>
            </a:r>
            <a:r>
              <a:rPr lang="el-GR"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της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είπε η </a:t>
            </a:r>
            <a:r>
              <a:rPr sz="2000" b="1" spc="-10" dirty="0" err="1">
                <a:latin typeface="Bookman Old Style"/>
                <a:cs typeface="Bookman Old Style"/>
              </a:rPr>
              <a:t>άλλη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σταγ</a:t>
            </a:r>
            <a:r>
              <a:rPr lang="el-GR" sz="2000" b="1" spc="-5" dirty="0" err="1" smtClean="0">
                <a:latin typeface="Bookman Old Style"/>
                <a:cs typeface="Bookman Old Style"/>
              </a:rPr>
              <a:t>όνα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που  φαίνεται πως είχε </a:t>
            </a:r>
            <a:r>
              <a:rPr sz="2000" b="1" spc="-10" dirty="0">
                <a:latin typeface="Bookman Old Style"/>
                <a:cs typeface="Bookman Old Style"/>
              </a:rPr>
              <a:t>κάνει </a:t>
            </a:r>
            <a:r>
              <a:rPr sz="2000" b="1" spc="-5" dirty="0">
                <a:latin typeface="Bookman Old Style"/>
                <a:cs typeface="Bookman Old Style"/>
              </a:rPr>
              <a:t>πολλές </a:t>
            </a:r>
            <a:r>
              <a:rPr sz="2000" b="1" spc="-10" dirty="0">
                <a:latin typeface="Bookman Old Style"/>
                <a:cs typeface="Bookman Old Style"/>
              </a:rPr>
              <a:t>φορές </a:t>
            </a:r>
            <a:r>
              <a:rPr sz="2000" b="1" spc="-5" dirty="0">
                <a:latin typeface="Bookman Old Style"/>
                <a:cs typeface="Bookman Old Style"/>
              </a:rPr>
              <a:t>αυτό το</a:t>
            </a:r>
            <a:r>
              <a:rPr sz="2000" b="1" spc="3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ταξίδι.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Bookman Old Style"/>
              <a:buChar char="-"/>
            </a:pPr>
            <a:endParaRPr sz="2000"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700"/>
              </a:lnSpc>
            </a:pPr>
            <a:r>
              <a:rPr sz="2000" b="1" spc="-5" dirty="0" err="1" smtClean="0">
                <a:latin typeface="Bookman Old Style"/>
                <a:cs typeface="Bookman Old Style"/>
              </a:rPr>
              <a:t>Καθώς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λοιπόν</a:t>
            </a:r>
            <a:r>
              <a:rPr sz="2000" b="1" spc="-5" dirty="0" smtClean="0">
                <a:latin typeface="Bookman Old Style"/>
                <a:cs typeface="Bookman Old Style"/>
              </a:rPr>
              <a:t> η </a:t>
            </a:r>
            <a:r>
              <a:rPr sz="2000" b="1" spc="-5" dirty="0" err="1" smtClean="0">
                <a:latin typeface="Bookman Old Style"/>
                <a:cs typeface="Bookman Old Style"/>
              </a:rPr>
              <a:t>Σταγονίτσα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10" dirty="0" err="1" smtClean="0">
                <a:latin typeface="Bookman Old Style"/>
                <a:cs typeface="Bookman Old Style"/>
              </a:rPr>
              <a:t>μας</a:t>
            </a:r>
            <a:r>
              <a:rPr sz="2000" b="1" spc="-10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συνέχιζε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5" dirty="0" err="1" smtClean="0">
                <a:latin typeface="Bookman Old Style"/>
                <a:cs typeface="Bookman Old Style"/>
              </a:rPr>
              <a:t>το</a:t>
            </a:r>
            <a:r>
              <a:rPr sz="2000" b="1" spc="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ταξίδι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μέσα</a:t>
            </a:r>
            <a:r>
              <a:rPr sz="2000" b="1" spc="-5" dirty="0" smtClean="0">
                <a:latin typeface="Bookman Old Style"/>
                <a:cs typeface="Bookman Old Style"/>
              </a:rPr>
              <a:t>  </a:t>
            </a:r>
            <a:r>
              <a:rPr sz="2000" b="1" spc="-5" dirty="0" err="1" smtClean="0">
                <a:latin typeface="Bookman Old Style"/>
                <a:cs typeface="Bookman Old Style"/>
              </a:rPr>
              <a:t>στο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ρέμα</a:t>
            </a:r>
            <a:r>
              <a:rPr lang="el-GR" sz="2000" b="1" spc="-5" dirty="0" smtClean="0">
                <a:latin typeface="Bookman Old Style"/>
                <a:cs typeface="Bookman Old Style"/>
              </a:rPr>
              <a:t>,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συναντούσε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κάτι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περίεργα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αντικείμενα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που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δεν</a:t>
            </a:r>
            <a:r>
              <a:rPr sz="2000" b="1" spc="-5" dirty="0" smtClean="0">
                <a:latin typeface="Bookman Old Style"/>
                <a:cs typeface="Bookman Old Style"/>
              </a:rPr>
              <a:t>  </a:t>
            </a:r>
            <a:r>
              <a:rPr sz="2000" b="1" spc="-5" dirty="0" err="1" smtClean="0">
                <a:latin typeface="Bookman Old Style"/>
                <a:cs typeface="Bookman Old Style"/>
              </a:rPr>
              <a:t>είχε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ξαναδεί</a:t>
            </a:r>
            <a:r>
              <a:rPr sz="2000" b="1" spc="-5" dirty="0" smtClean="0">
                <a:latin typeface="Bookman Old Style"/>
                <a:cs typeface="Bookman Old Style"/>
              </a:rPr>
              <a:t>. </a:t>
            </a:r>
            <a:r>
              <a:rPr sz="2000" b="1" spc="-5" dirty="0" err="1" smtClean="0">
                <a:latin typeface="Bookman Old Style"/>
                <a:cs typeface="Bookman Old Style"/>
              </a:rPr>
              <a:t>Χτυπούσαν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5" dirty="0" err="1" smtClean="0">
                <a:latin typeface="Bookman Old Style"/>
                <a:cs typeface="Bookman Old Style"/>
              </a:rPr>
              <a:t>τα</a:t>
            </a:r>
            <a:r>
              <a:rPr sz="2000" b="1" spc="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πλευρά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της</a:t>
            </a:r>
            <a:r>
              <a:rPr sz="2000" b="1" spc="-5" dirty="0" smtClean="0">
                <a:latin typeface="Bookman Old Style"/>
                <a:cs typeface="Bookman Old Style"/>
              </a:rPr>
              <a:t>, </a:t>
            </a:r>
            <a:r>
              <a:rPr sz="2000" b="1" spc="-5" dirty="0" err="1" smtClean="0">
                <a:latin typeface="Bookman Old Style"/>
                <a:cs typeface="Bookman Old Style"/>
              </a:rPr>
              <a:t>πότε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στο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ένα</a:t>
            </a:r>
            <a:r>
              <a:rPr sz="2000" b="1" spc="-5" dirty="0" smtClean="0">
                <a:latin typeface="Bookman Old Style"/>
                <a:cs typeface="Bookman Old Style"/>
              </a:rPr>
              <a:t>  </a:t>
            </a:r>
            <a:r>
              <a:rPr sz="2000" b="1" spc="-10" dirty="0" err="1" smtClean="0">
                <a:latin typeface="Bookman Old Style"/>
                <a:cs typeface="Bookman Old Style"/>
              </a:rPr>
              <a:t>και</a:t>
            </a:r>
            <a:r>
              <a:rPr sz="2000" b="1" spc="-10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πότε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στο</a:t>
            </a:r>
            <a:r>
              <a:rPr sz="2000" b="1" spc="5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άλλο</a:t>
            </a:r>
            <a:r>
              <a:rPr sz="2000" b="1" spc="-5" dirty="0" smtClean="0">
                <a:latin typeface="Bookman Old Style"/>
                <a:cs typeface="Bookman Old Style"/>
              </a:rPr>
              <a:t>.</a:t>
            </a:r>
            <a:endParaRPr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 smtClean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3850" y="1689100"/>
            <a:ext cx="4067683" cy="721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12</a:t>
            </a:fld>
            <a:endParaRPr dirty="0"/>
          </a:p>
        </p:txBody>
      </p:sp>
      <p:sp>
        <p:nvSpPr>
          <p:cNvPr id="5" name="4 - Ορθογώνιο"/>
          <p:cNvSpPr/>
          <p:nvPr/>
        </p:nvSpPr>
        <p:spPr>
          <a:xfrm>
            <a:off x="349250" y="1917700"/>
            <a:ext cx="3778250" cy="67526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5575" indent="-143510">
              <a:lnSpc>
                <a:spcPct val="100000"/>
              </a:lnSpc>
              <a:buChar char="-"/>
              <a:tabLst>
                <a:tab pos="156210" algn="l"/>
              </a:tabLst>
            </a:pPr>
            <a:r>
              <a:rPr lang="el-GR" sz="2000" b="1" spc="-15" dirty="0" smtClean="0">
                <a:latin typeface="Bookman Old Style"/>
                <a:cs typeface="Bookman Old Style"/>
              </a:rPr>
              <a:t>Μα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τι είναι αυτά τα πράγματα; ρωτά τη διπλανή</a:t>
            </a:r>
            <a:r>
              <a:rPr lang="el-GR" sz="2000" b="1" spc="10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της.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buFont typeface="Bookman Old Style"/>
              <a:buChar char="-"/>
            </a:pPr>
            <a:endParaRPr lang="el-GR" sz="2000" dirty="0" smtClean="0">
              <a:latin typeface="Bookman Old Style"/>
              <a:cs typeface="Bookman Old Style"/>
            </a:endParaRPr>
          </a:p>
          <a:p>
            <a:pPr marL="12700" marR="361315">
              <a:lnSpc>
                <a:spcPct val="97900"/>
              </a:lnSpc>
              <a:buChar char="-"/>
              <a:tabLst>
                <a:tab pos="154940" algn="l"/>
              </a:tabLst>
            </a:pPr>
            <a:r>
              <a:rPr lang="el-GR" sz="2000" b="1" spc="-5" dirty="0" smtClean="0">
                <a:latin typeface="Bookman Old Style"/>
                <a:cs typeface="Bookman Old Style"/>
              </a:rPr>
              <a:t>Α, εσύ χρυσή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μου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χρειάζεσαι ξενάγηση, </a:t>
            </a:r>
            <a:r>
              <a:rPr lang="el-GR" sz="2000" b="1" dirty="0" smtClean="0">
                <a:latin typeface="Bookman Old Style"/>
                <a:cs typeface="Bookman Old Style"/>
              </a:rPr>
              <a:t>της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λέει η  φιλενάδα της. Δεν βλέπεις, είναι κουτιά από 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αναψυκτικά,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είναι ρόδες αυτοκινήτων, είναι άχρηστα  καφάσια.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Bookman Old Style"/>
              <a:buChar char="-"/>
            </a:pPr>
            <a:endParaRPr lang="el-GR" dirty="0" smtClean="0">
              <a:latin typeface="Bookman Old Style"/>
              <a:cs typeface="Bookman Old Style"/>
            </a:endParaRPr>
          </a:p>
          <a:p>
            <a:pPr marL="154305" indent="-142240">
              <a:lnSpc>
                <a:spcPct val="100000"/>
              </a:lnSpc>
              <a:buChar char="-"/>
              <a:tabLst>
                <a:tab pos="154940" algn="l"/>
              </a:tabLst>
            </a:pPr>
            <a:r>
              <a:rPr lang="el-GR" sz="2000" b="1" spc="-5" dirty="0" smtClean="0">
                <a:latin typeface="Bookman Old Style"/>
                <a:cs typeface="Bookman Old Style"/>
              </a:rPr>
              <a:t>Πού βρέθηκαν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όλα αυτά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εδώ;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Στο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βουνό δεν</a:t>
            </a:r>
            <a:r>
              <a:rPr lang="el-GR" sz="2000" b="1" spc="50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υπήρχαν.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Bookman Old Style"/>
              <a:buChar char="-"/>
            </a:pPr>
            <a:endParaRPr lang="el-GR" sz="2000" dirty="0" smtClean="0">
              <a:latin typeface="Bookman Old Style"/>
              <a:cs typeface="Bookman Old Style"/>
            </a:endParaRPr>
          </a:p>
          <a:p>
            <a:pPr marL="12700" marR="41910">
              <a:lnSpc>
                <a:spcPct val="97800"/>
              </a:lnSpc>
              <a:buChar char="-"/>
              <a:tabLst>
                <a:tab pos="156210" algn="l"/>
              </a:tabLst>
            </a:pPr>
            <a:r>
              <a:rPr lang="el-GR" sz="2000" b="1" spc="-15" dirty="0" smtClean="0">
                <a:latin typeface="Bookman Old Style"/>
                <a:cs typeface="Bookman Old Style"/>
              </a:rPr>
              <a:t>Μα </a:t>
            </a:r>
            <a:r>
              <a:rPr lang="el-GR" sz="2000" b="1" dirty="0" smtClean="0">
                <a:latin typeface="Bookman Old Style"/>
                <a:cs typeface="Bookman Old Style"/>
              </a:rPr>
              <a:t>στο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βουνό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δεν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ζουν άνθρωποι. Εδώ ζουν πολλοί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και 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συνηθίζουν </a:t>
            </a:r>
            <a:r>
              <a:rPr lang="el-GR" sz="2000" b="1" dirty="0" smtClean="0">
                <a:latin typeface="Bookman Old Style"/>
                <a:cs typeface="Bookman Old Style"/>
              </a:rPr>
              <a:t>ότι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δεν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τους χρειάζεται να το πετούν στο 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ρέμα.</a:t>
            </a:r>
            <a:endParaRPr lang="el-GR" sz="20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187450" y="1155700"/>
            <a:ext cx="5715000" cy="6553200"/>
          </a:xfrm>
        </p:spPr>
        <p:txBody>
          <a:bodyPr/>
          <a:lstStyle/>
          <a:p>
            <a:pPr marL="127000" marR="277495">
              <a:lnSpc>
                <a:spcPts val="1870"/>
              </a:lnSpc>
              <a:spcBef>
                <a:spcPts val="5"/>
              </a:spcBef>
            </a:pPr>
            <a:r>
              <a:rPr lang="el-GR" sz="2000" b="1" spc="-5" dirty="0" smtClean="0">
                <a:latin typeface="Bookman Old Style"/>
                <a:cs typeface="Bookman Old Style"/>
              </a:rPr>
              <a:t>Η Σταγονίτσα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δεν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ήταν </a:t>
            </a:r>
            <a:r>
              <a:rPr lang="el-GR" sz="2000" b="1" dirty="0" smtClean="0">
                <a:latin typeface="Bookman Old Style"/>
                <a:cs typeface="Bookman Old Style"/>
              </a:rPr>
              <a:t>πια 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καθόλου χαρούμενη.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 marL="127000" marR="652145">
              <a:lnSpc>
                <a:spcPts val="1870"/>
              </a:lnSpc>
              <a:spcBef>
                <a:spcPts val="20"/>
              </a:spcBef>
            </a:pPr>
            <a:r>
              <a:rPr lang="el-GR" sz="2000" b="1" spc="-5" dirty="0" smtClean="0">
                <a:latin typeface="Bookman Old Style"/>
                <a:cs typeface="Bookman Old Style"/>
              </a:rPr>
              <a:t>Περνούσε ανάμεσα</a:t>
            </a:r>
            <a:r>
              <a:rPr lang="el-GR" sz="2000" b="1" spc="-45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από  διάφορα σκουπίδια</a:t>
            </a:r>
            <a:r>
              <a:rPr lang="el-GR" sz="2000" b="1" spc="-25" dirty="0" smtClean="0">
                <a:latin typeface="Bookman Old Style"/>
                <a:cs typeface="Bookman Old Style"/>
              </a:rPr>
              <a:t>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κι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 marL="127000" marR="392430">
              <a:lnSpc>
                <a:spcPts val="1870"/>
              </a:lnSpc>
              <a:spcBef>
                <a:spcPts val="15"/>
              </a:spcBef>
            </a:pPr>
            <a:r>
              <a:rPr lang="el-GR" sz="2000" b="1" spc="-10" dirty="0" smtClean="0">
                <a:latin typeface="Bookman Old Style"/>
                <a:cs typeface="Bookman Old Style"/>
              </a:rPr>
              <a:t>ένιωθε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βρώμικη…. Ήταν  τόσο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χάλια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όλα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γύρω</a:t>
            </a:r>
            <a:r>
              <a:rPr lang="el-GR" sz="2000" b="1" spc="-15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της.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l-GR" sz="2000" dirty="0" smtClean="0">
              <a:latin typeface="Times New Roman"/>
              <a:cs typeface="Times New Roman"/>
            </a:endParaRPr>
          </a:p>
          <a:p>
            <a:pPr marL="127000" marR="476884">
              <a:lnSpc>
                <a:spcPct val="97800"/>
              </a:lnSpc>
            </a:pPr>
            <a:r>
              <a:rPr lang="el-GR" sz="2000" b="1" spc="-5" dirty="0" smtClean="0">
                <a:latin typeface="Bookman Old Style"/>
                <a:cs typeface="Bookman Old Style"/>
              </a:rPr>
              <a:t>Όσα βατραχάκια έβρισκε 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δεν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τραγουδούσαν 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χαρούμενα</a:t>
            </a:r>
            <a:r>
              <a:rPr lang="el-GR" sz="2000" b="1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πια.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 marL="127000" marR="156845">
              <a:lnSpc>
                <a:spcPts val="1870"/>
              </a:lnSpc>
              <a:spcBef>
                <a:spcPts val="70"/>
              </a:spcBef>
            </a:pPr>
            <a:r>
              <a:rPr lang="el-GR" sz="2000" b="1" spc="-10" dirty="0" smtClean="0">
                <a:latin typeface="Bookman Old Style"/>
                <a:cs typeface="Bookman Old Style"/>
              </a:rPr>
              <a:t>Τα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δέντρα και τα λουλούδια  μεγάλωναν ανάμεσα</a:t>
            </a:r>
            <a:r>
              <a:rPr lang="el-GR" sz="2000" b="1" spc="-20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σε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 marL="127000">
              <a:lnSpc>
                <a:spcPts val="1830"/>
              </a:lnSpc>
            </a:pPr>
            <a:r>
              <a:rPr lang="el-GR" sz="2000" b="1" spc="-5" dirty="0" smtClean="0">
                <a:latin typeface="Bookman Old Style"/>
                <a:cs typeface="Bookman Old Style"/>
              </a:rPr>
              <a:t>σωρούς από</a:t>
            </a:r>
            <a:r>
              <a:rPr lang="el-GR" sz="2000" b="1" spc="-20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σκουπίδια.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l-GR" sz="2000" dirty="0" smtClean="0">
              <a:latin typeface="Times New Roman"/>
              <a:cs typeface="Times New Roman"/>
            </a:endParaRPr>
          </a:p>
          <a:p>
            <a:pPr marL="127000" marR="161290">
              <a:lnSpc>
                <a:spcPct val="97800"/>
              </a:lnSpc>
              <a:spcBef>
                <a:spcPts val="5"/>
              </a:spcBef>
            </a:pPr>
            <a:r>
              <a:rPr lang="el-GR" sz="2000" b="1" spc="-5" dirty="0" smtClean="0">
                <a:latin typeface="Bookman Old Style"/>
                <a:cs typeface="Bookman Old Style"/>
              </a:rPr>
              <a:t>Για μια στιγμή όμως,  έφτασαν </a:t>
            </a:r>
            <a:r>
              <a:rPr lang="el-GR" sz="2000" b="1" spc="-5" dirty="0" err="1" smtClean="0">
                <a:latin typeface="Bookman Old Style"/>
                <a:cs typeface="Bookman Old Style"/>
              </a:rPr>
              <a:t>στ΄</a:t>
            </a:r>
            <a:r>
              <a:rPr lang="el-GR" sz="2000" b="1" spc="-5" dirty="0" smtClean="0">
                <a:latin typeface="Bookman Old Style"/>
                <a:cs typeface="Bookman Old Style"/>
              </a:rPr>
              <a:t> αυτιά της  φωνές. Τι </a:t>
            </a:r>
            <a:r>
              <a:rPr lang="el-GR" sz="2000" b="1" dirty="0" smtClean="0">
                <a:latin typeface="Bookman Old Style"/>
                <a:cs typeface="Bookman Old Style"/>
              </a:rPr>
              <a:t>ωραία,</a:t>
            </a:r>
            <a:r>
              <a:rPr lang="el-GR" sz="2000" b="1" spc="-80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επιτέλους  της φάνηκαν χαρούμενες 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φωνές.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pPr marL="127000">
              <a:lnSpc>
                <a:spcPts val="1875"/>
              </a:lnSpc>
            </a:pPr>
            <a:r>
              <a:rPr lang="el-GR" sz="2000" b="1" spc="-5" dirty="0" smtClean="0">
                <a:latin typeface="Bookman Old Style"/>
                <a:cs typeface="Bookman Old Style"/>
              </a:rPr>
              <a:t>Στάθηκε </a:t>
            </a:r>
            <a:r>
              <a:rPr lang="el-GR" sz="2000" b="1" spc="-10" dirty="0" smtClean="0">
                <a:latin typeface="Bookman Old Style"/>
                <a:cs typeface="Bookman Old Style"/>
              </a:rPr>
              <a:t>να</a:t>
            </a:r>
            <a:r>
              <a:rPr lang="el-GR" sz="2000" b="1" dirty="0" smtClean="0">
                <a:latin typeface="Bookman Old Style"/>
                <a:cs typeface="Bookman Old Style"/>
              </a:rPr>
              <a:t> </a:t>
            </a:r>
            <a:r>
              <a:rPr lang="el-GR" sz="2000" b="1" spc="-5" dirty="0" smtClean="0">
                <a:latin typeface="Bookman Old Style"/>
                <a:cs typeface="Bookman Old Style"/>
              </a:rPr>
              <a:t>κοιτάξει…</a:t>
            </a:r>
            <a:endParaRPr lang="el-GR" sz="2000" dirty="0" smtClean="0">
              <a:latin typeface="Bookman Old Style"/>
              <a:cs typeface="Bookman Old Style"/>
            </a:endParaRPr>
          </a:p>
          <a:p>
            <a:endParaRPr lang="el-GR" sz="2000" dirty="0"/>
          </a:p>
        </p:txBody>
      </p:sp>
      <p:pic>
        <p:nvPicPr>
          <p:cNvPr id="4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850" y="6543758"/>
            <a:ext cx="4648200" cy="3059053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5524" y="469900"/>
          <a:ext cx="7004684" cy="9306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785"/>
                <a:gridCol w="3771899"/>
              </a:tblGrid>
              <a:tr h="93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7000" marR="102870" indent="6858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endParaRPr lang="el-GR" sz="1600" b="1" spc="-5" dirty="0" smtClean="0">
                        <a:latin typeface="Bookman Old Style"/>
                        <a:cs typeface="Bookman Old Style"/>
                      </a:endParaRPr>
                    </a:p>
                    <a:p>
                      <a:pPr marL="127000" marR="102870" indent="6858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endParaRPr lang="el-GR" sz="1600" b="1" spc="-5" dirty="0" smtClean="0">
                        <a:latin typeface="Bookman Old Style"/>
                        <a:cs typeface="Bookman Old Style"/>
                      </a:endParaRPr>
                    </a:p>
                    <a:p>
                      <a:pPr marL="127000" marR="102870" indent="6858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endParaRPr lang="el-GR" sz="1600" b="1" spc="-5" dirty="0" smtClean="0">
                        <a:latin typeface="Bookman Old Style"/>
                        <a:cs typeface="Bookman Old Style"/>
                      </a:endParaRPr>
                    </a:p>
                    <a:p>
                      <a:pPr marL="127000" marR="102870" indent="6858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 err="1" smtClean="0">
                          <a:latin typeface="Bookman Old Style"/>
                          <a:cs typeface="Bookman Old Style"/>
                        </a:rPr>
                        <a:t>Ήταν</a:t>
                      </a:r>
                      <a:r>
                        <a:rPr sz="2000" b="1" spc="-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παιδάκια που έπαιζαν  δίπλα στο ρέμα. Έπαιζαν 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ανάμεσα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στα σκουπίδια που  είχαν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σκεπάσει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και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τις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δύο  όχθες.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27000">
                        <a:lnSpc>
                          <a:spcPts val="1855"/>
                        </a:lnSpc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Έψαχναν να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βρουν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27000" marR="128905">
                        <a:lnSpc>
                          <a:spcPct val="978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λουλουδάκια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και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ξεφώνιζαν 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από χαρά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μόλις  ανακάλυπταν μια μαργαρίτα  ή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μια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παπαρούνα.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900"/>
                        </a:lnSpc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«Α, τα καημένα!»</a:t>
                      </a:r>
                      <a:r>
                        <a:rPr sz="2000" b="1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σκέφτηκε.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27000" marR="344170">
                        <a:lnSpc>
                          <a:spcPct val="97700"/>
                        </a:lnSpc>
                        <a:spcBef>
                          <a:spcPts val="25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«Αν ήξεραν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πώς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είναι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στ'  αλήθεια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να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ζεις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κοντά στη 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φύση δεν θα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χαίρονταν  καθόλου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εδώ».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10489" marR="119380">
                        <a:lnSpc>
                          <a:spcPts val="1870"/>
                        </a:lnSpc>
                        <a:spcBef>
                          <a:spcPts val="1360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«Κάποιος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πρέπει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να τους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πει</a:t>
                      </a:r>
                      <a:r>
                        <a:rPr sz="2000" b="1" spc="-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πως  είναι η ζωή στο ρέμα.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Να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10489" marR="328295">
                        <a:lnSpc>
                          <a:spcPts val="1870"/>
                        </a:lnSpc>
                        <a:spcBef>
                          <a:spcPts val="15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μπορέσουν να απολαύσουν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όλα 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όσα είδα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πιο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πάνω,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πριν</a:t>
                      </a:r>
                      <a:r>
                        <a:rPr sz="2000" b="1" spc="-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φτάσω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10489" marR="173990">
                        <a:lnSpc>
                          <a:spcPts val="1870"/>
                        </a:lnSpc>
                        <a:spcBef>
                          <a:spcPts val="15"/>
                        </a:spcBef>
                      </a:pP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κοντά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στα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σπίτια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τους. Κάποιος  να τους βοηθήσει να</a:t>
                      </a:r>
                      <a:r>
                        <a:rPr sz="2000" b="1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καταλάβουν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10489" marR="128905">
                        <a:lnSpc>
                          <a:spcPts val="1870"/>
                        </a:lnSpc>
                        <a:spcBef>
                          <a:spcPts val="15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ότι </a:t>
                      </a:r>
                      <a:r>
                        <a:rPr sz="2000" b="1" dirty="0">
                          <a:latin typeface="Bookman Old Style"/>
                          <a:cs typeface="Bookman Old Style"/>
                        </a:rPr>
                        <a:t>το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ρέμα πρέπει να καθαριστεί 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και να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μείνει καθαρό, γιατί</a:t>
                      </a:r>
                      <a:r>
                        <a:rPr sz="2000" b="1" spc="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είναι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  <a:p>
                      <a:pPr marL="110489" marR="332105">
                        <a:lnSpc>
                          <a:spcPts val="187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μια μικρή ανάσα ζωής μέσα στο  τσιμέντο που τους</a:t>
                      </a:r>
                      <a:r>
                        <a:rPr sz="2000" b="1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00" b="1" spc="-5" dirty="0">
                          <a:latin typeface="Bookman Old Style"/>
                          <a:cs typeface="Bookman Old Style"/>
                        </a:rPr>
                        <a:t>πνίγει».</a:t>
                      </a:r>
                      <a:endParaRPr sz="20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397250" y="5041900"/>
            <a:ext cx="3509137" cy="444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650" y="1079500"/>
            <a:ext cx="5270500" cy="55808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24154">
              <a:lnSpc>
                <a:spcPct val="97800"/>
              </a:lnSpc>
              <a:spcBef>
                <a:spcPts val="135"/>
              </a:spcBef>
            </a:pPr>
            <a:r>
              <a:rPr sz="2000" b="1" spc="-5" dirty="0">
                <a:latin typeface="Bookman Old Style"/>
                <a:cs typeface="Bookman Old Style"/>
              </a:rPr>
              <a:t>Η Σταγονίτσα συνέχιζε προβληματισμένη </a:t>
            </a:r>
            <a:r>
              <a:rPr sz="2000" b="1" spc="-10" dirty="0">
                <a:latin typeface="Bookman Old Style"/>
                <a:cs typeface="Bookman Old Style"/>
              </a:rPr>
              <a:t>το  </a:t>
            </a:r>
            <a:r>
              <a:rPr sz="2000" b="1" spc="-5" dirty="0">
                <a:latin typeface="Bookman Old Style"/>
                <a:cs typeface="Bookman Old Style"/>
              </a:rPr>
              <a:t>ταξίδι της, όταν ξαφνικά ένιωσε από </a:t>
            </a:r>
            <a:r>
              <a:rPr sz="2000" b="1" spc="-10" dirty="0">
                <a:latin typeface="Bookman Old Style"/>
                <a:cs typeface="Bookman Old Style"/>
              </a:rPr>
              <a:t>ψηλά κάτι  </a:t>
            </a:r>
            <a:r>
              <a:rPr sz="2000" b="1" spc="-5" dirty="0">
                <a:latin typeface="Bookman Old Style"/>
                <a:cs typeface="Bookman Old Style"/>
              </a:rPr>
              <a:t>υγρό να </a:t>
            </a:r>
            <a:r>
              <a:rPr sz="2000" b="1" dirty="0">
                <a:latin typeface="Bookman Old Style"/>
                <a:cs typeface="Bookman Old Style"/>
              </a:rPr>
              <a:t>πέφτει </a:t>
            </a:r>
            <a:r>
              <a:rPr sz="2000" b="1" spc="-5" dirty="0">
                <a:latin typeface="Bookman Old Style"/>
                <a:cs typeface="Bookman Old Style"/>
              </a:rPr>
              <a:t>στο </a:t>
            </a:r>
            <a:r>
              <a:rPr sz="2000" b="1" spc="-10" dirty="0">
                <a:latin typeface="Bookman Old Style"/>
                <a:cs typeface="Bookman Old Style"/>
              </a:rPr>
              <a:t>κεφάλι</a:t>
            </a:r>
            <a:r>
              <a:rPr sz="2000" b="1" spc="-1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της.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Bookman Old Style"/>
              <a:cs typeface="Bookman Old Style"/>
            </a:endParaRPr>
          </a:p>
          <a:p>
            <a:pPr marL="12700" marR="160655">
              <a:lnSpc>
                <a:spcPts val="1870"/>
              </a:lnSpc>
            </a:pPr>
            <a:r>
              <a:rPr sz="2000" b="1" spc="-5" dirty="0">
                <a:latin typeface="Bookman Old Style"/>
                <a:cs typeface="Bookman Old Style"/>
              </a:rPr>
              <a:t>- Ε, τι γίνεται; </a:t>
            </a:r>
            <a:r>
              <a:rPr sz="2000" b="1" spc="-10" dirty="0">
                <a:latin typeface="Bookman Old Style"/>
                <a:cs typeface="Bookman Old Style"/>
              </a:rPr>
              <a:t>φώναξε </a:t>
            </a:r>
            <a:r>
              <a:rPr sz="2000" b="1" spc="-5" dirty="0">
                <a:latin typeface="Bookman Old Style"/>
                <a:cs typeface="Bookman Old Style"/>
              </a:rPr>
              <a:t>αγανακτισμένη. Αυτό δεν  είναι νερό, τι στάζει </a:t>
            </a:r>
            <a:r>
              <a:rPr sz="2000" b="1" spc="-10" dirty="0">
                <a:latin typeface="Bookman Old Style"/>
                <a:cs typeface="Bookman Old Style"/>
              </a:rPr>
              <a:t>από </a:t>
            </a:r>
            <a:r>
              <a:rPr sz="2000" b="1" spc="-5" dirty="0">
                <a:latin typeface="Bookman Old Style"/>
                <a:cs typeface="Bookman Old Style"/>
              </a:rPr>
              <a:t>κει</a:t>
            </a:r>
            <a:r>
              <a:rPr sz="2000" b="1" spc="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πάνω;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305435">
              <a:lnSpc>
                <a:spcPct val="98200"/>
              </a:lnSpc>
            </a:pPr>
            <a:r>
              <a:rPr sz="2000" b="1" spc="-5" dirty="0">
                <a:latin typeface="Bookman Old Style"/>
                <a:cs typeface="Bookman Old Style"/>
              </a:rPr>
              <a:t>Γύρισε </a:t>
            </a:r>
            <a:r>
              <a:rPr sz="2000" b="1" spc="-10" dirty="0">
                <a:latin typeface="Bookman Old Style"/>
                <a:cs typeface="Bookman Old Style"/>
              </a:rPr>
              <a:t>να δει και </a:t>
            </a:r>
            <a:r>
              <a:rPr sz="2000" b="1" spc="-5" dirty="0">
                <a:latin typeface="Bookman Old Style"/>
                <a:cs typeface="Bookman Old Style"/>
              </a:rPr>
              <a:t>έκπληκτη βλέπει </a:t>
            </a:r>
            <a:r>
              <a:rPr sz="2000" b="1" spc="-10" dirty="0">
                <a:latin typeface="Bookman Old Style"/>
                <a:cs typeface="Bookman Old Style"/>
              </a:rPr>
              <a:t>ένα </a:t>
            </a:r>
            <a:r>
              <a:rPr sz="2000" b="1" spc="-5" dirty="0">
                <a:latin typeface="Bookman Old Style"/>
                <a:cs typeface="Bookman Old Style"/>
              </a:rPr>
              <a:t>μεγάλο  γκρίζο σωλήνα, που έσταζε βρώμικα νερά </a:t>
            </a:r>
            <a:r>
              <a:rPr sz="2000" b="1" spc="-10" dirty="0">
                <a:latin typeface="Bookman Old Style"/>
                <a:cs typeface="Bookman Old Style"/>
              </a:rPr>
              <a:t>και  λάδια </a:t>
            </a:r>
            <a:r>
              <a:rPr sz="2000" b="1" spc="-5" dirty="0">
                <a:latin typeface="Bookman Old Style"/>
                <a:cs typeface="Bookman Old Style"/>
              </a:rPr>
              <a:t>μέσα </a:t>
            </a:r>
            <a:r>
              <a:rPr sz="2000" b="1" dirty="0">
                <a:latin typeface="Bookman Old Style"/>
                <a:cs typeface="Bookman Old Style"/>
              </a:rPr>
              <a:t>στο </a:t>
            </a:r>
            <a:r>
              <a:rPr sz="2000" b="1" spc="-5" dirty="0">
                <a:latin typeface="Bookman Old Style"/>
                <a:cs typeface="Bookman Old Style"/>
              </a:rPr>
              <a:t>ρέμα.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4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800"/>
              </a:lnSpc>
            </a:pPr>
            <a:r>
              <a:rPr sz="2000" b="1" spc="-5" dirty="0">
                <a:latin typeface="Bookman Old Style"/>
                <a:cs typeface="Bookman Old Style"/>
              </a:rPr>
              <a:t>Ε, </a:t>
            </a:r>
            <a:r>
              <a:rPr sz="2000" b="1" spc="-10" dirty="0">
                <a:latin typeface="Bookman Old Style"/>
                <a:cs typeface="Bookman Old Style"/>
              </a:rPr>
              <a:t>τώρα </a:t>
            </a:r>
            <a:r>
              <a:rPr sz="2000" b="1" spc="-5" dirty="0">
                <a:latin typeface="Bookman Old Style"/>
                <a:cs typeface="Bookman Old Style"/>
              </a:rPr>
              <a:t>πια έγινε έξαλλη. Συνέχισε το ταξίδι  </a:t>
            </a:r>
            <a:r>
              <a:rPr sz="2000" b="1" spc="-10" dirty="0">
                <a:latin typeface="Bookman Old Style"/>
                <a:cs typeface="Bookman Old Style"/>
              </a:rPr>
              <a:t>ανάμεσα </a:t>
            </a:r>
            <a:r>
              <a:rPr sz="2000" b="1" spc="-5" dirty="0">
                <a:latin typeface="Bookman Old Style"/>
                <a:cs typeface="Bookman Old Style"/>
              </a:rPr>
              <a:t>σε σκουπίδια </a:t>
            </a:r>
            <a:r>
              <a:rPr sz="2000" b="1" spc="-10" dirty="0">
                <a:latin typeface="Bookman Old Style"/>
                <a:cs typeface="Bookman Old Style"/>
              </a:rPr>
              <a:t>και </a:t>
            </a:r>
            <a:r>
              <a:rPr sz="2000" b="1" spc="-5" dirty="0">
                <a:latin typeface="Bookman Old Style"/>
                <a:cs typeface="Bookman Old Style"/>
              </a:rPr>
              <a:t>βρωμιές, μα </a:t>
            </a:r>
            <a:r>
              <a:rPr sz="2000" b="1" spc="-10" dirty="0">
                <a:latin typeface="Bookman Old Style"/>
                <a:cs typeface="Bookman Old Style"/>
              </a:rPr>
              <a:t>είχε τόσα  </a:t>
            </a:r>
            <a:r>
              <a:rPr sz="2000" b="1" spc="-5" dirty="0">
                <a:latin typeface="Bookman Old Style"/>
                <a:cs typeface="Bookman Old Style"/>
              </a:rPr>
              <a:t>νεύρα που δεν καταλάβαινε πως περνούσε η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ώρα</a:t>
            </a:r>
            <a:r>
              <a:rPr b="1" spc="-5" dirty="0">
                <a:latin typeface="Bookman Old Style"/>
                <a:cs typeface="Bookman Old Style"/>
              </a:rPr>
              <a:t>.</a:t>
            </a:r>
            <a:endParaRPr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650" y="6794500"/>
            <a:ext cx="5228336" cy="3469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0589" y="929385"/>
            <a:ext cx="3141980" cy="856683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45720">
              <a:lnSpc>
                <a:spcPct val="97900"/>
              </a:lnSpc>
              <a:spcBef>
                <a:spcPts val="135"/>
              </a:spcBef>
            </a:pPr>
            <a:r>
              <a:rPr sz="2000" b="1" spc="-5" dirty="0">
                <a:latin typeface="Bookman Old Style"/>
                <a:cs typeface="Bookman Old Style"/>
              </a:rPr>
              <a:t>Κι ενώ συνέχιζε </a:t>
            </a:r>
            <a:r>
              <a:rPr sz="2000" b="1" dirty="0">
                <a:latin typeface="Bookman Old Style"/>
                <a:cs typeface="Bookman Old Style"/>
              </a:rPr>
              <a:t>το </a:t>
            </a:r>
            <a:r>
              <a:rPr sz="2000" b="1" spc="-5" dirty="0">
                <a:latin typeface="Bookman Old Style"/>
                <a:cs typeface="Bookman Old Style"/>
              </a:rPr>
              <a:t>ταξίδι,  </a:t>
            </a:r>
            <a:r>
              <a:rPr sz="2000" b="1" spc="-10" dirty="0">
                <a:latin typeface="Bookman Old Style"/>
                <a:cs typeface="Bookman Old Style"/>
              </a:rPr>
              <a:t>ξαφνικά </a:t>
            </a:r>
            <a:r>
              <a:rPr sz="2000" b="1" spc="-5" dirty="0">
                <a:latin typeface="Bookman Old Style"/>
                <a:cs typeface="Bookman Old Style"/>
              </a:rPr>
              <a:t>νιώθει πως </a:t>
            </a:r>
            <a:r>
              <a:rPr sz="2000" b="1" spc="-10" dirty="0">
                <a:latin typeface="Bookman Old Style"/>
                <a:cs typeface="Bookman Old Style"/>
              </a:rPr>
              <a:t>κάτι  άλλαξε </a:t>
            </a:r>
            <a:r>
              <a:rPr sz="2000" b="1" spc="-5" dirty="0">
                <a:latin typeface="Bookman Old Style"/>
                <a:cs typeface="Bookman Old Style"/>
              </a:rPr>
              <a:t>γύρω της. Κοιτά και  βλέπει νερό, νερό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ατελείωτο.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 marR="167005">
              <a:lnSpc>
                <a:spcPts val="1870"/>
              </a:lnSpc>
              <a:spcBef>
                <a:spcPts val="5"/>
              </a:spcBef>
              <a:buChar char="-"/>
              <a:tabLst>
                <a:tab pos="154940" algn="l"/>
              </a:tabLst>
            </a:pPr>
            <a:r>
              <a:rPr sz="2000" b="1" spc="-5" dirty="0">
                <a:latin typeface="Bookman Old Style"/>
                <a:cs typeface="Bookman Old Style"/>
              </a:rPr>
              <a:t>Τι συμβαίνει, </a:t>
            </a:r>
            <a:r>
              <a:rPr sz="2000" b="1" spc="-10" dirty="0">
                <a:latin typeface="Bookman Old Style"/>
                <a:cs typeface="Bookman Old Style"/>
              </a:rPr>
              <a:t>που είμαστε;  </a:t>
            </a:r>
            <a:r>
              <a:rPr sz="2000" b="1" spc="-5" dirty="0">
                <a:latin typeface="Bookman Old Style"/>
                <a:cs typeface="Bookman Old Style"/>
              </a:rPr>
              <a:t>ρωτά τις φίλες</a:t>
            </a:r>
            <a:r>
              <a:rPr sz="2000" b="1" spc="-20" dirty="0">
                <a:latin typeface="Bookman Old Style"/>
                <a:cs typeface="Bookman Old Style"/>
              </a:rPr>
              <a:t> </a:t>
            </a:r>
            <a:r>
              <a:rPr sz="2000" b="1" spc="-10" dirty="0">
                <a:latin typeface="Bookman Old Style"/>
                <a:cs typeface="Bookman Old Style"/>
              </a:rPr>
              <a:t>της.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buFont typeface="Bookman Old Style"/>
              <a:buChar char="-"/>
            </a:pPr>
            <a:endParaRPr sz="2000" dirty="0">
              <a:latin typeface="Bookman Old Style"/>
              <a:cs typeface="Bookman Old Style"/>
            </a:endParaRPr>
          </a:p>
          <a:p>
            <a:pPr marL="12700" marR="582295">
              <a:lnSpc>
                <a:spcPts val="1880"/>
              </a:lnSpc>
              <a:buChar char="-"/>
              <a:tabLst>
                <a:tab pos="154940" algn="l"/>
              </a:tabLst>
            </a:pPr>
            <a:r>
              <a:rPr sz="2000" b="1" spc="-10" dirty="0">
                <a:latin typeface="Bookman Old Style"/>
                <a:cs typeface="Bookman Old Style"/>
              </a:rPr>
              <a:t>Φτάσαμε </a:t>
            </a:r>
            <a:r>
              <a:rPr sz="2000" b="1" spc="-5" dirty="0">
                <a:latin typeface="Bookman Old Style"/>
                <a:cs typeface="Bookman Old Style"/>
              </a:rPr>
              <a:t>στη θάλασσα!  της απαντούν</a:t>
            </a:r>
            <a:r>
              <a:rPr sz="2000" b="1" spc="-1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οι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05"/>
              </a:lnSpc>
            </a:pPr>
            <a:r>
              <a:rPr sz="2000" b="1" spc="-5" dirty="0">
                <a:latin typeface="Bookman Old Style"/>
                <a:cs typeface="Bookman Old Style"/>
              </a:rPr>
              <a:t>συνταξιδιώτισσές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της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900"/>
              </a:lnSpc>
            </a:pPr>
            <a:r>
              <a:rPr sz="2000" b="1" spc="-10" dirty="0">
                <a:latin typeface="Bookman Old Style"/>
                <a:cs typeface="Bookman Old Style"/>
              </a:rPr>
              <a:t>ενθουσιασμένες.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 marR="48895">
              <a:lnSpc>
                <a:spcPct val="97800"/>
              </a:lnSpc>
              <a:tabLst>
                <a:tab pos="1226185" algn="l"/>
              </a:tabLst>
            </a:pPr>
            <a:r>
              <a:rPr sz="2000" b="1" spc="-5" dirty="0">
                <a:latin typeface="Bookman Old Style"/>
                <a:cs typeface="Bookman Old Style"/>
              </a:rPr>
              <a:t>Ένα ταξίδι </a:t>
            </a:r>
            <a:r>
              <a:rPr sz="2000" b="1" spc="-10" dirty="0">
                <a:latin typeface="Bookman Old Style"/>
                <a:cs typeface="Bookman Old Style"/>
              </a:rPr>
              <a:t>για </a:t>
            </a:r>
            <a:r>
              <a:rPr sz="2000" b="1" spc="-5" dirty="0">
                <a:latin typeface="Bookman Old Style"/>
                <a:cs typeface="Bookman Old Style"/>
              </a:rPr>
              <a:t>τη </a:t>
            </a:r>
            <a:r>
              <a:rPr sz="2000" b="1" spc="-5" dirty="0" err="1">
                <a:latin typeface="Bookman Old Style"/>
                <a:cs typeface="Bookman Old Style"/>
              </a:rPr>
              <a:t>σταγονίτσα</a:t>
            </a:r>
            <a:r>
              <a:rPr sz="2000" b="1" spc="-5" dirty="0">
                <a:latin typeface="Bookman Old Style"/>
                <a:cs typeface="Bookman Old Style"/>
              </a:rPr>
              <a:t>  </a:t>
            </a:r>
            <a:r>
              <a:rPr sz="2000" b="1" spc="-5" dirty="0" err="1" smtClean="0">
                <a:latin typeface="Bookman Old Style"/>
                <a:cs typeface="Bookman Old Style"/>
              </a:rPr>
              <a:t>τέλειωσε,αλλά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σίγουρα </a:t>
            </a:r>
            <a:r>
              <a:rPr sz="2000" b="1" dirty="0">
                <a:latin typeface="Bookman Old Style"/>
                <a:cs typeface="Bookman Old Style"/>
              </a:rPr>
              <a:t>θα  </a:t>
            </a:r>
            <a:r>
              <a:rPr sz="2000" b="1" spc="-5" dirty="0">
                <a:latin typeface="Bookman Old Style"/>
                <a:cs typeface="Bookman Old Style"/>
              </a:rPr>
              <a:t>υπάρξουν κι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άλλα.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 marR="832485">
              <a:lnSpc>
                <a:spcPts val="1870"/>
              </a:lnSpc>
              <a:spcBef>
                <a:spcPts val="5"/>
              </a:spcBef>
            </a:pPr>
            <a:r>
              <a:rPr sz="2000" b="1" spc="-10" dirty="0">
                <a:latin typeface="Bookman Old Style"/>
                <a:cs typeface="Bookman Old Style"/>
              </a:rPr>
              <a:t>Νάτη </a:t>
            </a:r>
            <a:r>
              <a:rPr sz="2000" b="1" spc="-5" dirty="0">
                <a:latin typeface="Bookman Old Style"/>
                <a:cs typeface="Bookman Old Style"/>
              </a:rPr>
              <a:t>λοιπόν πάλι στη  θάλασσα!</a:t>
            </a:r>
            <a:endParaRPr sz="2000" dirty="0">
              <a:latin typeface="Bookman Old Style"/>
              <a:cs typeface="Bookman Old Style"/>
            </a:endParaRPr>
          </a:p>
          <a:p>
            <a:pPr marL="12700" marR="5080">
              <a:lnSpc>
                <a:spcPts val="1870"/>
              </a:lnSpc>
              <a:spcBef>
                <a:spcPts val="15"/>
              </a:spcBef>
              <a:tabLst>
                <a:tab pos="1274445" algn="l"/>
              </a:tabLst>
            </a:pPr>
            <a:r>
              <a:rPr sz="2000" b="1" spc="-5" dirty="0">
                <a:latin typeface="Bookman Old Style"/>
                <a:cs typeface="Bookman Old Style"/>
              </a:rPr>
              <a:t>Εκεί </a:t>
            </a:r>
            <a:r>
              <a:rPr sz="2000" b="1" spc="-10" dirty="0">
                <a:latin typeface="Bookman Old Style"/>
                <a:cs typeface="Bookman Old Style"/>
              </a:rPr>
              <a:t>απ' όπου </a:t>
            </a:r>
            <a:r>
              <a:rPr sz="2000" b="1" spc="-5" dirty="0">
                <a:latin typeface="Bookman Old Style"/>
                <a:cs typeface="Bookman Old Style"/>
              </a:rPr>
              <a:t>ξεκίνησε </a:t>
            </a:r>
            <a:r>
              <a:rPr sz="2000" b="1" dirty="0">
                <a:latin typeface="Bookman Old Style"/>
                <a:cs typeface="Bookman Old Style"/>
              </a:rPr>
              <a:t>το  </a:t>
            </a:r>
            <a:r>
              <a:rPr sz="2000" b="1" spc="-5" dirty="0" err="1">
                <a:latin typeface="Bookman Old Style"/>
                <a:cs typeface="Bookman Old Style"/>
              </a:rPr>
              <a:t>ταξίδι</a:t>
            </a:r>
            <a:r>
              <a:rPr sz="2000" b="1" dirty="0">
                <a:latin typeface="Bookman Old Style"/>
                <a:cs typeface="Bookman Old Style"/>
              </a:rPr>
              <a:t> </a:t>
            </a:r>
            <a:r>
              <a:rPr sz="2000" b="1" dirty="0" err="1" smtClean="0">
                <a:latin typeface="Bookman Old Style"/>
                <a:cs typeface="Bookman Old Style"/>
              </a:rPr>
              <a:t>της</a:t>
            </a:r>
            <a:r>
              <a:rPr sz="2000" b="1" dirty="0" smtClean="0">
                <a:latin typeface="Bookman Old Style"/>
                <a:cs typeface="Bookman Old Style"/>
              </a:rPr>
              <a:t>.</a:t>
            </a:r>
            <a:endParaRPr lang="el-GR" sz="2000" b="1" dirty="0" smtClean="0">
              <a:latin typeface="Bookman Old Style"/>
              <a:cs typeface="Bookman Old Style"/>
            </a:endParaRPr>
          </a:p>
          <a:p>
            <a:pPr marL="12700" marR="5080">
              <a:lnSpc>
                <a:spcPts val="1870"/>
              </a:lnSpc>
              <a:spcBef>
                <a:spcPts val="15"/>
              </a:spcBef>
              <a:tabLst>
                <a:tab pos="1274445" algn="l"/>
              </a:tabLst>
            </a:pPr>
            <a:endParaRPr lang="el-GR" sz="2000" b="1" spc="-5" dirty="0" smtClean="0">
              <a:latin typeface="Bookman Old Style"/>
              <a:cs typeface="Bookman Old Style"/>
            </a:endParaRPr>
          </a:p>
          <a:p>
            <a:pPr marL="12700" marR="5080">
              <a:lnSpc>
                <a:spcPts val="1870"/>
              </a:lnSpc>
              <a:spcBef>
                <a:spcPts val="15"/>
              </a:spcBef>
              <a:tabLst>
                <a:tab pos="1274445" algn="l"/>
              </a:tabLst>
            </a:pPr>
            <a:r>
              <a:rPr sz="2000" b="1" spc="-5" dirty="0" err="1" smtClean="0">
                <a:latin typeface="Bookman Old Style"/>
                <a:cs typeface="Bookman Old Style"/>
              </a:rPr>
              <a:t>Μαζί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με τις</a:t>
            </a:r>
            <a:r>
              <a:rPr sz="2000" b="1" spc="-6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φίλες</a:t>
            </a:r>
            <a:endParaRPr sz="2000" dirty="0">
              <a:latin typeface="Bookman Old Style"/>
              <a:cs typeface="Bookman Old Style"/>
            </a:endParaRPr>
          </a:p>
          <a:p>
            <a:pPr marL="12700" marR="79375">
              <a:lnSpc>
                <a:spcPts val="1870"/>
              </a:lnSpc>
              <a:spcBef>
                <a:spcPts val="15"/>
              </a:spcBef>
            </a:pPr>
            <a:r>
              <a:rPr sz="2000" b="1" spc="-5" dirty="0">
                <a:latin typeface="Bookman Old Style"/>
                <a:cs typeface="Bookman Old Style"/>
              </a:rPr>
              <a:t>της </a:t>
            </a:r>
            <a:r>
              <a:rPr sz="2000" b="1" spc="-10" dirty="0">
                <a:latin typeface="Bookman Old Style"/>
                <a:cs typeface="Bookman Old Style"/>
              </a:rPr>
              <a:t>λιάζονται </a:t>
            </a:r>
            <a:r>
              <a:rPr sz="2000" b="1" spc="-5" dirty="0">
                <a:latin typeface="Bookman Old Style"/>
                <a:cs typeface="Bookman Old Style"/>
              </a:rPr>
              <a:t>πάλι στον ήλιο  </a:t>
            </a:r>
            <a:r>
              <a:rPr sz="2000" b="1" spc="-10" dirty="0">
                <a:latin typeface="Bookman Old Style"/>
                <a:cs typeface="Bookman Old Style"/>
              </a:rPr>
              <a:t>και </a:t>
            </a:r>
            <a:r>
              <a:rPr sz="2000" b="1" spc="-5" dirty="0">
                <a:latin typeface="Bookman Old Style"/>
                <a:cs typeface="Bookman Old Style"/>
              </a:rPr>
              <a:t>παίζουν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σχηματίζοντας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30"/>
              </a:lnSpc>
            </a:pPr>
            <a:r>
              <a:rPr sz="2000" b="1" spc="-10" dirty="0">
                <a:latin typeface="Bookman Old Style"/>
                <a:cs typeface="Bookman Old Style"/>
              </a:rPr>
              <a:t>κυματάκια.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125" y="1431162"/>
            <a:ext cx="3373501" cy="6790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450" y="1308100"/>
            <a:ext cx="2994660" cy="667298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235585">
              <a:lnSpc>
                <a:spcPts val="1880"/>
              </a:lnSpc>
              <a:spcBef>
                <a:spcPts val="190"/>
              </a:spcBef>
            </a:pPr>
            <a:r>
              <a:rPr b="1" spc="-5" dirty="0">
                <a:latin typeface="Bookman Old Style"/>
                <a:cs typeface="Bookman Old Style"/>
              </a:rPr>
              <a:t>Όμως τώρα </a:t>
            </a:r>
            <a:r>
              <a:rPr b="1" spc="-10" dirty="0">
                <a:latin typeface="Bookman Old Style"/>
                <a:cs typeface="Bookman Old Style"/>
              </a:rPr>
              <a:t>δεν θα </a:t>
            </a:r>
            <a:r>
              <a:rPr b="1" spc="-5" dirty="0">
                <a:latin typeface="Bookman Old Style"/>
                <a:cs typeface="Bookman Old Style"/>
              </a:rPr>
              <a:t>ένιωθε  </a:t>
            </a:r>
            <a:r>
              <a:rPr b="1" spc="-10" dirty="0">
                <a:latin typeface="Bookman Old Style"/>
                <a:cs typeface="Bookman Old Style"/>
              </a:rPr>
              <a:t>μονοτονία και </a:t>
            </a:r>
            <a:r>
              <a:rPr b="1" spc="-5" dirty="0">
                <a:latin typeface="Bookman Old Style"/>
                <a:cs typeface="Bookman Old Style"/>
              </a:rPr>
              <a:t>πλήξη</a:t>
            </a:r>
            <a:r>
              <a:rPr b="1" spc="2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πια.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00"/>
              </a:lnSpc>
            </a:pPr>
            <a:r>
              <a:rPr b="1" spc="-10" dirty="0">
                <a:latin typeface="Bookman Old Style"/>
                <a:cs typeface="Bookman Old Style"/>
              </a:rPr>
              <a:t>Τώρα </a:t>
            </a:r>
            <a:r>
              <a:rPr b="1" spc="-5" dirty="0">
                <a:latin typeface="Bookman Old Style"/>
                <a:cs typeface="Bookman Old Style"/>
              </a:rPr>
              <a:t>είχε για κάτι να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900"/>
              </a:lnSpc>
            </a:pPr>
            <a:r>
              <a:rPr b="1" spc="-5" dirty="0">
                <a:latin typeface="Bookman Old Style"/>
                <a:cs typeface="Bookman Old Style"/>
              </a:rPr>
              <a:t>νοιαστεί.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Bookman Old Style"/>
                <a:cs typeface="Bookman Old Style"/>
              </a:rPr>
              <a:t>Τι θα γινόταν το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ρέμα;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184150">
              <a:lnSpc>
                <a:spcPts val="1870"/>
              </a:lnSpc>
            </a:pPr>
            <a:r>
              <a:rPr b="1" spc="-10" dirty="0">
                <a:latin typeface="Bookman Old Style"/>
                <a:cs typeface="Bookman Old Style"/>
              </a:rPr>
              <a:t>Πώς </a:t>
            </a:r>
            <a:r>
              <a:rPr b="1" spc="-5" dirty="0">
                <a:latin typeface="Bookman Old Style"/>
                <a:cs typeface="Bookman Old Style"/>
              </a:rPr>
              <a:t>ζούσαν τα παιδιά που  κατοικούσαν δίπλα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του;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81280">
              <a:lnSpc>
                <a:spcPct val="100000"/>
              </a:lnSpc>
            </a:pPr>
            <a:r>
              <a:rPr b="1" spc="-10" dirty="0">
                <a:latin typeface="Bookman Old Style"/>
                <a:cs typeface="Bookman Old Style"/>
              </a:rPr>
              <a:t>Θα </a:t>
            </a:r>
            <a:r>
              <a:rPr b="1" spc="-5" dirty="0">
                <a:latin typeface="Bookman Old Style"/>
                <a:cs typeface="Bookman Old Style"/>
              </a:rPr>
              <a:t>το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καθάριζαν;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spc="-10" dirty="0">
                <a:latin typeface="Bookman Old Style"/>
                <a:cs typeface="Bookman Old Style"/>
              </a:rPr>
              <a:t>Θα </a:t>
            </a:r>
            <a:r>
              <a:rPr b="1" spc="-5" dirty="0">
                <a:latin typeface="Bookman Old Style"/>
                <a:cs typeface="Bookman Old Style"/>
              </a:rPr>
              <a:t>φύτευαν κι </a:t>
            </a:r>
            <a:r>
              <a:rPr b="1" spc="-10" dirty="0">
                <a:latin typeface="Bookman Old Style"/>
                <a:cs typeface="Bookman Old Style"/>
              </a:rPr>
              <a:t>άλλα</a:t>
            </a:r>
            <a:r>
              <a:rPr b="1" spc="-2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δέντρα;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412750">
              <a:lnSpc>
                <a:spcPct val="97900"/>
              </a:lnSpc>
            </a:pPr>
            <a:r>
              <a:rPr b="1" spc="-10" dirty="0">
                <a:latin typeface="Bookman Old Style"/>
                <a:cs typeface="Bookman Old Style"/>
              </a:rPr>
              <a:t>Θα </a:t>
            </a:r>
            <a:r>
              <a:rPr b="1" spc="-5" dirty="0">
                <a:latin typeface="Bookman Old Style"/>
                <a:cs typeface="Bookman Old Style"/>
              </a:rPr>
              <a:t>έφτιαχναν παιδικές  </a:t>
            </a:r>
            <a:r>
              <a:rPr b="1" spc="-10" dirty="0">
                <a:latin typeface="Bookman Old Style"/>
                <a:cs typeface="Bookman Old Style"/>
              </a:rPr>
              <a:t>χαρές και </a:t>
            </a:r>
            <a:r>
              <a:rPr b="1" spc="-5" dirty="0">
                <a:latin typeface="Bookman Old Style"/>
                <a:cs typeface="Bookman Old Style"/>
              </a:rPr>
              <a:t>γήπεδα στις  όχθες του να παίζουν </a:t>
            </a:r>
            <a:r>
              <a:rPr b="1" spc="-10" dirty="0">
                <a:latin typeface="Bookman Old Style"/>
                <a:cs typeface="Bookman Old Style"/>
              </a:rPr>
              <a:t>τα  </a:t>
            </a:r>
            <a:r>
              <a:rPr b="1" spc="-5" dirty="0">
                <a:latin typeface="Bookman Old Style"/>
                <a:cs typeface="Bookman Old Style"/>
              </a:rPr>
              <a:t>παιδιά;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137160">
              <a:lnSpc>
                <a:spcPts val="1870"/>
              </a:lnSpc>
            </a:pPr>
            <a:r>
              <a:rPr b="1" spc="-5" dirty="0">
                <a:latin typeface="Bookman Old Style"/>
                <a:cs typeface="Bookman Old Style"/>
              </a:rPr>
              <a:t>Ίσως σε άλλο ταξίδι της </a:t>
            </a:r>
            <a:r>
              <a:rPr b="1" spc="-10" dirty="0">
                <a:latin typeface="Bookman Old Style"/>
                <a:cs typeface="Bookman Old Style"/>
              </a:rPr>
              <a:t>να  </a:t>
            </a:r>
            <a:r>
              <a:rPr b="1" spc="-5" dirty="0">
                <a:latin typeface="Bookman Old Style"/>
                <a:cs typeface="Bookman Old Style"/>
              </a:rPr>
              <a:t>μπορούσε να </a:t>
            </a:r>
            <a:r>
              <a:rPr b="1" spc="5" dirty="0">
                <a:latin typeface="Bookman Old Style"/>
                <a:cs typeface="Bookman Old Style"/>
              </a:rPr>
              <a:t>το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45"/>
              </a:lnSpc>
            </a:pPr>
            <a:r>
              <a:rPr b="1" spc="-5" dirty="0">
                <a:latin typeface="Bookman Old Style"/>
                <a:cs typeface="Bookman Old Style"/>
              </a:rPr>
              <a:t>διαπιστώσει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4450" y="1612900"/>
            <a:ext cx="2981198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17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83050" y="7632700"/>
            <a:ext cx="3124200" cy="244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06450" y="1689100"/>
            <a:ext cx="6019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Αν ήσουν δημότης στο δήμο που διασχίζει το ρέμα τι θα ζητούσες από τον δήμαρχο; </a:t>
            </a:r>
          </a:p>
          <a:p>
            <a:endParaRPr lang="el-GR" sz="3200" dirty="0" smtClean="0"/>
          </a:p>
          <a:p>
            <a:r>
              <a:rPr lang="el-GR" sz="3200" dirty="0" smtClean="0"/>
              <a:t>Γράψε τις σκέψεις σου και στη συνέχεια συζητήστε στην ομάδα σας  και ετοιμάστε ένα γράμμα προς τον δήμαρχο  προτείνοντάς του λύσεις για το ρέμα. 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993900"/>
            <a:ext cx="3813810" cy="722582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348615">
              <a:lnSpc>
                <a:spcPct val="97700"/>
              </a:lnSpc>
              <a:spcBef>
                <a:spcPts val="140"/>
              </a:spcBef>
            </a:pPr>
            <a:r>
              <a:rPr b="1" spc="-10" dirty="0">
                <a:latin typeface="Bookman Old Style"/>
                <a:cs typeface="Bookman Old Style"/>
              </a:rPr>
              <a:t>Μια </a:t>
            </a:r>
            <a:r>
              <a:rPr b="1" spc="-5" dirty="0">
                <a:latin typeface="Bookman Old Style"/>
                <a:cs typeface="Bookman Old Style"/>
              </a:rPr>
              <a:t>φορά κι ένα καιρό, </a:t>
            </a:r>
            <a:r>
              <a:rPr b="1" spc="-5" dirty="0" err="1" smtClean="0">
                <a:latin typeface="Bookman Old Style"/>
                <a:cs typeface="Bookman Old Style"/>
              </a:rPr>
              <a:t>στο</a:t>
            </a:r>
            <a:r>
              <a:rPr lang="el-GR" b="1" spc="-5" dirty="0" smtClean="0">
                <a:latin typeface="Bookman Old Style"/>
                <a:cs typeface="Bookman Old Style"/>
              </a:rPr>
              <a:t>ν</a:t>
            </a:r>
            <a:r>
              <a:rPr b="1" spc="-5" dirty="0" smtClean="0">
                <a:latin typeface="Bookman Old Style"/>
                <a:cs typeface="Bookman Old Style"/>
              </a:rPr>
              <a:t>  </a:t>
            </a:r>
            <a:r>
              <a:rPr b="1" spc="-5" dirty="0">
                <a:latin typeface="Bookman Old Style"/>
                <a:cs typeface="Bookman Old Style"/>
              </a:rPr>
              <a:t>μεγάλο ωκεανό ζούσε η  δεσποινίς Σταγονίτσα  Νερουλού. </a:t>
            </a:r>
            <a:endParaRPr lang="el-GR" b="1" spc="-5" dirty="0" smtClean="0">
              <a:latin typeface="Bookman Old Style"/>
              <a:cs typeface="Bookman Old Style"/>
            </a:endParaRPr>
          </a:p>
          <a:p>
            <a:pPr marL="12700" marR="348615">
              <a:lnSpc>
                <a:spcPct val="97700"/>
              </a:lnSpc>
              <a:spcBef>
                <a:spcPts val="140"/>
              </a:spcBef>
            </a:pPr>
            <a:endParaRPr lang="el-GR" b="1" spc="-5" dirty="0" smtClean="0">
              <a:latin typeface="Bookman Old Style"/>
              <a:cs typeface="Bookman Old Style"/>
            </a:endParaRPr>
          </a:p>
          <a:p>
            <a:pPr marL="12700" marR="348615">
              <a:lnSpc>
                <a:spcPct val="97700"/>
              </a:lnSpc>
              <a:spcBef>
                <a:spcPts val="140"/>
              </a:spcBef>
            </a:pPr>
            <a:r>
              <a:rPr b="1" spc="-5" dirty="0" err="1" smtClean="0">
                <a:latin typeface="Bookman Old Style"/>
                <a:cs typeface="Bookman Old Style"/>
              </a:rPr>
              <a:t>Ήταν</a:t>
            </a:r>
            <a:r>
              <a:rPr b="1" spc="-5" dirty="0" smtClean="0">
                <a:latin typeface="Bookman Old Style"/>
                <a:cs typeface="Bookman Old Style"/>
              </a:rPr>
              <a:t> </a:t>
            </a:r>
            <a:r>
              <a:rPr b="1" spc="-10" dirty="0">
                <a:latin typeface="Bookman Old Style"/>
                <a:cs typeface="Bookman Old Style"/>
              </a:rPr>
              <a:t>μια</a:t>
            </a:r>
            <a:r>
              <a:rPr b="1" spc="-3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μικρή</a:t>
            </a:r>
            <a:endParaRPr dirty="0">
              <a:latin typeface="Bookman Old Style"/>
              <a:cs typeface="Bookman Old Style"/>
            </a:endParaRPr>
          </a:p>
          <a:p>
            <a:pPr marL="12700" marR="111760" algn="just">
              <a:lnSpc>
                <a:spcPct val="97800"/>
              </a:lnSpc>
              <a:spcBef>
                <a:spcPts val="10"/>
              </a:spcBef>
            </a:pPr>
            <a:r>
              <a:rPr b="1" spc="-5" dirty="0">
                <a:latin typeface="Bookman Old Style"/>
                <a:cs typeface="Bookman Old Style"/>
              </a:rPr>
              <a:t>σταγόνα που ταξίδευε μαζί </a:t>
            </a:r>
            <a:r>
              <a:rPr b="1" dirty="0">
                <a:latin typeface="Bookman Old Style"/>
                <a:cs typeface="Bookman Old Style"/>
              </a:rPr>
              <a:t>με  </a:t>
            </a:r>
            <a:r>
              <a:rPr b="1" spc="-5" dirty="0">
                <a:latin typeface="Bookman Old Style"/>
                <a:cs typeface="Bookman Old Style"/>
              </a:rPr>
              <a:t>πολλές </a:t>
            </a:r>
            <a:r>
              <a:rPr b="1" spc="-10" dirty="0">
                <a:latin typeface="Bookman Old Style"/>
                <a:cs typeface="Bookman Old Style"/>
              </a:rPr>
              <a:t>άλλες </a:t>
            </a:r>
            <a:r>
              <a:rPr b="1" spc="-5" dirty="0">
                <a:latin typeface="Bookman Old Style"/>
                <a:cs typeface="Bookman Old Style"/>
              </a:rPr>
              <a:t>στα βαθιά νερά  του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ωκεανού.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814069">
              <a:lnSpc>
                <a:spcPts val="1870"/>
              </a:lnSpc>
            </a:pPr>
            <a:r>
              <a:rPr b="1" spc="-10" dirty="0">
                <a:latin typeface="Bookman Old Style"/>
                <a:cs typeface="Bookman Old Style"/>
              </a:rPr>
              <a:t>Συνέχεια </a:t>
            </a:r>
            <a:r>
              <a:rPr b="1" spc="-5" dirty="0">
                <a:latin typeface="Bookman Old Style"/>
                <a:cs typeface="Bookman Old Style"/>
              </a:rPr>
              <a:t>γκρίνιαζε και  παραπονιόταν.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900"/>
              </a:lnSpc>
            </a:pPr>
            <a:r>
              <a:rPr b="1" spc="-5" dirty="0">
                <a:latin typeface="Bookman Old Style"/>
                <a:cs typeface="Bookman Old Style"/>
              </a:rPr>
              <a:t>- </a:t>
            </a:r>
            <a:r>
              <a:rPr b="1" spc="-10" dirty="0">
                <a:latin typeface="Bookman Old Style"/>
                <a:cs typeface="Bookman Old Style"/>
              </a:rPr>
              <a:t>Κάθε </a:t>
            </a:r>
            <a:r>
              <a:rPr b="1" spc="-5" dirty="0">
                <a:latin typeface="Bookman Old Style"/>
                <a:cs typeface="Bookman Old Style"/>
              </a:rPr>
              <a:t>μέρα τα ίδια και</a:t>
            </a:r>
            <a:r>
              <a:rPr b="1" spc="1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τα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900"/>
              </a:lnSpc>
            </a:pPr>
            <a:r>
              <a:rPr b="1" spc="-5" dirty="0">
                <a:latin typeface="Bookman Old Style"/>
                <a:cs typeface="Bookman Old Style"/>
              </a:rPr>
              <a:t>ίδια. Τι μονοτονία, τι</a:t>
            </a:r>
            <a:r>
              <a:rPr b="1" spc="-30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πλήξη!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800"/>
              </a:lnSpc>
            </a:pPr>
            <a:r>
              <a:rPr b="1" spc="-5" dirty="0">
                <a:latin typeface="Bookman Old Style"/>
                <a:cs typeface="Bookman Old Style"/>
              </a:rPr>
              <a:t>Ο ήλιος, που την άκουγε, </a:t>
            </a:r>
            <a:r>
              <a:rPr b="1" dirty="0">
                <a:latin typeface="Bookman Old Style"/>
                <a:cs typeface="Bookman Old Style"/>
              </a:rPr>
              <a:t>ένα  </a:t>
            </a:r>
            <a:r>
              <a:rPr b="1" spc="-5" dirty="0">
                <a:latin typeface="Bookman Old Style"/>
                <a:cs typeface="Bookman Old Style"/>
              </a:rPr>
              <a:t>πρωί σκέφτηκε </a:t>
            </a:r>
            <a:r>
              <a:rPr b="1" spc="-10" dirty="0">
                <a:latin typeface="Bookman Old Style"/>
                <a:cs typeface="Bookman Old Style"/>
              </a:rPr>
              <a:t>«Την </a:t>
            </a:r>
            <a:r>
              <a:rPr b="1" spc="-5" dirty="0" err="1">
                <a:latin typeface="Bookman Old Style"/>
                <a:cs typeface="Bookman Old Style"/>
              </a:rPr>
              <a:t>καημένη</a:t>
            </a:r>
            <a:r>
              <a:rPr b="1" spc="-5" dirty="0">
                <a:latin typeface="Bookman Old Style"/>
                <a:cs typeface="Bookman Old Style"/>
              </a:rPr>
              <a:t>  </a:t>
            </a:r>
            <a:r>
              <a:rPr b="1" spc="-5" dirty="0" err="1" smtClean="0">
                <a:latin typeface="Bookman Old Style"/>
                <a:cs typeface="Bookman Old Style"/>
              </a:rPr>
              <a:t>τη</a:t>
            </a:r>
            <a:r>
              <a:rPr lang="el-GR" b="1" spc="-5" dirty="0" smtClean="0">
                <a:latin typeface="Bookman Old Style"/>
                <a:cs typeface="Bookman Old Style"/>
              </a:rPr>
              <a:t> Σταγονίτσα</a:t>
            </a:r>
            <a:r>
              <a:rPr b="1" spc="-5" dirty="0" smtClean="0">
                <a:latin typeface="Bookman Old Style"/>
                <a:cs typeface="Bookman Old Style"/>
              </a:rPr>
              <a:t>, </a:t>
            </a:r>
            <a:r>
              <a:rPr b="1" spc="-5" dirty="0" err="1">
                <a:latin typeface="Bookman Old Style"/>
                <a:cs typeface="Bookman Old Style"/>
              </a:rPr>
              <a:t>πόσο</a:t>
            </a:r>
            <a:r>
              <a:rPr b="1" spc="-5" dirty="0">
                <a:latin typeface="Bookman Old Style"/>
                <a:cs typeface="Bookman Old Style"/>
              </a:rPr>
              <a:t>  </a:t>
            </a:r>
            <a:r>
              <a:rPr b="1" spc="-5" dirty="0" err="1" smtClean="0">
                <a:latin typeface="Bookman Old Style"/>
                <a:cs typeface="Bookman Old Style"/>
              </a:rPr>
              <a:t>βαριέται</a:t>
            </a:r>
            <a:r>
              <a:rPr b="1" spc="-10" dirty="0" smtClean="0">
                <a:latin typeface="Bookman Old Style"/>
                <a:cs typeface="Bookman Old Style"/>
              </a:rPr>
              <a:t>, </a:t>
            </a:r>
            <a:r>
              <a:rPr b="1" spc="-5" dirty="0">
                <a:latin typeface="Bookman Old Style"/>
                <a:cs typeface="Bookman Old Style"/>
              </a:rPr>
              <a:t>καιρός να βάλω  λίγη </a:t>
            </a:r>
            <a:r>
              <a:rPr b="1" spc="-10" dirty="0">
                <a:latin typeface="Bookman Old Style"/>
                <a:cs typeface="Bookman Old Style"/>
              </a:rPr>
              <a:t>δράση </a:t>
            </a:r>
            <a:r>
              <a:rPr b="1" dirty="0">
                <a:latin typeface="Bookman Old Style"/>
                <a:cs typeface="Bookman Old Style"/>
              </a:rPr>
              <a:t>στη </a:t>
            </a:r>
            <a:r>
              <a:rPr b="1" spc="-10" dirty="0">
                <a:latin typeface="Bookman Old Style"/>
                <a:cs typeface="Bookman Old Style"/>
              </a:rPr>
              <a:t>ζωή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της».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128905">
              <a:lnSpc>
                <a:spcPct val="97800"/>
              </a:lnSpc>
            </a:pPr>
            <a:r>
              <a:rPr b="1" spc="-10" dirty="0">
                <a:latin typeface="Bookman Old Style"/>
                <a:cs typeface="Bookman Old Style"/>
              </a:rPr>
              <a:t>Την </a:t>
            </a:r>
            <a:r>
              <a:rPr b="1" spc="-5" dirty="0">
                <a:latin typeface="Bookman Old Style"/>
                <a:cs typeface="Bookman Old Style"/>
              </a:rPr>
              <a:t>άλλη μέρα λοιπόν άρχισε  να ζεσταίνει, να ζεσταίνει και  ζέστανε </a:t>
            </a:r>
            <a:r>
              <a:rPr b="1" dirty="0">
                <a:latin typeface="Bookman Old Style"/>
                <a:cs typeface="Bookman Old Style"/>
              </a:rPr>
              <a:t>τόσο </a:t>
            </a:r>
            <a:r>
              <a:rPr b="1" spc="-5" dirty="0">
                <a:latin typeface="Bookman Old Style"/>
                <a:cs typeface="Bookman Old Style"/>
              </a:rPr>
              <a:t>πολύ που η  μικρή σταγόνα άρχισε</a:t>
            </a:r>
            <a:r>
              <a:rPr b="1" spc="-20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να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85"/>
              </a:lnSpc>
            </a:pPr>
            <a:r>
              <a:rPr b="1" spc="-5" dirty="0">
                <a:latin typeface="Bookman Old Style"/>
                <a:cs typeface="Bookman Old Style"/>
              </a:rPr>
              <a:t>νιώθει πως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πετάει.</a:t>
            </a:r>
            <a:endParaRPr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0250" y="1079500"/>
            <a:ext cx="1344802" cy="43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87850" y="2413507"/>
            <a:ext cx="2799715" cy="6419850"/>
            <a:chOff x="3949700" y="2413507"/>
            <a:chExt cx="3237865" cy="6419850"/>
          </a:xfrm>
        </p:grpSpPr>
        <p:sp>
          <p:nvSpPr>
            <p:cNvPr id="5" name="object 5"/>
            <p:cNvSpPr/>
            <p:nvPr/>
          </p:nvSpPr>
          <p:spPr>
            <a:xfrm>
              <a:off x="4071238" y="2413507"/>
              <a:ext cx="2857499" cy="4543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9700" y="6956932"/>
              <a:ext cx="3237484" cy="1876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2</a:t>
            </a:fld>
            <a:endParaRPr dirty="0"/>
          </a:p>
        </p:txBody>
      </p:sp>
      <p:sp>
        <p:nvSpPr>
          <p:cNvPr id="8" name="object 3"/>
          <p:cNvSpPr/>
          <p:nvPr/>
        </p:nvSpPr>
        <p:spPr>
          <a:xfrm>
            <a:off x="3092450" y="1079500"/>
            <a:ext cx="1344802" cy="43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702050" y="1841500"/>
            <a:ext cx="1344802" cy="43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944" y="1106169"/>
            <a:ext cx="3210306" cy="874816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84835">
              <a:lnSpc>
                <a:spcPts val="1880"/>
              </a:lnSpc>
              <a:spcBef>
                <a:spcPts val="190"/>
              </a:spcBef>
            </a:pPr>
            <a:r>
              <a:rPr sz="1400" b="0" spc="-5" dirty="0">
                <a:latin typeface="Bookman Old Style"/>
                <a:cs typeface="Bookman Old Style"/>
              </a:rPr>
              <a:t>-</a:t>
            </a:r>
            <a:r>
              <a:rPr sz="1600" b="1" spc="-5" dirty="0">
                <a:latin typeface="Bookman Old Style"/>
                <a:cs typeface="Bookman Old Style"/>
              </a:rPr>
              <a:t>Ε, </a:t>
            </a:r>
            <a:r>
              <a:rPr sz="1600" b="1" spc="-10" dirty="0">
                <a:latin typeface="Bookman Old Style"/>
                <a:cs typeface="Bookman Old Style"/>
              </a:rPr>
              <a:t>μα </a:t>
            </a:r>
            <a:r>
              <a:rPr sz="1600" b="1" spc="-5" dirty="0">
                <a:latin typeface="Bookman Old Style"/>
                <a:cs typeface="Bookman Old Style"/>
              </a:rPr>
              <a:t>τι γίνεται εδώ!  Φώναξε…</a:t>
            </a: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800"/>
              </a:lnSpc>
            </a:pPr>
            <a:r>
              <a:rPr sz="1600" b="1" spc="-5" dirty="0">
                <a:latin typeface="Bookman Old Style"/>
                <a:cs typeface="Bookman Old Style"/>
              </a:rPr>
              <a:t>-Τι </a:t>
            </a:r>
            <a:r>
              <a:rPr sz="1600" b="1" spc="-10" dirty="0">
                <a:latin typeface="Bookman Old Style"/>
                <a:cs typeface="Bookman Old Style"/>
              </a:rPr>
              <a:t>μου </a:t>
            </a:r>
            <a:r>
              <a:rPr sz="1600" b="1" spc="-5" dirty="0">
                <a:latin typeface="Bookman Old Style"/>
                <a:cs typeface="Bookman Old Style"/>
              </a:rPr>
              <a:t>συμβαίνει;</a:t>
            </a:r>
            <a:r>
              <a:rPr sz="1600" b="1" spc="-25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Μήπως</a:t>
            </a:r>
            <a:endParaRPr sz="1600" dirty="0">
              <a:latin typeface="Bookman Old Style"/>
              <a:cs typeface="Bookman Old Style"/>
            </a:endParaRPr>
          </a:p>
          <a:p>
            <a:pPr marL="12700" marR="105410">
              <a:lnSpc>
                <a:spcPct val="97800"/>
              </a:lnSpc>
              <a:spcBef>
                <a:spcPts val="25"/>
              </a:spcBef>
            </a:pPr>
            <a:r>
              <a:rPr sz="1600" b="1" spc="-10" dirty="0">
                <a:latin typeface="Bookman Old Style"/>
                <a:cs typeface="Bookman Old Style"/>
              </a:rPr>
              <a:t>από </a:t>
            </a:r>
            <a:r>
              <a:rPr sz="1600" b="1" spc="-5" dirty="0">
                <a:latin typeface="Bookman Old Style"/>
                <a:cs typeface="Bookman Old Style"/>
              </a:rPr>
              <a:t>τον ήλιο και τη ζέστη  </a:t>
            </a:r>
            <a:r>
              <a:rPr sz="1600" b="1" spc="-10" dirty="0">
                <a:latin typeface="Bookman Old Style"/>
                <a:cs typeface="Bookman Old Style"/>
              </a:rPr>
              <a:t>έπαθα </a:t>
            </a:r>
            <a:r>
              <a:rPr sz="1600" b="1" spc="-5" dirty="0">
                <a:latin typeface="Bookman Old Style"/>
                <a:cs typeface="Bookman Old Style"/>
              </a:rPr>
              <a:t>ηλίαση </a:t>
            </a:r>
            <a:r>
              <a:rPr sz="1600" b="1" spc="-10" dirty="0">
                <a:latin typeface="Bookman Old Style"/>
                <a:cs typeface="Bookman Old Style"/>
              </a:rPr>
              <a:t>και </a:t>
            </a:r>
            <a:r>
              <a:rPr sz="1600" b="1" spc="-5" dirty="0">
                <a:latin typeface="Bookman Old Style"/>
                <a:cs typeface="Bookman Old Style"/>
              </a:rPr>
              <a:t>νομίζω  πως</a:t>
            </a:r>
            <a:r>
              <a:rPr sz="1600" b="1" spc="-15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πετάω;</a:t>
            </a:r>
            <a:endParaRPr sz="16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Bookman Old Style"/>
              <a:cs typeface="Bookman Old Style"/>
            </a:endParaRPr>
          </a:p>
          <a:p>
            <a:pPr marL="12700">
              <a:lnSpc>
                <a:spcPts val="1895"/>
              </a:lnSpc>
            </a:pPr>
            <a:r>
              <a:rPr sz="1600" b="1" spc="-5" dirty="0">
                <a:latin typeface="Bookman Old Style"/>
                <a:cs typeface="Bookman Old Style"/>
              </a:rPr>
              <a:t>- Τι λες καημένη,</a:t>
            </a:r>
            <a:r>
              <a:rPr sz="1600" b="1" spc="-30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μια</a:t>
            </a:r>
            <a:endParaRPr sz="1600" dirty="0">
              <a:latin typeface="Bookman Old Style"/>
              <a:cs typeface="Bookman Old Style"/>
            </a:endParaRPr>
          </a:p>
          <a:p>
            <a:pPr marL="12700" marR="296545">
              <a:lnSpc>
                <a:spcPts val="1889"/>
              </a:lnSpc>
              <a:spcBef>
                <a:spcPts val="65"/>
              </a:spcBef>
            </a:pPr>
            <a:r>
              <a:rPr sz="1600" b="1" spc="-5" dirty="0">
                <a:latin typeface="Bookman Old Style"/>
                <a:cs typeface="Bookman Old Style"/>
              </a:rPr>
              <a:t>σταγόνα νερού ποτέ </a:t>
            </a:r>
            <a:r>
              <a:rPr sz="1600" b="1" spc="-10" dirty="0">
                <a:latin typeface="Bookman Old Style"/>
                <a:cs typeface="Bookman Old Style"/>
              </a:rPr>
              <a:t>δεν  </a:t>
            </a:r>
            <a:r>
              <a:rPr sz="1600" b="1" spc="-5" dirty="0">
                <a:latin typeface="Bookman Old Style"/>
                <a:cs typeface="Bookman Old Style"/>
              </a:rPr>
              <a:t>παθαίνει</a:t>
            </a:r>
            <a:r>
              <a:rPr sz="1600" b="1" spc="-10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ηλίαση.</a:t>
            </a:r>
            <a:endParaRPr sz="1600" dirty="0">
              <a:latin typeface="Bookman Old Style"/>
              <a:cs typeface="Bookman Old Style"/>
            </a:endParaRPr>
          </a:p>
          <a:p>
            <a:pPr marL="12700" marR="162560">
              <a:lnSpc>
                <a:spcPts val="1870"/>
              </a:lnSpc>
              <a:spcBef>
                <a:spcPts val="5"/>
              </a:spcBef>
            </a:pPr>
            <a:r>
              <a:rPr sz="1600" b="1" spc="-5" dirty="0">
                <a:latin typeface="Bookman Old Style"/>
                <a:cs typeface="Bookman Old Style"/>
              </a:rPr>
              <a:t>-Εκείνο που έπαθες, από  τη ζέστη, είναι </a:t>
            </a:r>
            <a:r>
              <a:rPr sz="1600" b="1" spc="-10" dirty="0">
                <a:latin typeface="Bookman Old Style"/>
                <a:cs typeface="Bookman Old Style"/>
              </a:rPr>
              <a:t>ότι</a:t>
            </a:r>
            <a:r>
              <a:rPr sz="1600" b="1" spc="-40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έγινες</a:t>
            </a:r>
            <a:endParaRPr sz="1600" dirty="0">
              <a:latin typeface="Bookman Old Style"/>
              <a:cs typeface="Bookman Old Style"/>
            </a:endParaRPr>
          </a:p>
          <a:p>
            <a:pPr marL="12700" marR="58419">
              <a:lnSpc>
                <a:spcPts val="1870"/>
              </a:lnSpc>
              <a:spcBef>
                <a:spcPts val="20"/>
              </a:spcBef>
            </a:pPr>
            <a:r>
              <a:rPr sz="1600" b="1" spc="-5" dirty="0">
                <a:latin typeface="Bookman Old Style"/>
                <a:cs typeface="Bookman Old Style"/>
              </a:rPr>
              <a:t>ατμός και ανεβαίνεις στον  ουρανό.</a:t>
            </a: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810"/>
              </a:lnSpc>
            </a:pPr>
            <a:r>
              <a:rPr sz="1600" b="1" spc="-10" dirty="0">
                <a:latin typeface="Bookman Old Style"/>
                <a:cs typeface="Bookman Old Style"/>
              </a:rPr>
              <a:t>Της </a:t>
            </a:r>
            <a:r>
              <a:rPr sz="1600" b="1" spc="-5" dirty="0">
                <a:latin typeface="Bookman Old Style"/>
                <a:cs typeface="Bookman Old Style"/>
              </a:rPr>
              <a:t>είπαν οι άλλες</a:t>
            </a:r>
            <a:endParaRPr sz="1600" dirty="0">
              <a:latin typeface="Bookman Old Style"/>
              <a:cs typeface="Bookman Old Style"/>
            </a:endParaRPr>
          </a:p>
          <a:p>
            <a:pPr marL="12700" marR="259715">
              <a:lnSpc>
                <a:spcPts val="1880"/>
              </a:lnSpc>
              <a:spcBef>
                <a:spcPts val="70"/>
              </a:spcBef>
            </a:pPr>
            <a:r>
              <a:rPr sz="1600" b="1" spc="-5" dirty="0">
                <a:latin typeface="Bookman Old Style"/>
                <a:cs typeface="Bookman Old Style"/>
              </a:rPr>
              <a:t>σταγόνες που </a:t>
            </a:r>
            <a:r>
              <a:rPr sz="1600" b="1" spc="-10" dirty="0" err="1">
                <a:latin typeface="Bookman Old Style"/>
                <a:cs typeface="Bookman Old Style"/>
              </a:rPr>
              <a:t>ανέβαιναν</a:t>
            </a:r>
            <a:r>
              <a:rPr sz="1600" b="1" spc="-10" dirty="0">
                <a:latin typeface="Bookman Old Style"/>
                <a:cs typeface="Bookman Old Style"/>
              </a:rPr>
              <a:t>  </a:t>
            </a:r>
            <a:r>
              <a:rPr sz="1600" b="1" spc="-5" dirty="0" smtClean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μαζί</a:t>
            </a:r>
            <a:r>
              <a:rPr sz="1600" b="1" spc="-15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της.</a:t>
            </a:r>
            <a:endParaRPr sz="16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Bookman Old Style"/>
              <a:cs typeface="Bookman Old Style"/>
            </a:endParaRPr>
          </a:p>
          <a:p>
            <a:pPr marL="12700" marR="44450">
              <a:lnSpc>
                <a:spcPct val="97700"/>
              </a:lnSpc>
              <a:buChar char="-"/>
              <a:tabLst>
                <a:tab pos="154940" algn="l"/>
              </a:tabLst>
            </a:pPr>
            <a:r>
              <a:rPr sz="1600" b="1" spc="-5" dirty="0">
                <a:latin typeface="Bookman Old Style"/>
                <a:cs typeface="Bookman Old Style"/>
              </a:rPr>
              <a:t>Στον ουρανό; </a:t>
            </a:r>
            <a:r>
              <a:rPr sz="1600" b="1" spc="-15" dirty="0">
                <a:latin typeface="Bookman Old Style"/>
                <a:cs typeface="Bookman Old Style"/>
              </a:rPr>
              <a:t>Μα </a:t>
            </a:r>
            <a:r>
              <a:rPr sz="1600" b="1" spc="-5" dirty="0">
                <a:latin typeface="Bookman Old Style"/>
                <a:cs typeface="Bookman Old Style"/>
              </a:rPr>
              <a:t>τι,  </a:t>
            </a:r>
            <a:r>
              <a:rPr sz="1600" b="1" spc="-10" dirty="0">
                <a:latin typeface="Bookman Old Style"/>
                <a:cs typeface="Bookman Old Style"/>
              </a:rPr>
              <a:t>αγγελάκι θα </a:t>
            </a:r>
            <a:r>
              <a:rPr sz="1600" b="1" spc="-5" dirty="0">
                <a:latin typeface="Bookman Old Style"/>
                <a:cs typeface="Bookman Old Style"/>
              </a:rPr>
              <a:t>γίνω; </a:t>
            </a:r>
            <a:r>
              <a:rPr sz="1600" b="1" spc="-10" dirty="0">
                <a:latin typeface="Bookman Old Style"/>
                <a:cs typeface="Bookman Old Style"/>
              </a:rPr>
              <a:t>φώναξε  </a:t>
            </a:r>
            <a:r>
              <a:rPr sz="1600" b="1" spc="-5" dirty="0">
                <a:latin typeface="Bookman Old Style"/>
                <a:cs typeface="Bookman Old Style"/>
              </a:rPr>
              <a:t>απελπισμένα η </a:t>
            </a:r>
            <a:r>
              <a:rPr sz="1600" b="1" spc="-5" dirty="0" err="1" smtClean="0">
                <a:latin typeface="Bookman Old Style"/>
                <a:cs typeface="Bookman Old Style"/>
              </a:rPr>
              <a:t>Σταγονίτσα</a:t>
            </a:r>
            <a:r>
              <a:rPr sz="1600" b="1" spc="-5" dirty="0"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buFont typeface="Bookman Old Style"/>
              <a:buChar char="-"/>
            </a:pPr>
            <a:endParaRPr sz="1600"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800"/>
              </a:lnSpc>
              <a:buChar char="-"/>
              <a:tabLst>
                <a:tab pos="154940" algn="l"/>
              </a:tabLst>
            </a:pPr>
            <a:r>
              <a:rPr sz="1600" b="1" spc="-5" dirty="0">
                <a:latin typeface="Bookman Old Style"/>
                <a:cs typeface="Bookman Old Style"/>
              </a:rPr>
              <a:t>Αγγελάκι σίγουρα δε </a:t>
            </a:r>
            <a:r>
              <a:rPr sz="1600" b="1" dirty="0">
                <a:latin typeface="Bookman Old Style"/>
                <a:cs typeface="Bookman Old Style"/>
              </a:rPr>
              <a:t>θα  </a:t>
            </a:r>
            <a:r>
              <a:rPr sz="1600" b="1" spc="-5" dirty="0">
                <a:latin typeface="Bookman Old Style"/>
                <a:cs typeface="Bookman Old Style"/>
              </a:rPr>
              <a:t>γίνεις, αλλά </a:t>
            </a:r>
            <a:r>
              <a:rPr sz="1600" b="1" dirty="0">
                <a:latin typeface="Bookman Old Style"/>
                <a:cs typeface="Bookman Old Style"/>
              </a:rPr>
              <a:t>θα </a:t>
            </a:r>
            <a:r>
              <a:rPr sz="1600" b="1" spc="-5" dirty="0">
                <a:latin typeface="Bookman Old Style"/>
                <a:cs typeface="Bookman Old Style"/>
              </a:rPr>
              <a:t>γίνεις μαζί  με </a:t>
            </a:r>
            <a:r>
              <a:rPr sz="1600" b="1" spc="-10" dirty="0">
                <a:latin typeface="Bookman Old Style"/>
                <a:cs typeface="Bookman Old Style"/>
              </a:rPr>
              <a:t>όλες εμάς</a:t>
            </a:r>
            <a:r>
              <a:rPr sz="1600" b="1" spc="5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ένα</a:t>
            </a: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885"/>
              </a:lnSpc>
            </a:pPr>
            <a:r>
              <a:rPr sz="1600" b="1" spc="-5" dirty="0">
                <a:latin typeface="Bookman Old Style"/>
                <a:cs typeface="Bookman Old Style"/>
              </a:rPr>
              <a:t>συννεφάκι.</a:t>
            </a:r>
            <a:endParaRPr sz="16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979805">
              <a:lnSpc>
                <a:spcPct val="97700"/>
              </a:lnSpc>
            </a:pPr>
            <a:r>
              <a:rPr sz="1600" b="1" spc="-5" dirty="0">
                <a:latin typeface="Bookman Old Style"/>
                <a:cs typeface="Bookman Old Style"/>
              </a:rPr>
              <a:t>-Ουφ ησύχασα!  </a:t>
            </a:r>
            <a:r>
              <a:rPr sz="1600" b="1" spc="-10" dirty="0">
                <a:latin typeface="Bookman Old Style"/>
                <a:cs typeface="Bookman Old Style"/>
              </a:rPr>
              <a:t>αναστέναξε  </a:t>
            </a:r>
            <a:r>
              <a:rPr sz="1600" b="1" spc="-5" dirty="0">
                <a:latin typeface="Bookman Old Style"/>
                <a:cs typeface="Bookman Old Style"/>
              </a:rPr>
              <a:t>ανακουφισμένη</a:t>
            </a:r>
            <a:r>
              <a:rPr sz="1600" b="1" spc="-65" dirty="0">
                <a:latin typeface="Bookman Old Style"/>
                <a:cs typeface="Bookman Old Style"/>
              </a:rPr>
              <a:t> </a:t>
            </a:r>
            <a:r>
              <a:rPr sz="1600" b="1" spc="-5" dirty="0">
                <a:latin typeface="Bookman Old Style"/>
                <a:cs typeface="Bookman Old Style"/>
              </a:rPr>
              <a:t>η  Σταγονίτσα.</a:t>
            </a:r>
            <a:endParaRPr sz="1600" dirty="0">
              <a:latin typeface="Bookman Old Style"/>
              <a:cs typeface="Bookman Old Style"/>
            </a:endParaRPr>
          </a:p>
          <a:p>
            <a:pPr marL="12700" marR="231140">
              <a:lnSpc>
                <a:spcPct val="97700"/>
              </a:lnSpc>
              <a:spcBef>
                <a:spcPts val="10"/>
              </a:spcBef>
            </a:pPr>
            <a:r>
              <a:rPr sz="1600" b="1" spc="-5" dirty="0">
                <a:latin typeface="Bookman Old Style"/>
                <a:cs typeface="Bookman Old Style"/>
              </a:rPr>
              <a:t>-Εκεί </a:t>
            </a:r>
            <a:r>
              <a:rPr sz="1600" b="1" spc="-10" dirty="0">
                <a:latin typeface="Bookman Old Style"/>
                <a:cs typeface="Bookman Old Style"/>
              </a:rPr>
              <a:t>θα είναι καλύτερα.  Θα </a:t>
            </a:r>
            <a:r>
              <a:rPr sz="1600" b="1" spc="-5" dirty="0">
                <a:latin typeface="Bookman Old Style"/>
                <a:cs typeface="Bookman Old Style"/>
              </a:rPr>
              <a:t>φυσάει </a:t>
            </a:r>
            <a:r>
              <a:rPr sz="1600" b="1" dirty="0">
                <a:latin typeface="Bookman Old Style"/>
                <a:cs typeface="Bookman Old Style"/>
              </a:rPr>
              <a:t>το </a:t>
            </a:r>
            <a:r>
              <a:rPr sz="1600" b="1" spc="-5" dirty="0" err="1">
                <a:latin typeface="Bookman Old Style"/>
                <a:cs typeface="Bookman Old Style"/>
              </a:rPr>
              <a:t>αεράκι</a:t>
            </a:r>
            <a:r>
              <a:rPr sz="1600" b="1" spc="-5" dirty="0"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latin typeface="Bookman Old Style"/>
                <a:cs typeface="Bookman Old Style"/>
              </a:rPr>
              <a:t>κ</a:t>
            </a:r>
            <a:r>
              <a:rPr lang="el-GR" sz="1600" b="1" spc="-10" dirty="0" smtClean="0">
                <a:latin typeface="Bookman Old Style"/>
                <a:cs typeface="Bookman Old Style"/>
              </a:rPr>
              <a:t>αι</a:t>
            </a:r>
            <a:r>
              <a:rPr sz="1600" b="1" spc="-10" dirty="0" smtClean="0">
                <a:latin typeface="Bookman Old Style"/>
                <a:cs typeface="Bookman Old Style"/>
              </a:rPr>
              <a:t>  </a:t>
            </a:r>
            <a:r>
              <a:rPr sz="1600" b="1" spc="-10" dirty="0">
                <a:latin typeface="Bookman Old Style"/>
                <a:cs typeface="Bookman Old Style"/>
              </a:rPr>
              <a:t>από ψηλά </a:t>
            </a:r>
            <a:r>
              <a:rPr sz="1600" b="1" dirty="0">
                <a:latin typeface="Bookman Old Style"/>
                <a:cs typeface="Bookman Old Style"/>
              </a:rPr>
              <a:t>θα </a:t>
            </a:r>
            <a:r>
              <a:rPr sz="1600" b="1" spc="-5" dirty="0">
                <a:latin typeface="Bookman Old Style"/>
                <a:cs typeface="Bookman Old Style"/>
              </a:rPr>
              <a:t>βλέπω όλο  τον</a:t>
            </a:r>
            <a:r>
              <a:rPr sz="1600" b="1" spc="-15" dirty="0">
                <a:latin typeface="Bookman Old Style"/>
                <a:cs typeface="Bookman Old Style"/>
              </a:rPr>
              <a:t> </a:t>
            </a:r>
            <a:r>
              <a:rPr sz="1600" b="1" dirty="0">
                <a:latin typeface="Bookman Old Style"/>
                <a:cs typeface="Bookman Old Style"/>
              </a:rPr>
              <a:t>κόσμο.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240" y="914399"/>
            <a:ext cx="3362833" cy="624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0154" y="7861300"/>
            <a:ext cx="3205987" cy="1891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050" y="1155700"/>
            <a:ext cx="3886200" cy="777110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151130">
              <a:lnSpc>
                <a:spcPts val="1880"/>
              </a:lnSpc>
              <a:spcBef>
                <a:spcPts val="190"/>
              </a:spcBef>
            </a:pPr>
            <a:r>
              <a:rPr sz="2000" b="1" spc="-10" dirty="0">
                <a:latin typeface="Bookman Old Style"/>
                <a:cs typeface="Bookman Old Style"/>
              </a:rPr>
              <a:t>Που </a:t>
            </a:r>
            <a:r>
              <a:rPr sz="2000" b="1" spc="-5" dirty="0">
                <a:latin typeface="Bookman Old Style"/>
                <a:cs typeface="Bookman Old Style"/>
              </a:rPr>
              <a:t>να φανταζόταν όμως  τι την</a:t>
            </a:r>
            <a:r>
              <a:rPr sz="2000" b="1" spc="-2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περιμένει…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36830">
              <a:lnSpc>
                <a:spcPct val="97800"/>
              </a:lnSpc>
            </a:pPr>
            <a:r>
              <a:rPr sz="2000" b="1" spc="-5" dirty="0">
                <a:latin typeface="Bookman Old Style"/>
                <a:cs typeface="Bookman Old Style"/>
              </a:rPr>
              <a:t>Όλες οι σταγόνες που  έγιναν ατμός ενώθηκαν </a:t>
            </a:r>
            <a:r>
              <a:rPr sz="2000" b="1" spc="-10" dirty="0">
                <a:latin typeface="Bookman Old Style"/>
                <a:cs typeface="Bookman Old Style"/>
              </a:rPr>
              <a:t>κι  </a:t>
            </a:r>
            <a:r>
              <a:rPr sz="2000" b="1" spc="-5" dirty="0">
                <a:latin typeface="Bookman Old Style"/>
                <a:cs typeface="Bookman Old Style"/>
              </a:rPr>
              <a:t>έγιναν ένα</a:t>
            </a:r>
            <a:r>
              <a:rPr sz="2000" b="1" spc="-1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πλατύ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55"/>
              </a:lnSpc>
            </a:pPr>
            <a:r>
              <a:rPr sz="2000" b="1" spc="-5" dirty="0">
                <a:latin typeface="Bookman Old Style"/>
                <a:cs typeface="Bookman Old Style"/>
              </a:rPr>
              <a:t>σύννεφο, που το </a:t>
            </a:r>
            <a:r>
              <a:rPr sz="2000" b="1" spc="-5" dirty="0" err="1">
                <a:latin typeface="Bookman Old Style"/>
                <a:cs typeface="Bookman Old Style"/>
              </a:rPr>
              <a:t>φύσαγε</a:t>
            </a:r>
            <a:r>
              <a:rPr sz="2000" b="1" spc="-40" dirty="0">
                <a:latin typeface="Bookman Old Style"/>
                <a:cs typeface="Bookman Old Style"/>
              </a:rPr>
              <a:t> </a:t>
            </a:r>
            <a:r>
              <a:rPr sz="2000" b="1" spc="-5" dirty="0" smtClean="0">
                <a:latin typeface="Bookman Old Style"/>
                <a:cs typeface="Bookman Old Style"/>
              </a:rPr>
              <a:t>ο</a:t>
            </a:r>
            <a:r>
              <a:rPr lang="el-GR" sz="2000" dirty="0" smtClean="0">
                <a:latin typeface="Bookman Old Style"/>
                <a:cs typeface="Bookman Old Style"/>
              </a:rPr>
              <a:t> </a:t>
            </a:r>
            <a:r>
              <a:rPr sz="2000" b="1" spc="-5" dirty="0" err="1" smtClean="0">
                <a:latin typeface="Bookman Old Style"/>
                <a:cs typeface="Bookman Old Style"/>
              </a:rPr>
              <a:t>αέρας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-10" dirty="0">
                <a:latin typeface="Bookman Old Style"/>
                <a:cs typeface="Bookman Old Style"/>
              </a:rPr>
              <a:t>και </a:t>
            </a:r>
            <a:r>
              <a:rPr sz="2000" b="1" spc="-5" dirty="0">
                <a:latin typeface="Bookman Old Style"/>
                <a:cs typeface="Bookman Old Style"/>
              </a:rPr>
              <a:t>ταξίδευε πάνω  </a:t>
            </a:r>
            <a:r>
              <a:rPr sz="2000" b="1" spc="-10" dirty="0">
                <a:latin typeface="Bookman Old Style"/>
                <a:cs typeface="Bookman Old Style"/>
              </a:rPr>
              <a:t>από </a:t>
            </a:r>
            <a:r>
              <a:rPr sz="2000" b="1" spc="-5" dirty="0">
                <a:latin typeface="Bookman Old Style"/>
                <a:cs typeface="Bookman Old Style"/>
              </a:rPr>
              <a:t>πόλεις και</a:t>
            </a:r>
            <a:r>
              <a:rPr sz="2000" b="1" spc="-2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χωριά.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433070">
              <a:lnSpc>
                <a:spcPts val="1880"/>
              </a:lnSpc>
            </a:pPr>
            <a:r>
              <a:rPr sz="2000" b="1" spc="-5" dirty="0">
                <a:latin typeface="Bookman Old Style"/>
                <a:cs typeface="Bookman Old Style"/>
              </a:rPr>
              <a:t>Η </a:t>
            </a:r>
            <a:r>
              <a:rPr lang="el-GR" sz="2000" b="1" spc="-5" dirty="0" smtClean="0">
                <a:latin typeface="Bookman Old Style"/>
                <a:cs typeface="Bookman Old Style"/>
              </a:rPr>
              <a:t> Σταγονίτσα </a:t>
            </a:r>
            <a:r>
              <a:rPr sz="2000" b="1" spc="-5" dirty="0" err="1" smtClean="0">
                <a:latin typeface="Bookman Old Style"/>
                <a:cs typeface="Bookman Old Style"/>
              </a:rPr>
              <a:t>απολάμβανε</a:t>
            </a:r>
            <a:r>
              <a:rPr sz="2000" b="1" spc="-5" dirty="0" smtClean="0">
                <a:latin typeface="Bookman Old Style"/>
                <a:cs typeface="Bookman Old Style"/>
              </a:rPr>
              <a:t> </a:t>
            </a:r>
            <a:r>
              <a:rPr sz="2000" b="1" spc="5" dirty="0">
                <a:latin typeface="Bookman Old Style"/>
                <a:cs typeface="Bookman Old Style"/>
              </a:rPr>
              <a:t>το</a:t>
            </a:r>
            <a:r>
              <a:rPr sz="2000" b="1" spc="-85" dirty="0">
                <a:latin typeface="Bookman Old Style"/>
                <a:cs typeface="Bookman Old Style"/>
              </a:rPr>
              <a:t> </a:t>
            </a:r>
            <a:r>
              <a:rPr sz="2000" b="1" spc="-5" dirty="0" err="1">
                <a:latin typeface="Bookman Old Style"/>
                <a:cs typeface="Bookman Old Style"/>
              </a:rPr>
              <a:t>ταξίδι</a:t>
            </a:r>
            <a:r>
              <a:rPr sz="2000" b="1" spc="-5" dirty="0" smtClean="0">
                <a:latin typeface="Bookman Old Style"/>
                <a:cs typeface="Bookman Old Style"/>
              </a:rPr>
              <a:t>!</a:t>
            </a:r>
            <a:endParaRPr lang="el-GR" sz="2000" b="1" spc="-5" dirty="0" smtClean="0">
              <a:latin typeface="Bookman Old Style"/>
              <a:cs typeface="Bookman Old Style"/>
            </a:endParaRPr>
          </a:p>
          <a:p>
            <a:pPr marL="12700" marR="433070">
              <a:lnSpc>
                <a:spcPts val="188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00"/>
              </a:lnSpc>
            </a:pPr>
            <a:r>
              <a:rPr sz="2000" b="1" spc="-10" dirty="0">
                <a:latin typeface="Bookman Old Style"/>
                <a:cs typeface="Bookman Old Style"/>
              </a:rPr>
              <a:t>Πού και </a:t>
            </a:r>
            <a:r>
              <a:rPr sz="2000" b="1" spc="-5" dirty="0">
                <a:latin typeface="Bookman Old Style"/>
                <a:cs typeface="Bookman Old Style"/>
              </a:rPr>
              <a:t>πού έσκυβε λίγο</a:t>
            </a:r>
            <a:endParaRPr sz="2000" dirty="0">
              <a:latin typeface="Bookman Old Style"/>
              <a:cs typeface="Bookman Old Style"/>
            </a:endParaRPr>
          </a:p>
          <a:p>
            <a:pPr marL="12700" marR="60325">
              <a:lnSpc>
                <a:spcPct val="97800"/>
              </a:lnSpc>
              <a:spcBef>
                <a:spcPts val="25"/>
              </a:spcBef>
            </a:pPr>
            <a:r>
              <a:rPr sz="2000" b="1" spc="-5" dirty="0">
                <a:latin typeface="Bookman Old Style"/>
                <a:cs typeface="Bookman Old Style"/>
              </a:rPr>
              <a:t>να </a:t>
            </a:r>
            <a:r>
              <a:rPr sz="2000" b="1" spc="-10" dirty="0">
                <a:latin typeface="Bookman Old Style"/>
                <a:cs typeface="Bookman Old Style"/>
              </a:rPr>
              <a:t>δει </a:t>
            </a:r>
            <a:r>
              <a:rPr sz="2000" b="1" spc="-5" dirty="0">
                <a:latin typeface="Bookman Old Style"/>
                <a:cs typeface="Bookman Old Style"/>
              </a:rPr>
              <a:t>καλύτερα, πότε μια  παρέα παιδιών που  </a:t>
            </a:r>
            <a:r>
              <a:rPr sz="2000" b="1" spc="-10" dirty="0">
                <a:latin typeface="Bookman Old Style"/>
                <a:cs typeface="Bookman Old Style"/>
              </a:rPr>
              <a:t>χαρούμενα </a:t>
            </a:r>
            <a:r>
              <a:rPr sz="2000" b="1" spc="-5" dirty="0">
                <a:latin typeface="Bookman Old Style"/>
                <a:cs typeface="Bookman Old Style"/>
              </a:rPr>
              <a:t>πήγαιναν στο  σχολείο, πότε </a:t>
            </a:r>
            <a:r>
              <a:rPr sz="2000" b="1" spc="-10" dirty="0">
                <a:latin typeface="Bookman Old Style"/>
                <a:cs typeface="Bookman Old Style"/>
              </a:rPr>
              <a:t>ένα </a:t>
            </a:r>
            <a:r>
              <a:rPr sz="2000" b="1" spc="-5" dirty="0">
                <a:latin typeface="Bookman Old Style"/>
                <a:cs typeface="Bookman Old Style"/>
              </a:rPr>
              <a:t>κοπάδι  που έβοσκε σε  καταπράσινο</a:t>
            </a:r>
            <a:r>
              <a:rPr sz="2000" b="1" spc="-2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λιβάδι.</a:t>
            </a:r>
            <a:endParaRPr sz="2000" dirty="0">
              <a:latin typeface="Bookman Old Style"/>
              <a:cs typeface="Bookman Old Style"/>
            </a:endParaRPr>
          </a:p>
          <a:p>
            <a:pPr marL="12700" marR="66675">
              <a:lnSpc>
                <a:spcPts val="1870"/>
              </a:lnSpc>
              <a:spcBef>
                <a:spcPts val="70"/>
              </a:spcBef>
            </a:pPr>
            <a:r>
              <a:rPr sz="2000" b="1" spc="-10" dirty="0">
                <a:latin typeface="Bookman Old Style"/>
                <a:cs typeface="Bookman Old Style"/>
              </a:rPr>
              <a:t>Μια </a:t>
            </a:r>
            <a:r>
              <a:rPr sz="2000" b="1" spc="-5" dirty="0">
                <a:latin typeface="Bookman Old Style"/>
                <a:cs typeface="Bookman Old Style"/>
              </a:rPr>
              <a:t>μέρα όμως ο ουρανός  γέμισε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σύννεφα.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478790">
              <a:lnSpc>
                <a:spcPct val="98000"/>
              </a:lnSpc>
            </a:pPr>
            <a:r>
              <a:rPr sz="2000" b="1" spc="-5" dirty="0">
                <a:latin typeface="Bookman Old Style"/>
                <a:cs typeface="Bookman Old Style"/>
              </a:rPr>
              <a:t>- Α πολύ συνωστισμός  σήμερα, σχολίασε η  Σταγονίτσα. Ο ήλιος  χάθηκε πάει η  ηλιοθεραπεία</a:t>
            </a:r>
            <a:r>
              <a:rPr sz="2000" b="1" spc="-8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σήμερα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3050" y="1612900"/>
            <a:ext cx="3115563" cy="7202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1003300"/>
            <a:ext cx="6529070" cy="4139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b="1" spc="-10" dirty="0">
                <a:latin typeface="Bookman Old Style"/>
                <a:cs typeface="Bookman Old Style"/>
              </a:rPr>
              <a:t>Ξαφνικά και </a:t>
            </a:r>
            <a:r>
              <a:rPr b="1" spc="-5" dirty="0">
                <a:latin typeface="Bookman Old Style"/>
                <a:cs typeface="Bookman Old Style"/>
              </a:rPr>
              <a:t>ενώ η Σταγονίτσα όλο</a:t>
            </a:r>
            <a:r>
              <a:rPr b="1" spc="30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μουρμούριζε,</a:t>
            </a:r>
            <a:endParaRPr dirty="0">
              <a:latin typeface="Bookman Old Style"/>
              <a:cs typeface="Bookman Old Style"/>
            </a:endParaRPr>
          </a:p>
          <a:p>
            <a:pPr marL="12700" marR="147955">
              <a:lnSpc>
                <a:spcPct val="97900"/>
              </a:lnSpc>
              <a:spcBef>
                <a:spcPts val="20"/>
              </a:spcBef>
            </a:pPr>
            <a:r>
              <a:rPr b="1" spc="-10" dirty="0">
                <a:latin typeface="Bookman Old Style"/>
                <a:cs typeface="Bookman Old Style"/>
              </a:rPr>
              <a:t>ένα </a:t>
            </a:r>
            <a:r>
              <a:rPr b="1" spc="-5" dirty="0">
                <a:latin typeface="Bookman Old Style"/>
                <a:cs typeface="Bookman Old Style"/>
              </a:rPr>
              <a:t>«ΜΠΟΥΥΥΥΜ» ακούστηκε </a:t>
            </a:r>
            <a:r>
              <a:rPr b="1" spc="-10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μια λάμψη φώτισε τον  γκρίζο ουρανό </a:t>
            </a:r>
            <a:r>
              <a:rPr b="1" spc="-10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ωωωω! Τι έκπληξη! Άρχισε να βρέχει και  ένα </a:t>
            </a:r>
            <a:r>
              <a:rPr b="1" spc="-10" dirty="0">
                <a:latin typeface="Bookman Old Style"/>
                <a:cs typeface="Bookman Old Style"/>
              </a:rPr>
              <a:t>νέο </a:t>
            </a:r>
            <a:r>
              <a:rPr b="1" spc="-5" dirty="0">
                <a:latin typeface="Bookman Old Style"/>
                <a:cs typeface="Bookman Old Style"/>
              </a:rPr>
              <a:t>ταξίδι άρχισε </a:t>
            </a:r>
            <a:r>
              <a:rPr b="1" spc="-10" dirty="0">
                <a:latin typeface="Bookman Old Style"/>
                <a:cs typeface="Bookman Old Style"/>
              </a:rPr>
              <a:t>για </a:t>
            </a:r>
            <a:r>
              <a:rPr b="1" spc="-5" dirty="0">
                <a:latin typeface="Bookman Old Style"/>
                <a:cs typeface="Bookman Old Style"/>
              </a:rPr>
              <a:t>τη δεσποινίδα</a:t>
            </a:r>
            <a:r>
              <a:rPr b="1" spc="6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Νερουλού.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895"/>
              </a:lnSpc>
              <a:spcBef>
                <a:spcPts val="5"/>
              </a:spcBef>
            </a:pPr>
            <a:r>
              <a:rPr b="1" spc="-5" dirty="0">
                <a:latin typeface="Bookman Old Style"/>
                <a:cs typeface="Bookman Old Style"/>
              </a:rPr>
              <a:t>Ήταν μια καλοκαιρινή μπόρα </a:t>
            </a:r>
            <a:r>
              <a:rPr b="1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η Σταγονίτσα </a:t>
            </a:r>
            <a:r>
              <a:rPr b="1" spc="-5" dirty="0" err="1">
                <a:latin typeface="Bookman Old Style"/>
                <a:cs typeface="Bookman Old Style"/>
              </a:rPr>
              <a:t>άρχισε</a:t>
            </a:r>
            <a:r>
              <a:rPr b="1" spc="-5" dirty="0">
                <a:latin typeface="Bookman Old Style"/>
                <a:cs typeface="Bookman Old Style"/>
              </a:rPr>
              <a:t> </a:t>
            </a:r>
            <a:r>
              <a:rPr b="1" spc="-10" dirty="0" err="1" smtClean="0">
                <a:latin typeface="Bookman Old Style"/>
                <a:cs typeface="Bookman Old Style"/>
              </a:rPr>
              <a:t>να</a:t>
            </a:r>
            <a:r>
              <a:rPr lang="el-GR" dirty="0" smtClean="0">
                <a:latin typeface="Bookman Old Style"/>
                <a:cs typeface="Bookman Old Style"/>
              </a:rPr>
              <a:t> </a:t>
            </a:r>
            <a:r>
              <a:rPr b="1" spc="-5" dirty="0" err="1" smtClean="0">
                <a:latin typeface="Bookman Old Style"/>
                <a:cs typeface="Bookman Old Style"/>
              </a:rPr>
              <a:t>πέφτει</a:t>
            </a:r>
            <a:r>
              <a:rPr b="1" spc="-5" dirty="0">
                <a:latin typeface="Bookman Old Style"/>
                <a:cs typeface="Bookman Old Style"/>
              </a:rPr>
              <a:t>… να πέφτει… μαζί </a:t>
            </a:r>
            <a:r>
              <a:rPr b="1" spc="5" dirty="0">
                <a:latin typeface="Bookman Old Style"/>
                <a:cs typeface="Bookman Old Style"/>
              </a:rPr>
              <a:t>με </a:t>
            </a:r>
            <a:r>
              <a:rPr b="1" spc="-10" dirty="0">
                <a:latin typeface="Bookman Old Style"/>
                <a:cs typeface="Bookman Old Style"/>
              </a:rPr>
              <a:t>άλλες </a:t>
            </a:r>
            <a:r>
              <a:rPr b="1" spc="-5" dirty="0">
                <a:latin typeface="Bookman Old Style"/>
                <a:cs typeface="Bookman Old Style"/>
              </a:rPr>
              <a:t>σταγόνες </a:t>
            </a:r>
            <a:r>
              <a:rPr b="1" dirty="0">
                <a:latin typeface="Bookman Old Style"/>
                <a:cs typeface="Bookman Old Style"/>
              </a:rPr>
              <a:t>της</a:t>
            </a:r>
            <a:r>
              <a:rPr b="1" spc="-10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βροχής….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Bookman Old Style"/>
                <a:cs typeface="Bookman Old Style"/>
              </a:rPr>
              <a:t>Έβλεπε τη </a:t>
            </a:r>
            <a:r>
              <a:rPr b="1" spc="-10" dirty="0">
                <a:latin typeface="Bookman Old Style"/>
                <a:cs typeface="Bookman Old Style"/>
              </a:rPr>
              <a:t>γη να </a:t>
            </a:r>
            <a:r>
              <a:rPr b="1" spc="-5" dirty="0">
                <a:latin typeface="Bookman Old Style"/>
                <a:cs typeface="Bookman Old Style"/>
              </a:rPr>
              <a:t>πλησιάζει γρήγορα κι η χαρά της</a:t>
            </a:r>
            <a:r>
              <a:rPr b="1" spc="55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φούντωνε.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75565">
              <a:lnSpc>
                <a:spcPts val="1880"/>
              </a:lnSpc>
            </a:pPr>
            <a:r>
              <a:rPr b="1" spc="-5" dirty="0">
                <a:latin typeface="Bookman Old Style"/>
                <a:cs typeface="Bookman Old Style"/>
              </a:rPr>
              <a:t>- Επιτέλους, επιτέλους! φώναξε. </a:t>
            </a:r>
            <a:r>
              <a:rPr b="1" spc="-10" dirty="0">
                <a:latin typeface="Bookman Old Style"/>
                <a:cs typeface="Bookman Old Style"/>
              </a:rPr>
              <a:t>Μετά από τόσο </a:t>
            </a:r>
            <a:r>
              <a:rPr b="1" spc="-5" dirty="0">
                <a:latin typeface="Bookman Old Style"/>
                <a:cs typeface="Bookman Old Style"/>
              </a:rPr>
              <a:t>κολύμπι στη  θάλασσα </a:t>
            </a:r>
            <a:r>
              <a:rPr b="1" spc="-10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τόσο πέταγμα στον ουρανό </a:t>
            </a:r>
            <a:r>
              <a:rPr b="1" spc="-10" dirty="0">
                <a:latin typeface="Bookman Old Style"/>
                <a:cs typeface="Bookman Old Style"/>
              </a:rPr>
              <a:t>θα </a:t>
            </a:r>
            <a:r>
              <a:rPr b="1" spc="-5" dirty="0" err="1">
                <a:latin typeface="Bookman Old Style"/>
                <a:cs typeface="Bookman Old Style"/>
              </a:rPr>
              <a:t>πατήσω</a:t>
            </a:r>
            <a:r>
              <a:rPr b="1" spc="30" dirty="0">
                <a:latin typeface="Bookman Old Style"/>
                <a:cs typeface="Bookman Old Style"/>
              </a:rPr>
              <a:t> </a:t>
            </a:r>
            <a:r>
              <a:rPr b="1" spc="-5" dirty="0" err="1" smtClean="0">
                <a:latin typeface="Bookman Old Style"/>
                <a:cs typeface="Bookman Old Style"/>
              </a:rPr>
              <a:t>στη</a:t>
            </a:r>
            <a:r>
              <a:rPr lang="el-GR" dirty="0" smtClean="0">
                <a:latin typeface="Bookman Old Style"/>
                <a:cs typeface="Bookman Old Style"/>
              </a:rPr>
              <a:t>  </a:t>
            </a:r>
            <a:r>
              <a:rPr b="1" spc="-5" dirty="0" err="1" smtClean="0">
                <a:latin typeface="Bookman Old Style"/>
                <a:cs typeface="Bookman Old Style"/>
              </a:rPr>
              <a:t>στεριά</a:t>
            </a:r>
            <a:r>
              <a:rPr b="1" spc="-5" dirty="0">
                <a:latin typeface="Bookman Old Style"/>
                <a:cs typeface="Bookman Old Style"/>
              </a:rPr>
              <a:t>.</a:t>
            </a:r>
            <a:endParaRPr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0250" y="6032500"/>
            <a:ext cx="5904738" cy="3972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027" y="1266188"/>
            <a:ext cx="2843023" cy="79480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28600">
              <a:lnSpc>
                <a:spcPct val="97800"/>
              </a:lnSpc>
              <a:spcBef>
                <a:spcPts val="135"/>
              </a:spcBef>
            </a:pPr>
            <a:r>
              <a:rPr b="1" spc="-5" dirty="0">
                <a:latin typeface="Bookman Old Style"/>
                <a:cs typeface="Bookman Old Style"/>
              </a:rPr>
              <a:t>Τεντωνόταν με </a:t>
            </a:r>
            <a:r>
              <a:rPr b="1" spc="-10" dirty="0">
                <a:latin typeface="Bookman Old Style"/>
                <a:cs typeface="Bookman Old Style"/>
              </a:rPr>
              <a:t>καμάρι  </a:t>
            </a:r>
            <a:r>
              <a:rPr b="1" spc="-5" dirty="0">
                <a:latin typeface="Bookman Old Style"/>
                <a:cs typeface="Bookman Old Style"/>
              </a:rPr>
              <a:t>θέλοντας να πατήσει  γρήγορα στη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γη.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229870">
              <a:lnSpc>
                <a:spcPts val="1880"/>
              </a:lnSpc>
            </a:pPr>
            <a:r>
              <a:rPr b="1" spc="-5" dirty="0">
                <a:latin typeface="Bookman Old Style"/>
                <a:cs typeface="Bookman Old Style"/>
              </a:rPr>
              <a:t>Τελικά, σε μια</a:t>
            </a:r>
            <a:r>
              <a:rPr b="1" spc="-70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στιγμή,  </a:t>
            </a:r>
            <a:r>
              <a:rPr b="1" spc="-5" dirty="0">
                <a:latin typeface="Bookman Old Style"/>
                <a:cs typeface="Bookman Old Style"/>
              </a:rPr>
              <a:t>νιώθει να</a:t>
            </a:r>
            <a:r>
              <a:rPr b="1" spc="-1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γλιστράει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20"/>
              </a:lnSpc>
            </a:pPr>
            <a:r>
              <a:rPr b="1" spc="-5" dirty="0">
                <a:latin typeface="Bookman Old Style"/>
                <a:cs typeface="Bookman Old Style"/>
              </a:rPr>
              <a:t>πάνω σε κάτι</a:t>
            </a:r>
            <a:r>
              <a:rPr b="1" spc="-3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πράσινο.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95"/>
              </a:lnSpc>
              <a:spcBef>
                <a:spcPts val="1610"/>
              </a:spcBef>
            </a:pPr>
            <a:r>
              <a:rPr b="1" spc="-5" dirty="0">
                <a:latin typeface="Bookman Old Style"/>
                <a:cs typeface="Bookman Old Style"/>
              </a:rPr>
              <a:t>- Α, τι</a:t>
            </a:r>
            <a:r>
              <a:rPr b="1" spc="-10" dirty="0">
                <a:latin typeface="Bookman Old Style"/>
                <a:cs typeface="Bookman Old Style"/>
              </a:rPr>
              <a:t> όμορφη</a:t>
            </a:r>
            <a:endParaRPr dirty="0">
              <a:latin typeface="Bookman Old Style"/>
              <a:cs typeface="Bookman Old Style"/>
            </a:endParaRPr>
          </a:p>
          <a:p>
            <a:pPr marL="12700" marR="5715">
              <a:lnSpc>
                <a:spcPct val="97900"/>
              </a:lnSpc>
              <a:spcBef>
                <a:spcPts val="15"/>
              </a:spcBef>
            </a:pPr>
            <a:r>
              <a:rPr b="1" spc="-5" dirty="0">
                <a:latin typeface="Bookman Old Style"/>
                <a:cs typeface="Bookman Old Style"/>
              </a:rPr>
              <a:t>τσουλήθρα! ξεφώνισε  χαρούμενη. Μα δεν</a:t>
            </a:r>
            <a:r>
              <a:rPr b="1" spc="-75" dirty="0">
                <a:latin typeface="Bookman Old Style"/>
                <a:cs typeface="Bookman Old Style"/>
              </a:rPr>
              <a:t> </a:t>
            </a:r>
            <a:r>
              <a:rPr b="1" dirty="0">
                <a:latin typeface="Bookman Old Style"/>
                <a:cs typeface="Bookman Old Style"/>
              </a:rPr>
              <a:t>ήταν  </a:t>
            </a:r>
            <a:r>
              <a:rPr b="1" spc="-5" dirty="0">
                <a:latin typeface="Bookman Old Style"/>
                <a:cs typeface="Bookman Old Style"/>
              </a:rPr>
              <a:t>τσουλήθρα, ήταν </a:t>
            </a:r>
            <a:r>
              <a:rPr b="1" dirty="0">
                <a:latin typeface="Bookman Old Style"/>
                <a:cs typeface="Bookman Old Style"/>
              </a:rPr>
              <a:t>το  </a:t>
            </a:r>
            <a:r>
              <a:rPr b="1" spc="-10" dirty="0">
                <a:latin typeface="Bookman Old Style"/>
                <a:cs typeface="Bookman Old Style"/>
              </a:rPr>
              <a:t>φύλλο </a:t>
            </a:r>
            <a:r>
              <a:rPr b="1" spc="-5" dirty="0">
                <a:latin typeface="Bookman Old Style"/>
                <a:cs typeface="Bookman Old Style"/>
              </a:rPr>
              <a:t>ενός</a:t>
            </a:r>
            <a:r>
              <a:rPr b="1" spc="-1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δέντρου.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19050">
              <a:lnSpc>
                <a:spcPct val="97800"/>
              </a:lnSpc>
            </a:pPr>
            <a:r>
              <a:rPr b="1" spc="-5" dirty="0">
                <a:latin typeface="Bookman Old Style"/>
                <a:cs typeface="Bookman Old Style"/>
              </a:rPr>
              <a:t>Από </a:t>
            </a:r>
            <a:r>
              <a:rPr b="1" spc="-10" dirty="0">
                <a:latin typeface="Bookman Old Style"/>
                <a:cs typeface="Bookman Old Style"/>
              </a:rPr>
              <a:t>κει </a:t>
            </a:r>
            <a:r>
              <a:rPr b="1" spc="-5" dirty="0">
                <a:latin typeface="Bookman Old Style"/>
                <a:cs typeface="Bookman Old Style"/>
              </a:rPr>
              <a:t>γρήγορα πέφτει  στο μαλακό χώμα </a:t>
            </a:r>
            <a:r>
              <a:rPr b="1" spc="-10" dirty="0">
                <a:latin typeface="Bookman Old Style"/>
                <a:cs typeface="Bookman Old Style"/>
              </a:rPr>
              <a:t>κι  </a:t>
            </a:r>
            <a:r>
              <a:rPr b="1" spc="-5" dirty="0">
                <a:latin typeface="Bookman Old Style"/>
                <a:cs typeface="Bookman Old Style"/>
              </a:rPr>
              <a:t>άρχισε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55"/>
              </a:lnSpc>
            </a:pPr>
            <a:r>
              <a:rPr b="1" spc="-5" dirty="0">
                <a:latin typeface="Bookman Old Style"/>
                <a:cs typeface="Bookman Old Style"/>
              </a:rPr>
              <a:t>κουτρουβαλώντας</a:t>
            </a:r>
            <a:r>
              <a:rPr b="1" spc="-2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να</a:t>
            </a:r>
            <a:endParaRPr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800"/>
              </a:lnSpc>
              <a:spcBef>
                <a:spcPts val="25"/>
              </a:spcBef>
            </a:pPr>
            <a:r>
              <a:rPr b="1" spc="-5" dirty="0">
                <a:latin typeface="Bookman Old Style"/>
                <a:cs typeface="Bookman Old Style"/>
              </a:rPr>
              <a:t>κατεβαίνει την πλαγιά  </a:t>
            </a:r>
            <a:r>
              <a:rPr b="1" spc="-10" dirty="0">
                <a:latin typeface="Bookman Old Style"/>
                <a:cs typeface="Bookman Old Style"/>
              </a:rPr>
              <a:t>μαζί </a:t>
            </a:r>
            <a:r>
              <a:rPr b="1" spc="-5" dirty="0">
                <a:latin typeface="Bookman Old Style"/>
                <a:cs typeface="Bookman Old Style"/>
              </a:rPr>
              <a:t>με άλλες </a:t>
            </a:r>
            <a:r>
              <a:rPr b="1" spc="-5" dirty="0" err="1">
                <a:latin typeface="Bookman Old Style"/>
                <a:cs typeface="Bookman Old Style"/>
              </a:rPr>
              <a:t>φιλενάδες</a:t>
            </a:r>
            <a:r>
              <a:rPr b="1" spc="-5" dirty="0">
                <a:latin typeface="Bookman Old Style"/>
                <a:cs typeface="Bookman Old Style"/>
              </a:rPr>
              <a:t>  </a:t>
            </a:r>
            <a:r>
              <a:rPr b="1" dirty="0" err="1" smtClean="0">
                <a:latin typeface="Bookman Old Style"/>
                <a:cs typeface="Bookman Old Style"/>
              </a:rPr>
              <a:t>της</a:t>
            </a:r>
            <a:r>
              <a:rPr lang="el-GR" b="1" dirty="0" smtClean="0">
                <a:latin typeface="Bookman Old Style"/>
                <a:cs typeface="Bookman Old Style"/>
              </a:rPr>
              <a:t>, </a:t>
            </a:r>
            <a:r>
              <a:rPr b="1" spc="-10" dirty="0" smtClean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σταγόνες,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55"/>
              </a:lnSpc>
            </a:pPr>
            <a:r>
              <a:rPr b="1" spc="-5" dirty="0">
                <a:latin typeface="Bookman Old Style"/>
                <a:cs typeface="Bookman Old Style"/>
              </a:rPr>
              <a:t>σχηματίζοντας </a:t>
            </a:r>
            <a:r>
              <a:rPr b="1" spc="-10" dirty="0">
                <a:latin typeface="Bookman Old Style"/>
                <a:cs typeface="Bookman Old Style"/>
              </a:rPr>
              <a:t>ένα</a:t>
            </a:r>
            <a:endParaRPr dirty="0">
              <a:latin typeface="Bookman Old Style"/>
              <a:cs typeface="Bookman Old Style"/>
            </a:endParaRPr>
          </a:p>
          <a:p>
            <a:pPr marL="12700" marR="232410">
              <a:lnSpc>
                <a:spcPct val="97800"/>
              </a:lnSpc>
              <a:spcBef>
                <a:spcPts val="25"/>
              </a:spcBef>
            </a:pPr>
            <a:r>
              <a:rPr b="1" spc="-5" dirty="0">
                <a:latin typeface="Bookman Old Style"/>
                <a:cs typeface="Bookman Old Style"/>
              </a:rPr>
              <a:t>δροσερό </a:t>
            </a:r>
            <a:r>
              <a:rPr b="1" dirty="0">
                <a:latin typeface="Bookman Old Style"/>
                <a:cs typeface="Bookman Old Style"/>
              </a:rPr>
              <a:t>ρυάκι. </a:t>
            </a:r>
            <a:r>
              <a:rPr b="1" spc="-5" dirty="0">
                <a:latin typeface="Bookman Old Style"/>
                <a:cs typeface="Bookman Old Style"/>
              </a:rPr>
              <a:t>Πόσο  χαιρόταν </a:t>
            </a:r>
            <a:r>
              <a:rPr b="1" spc="-10" dirty="0">
                <a:latin typeface="Bookman Old Style"/>
                <a:cs typeface="Bookman Old Style"/>
              </a:rPr>
              <a:t>όλα </a:t>
            </a:r>
            <a:r>
              <a:rPr b="1" spc="-5" dirty="0">
                <a:latin typeface="Bookman Old Style"/>
                <a:cs typeface="Bookman Old Style"/>
              </a:rPr>
              <a:t>τούτα </a:t>
            </a:r>
            <a:r>
              <a:rPr b="1" spc="-10" dirty="0">
                <a:latin typeface="Bookman Old Style"/>
                <a:cs typeface="Bookman Old Style"/>
              </a:rPr>
              <a:t>τα  </a:t>
            </a:r>
            <a:r>
              <a:rPr b="1" spc="-5" dirty="0">
                <a:latin typeface="Bookman Old Style"/>
                <a:cs typeface="Bookman Old Style"/>
              </a:rPr>
              <a:t>παιχνίδια!</a:t>
            </a:r>
            <a:endParaRPr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1365" y="1290954"/>
            <a:ext cx="3781679" cy="6409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7250" y="7785100"/>
            <a:ext cx="3508755" cy="165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1484122"/>
            <a:ext cx="2759710" cy="8050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sz="2000" b="1" spc="-5" dirty="0">
                <a:latin typeface="Bookman Old Style"/>
                <a:cs typeface="Bookman Old Style"/>
              </a:rPr>
              <a:t>Τρισευτυχισμένη,</a:t>
            </a:r>
            <a:endParaRPr sz="2000" dirty="0">
              <a:latin typeface="Bookman Old Style"/>
              <a:cs typeface="Bookman Old Style"/>
            </a:endParaRPr>
          </a:p>
          <a:p>
            <a:pPr marL="12700" marR="113664" algn="just">
              <a:lnSpc>
                <a:spcPct val="97800"/>
              </a:lnSpc>
              <a:spcBef>
                <a:spcPts val="20"/>
              </a:spcBef>
            </a:pPr>
            <a:r>
              <a:rPr sz="2000" b="1" spc="-5" dirty="0">
                <a:latin typeface="Bookman Old Style"/>
                <a:cs typeface="Bookman Old Style"/>
              </a:rPr>
              <a:t>συνέχισε να χοροπηδά…  ώσπου βρέθηκε </a:t>
            </a:r>
            <a:r>
              <a:rPr sz="2000" b="1" spc="-10" dirty="0">
                <a:latin typeface="Bookman Old Style"/>
                <a:cs typeface="Bookman Old Style"/>
              </a:rPr>
              <a:t>δίπλα </a:t>
            </a:r>
            <a:r>
              <a:rPr sz="2000" b="1" spc="-5" dirty="0">
                <a:latin typeface="Bookman Old Style"/>
                <a:cs typeface="Bookman Old Style"/>
              </a:rPr>
              <a:t>σε  </a:t>
            </a:r>
            <a:r>
              <a:rPr sz="2000" b="1" spc="-10" dirty="0">
                <a:latin typeface="Bookman Old Style"/>
                <a:cs typeface="Bookman Old Style"/>
              </a:rPr>
              <a:t>ένα</a:t>
            </a:r>
            <a:r>
              <a:rPr sz="2000" b="1" spc="-15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ρέμα.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4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5080">
              <a:lnSpc>
                <a:spcPct val="97800"/>
              </a:lnSpc>
            </a:pPr>
            <a:r>
              <a:rPr sz="2000" b="1" spc="-5" dirty="0">
                <a:latin typeface="Bookman Old Style"/>
                <a:cs typeface="Bookman Old Style"/>
              </a:rPr>
              <a:t>Τι χαρά, θα συνέχιζε το  ταξίδι κι </a:t>
            </a:r>
            <a:r>
              <a:rPr sz="2000" b="1" spc="-10" dirty="0">
                <a:latin typeface="Bookman Old Style"/>
                <a:cs typeface="Bookman Old Style"/>
              </a:rPr>
              <a:t>αυτή </a:t>
            </a:r>
            <a:r>
              <a:rPr sz="2000" b="1" spc="-5" dirty="0">
                <a:latin typeface="Bookman Old Style"/>
                <a:cs typeface="Bookman Old Style"/>
              </a:rPr>
              <a:t>τη </a:t>
            </a:r>
            <a:r>
              <a:rPr sz="2000" b="1" spc="-10" dirty="0">
                <a:latin typeface="Bookman Old Style"/>
                <a:cs typeface="Bookman Old Style"/>
              </a:rPr>
              <a:t>φορά θα  </a:t>
            </a:r>
            <a:r>
              <a:rPr sz="2000" b="1" spc="-5" dirty="0">
                <a:latin typeface="Bookman Old Style"/>
                <a:cs typeface="Bookman Old Style"/>
              </a:rPr>
              <a:t>έβλεπε, </a:t>
            </a:r>
            <a:r>
              <a:rPr sz="2000" b="1" spc="-10" dirty="0">
                <a:latin typeface="Bookman Old Style"/>
                <a:cs typeface="Bookman Old Style"/>
              </a:rPr>
              <a:t>από </a:t>
            </a:r>
            <a:r>
              <a:rPr sz="2000" b="1" dirty="0">
                <a:latin typeface="Bookman Old Style"/>
                <a:cs typeface="Bookman Old Style"/>
              </a:rPr>
              <a:t>κοντά, </a:t>
            </a:r>
            <a:r>
              <a:rPr sz="2000" b="1" spc="-5" dirty="0">
                <a:latin typeface="Bookman Old Style"/>
                <a:cs typeface="Bookman Old Style"/>
              </a:rPr>
              <a:t>όσα  τόσο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καιρό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1885"/>
              </a:lnSpc>
            </a:pPr>
            <a:r>
              <a:rPr sz="2000" b="1" spc="-5" dirty="0">
                <a:latin typeface="Bookman Old Style"/>
                <a:cs typeface="Bookman Old Style"/>
              </a:rPr>
              <a:t>περιεργαζόταν </a:t>
            </a:r>
            <a:r>
              <a:rPr sz="2000" b="1" spc="-10" dirty="0">
                <a:latin typeface="Bookman Old Style"/>
                <a:cs typeface="Bookman Old Style"/>
              </a:rPr>
              <a:t>από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ψηλά.</a:t>
            </a:r>
            <a:endParaRPr sz="20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4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282575">
              <a:lnSpc>
                <a:spcPct val="97800"/>
              </a:lnSpc>
            </a:pPr>
            <a:r>
              <a:rPr sz="2000" b="1" spc="-10" dirty="0">
                <a:latin typeface="Bookman Old Style"/>
                <a:cs typeface="Bookman Old Style"/>
              </a:rPr>
              <a:t>Κατέβαινε </a:t>
            </a:r>
            <a:r>
              <a:rPr sz="2000" b="1" spc="-5" dirty="0">
                <a:latin typeface="Bookman Old Style"/>
                <a:cs typeface="Bookman Old Style"/>
              </a:rPr>
              <a:t>με το ρυάκι  </a:t>
            </a:r>
            <a:r>
              <a:rPr sz="2000" b="1" spc="-10" dirty="0">
                <a:latin typeface="Bookman Old Style"/>
                <a:cs typeface="Bookman Old Style"/>
              </a:rPr>
              <a:t>και </a:t>
            </a:r>
            <a:r>
              <a:rPr sz="2000" b="1" spc="-5" dirty="0">
                <a:latin typeface="Bookman Old Style"/>
                <a:cs typeface="Bookman Old Style"/>
              </a:rPr>
              <a:t>χαιρόταν να ακούει  το κελάηδημα</a:t>
            </a:r>
            <a:r>
              <a:rPr sz="2000" b="1" spc="-10" dirty="0">
                <a:latin typeface="Bookman Old Style"/>
                <a:cs typeface="Bookman Old Style"/>
              </a:rPr>
              <a:t> </a:t>
            </a:r>
            <a:r>
              <a:rPr sz="2000" b="1" spc="-5" dirty="0">
                <a:latin typeface="Bookman Old Style"/>
                <a:cs typeface="Bookman Old Style"/>
              </a:rPr>
              <a:t>των</a:t>
            </a:r>
            <a:endParaRPr sz="2000" dirty="0">
              <a:latin typeface="Bookman Old Style"/>
              <a:cs typeface="Bookman Old Style"/>
            </a:endParaRPr>
          </a:p>
          <a:p>
            <a:pPr marL="12700" marR="95885">
              <a:lnSpc>
                <a:spcPct val="97700"/>
              </a:lnSpc>
              <a:spcBef>
                <a:spcPts val="10"/>
              </a:spcBef>
            </a:pPr>
            <a:r>
              <a:rPr sz="2000" b="1" spc="-5" dirty="0">
                <a:latin typeface="Bookman Old Style"/>
                <a:cs typeface="Bookman Old Style"/>
              </a:rPr>
              <a:t>πουλιών, το θρόισμα των  φύλλων. Όσο κατέβαινε  άρχισε ν΄ακούσει και </a:t>
            </a:r>
            <a:r>
              <a:rPr sz="2000" b="1" dirty="0">
                <a:latin typeface="Bookman Old Style"/>
                <a:cs typeface="Bookman Old Style"/>
              </a:rPr>
              <a:t>τα  </a:t>
            </a:r>
            <a:r>
              <a:rPr sz="2000" b="1" spc="-5" dirty="0">
                <a:latin typeface="Bookman Old Style"/>
                <a:cs typeface="Bookman Old Style"/>
              </a:rPr>
              <a:t>βατραχάκια!!!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5525" y="1290954"/>
            <a:ext cx="3335274" cy="556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7250" y="6946900"/>
            <a:ext cx="3581400" cy="219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355" y="774701"/>
            <a:ext cx="2528570" cy="6783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b="1" spc="-5" dirty="0">
                <a:latin typeface="Bookman Old Style"/>
                <a:cs typeface="Bookman Old Style"/>
              </a:rPr>
              <a:t>Πεταλούδες και</a:t>
            </a:r>
            <a:endParaRPr dirty="0">
              <a:latin typeface="Bookman Old Style"/>
              <a:cs typeface="Bookman Old Style"/>
            </a:endParaRPr>
          </a:p>
          <a:p>
            <a:pPr marL="12700" marR="39370">
              <a:lnSpc>
                <a:spcPts val="1870"/>
              </a:lnSpc>
              <a:spcBef>
                <a:spcPts val="85"/>
              </a:spcBef>
            </a:pPr>
            <a:r>
              <a:rPr b="1" spc="-5" dirty="0">
                <a:latin typeface="Bookman Old Style"/>
                <a:cs typeface="Bookman Old Style"/>
              </a:rPr>
              <a:t>μέλισσες πετούσαν</a:t>
            </a:r>
            <a:r>
              <a:rPr b="1" spc="-6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από  λουλούδι σε</a:t>
            </a:r>
            <a:r>
              <a:rPr b="1" spc="-4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λουλούδι.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900"/>
              </a:lnSpc>
            </a:pPr>
            <a:r>
              <a:rPr b="1" spc="-10" dirty="0">
                <a:latin typeface="Bookman Old Style"/>
                <a:cs typeface="Bookman Old Style"/>
              </a:rPr>
              <a:t>Βατραχάκια</a:t>
            </a:r>
            <a:endParaRPr dirty="0">
              <a:latin typeface="Bookman Old Style"/>
              <a:cs typeface="Bookman Old Style"/>
            </a:endParaRPr>
          </a:p>
          <a:p>
            <a:pPr marL="12700" marR="67945">
              <a:lnSpc>
                <a:spcPts val="1870"/>
              </a:lnSpc>
              <a:spcBef>
                <a:spcPts val="85"/>
              </a:spcBef>
            </a:pPr>
            <a:r>
              <a:rPr b="1" spc="-5" dirty="0">
                <a:latin typeface="Bookman Old Style"/>
                <a:cs typeface="Bookman Old Style"/>
              </a:rPr>
              <a:t>χοροπηδούσαν</a:t>
            </a:r>
            <a:r>
              <a:rPr b="1" spc="-6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χαρωπά  </a:t>
            </a:r>
            <a:r>
              <a:rPr b="1" spc="-10" dirty="0">
                <a:latin typeface="Bookman Old Style"/>
                <a:cs typeface="Bookman Old Style"/>
              </a:rPr>
              <a:t>από </a:t>
            </a:r>
            <a:r>
              <a:rPr b="1" spc="-5" dirty="0">
                <a:latin typeface="Bookman Old Style"/>
                <a:cs typeface="Bookman Old Style"/>
              </a:rPr>
              <a:t>πετρούλα σε</a:t>
            </a:r>
            <a:endParaRPr dirty="0">
              <a:latin typeface="Bookman Old Style"/>
              <a:cs typeface="Bookman Old Style"/>
            </a:endParaRPr>
          </a:p>
          <a:p>
            <a:pPr marL="12700" marR="113664">
              <a:lnSpc>
                <a:spcPts val="1880"/>
              </a:lnSpc>
              <a:spcBef>
                <a:spcPts val="10"/>
              </a:spcBef>
            </a:pPr>
            <a:r>
              <a:rPr b="1" spc="-5" dirty="0">
                <a:latin typeface="Bookman Old Style"/>
                <a:cs typeface="Bookman Old Style"/>
              </a:rPr>
              <a:t>πετρούλα </a:t>
            </a:r>
            <a:r>
              <a:rPr b="1" spc="-10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γέμιζε η  εξοχή από </a:t>
            </a:r>
            <a:r>
              <a:rPr b="1" dirty="0">
                <a:latin typeface="Bookman Old Style"/>
                <a:cs typeface="Bookman Old Style"/>
              </a:rPr>
              <a:t>το</a:t>
            </a:r>
            <a:r>
              <a:rPr b="1" spc="-8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τραγούδι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25"/>
              </a:lnSpc>
            </a:pPr>
            <a:r>
              <a:rPr b="1" spc="-5" dirty="0">
                <a:latin typeface="Bookman Old Style"/>
                <a:cs typeface="Bookman Old Style"/>
              </a:rPr>
              <a:t>τους.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dirty="0">
              <a:latin typeface="Bookman Old Style"/>
              <a:cs typeface="Bookman Old Style"/>
            </a:endParaRPr>
          </a:p>
          <a:p>
            <a:pPr marL="12700" marR="162560">
              <a:lnSpc>
                <a:spcPts val="1870"/>
              </a:lnSpc>
            </a:pPr>
            <a:r>
              <a:rPr b="1" spc="-5" dirty="0">
                <a:latin typeface="Bookman Old Style"/>
                <a:cs typeface="Bookman Old Style"/>
              </a:rPr>
              <a:t>Σαλιγκάρια</a:t>
            </a:r>
            <a:r>
              <a:rPr b="1" spc="-75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σέρνονταν  πάνω σε</a:t>
            </a:r>
            <a:r>
              <a:rPr b="1" spc="-2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πέτρες.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5080">
              <a:lnSpc>
                <a:spcPct val="98000"/>
              </a:lnSpc>
            </a:pPr>
            <a:r>
              <a:rPr b="1" spc="-5" dirty="0">
                <a:latin typeface="Bookman Old Style"/>
                <a:cs typeface="Bookman Old Style"/>
              </a:rPr>
              <a:t>Κοτσύφια πετούσαν</a:t>
            </a:r>
            <a:r>
              <a:rPr b="1" spc="-45" dirty="0">
                <a:latin typeface="Bookman Old Style"/>
                <a:cs typeface="Bookman Old Style"/>
              </a:rPr>
              <a:t> </a:t>
            </a:r>
            <a:r>
              <a:rPr b="1" spc="-10" dirty="0">
                <a:latin typeface="Bookman Old Style"/>
                <a:cs typeface="Bookman Old Style"/>
              </a:rPr>
              <a:t>και  </a:t>
            </a:r>
            <a:r>
              <a:rPr b="1" spc="-5" dirty="0">
                <a:latin typeface="Bookman Old Style"/>
                <a:cs typeface="Bookman Old Style"/>
              </a:rPr>
              <a:t>κρύβονταν ανάμεσα σε  καλαμιές, λυγαριές </a:t>
            </a:r>
            <a:r>
              <a:rPr b="1" spc="-10" dirty="0">
                <a:latin typeface="Bookman Old Style"/>
                <a:cs typeface="Bookman Old Style"/>
              </a:rPr>
              <a:t>και  </a:t>
            </a:r>
            <a:r>
              <a:rPr b="1" spc="-5" dirty="0">
                <a:latin typeface="Bookman Old Style"/>
                <a:cs typeface="Bookman Old Style"/>
              </a:rPr>
              <a:t>ευκαλύπτους.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>
              <a:lnSpc>
                <a:spcPts val="1895"/>
              </a:lnSpc>
            </a:pPr>
            <a:r>
              <a:rPr b="1" spc="-5" dirty="0">
                <a:latin typeface="Bookman Old Style"/>
                <a:cs typeface="Bookman Old Style"/>
              </a:rPr>
              <a:t>Κάποιο νερόφιδο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95"/>
              </a:lnSpc>
            </a:pPr>
            <a:r>
              <a:rPr b="1" spc="-5" dirty="0">
                <a:latin typeface="Bookman Old Style"/>
                <a:cs typeface="Bookman Old Style"/>
              </a:rPr>
              <a:t>βιάστηκε </a:t>
            </a:r>
            <a:r>
              <a:rPr b="1" spc="-10" dirty="0">
                <a:latin typeface="Bookman Old Style"/>
                <a:cs typeface="Bookman Old Style"/>
              </a:rPr>
              <a:t>να</a:t>
            </a:r>
            <a:r>
              <a:rPr b="1" spc="-2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κρυφτεί</a:t>
            </a:r>
            <a:r>
              <a:rPr sz="1600" b="1" spc="-5" dirty="0"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0250" y="7556500"/>
            <a:ext cx="2515743" cy="263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244850" y="1460500"/>
            <a:ext cx="3991610" cy="7880350"/>
            <a:chOff x="3119373" y="1477009"/>
            <a:chExt cx="3991610" cy="7880350"/>
          </a:xfrm>
        </p:grpSpPr>
        <p:sp>
          <p:nvSpPr>
            <p:cNvPr id="5" name="object 5"/>
            <p:cNvSpPr/>
            <p:nvPr/>
          </p:nvSpPr>
          <p:spPr>
            <a:xfrm>
              <a:off x="3119373" y="1477009"/>
              <a:ext cx="3991610" cy="5632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8423" y="7109586"/>
              <a:ext cx="3004312" cy="22477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36" y="774700"/>
            <a:ext cx="3138805" cy="6729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b="1" spc="-5" dirty="0">
                <a:latin typeface="Bookman Old Style"/>
                <a:cs typeface="Bookman Old Style"/>
              </a:rPr>
              <a:t>Οι ευωδιές από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b="1" spc="-10" dirty="0">
                <a:latin typeface="Bookman Old Style"/>
                <a:cs typeface="Bookman Old Style"/>
              </a:rPr>
              <a:t>τα</a:t>
            </a:r>
            <a:endParaRPr dirty="0">
              <a:latin typeface="Bookman Old Style"/>
              <a:cs typeface="Bookman Old Style"/>
            </a:endParaRPr>
          </a:p>
          <a:p>
            <a:pPr marL="12700" marR="5080">
              <a:lnSpc>
                <a:spcPts val="1880"/>
              </a:lnSpc>
              <a:spcBef>
                <a:spcPts val="70"/>
              </a:spcBef>
            </a:pPr>
            <a:r>
              <a:rPr b="1" spc="-5" dirty="0">
                <a:latin typeface="Bookman Old Style"/>
                <a:cs typeface="Bookman Old Style"/>
              </a:rPr>
              <a:t>αγριολούλουδα σκορπίζονταν  στον </a:t>
            </a:r>
            <a:r>
              <a:rPr b="1" spc="-10" dirty="0">
                <a:latin typeface="Bookman Old Style"/>
                <a:cs typeface="Bookman Old Style"/>
              </a:rPr>
              <a:t>αέρα.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Bookman Old Style"/>
              <a:cs typeface="Bookman Old Style"/>
            </a:endParaRPr>
          </a:p>
          <a:p>
            <a:pPr marL="12700" marR="365125">
              <a:lnSpc>
                <a:spcPct val="97900"/>
              </a:lnSpc>
            </a:pPr>
            <a:r>
              <a:rPr b="1" spc="-5" dirty="0">
                <a:latin typeface="Bookman Old Style"/>
                <a:cs typeface="Bookman Old Style"/>
              </a:rPr>
              <a:t>«Εδώ είναι ο </a:t>
            </a:r>
            <a:r>
              <a:rPr b="1" spc="-10" dirty="0">
                <a:latin typeface="Bookman Old Style"/>
                <a:cs typeface="Bookman Old Style"/>
              </a:rPr>
              <a:t>παράδεισος!»  </a:t>
            </a:r>
            <a:r>
              <a:rPr b="1" spc="-5" dirty="0">
                <a:latin typeface="Bookman Old Style"/>
                <a:cs typeface="Bookman Old Style"/>
              </a:rPr>
              <a:t>σκεφτόταν η Σταγονίτσα,  </a:t>
            </a:r>
            <a:r>
              <a:rPr b="1" spc="-10" dirty="0">
                <a:latin typeface="Bookman Old Style"/>
                <a:cs typeface="Bookman Old Style"/>
              </a:rPr>
              <a:t>καθώς </a:t>
            </a:r>
            <a:r>
              <a:rPr b="1" spc="-5" dirty="0">
                <a:latin typeface="Bookman Old Style"/>
                <a:cs typeface="Bookman Old Style"/>
              </a:rPr>
              <a:t>δεν χόρταινε να  </a:t>
            </a:r>
            <a:r>
              <a:rPr b="1" spc="-10" dirty="0">
                <a:latin typeface="Bookman Old Style"/>
                <a:cs typeface="Bookman Old Style"/>
              </a:rPr>
              <a:t>κοιτάζει </a:t>
            </a:r>
            <a:r>
              <a:rPr b="1" spc="-5" dirty="0">
                <a:latin typeface="Bookman Old Style"/>
                <a:cs typeface="Bookman Old Style"/>
              </a:rPr>
              <a:t>γύρω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της.</a:t>
            </a:r>
            <a:endParaRPr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 marR="263525">
              <a:lnSpc>
                <a:spcPts val="1870"/>
              </a:lnSpc>
              <a:spcBef>
                <a:spcPts val="5"/>
              </a:spcBef>
            </a:pPr>
            <a:r>
              <a:rPr b="1" spc="-5" dirty="0">
                <a:latin typeface="Bookman Old Style"/>
                <a:cs typeface="Bookman Old Style"/>
              </a:rPr>
              <a:t>Έτσι, μέσα στην </a:t>
            </a:r>
            <a:r>
              <a:rPr b="1" spc="-10" dirty="0">
                <a:latin typeface="Bookman Old Style"/>
                <a:cs typeface="Bookman Old Style"/>
              </a:rPr>
              <a:t>καλή χαρά  </a:t>
            </a:r>
            <a:r>
              <a:rPr b="1" spc="-5" dirty="0">
                <a:latin typeface="Bookman Old Style"/>
                <a:cs typeface="Bookman Old Style"/>
              </a:rPr>
              <a:t>συνέχιζε να κυλάει</a:t>
            </a:r>
            <a:r>
              <a:rPr b="1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στην</a:t>
            </a: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10"/>
              </a:lnSpc>
            </a:pPr>
            <a:r>
              <a:rPr b="1" spc="-5" dirty="0">
                <a:latin typeface="Bookman Old Style"/>
                <a:cs typeface="Bookman Old Style"/>
              </a:rPr>
              <a:t>πλαγιά </a:t>
            </a:r>
            <a:r>
              <a:rPr b="1" spc="-10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όλο</a:t>
            </a:r>
            <a:r>
              <a:rPr b="1" spc="10" dirty="0">
                <a:latin typeface="Bookman Old Style"/>
                <a:cs typeface="Bookman Old Style"/>
              </a:rPr>
              <a:t> </a:t>
            </a:r>
            <a:r>
              <a:rPr b="1" spc="-10" dirty="0">
                <a:latin typeface="Bookman Old Style"/>
                <a:cs typeface="Bookman Old Style"/>
              </a:rPr>
              <a:t>και</a:t>
            </a:r>
            <a:endParaRPr dirty="0">
              <a:latin typeface="Bookman Old Style"/>
              <a:cs typeface="Bookman Old Style"/>
            </a:endParaRPr>
          </a:p>
          <a:p>
            <a:pPr marL="12700" marR="661670">
              <a:lnSpc>
                <a:spcPts val="1880"/>
              </a:lnSpc>
              <a:spcBef>
                <a:spcPts val="70"/>
              </a:spcBef>
            </a:pPr>
            <a:r>
              <a:rPr b="1" spc="-5" dirty="0" err="1">
                <a:latin typeface="Bookman Old Style"/>
                <a:cs typeface="Bookman Old Style"/>
              </a:rPr>
              <a:t>συναντούσε</a:t>
            </a:r>
            <a:r>
              <a:rPr b="1" spc="-50" dirty="0">
                <a:latin typeface="Bookman Old Style"/>
                <a:cs typeface="Bookman Old Style"/>
              </a:rPr>
              <a:t> </a:t>
            </a:r>
            <a:r>
              <a:rPr lang="el-GR" b="1" spc="-5" dirty="0" smtClean="0">
                <a:latin typeface="Bookman Old Style"/>
                <a:cs typeface="Bookman Old Style"/>
              </a:rPr>
              <a:t>νέες φ</a:t>
            </a:r>
            <a:r>
              <a:rPr b="1" spc="-5" dirty="0" err="1" smtClean="0">
                <a:latin typeface="Bookman Old Style"/>
                <a:cs typeface="Bookman Old Style"/>
              </a:rPr>
              <a:t>ιλενάδες</a:t>
            </a:r>
            <a:r>
              <a:rPr b="1" spc="-5" dirty="0" smtClean="0">
                <a:latin typeface="Bookman Old Style"/>
                <a:cs typeface="Bookman Old Style"/>
              </a:rPr>
              <a:t>.</a:t>
            </a:r>
            <a:endParaRPr lang="el-GR" b="1" spc="-5" dirty="0" smtClean="0">
              <a:latin typeface="Bookman Old Style"/>
              <a:cs typeface="Bookman Old Style"/>
            </a:endParaRPr>
          </a:p>
          <a:p>
            <a:pPr marL="12700" marR="661670">
              <a:lnSpc>
                <a:spcPts val="1880"/>
              </a:lnSpc>
              <a:spcBef>
                <a:spcPts val="70"/>
              </a:spcBef>
            </a:pPr>
            <a:endParaRPr dirty="0">
              <a:latin typeface="Bookman Old Style"/>
              <a:cs typeface="Bookman Old Style"/>
            </a:endParaRPr>
          </a:p>
          <a:p>
            <a:pPr marL="12700">
              <a:lnSpc>
                <a:spcPts val="1800"/>
              </a:lnSpc>
            </a:pPr>
            <a:r>
              <a:rPr b="1" spc="-5" dirty="0">
                <a:latin typeface="Bookman Old Style"/>
                <a:cs typeface="Bookman Old Style"/>
              </a:rPr>
              <a:t>Ήταν </a:t>
            </a:r>
            <a:r>
              <a:rPr b="1" dirty="0">
                <a:latin typeface="Bookman Old Style"/>
                <a:cs typeface="Bookman Old Style"/>
              </a:rPr>
              <a:t>πια </a:t>
            </a:r>
            <a:r>
              <a:rPr b="1" spc="-5" dirty="0">
                <a:latin typeface="Bookman Old Style"/>
                <a:cs typeface="Bookman Old Style"/>
              </a:rPr>
              <a:t>σε </a:t>
            </a:r>
            <a:r>
              <a:rPr b="1" dirty="0">
                <a:latin typeface="Bookman Old Style"/>
                <a:cs typeface="Bookman Old Style"/>
              </a:rPr>
              <a:t>ένα </a:t>
            </a:r>
            <a:r>
              <a:rPr b="1" spc="-5" dirty="0">
                <a:latin typeface="Bookman Old Style"/>
                <a:cs typeface="Bookman Old Style"/>
              </a:rPr>
              <a:t>ρέμα</a:t>
            </a:r>
            <a:r>
              <a:rPr b="1" spc="-4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που</a:t>
            </a:r>
            <a:endParaRPr dirty="0">
              <a:latin typeface="Bookman Old Style"/>
              <a:cs typeface="Bookman Old Style"/>
            </a:endParaRPr>
          </a:p>
          <a:p>
            <a:pPr marL="12700" marR="387985">
              <a:lnSpc>
                <a:spcPct val="97800"/>
              </a:lnSpc>
              <a:spcBef>
                <a:spcPts val="25"/>
              </a:spcBef>
            </a:pPr>
            <a:r>
              <a:rPr b="1" spc="-10" dirty="0">
                <a:latin typeface="Bookman Old Style"/>
                <a:cs typeface="Bookman Old Style"/>
              </a:rPr>
              <a:t>από </a:t>
            </a:r>
            <a:r>
              <a:rPr b="1" dirty="0">
                <a:latin typeface="Bookman Old Style"/>
                <a:cs typeface="Bookman Old Style"/>
              </a:rPr>
              <a:t>το </a:t>
            </a:r>
            <a:r>
              <a:rPr b="1" spc="-5" dirty="0">
                <a:latin typeface="Bookman Old Style"/>
                <a:cs typeface="Bookman Old Style"/>
              </a:rPr>
              <a:t>βουνό </a:t>
            </a:r>
            <a:r>
              <a:rPr b="1" spc="-10" dirty="0">
                <a:latin typeface="Bookman Old Style"/>
                <a:cs typeface="Bookman Old Style"/>
              </a:rPr>
              <a:t>κατέβαινε  </a:t>
            </a:r>
            <a:r>
              <a:rPr b="1" spc="-5" dirty="0">
                <a:latin typeface="Bookman Old Style"/>
                <a:cs typeface="Bookman Old Style"/>
              </a:rPr>
              <a:t>κελαρυστό, περνώντας  </a:t>
            </a:r>
            <a:r>
              <a:rPr b="1" spc="-10" dirty="0">
                <a:latin typeface="Bookman Old Style"/>
                <a:cs typeface="Bookman Old Style"/>
              </a:rPr>
              <a:t>ανάμεσα </a:t>
            </a:r>
            <a:r>
              <a:rPr b="1" spc="-5" dirty="0">
                <a:latin typeface="Bookman Old Style"/>
                <a:cs typeface="Bookman Old Style"/>
              </a:rPr>
              <a:t>από </a:t>
            </a:r>
            <a:r>
              <a:rPr b="1" spc="-10" dirty="0">
                <a:latin typeface="Bookman Old Style"/>
                <a:cs typeface="Bookman Old Style"/>
              </a:rPr>
              <a:t>δέντρα,  </a:t>
            </a:r>
            <a:r>
              <a:rPr b="1" spc="-5" dirty="0">
                <a:latin typeface="Bookman Old Style"/>
                <a:cs typeface="Bookman Old Style"/>
              </a:rPr>
              <a:t>θάμνους </a:t>
            </a:r>
            <a:r>
              <a:rPr b="1" dirty="0">
                <a:latin typeface="Bookman Old Style"/>
                <a:cs typeface="Bookman Old Style"/>
              </a:rPr>
              <a:t>και </a:t>
            </a:r>
            <a:r>
              <a:rPr b="1" spc="-5" dirty="0">
                <a:latin typeface="Bookman Old Style"/>
                <a:cs typeface="Bookman Old Style"/>
              </a:rPr>
              <a:t>μικρά  χρωματιστά</a:t>
            </a:r>
            <a:r>
              <a:rPr b="1" spc="-60" dirty="0">
                <a:latin typeface="Bookman Old Style"/>
                <a:cs typeface="Bookman Old Style"/>
              </a:rPr>
              <a:t> </a:t>
            </a:r>
            <a:r>
              <a:rPr b="1" spc="-5" dirty="0">
                <a:latin typeface="Bookman Old Style"/>
                <a:cs typeface="Bookman Old Style"/>
              </a:rPr>
              <a:t>λουλουδάκια.</a:t>
            </a:r>
            <a:endParaRPr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050" y="7708900"/>
            <a:ext cx="2914650" cy="260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9200" y="1897252"/>
            <a:ext cx="3325622" cy="549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6850" y="7251700"/>
            <a:ext cx="3041777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pPr marL="38100">
                <a:lnSpc>
                  <a:spcPts val="115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1299</Words>
  <Application>Microsoft Office PowerPoint</Application>
  <PresentationFormat>Προσαρμογή</PresentationFormat>
  <Paragraphs>223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Petros</dc:creator>
  <cp:lastModifiedBy>Stavros Karageorgakis</cp:lastModifiedBy>
  <cp:revision>16</cp:revision>
  <dcterms:created xsi:type="dcterms:W3CDTF">2020-02-29T11:34:20Z</dcterms:created>
  <dcterms:modified xsi:type="dcterms:W3CDTF">2020-03-23T15:29:38Z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2016-02-04T00:00:00Z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2020-02-29T00:00:00Z</vt:filetime>
  </property>
</Properties>
</file>