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svg" ContentType="image/svg+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3"/>
  </p:notesMasterIdLst>
  <p:sldIdLst>
    <p:sldId id="256" r:id="rId2"/>
    <p:sldId id="257" r:id="rId3"/>
    <p:sldId id="259" r:id="rId4"/>
    <p:sldId id="260" r:id="rId5"/>
    <p:sldId id="262" r:id="rId6"/>
    <p:sldId id="263" r:id="rId7"/>
    <p:sldId id="268" r:id="rId8"/>
    <p:sldId id="280" r:id="rId9"/>
    <p:sldId id="291" r:id="rId10"/>
    <p:sldId id="281" r:id="rId11"/>
    <p:sldId id="269" r:id="rId12"/>
    <p:sldId id="270" r:id="rId13"/>
    <p:sldId id="283" r:id="rId14"/>
    <p:sldId id="272" r:id="rId15"/>
    <p:sldId id="273" r:id="rId16"/>
    <p:sldId id="288" r:id="rId17"/>
    <p:sldId id="286" r:id="rId18"/>
    <p:sldId id="285" r:id="rId19"/>
    <p:sldId id="287" r:id="rId20"/>
    <p:sldId id="292" r:id="rId21"/>
    <p:sldId id="290"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ly kou" initials="ok" lastIdx="1" clrIdx="0">
    <p:extLst>
      <p:ext uri="{19B8F6BF-5375-455C-9EA6-DF929625EA0E}">
        <p15:presenceInfo xmlns="" xmlns:p15="http://schemas.microsoft.com/office/powerpoint/2012/main" userId="b47ac08acd76e37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6FFFF"/>
    <a:srgbClr val="B888DC"/>
    <a:srgbClr val="A6D86E"/>
    <a:srgbClr val="83D5D7"/>
    <a:srgbClr val="FFD966"/>
    <a:srgbClr val="EF8D4B"/>
    <a:srgbClr val="ED7D31"/>
    <a:srgbClr val="3786CD"/>
    <a:srgbClr val="9954CC"/>
    <a:srgbClr val="D05F12"/>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837" autoAdjust="0"/>
    <p:restoredTop sz="94660"/>
  </p:normalViewPr>
  <p:slideViewPr>
    <p:cSldViewPr snapToGrid="0">
      <p:cViewPr varScale="1">
        <p:scale>
          <a:sx n="68" d="100"/>
          <a:sy n="68" d="100"/>
        </p:scale>
        <p:origin x="-744"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674C54-0BC8-472A-BECB-CA3E67F30355}" type="datetimeFigureOut">
              <a:rPr lang="el-GR" smtClean="0"/>
              <a:pPr/>
              <a:t>29/2/2020</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0B9E1F-5803-4942-9C64-7AD89EF9C43E}" type="slidenum">
              <a:rPr lang="el-GR" smtClean="0"/>
              <a:pPr/>
              <a:t>‹#›</a:t>
            </a:fld>
            <a:endParaRPr lang="el-GR"/>
          </a:p>
        </p:txBody>
      </p:sp>
    </p:spTree>
    <p:extLst>
      <p:ext uri="{BB962C8B-B14F-4D97-AF65-F5344CB8AC3E}">
        <p14:creationId xmlns="" xmlns:p14="http://schemas.microsoft.com/office/powerpoint/2010/main" val="3812908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926BEF63-BCDF-4A9B-BC84-59A840E4DFE4}" type="datetimeFigureOut">
              <a:rPr lang="el-GR" smtClean="0"/>
              <a:pPr/>
              <a:t>29/2/2020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66752B7-198F-41E4-9173-D85D46C6BC8D}" type="slidenum">
              <a:rPr lang="el-GR" smtClean="0"/>
              <a:pPr/>
              <a:t>‹#›</a:t>
            </a:fld>
            <a:endParaRPr lang="el-GR"/>
          </a:p>
        </p:txBody>
      </p:sp>
    </p:spTree>
    <p:extLst>
      <p:ext uri="{BB962C8B-B14F-4D97-AF65-F5344CB8AC3E}">
        <p14:creationId xmlns="" xmlns:p14="http://schemas.microsoft.com/office/powerpoint/2010/main" val="24364965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926BEF63-BCDF-4A9B-BC84-59A840E4DFE4}" type="datetimeFigureOut">
              <a:rPr lang="el-GR" smtClean="0"/>
              <a:pPr/>
              <a:t>29/2/2020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66752B7-198F-41E4-9173-D85D46C6BC8D}" type="slidenum">
              <a:rPr lang="el-GR" smtClean="0"/>
              <a:pPr/>
              <a:t>‹#›</a:t>
            </a:fld>
            <a:endParaRPr lang="el-GR"/>
          </a:p>
        </p:txBody>
      </p:sp>
    </p:spTree>
    <p:extLst>
      <p:ext uri="{BB962C8B-B14F-4D97-AF65-F5344CB8AC3E}">
        <p14:creationId xmlns="" xmlns:p14="http://schemas.microsoft.com/office/powerpoint/2010/main" val="32427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926BEF63-BCDF-4A9B-BC84-59A840E4DFE4}" type="datetimeFigureOut">
              <a:rPr lang="el-GR" smtClean="0"/>
              <a:pPr/>
              <a:t>29/2/2020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66752B7-198F-41E4-9173-D85D46C6BC8D}" type="slidenum">
              <a:rPr lang="el-GR" smtClean="0"/>
              <a:pPr/>
              <a:t>‹#›</a:t>
            </a:fld>
            <a:endParaRPr lang="el-GR"/>
          </a:p>
        </p:txBody>
      </p:sp>
    </p:spTree>
    <p:extLst>
      <p:ext uri="{BB962C8B-B14F-4D97-AF65-F5344CB8AC3E}">
        <p14:creationId xmlns="" xmlns:p14="http://schemas.microsoft.com/office/powerpoint/2010/main" val="304433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926BEF63-BCDF-4A9B-BC84-59A840E4DFE4}" type="datetimeFigureOut">
              <a:rPr lang="el-GR" smtClean="0"/>
              <a:pPr/>
              <a:t>29/2/2020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66752B7-198F-41E4-9173-D85D46C6BC8D}" type="slidenum">
              <a:rPr lang="el-GR" smtClean="0"/>
              <a:pPr/>
              <a:t>‹#›</a:t>
            </a:fld>
            <a:endParaRPr lang="el-GR"/>
          </a:p>
        </p:txBody>
      </p:sp>
    </p:spTree>
    <p:extLst>
      <p:ext uri="{BB962C8B-B14F-4D97-AF65-F5344CB8AC3E}">
        <p14:creationId xmlns="" xmlns:p14="http://schemas.microsoft.com/office/powerpoint/2010/main" val="3514068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926BEF63-BCDF-4A9B-BC84-59A840E4DFE4}" type="datetimeFigureOut">
              <a:rPr lang="el-GR" smtClean="0"/>
              <a:pPr/>
              <a:t>29/2/2020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66752B7-198F-41E4-9173-D85D46C6BC8D}" type="slidenum">
              <a:rPr lang="el-GR" smtClean="0"/>
              <a:pPr/>
              <a:t>‹#›</a:t>
            </a:fld>
            <a:endParaRPr lang="el-GR"/>
          </a:p>
        </p:txBody>
      </p:sp>
    </p:spTree>
    <p:extLst>
      <p:ext uri="{BB962C8B-B14F-4D97-AF65-F5344CB8AC3E}">
        <p14:creationId xmlns="" xmlns:p14="http://schemas.microsoft.com/office/powerpoint/2010/main" val="25355284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926BEF63-BCDF-4A9B-BC84-59A840E4DFE4}" type="datetimeFigureOut">
              <a:rPr lang="el-GR" smtClean="0"/>
              <a:pPr/>
              <a:t>29/2/2020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066752B7-198F-41E4-9173-D85D46C6BC8D}" type="slidenum">
              <a:rPr lang="el-GR" smtClean="0"/>
              <a:pPr/>
              <a:t>‹#›</a:t>
            </a:fld>
            <a:endParaRPr lang="el-GR"/>
          </a:p>
        </p:txBody>
      </p:sp>
    </p:spTree>
    <p:extLst>
      <p:ext uri="{BB962C8B-B14F-4D97-AF65-F5344CB8AC3E}">
        <p14:creationId xmlns="" xmlns:p14="http://schemas.microsoft.com/office/powerpoint/2010/main" val="16546583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926BEF63-BCDF-4A9B-BC84-59A840E4DFE4}" type="datetimeFigureOut">
              <a:rPr lang="el-GR" smtClean="0"/>
              <a:pPr/>
              <a:t>29/2/2020</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066752B7-198F-41E4-9173-D85D46C6BC8D}" type="slidenum">
              <a:rPr lang="el-GR" smtClean="0"/>
              <a:pPr/>
              <a:t>‹#›</a:t>
            </a:fld>
            <a:endParaRPr lang="el-GR"/>
          </a:p>
        </p:txBody>
      </p:sp>
    </p:spTree>
    <p:extLst>
      <p:ext uri="{BB962C8B-B14F-4D97-AF65-F5344CB8AC3E}">
        <p14:creationId xmlns="" xmlns:p14="http://schemas.microsoft.com/office/powerpoint/2010/main" val="246551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926BEF63-BCDF-4A9B-BC84-59A840E4DFE4}" type="datetimeFigureOut">
              <a:rPr lang="el-GR" smtClean="0"/>
              <a:pPr/>
              <a:t>29/2/2020</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066752B7-198F-41E4-9173-D85D46C6BC8D}" type="slidenum">
              <a:rPr lang="el-GR" smtClean="0"/>
              <a:pPr/>
              <a:t>‹#›</a:t>
            </a:fld>
            <a:endParaRPr lang="el-GR"/>
          </a:p>
        </p:txBody>
      </p:sp>
    </p:spTree>
    <p:extLst>
      <p:ext uri="{BB962C8B-B14F-4D97-AF65-F5344CB8AC3E}">
        <p14:creationId xmlns="" xmlns:p14="http://schemas.microsoft.com/office/powerpoint/2010/main" val="374771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6BEF63-BCDF-4A9B-BC84-59A840E4DFE4}" type="datetimeFigureOut">
              <a:rPr lang="el-GR" smtClean="0"/>
              <a:pPr/>
              <a:t>29/2/2020</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066752B7-198F-41E4-9173-D85D46C6BC8D}" type="slidenum">
              <a:rPr lang="el-GR" smtClean="0"/>
              <a:pPr/>
              <a:t>‹#›</a:t>
            </a:fld>
            <a:endParaRPr lang="el-GR"/>
          </a:p>
        </p:txBody>
      </p:sp>
    </p:spTree>
    <p:extLst>
      <p:ext uri="{BB962C8B-B14F-4D97-AF65-F5344CB8AC3E}">
        <p14:creationId xmlns="" xmlns:p14="http://schemas.microsoft.com/office/powerpoint/2010/main" val="1215135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926BEF63-BCDF-4A9B-BC84-59A840E4DFE4}" type="datetimeFigureOut">
              <a:rPr lang="el-GR" smtClean="0"/>
              <a:pPr/>
              <a:t>29/2/2020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066752B7-198F-41E4-9173-D85D46C6BC8D}" type="slidenum">
              <a:rPr lang="el-GR" smtClean="0"/>
              <a:pPr/>
              <a:t>‹#›</a:t>
            </a:fld>
            <a:endParaRPr lang="el-GR"/>
          </a:p>
        </p:txBody>
      </p:sp>
    </p:spTree>
    <p:extLst>
      <p:ext uri="{BB962C8B-B14F-4D97-AF65-F5344CB8AC3E}">
        <p14:creationId xmlns="" xmlns:p14="http://schemas.microsoft.com/office/powerpoint/2010/main" val="1241091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926BEF63-BCDF-4A9B-BC84-59A840E4DFE4}" type="datetimeFigureOut">
              <a:rPr lang="el-GR" smtClean="0"/>
              <a:pPr/>
              <a:t>29/2/2020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066752B7-198F-41E4-9173-D85D46C6BC8D}" type="slidenum">
              <a:rPr lang="el-GR" smtClean="0"/>
              <a:pPr/>
              <a:t>‹#›</a:t>
            </a:fld>
            <a:endParaRPr lang="el-GR"/>
          </a:p>
        </p:txBody>
      </p:sp>
    </p:spTree>
    <p:extLst>
      <p:ext uri="{BB962C8B-B14F-4D97-AF65-F5344CB8AC3E}">
        <p14:creationId xmlns="" xmlns:p14="http://schemas.microsoft.com/office/powerpoint/2010/main" val="486112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6BEF63-BCDF-4A9B-BC84-59A840E4DFE4}" type="datetimeFigureOut">
              <a:rPr lang="el-GR" smtClean="0"/>
              <a:pPr/>
              <a:t>29/2/2020</a:t>
            </a:fld>
            <a:endParaRPr lang="el-G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6752B7-198F-41E4-9173-D85D46C6BC8D}" type="slidenum">
              <a:rPr lang="el-GR" smtClean="0"/>
              <a:pPr/>
              <a:t>‹#›</a:t>
            </a:fld>
            <a:endParaRPr lang="el-GR"/>
          </a:p>
        </p:txBody>
      </p:sp>
    </p:spTree>
    <p:extLst>
      <p:ext uri="{BB962C8B-B14F-4D97-AF65-F5344CB8AC3E}">
        <p14:creationId xmlns="" xmlns:p14="http://schemas.microsoft.com/office/powerpoint/2010/main" val="256629753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sv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5.svg"/><Relationship Id="rId3" Type="http://schemas.openxmlformats.org/officeDocument/2006/relationships/image" Target="../media/image25.svg"/><Relationship Id="rId7" Type="http://schemas.openxmlformats.org/officeDocument/2006/relationships/image" Target="../media/image29.svg"/><Relationship Id="rId12"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33.svg"/><Relationship Id="rId5" Type="http://schemas.openxmlformats.org/officeDocument/2006/relationships/image" Target="../media/image27.svg"/><Relationship Id="rId10" Type="http://schemas.openxmlformats.org/officeDocument/2006/relationships/image" Target="../media/image27.png"/><Relationship Id="rId4" Type="http://schemas.openxmlformats.org/officeDocument/2006/relationships/image" Target="../media/image24.png"/><Relationship Id="rId9" Type="http://schemas.openxmlformats.org/officeDocument/2006/relationships/image" Target="../media/image31.svg"/></Relationships>
</file>

<file path=ppt/slides/_rels/slide19.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47.svg"/><Relationship Id="rId3" Type="http://schemas.openxmlformats.org/officeDocument/2006/relationships/image" Target="../media/image37.svg"/><Relationship Id="rId7" Type="http://schemas.openxmlformats.org/officeDocument/2006/relationships/image" Target="../media/image41.svg"/><Relationship Id="rId12"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image" Target="../media/image45.svg"/><Relationship Id="rId5" Type="http://schemas.openxmlformats.org/officeDocument/2006/relationships/image" Target="../media/image39.svg"/><Relationship Id="rId10" Type="http://schemas.openxmlformats.org/officeDocument/2006/relationships/image" Target="../media/image33.png"/><Relationship Id="rId4" Type="http://schemas.openxmlformats.org/officeDocument/2006/relationships/image" Target="../media/image30.png"/><Relationship Id="rId9" Type="http://schemas.openxmlformats.org/officeDocument/2006/relationships/image" Target="../media/image43.sv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55.svg"/><Relationship Id="rId3" Type="http://schemas.openxmlformats.org/officeDocument/2006/relationships/image" Target="../media/image49.svg"/><Relationship Id="rId7" Type="http://schemas.openxmlformats.org/officeDocument/2006/relationships/image" Target="../media/image35.svg"/><Relationship Id="rId12" Type="http://schemas.openxmlformats.org/officeDocument/2006/relationships/image" Target="../media/image38.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53.svg"/><Relationship Id="rId5" Type="http://schemas.openxmlformats.org/officeDocument/2006/relationships/image" Target="../media/image45.svg"/><Relationship Id="rId15" Type="http://schemas.openxmlformats.org/officeDocument/2006/relationships/image" Target="../media/image57.svg"/><Relationship Id="rId10" Type="http://schemas.openxmlformats.org/officeDocument/2006/relationships/image" Target="../media/image37.png"/><Relationship Id="rId4" Type="http://schemas.openxmlformats.org/officeDocument/2006/relationships/image" Target="../media/image33.png"/><Relationship Id="rId9" Type="http://schemas.openxmlformats.org/officeDocument/2006/relationships/image" Target="../media/image51.svg"/><Relationship Id="rId14" Type="http://schemas.openxmlformats.org/officeDocument/2006/relationships/image" Target="../media/image39.png"/></Relationships>
</file>

<file path=ppt/slides/_rels/slide21.xml.rels><?xml version="1.0" encoding="UTF-8" standalone="yes"?>
<Relationships xmlns="http://schemas.openxmlformats.org/package/2006/relationships"><Relationship Id="rId8" Type="http://schemas.openxmlformats.org/officeDocument/2006/relationships/image" Target="../media/image61.svg"/><Relationship Id="rId3" Type="http://schemas.openxmlformats.org/officeDocument/2006/relationships/hyperlink" Target="https://www.needpix.com/" TargetMode="External"/><Relationship Id="rId7" Type="http://schemas.openxmlformats.org/officeDocument/2006/relationships/image" Target="../media/image41.png"/><Relationship Id="rId2" Type="http://schemas.openxmlformats.org/officeDocument/2006/relationships/hyperlink" Target="https://pixabay.com/el/" TargetMode="External"/><Relationship Id="rId1" Type="http://schemas.openxmlformats.org/officeDocument/2006/relationships/slideLayout" Target="../slideLayouts/slideLayout2.xml"/><Relationship Id="rId6" Type="http://schemas.openxmlformats.org/officeDocument/2006/relationships/image" Target="../media/image59.svg"/><Relationship Id="rId5" Type="http://schemas.openxmlformats.org/officeDocument/2006/relationships/image" Target="../media/image40.png"/><Relationship Id="rId10" Type="http://schemas.openxmlformats.org/officeDocument/2006/relationships/image" Target="../media/image63.svg"/><Relationship Id="rId4" Type="http://schemas.openxmlformats.org/officeDocument/2006/relationships/hyperlink" Target="https://www.piqsels.com/el" TargetMode="External"/><Relationship Id="rId9" Type="http://schemas.openxmlformats.org/officeDocument/2006/relationships/image" Target="../media/image42.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 xmlns:a16="http://schemas.microsoft.com/office/drawing/2014/main" id="{E3BC0C31-69A7-4200-9AFE-927230E1E04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2030410"/>
            <a:ext cx="7005134" cy="4827590"/>
          </a:xfrm>
          <a:custGeom>
            <a:avLst/>
            <a:gdLst>
              <a:gd name="connsiteX0" fmla="*/ 1974535 w 7005134"/>
              <a:gd name="connsiteY0" fmla="*/ 0 h 4827590"/>
              <a:gd name="connsiteX1" fmla="*/ 7003848 w 7005134"/>
              <a:gd name="connsiteY1" fmla="*/ 4776721 h 4827590"/>
              <a:gd name="connsiteX2" fmla="*/ 7005134 w 7005134"/>
              <a:gd name="connsiteY2" fmla="*/ 4827590 h 4827590"/>
              <a:gd name="connsiteX3" fmla="*/ 0 w 7005134"/>
              <a:gd name="connsiteY3" fmla="*/ 4827590 h 4827590"/>
              <a:gd name="connsiteX4" fmla="*/ 0 w 7005134"/>
              <a:gd name="connsiteY4" fmla="*/ 402231 h 4827590"/>
              <a:gd name="connsiteX5" fmla="*/ 14349 w 7005134"/>
              <a:gd name="connsiteY5" fmla="*/ 395744 h 4827590"/>
              <a:gd name="connsiteX6" fmla="*/ 1974535 w 7005134"/>
              <a:gd name="connsiteY6" fmla="*/ 0 h 4827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05134" h="4827590">
                <a:moveTo>
                  <a:pt x="1974535" y="0"/>
                </a:moveTo>
                <a:cubicBezTo>
                  <a:pt x="4668853" y="0"/>
                  <a:pt x="6868971" y="2115921"/>
                  <a:pt x="7003848" y="4776721"/>
                </a:cubicBezTo>
                <a:lnTo>
                  <a:pt x="7005134" y="4827590"/>
                </a:lnTo>
                <a:lnTo>
                  <a:pt x="0" y="4827590"/>
                </a:lnTo>
                <a:lnTo>
                  <a:pt x="0" y="402231"/>
                </a:lnTo>
                <a:lnTo>
                  <a:pt x="14349" y="395744"/>
                </a:lnTo>
                <a:cubicBezTo>
                  <a:pt x="616832" y="140915"/>
                  <a:pt x="1279227" y="0"/>
                  <a:pt x="1974535" y="0"/>
                </a:cubicBezTo>
                <a:close/>
              </a:path>
            </a:pathLst>
          </a:custGeom>
          <a:solidFill>
            <a:schemeClr val="accent4">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 xmlns:a16="http://schemas.microsoft.com/office/drawing/2014/main" id="{E4A238FD-E871-493A-A9EF-2CB614C25AD8}"/>
              </a:ext>
            </a:extLst>
          </p:cNvPr>
          <p:cNvSpPr>
            <a:spLocks noGrp="1"/>
          </p:cNvSpPr>
          <p:nvPr>
            <p:ph type="ctrTitle"/>
          </p:nvPr>
        </p:nvSpPr>
        <p:spPr>
          <a:xfrm>
            <a:off x="194880" y="4811864"/>
            <a:ext cx="7005134" cy="1325563"/>
          </a:xfrm>
        </p:spPr>
        <p:txBody>
          <a:bodyPr vert="horz" lIns="91440" tIns="45720" rIns="91440" bIns="45720" rtlCol="0" anchor="ctr">
            <a:normAutofit/>
          </a:bodyPr>
          <a:lstStyle/>
          <a:p>
            <a:pPr algn="l"/>
            <a:r>
              <a:rPr lang="en-US" sz="4300" dirty="0"/>
              <a:t>Τα </a:t>
            </a:r>
            <a:r>
              <a:rPr lang="el-GR" sz="4300" dirty="0"/>
              <a:t>ζώα</a:t>
            </a:r>
            <a:r>
              <a:rPr lang="en-US" sz="4300" dirty="0"/>
              <a:t> ως διασκέδαση… </a:t>
            </a:r>
            <a:r>
              <a:rPr lang="en-US" sz="4400" dirty="0"/>
              <a:t/>
            </a:r>
            <a:br>
              <a:rPr lang="en-US" sz="4400" dirty="0"/>
            </a:br>
            <a:r>
              <a:rPr lang="en-US" sz="4400" dirty="0"/>
              <a:t>    </a:t>
            </a:r>
            <a:r>
              <a:rPr lang="en-US" sz="3200" dirty="0"/>
              <a:t>όμως χωρίς αυτά να διασκεδάζουν…</a:t>
            </a:r>
          </a:p>
        </p:txBody>
      </p:sp>
      <p:sp>
        <p:nvSpPr>
          <p:cNvPr id="3" name="Υπότιτλος 2">
            <a:extLst>
              <a:ext uri="{FF2B5EF4-FFF2-40B4-BE49-F238E27FC236}">
                <a16:creationId xmlns="" xmlns:a16="http://schemas.microsoft.com/office/drawing/2014/main" id="{37026CFE-F6F3-4B1B-BFCF-7AF7AD501B92}"/>
              </a:ext>
            </a:extLst>
          </p:cNvPr>
          <p:cNvSpPr>
            <a:spLocks noGrp="1"/>
          </p:cNvSpPr>
          <p:nvPr>
            <p:ph type="subTitle" idx="1"/>
          </p:nvPr>
        </p:nvSpPr>
        <p:spPr>
          <a:xfrm>
            <a:off x="5401826" y="3379610"/>
            <a:ext cx="6484094" cy="3382247"/>
          </a:xfrm>
        </p:spPr>
        <p:txBody>
          <a:bodyPr vert="horz" lIns="91440" tIns="45720" rIns="91440" bIns="45720" rtlCol="0" anchor="ctr">
            <a:normAutofit/>
          </a:bodyPr>
          <a:lstStyle/>
          <a:p>
            <a:pPr lvl="0" algn="r"/>
            <a:r>
              <a:rPr lang="el-GR" sz="2000" dirty="0">
                <a:solidFill>
                  <a:prstClr val="black"/>
                </a:solidFill>
              </a:rPr>
              <a:t>Σύνταξη-Επιμέλεια: </a:t>
            </a:r>
          </a:p>
          <a:p>
            <a:pPr lvl="0" algn="r"/>
            <a:r>
              <a:rPr lang="el-GR" dirty="0">
                <a:solidFill>
                  <a:prstClr val="black"/>
                </a:solidFill>
              </a:rPr>
              <a:t>Νικολέτα </a:t>
            </a:r>
            <a:r>
              <a:rPr lang="el-GR" dirty="0" err="1">
                <a:solidFill>
                  <a:prstClr val="black"/>
                </a:solidFill>
              </a:rPr>
              <a:t>Παπαστεργίου</a:t>
            </a:r>
            <a:endParaRPr lang="el-GR" dirty="0">
              <a:solidFill>
                <a:prstClr val="black"/>
              </a:solidFill>
            </a:endParaRPr>
          </a:p>
          <a:p>
            <a:pPr lvl="0" algn="r"/>
            <a:r>
              <a:rPr lang="el-GR" dirty="0">
                <a:solidFill>
                  <a:prstClr val="black"/>
                </a:solidFill>
              </a:rPr>
              <a:t>Ολυμπία Κουκουβέτσιου</a:t>
            </a:r>
          </a:p>
          <a:p>
            <a:pPr lvl="0" algn="r"/>
            <a:r>
              <a:rPr lang="el-GR" sz="2000" dirty="0">
                <a:solidFill>
                  <a:prstClr val="black"/>
                </a:solidFill>
              </a:rPr>
              <a:t>Εκπαιδευτικοί Πρωτοβάθμιας Εκπαίδευσης</a:t>
            </a:r>
          </a:p>
        </p:txBody>
      </p:sp>
      <p:cxnSp>
        <p:nvCxnSpPr>
          <p:cNvPr id="13" name="Straight Connector 12">
            <a:extLst>
              <a:ext uri="{FF2B5EF4-FFF2-40B4-BE49-F238E27FC236}">
                <a16:creationId xmlns="" xmlns:a16="http://schemas.microsoft.com/office/drawing/2014/main" id="{45B5AFC7-2F07-4F7B-9151-E45D7548D8F3}"/>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1272540" y="4450080"/>
            <a:ext cx="1234440"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4" name="Picture 5">
            <a:extLst>
              <a:ext uri="{FF2B5EF4-FFF2-40B4-BE49-F238E27FC236}">
                <a16:creationId xmlns="" xmlns:a16="http://schemas.microsoft.com/office/drawing/2014/main" id="{403505FE-8A2D-42C6-B030-C79C28B0EDDC}"/>
              </a:ext>
            </a:extLst>
          </p:cNvPr>
          <p:cNvPicPr>
            <a:picLocks noChangeAspect="1" noChangeArrowheads="1"/>
          </p:cNvPicPr>
          <p:nvPr/>
        </p:nvPicPr>
        <p:blipFill rotWithShape="1">
          <a:blip r:embed="rId2">
            <a:extLst>
              <a:ext uri="{28A0092B-C50C-407E-A947-70E740481C1C}">
                <a14:useLocalDpi xmlns="" xmlns:a14="http://schemas.microsoft.com/office/drawing/2010/main" val="0"/>
              </a:ext>
            </a:extLst>
          </a:blip>
          <a:srcRect r="5" b="5"/>
          <a:stretch/>
        </p:blipFill>
        <p:spPr bwMode="auto">
          <a:xfrm>
            <a:off x="673181" y="308292"/>
            <a:ext cx="3444236" cy="3444236"/>
          </a:xfrm>
          <a:custGeom>
            <a:avLst/>
            <a:gdLst/>
            <a:ahLst/>
            <a:cxnLst/>
            <a:rect l="l" t="t" r="r" b="b"/>
            <a:pathLst>
              <a:path w="3444236" h="3444236">
                <a:moveTo>
                  <a:pt x="1722118" y="0"/>
                </a:moveTo>
                <a:cubicBezTo>
                  <a:pt x="2673218" y="0"/>
                  <a:pt x="3444236" y="771018"/>
                  <a:pt x="3444236" y="1722118"/>
                </a:cubicBezTo>
                <a:cubicBezTo>
                  <a:pt x="3444236" y="2673218"/>
                  <a:pt x="2673218" y="3444236"/>
                  <a:pt x="1722118" y="3444236"/>
                </a:cubicBezTo>
                <a:cubicBezTo>
                  <a:pt x="771018" y="3444236"/>
                  <a:pt x="0" y="2673218"/>
                  <a:pt x="0" y="1722118"/>
                </a:cubicBezTo>
                <a:cubicBezTo>
                  <a:pt x="0" y="771018"/>
                  <a:pt x="771018" y="0"/>
                  <a:pt x="1722118" y="0"/>
                </a:cubicBezTo>
                <a:close/>
              </a:path>
            </a:pathLst>
          </a:cu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extBox 5">
            <a:extLst>
              <a:ext uri="{FF2B5EF4-FFF2-40B4-BE49-F238E27FC236}">
                <a16:creationId xmlns="" xmlns:a16="http://schemas.microsoft.com/office/drawing/2014/main" id="{D37C46F7-F3D2-422E-B9D5-1FD079B8DAA0}"/>
              </a:ext>
            </a:extLst>
          </p:cNvPr>
          <p:cNvSpPr txBox="1"/>
          <p:nvPr/>
        </p:nvSpPr>
        <p:spPr>
          <a:xfrm>
            <a:off x="6766560" y="703385"/>
            <a:ext cx="4642338" cy="954107"/>
          </a:xfrm>
          <a:prstGeom prst="rect">
            <a:avLst/>
          </a:prstGeom>
          <a:solidFill>
            <a:srgbClr val="92D050"/>
          </a:solidFill>
        </p:spPr>
        <p:txBody>
          <a:bodyPr wrap="square" rtlCol="0">
            <a:spAutoFit/>
          </a:bodyPr>
          <a:lstStyle/>
          <a:p>
            <a:pPr algn="ctr">
              <a:spcAft>
                <a:spcPts val="600"/>
              </a:spcAft>
            </a:pPr>
            <a:r>
              <a:rPr lang="el-GR" sz="2800" dirty="0"/>
              <a:t>Εκπαιδευτικό υλικό για την πρωτοβάθμια εκπαίδευση</a:t>
            </a:r>
          </a:p>
        </p:txBody>
      </p:sp>
    </p:spTree>
    <p:extLst>
      <p:ext uri="{BB962C8B-B14F-4D97-AF65-F5344CB8AC3E}">
        <p14:creationId xmlns="" xmlns:p14="http://schemas.microsoft.com/office/powerpoint/2010/main" val="15783227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F8D4B"/>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6B194BC0-1771-4BF4-9329-4E1534267258}"/>
              </a:ext>
            </a:extLst>
          </p:cNvPr>
          <p:cNvSpPr>
            <a:spLocks noGrp="1"/>
          </p:cNvSpPr>
          <p:nvPr>
            <p:ph type="title"/>
          </p:nvPr>
        </p:nvSpPr>
        <p:spPr>
          <a:xfrm>
            <a:off x="377511" y="567880"/>
            <a:ext cx="9146317" cy="1325563"/>
          </a:xfrm>
        </p:spPr>
        <p:txBody>
          <a:bodyPr>
            <a:noAutofit/>
          </a:bodyPr>
          <a:lstStyle/>
          <a:p>
            <a:r>
              <a:rPr lang="el-GR" sz="3200" b="1" dirty="0">
                <a:solidFill>
                  <a:schemeClr val="bg1"/>
                </a:solidFill>
              </a:rPr>
              <a:t>Αυτού του είδους η αιχμαλωσία ζώων έχει ως στόχο τη διασκέδαση των ανθρώπων… όχι όμως τη διασκέδαση των ζώων</a:t>
            </a:r>
          </a:p>
        </p:txBody>
      </p:sp>
      <p:sp>
        <p:nvSpPr>
          <p:cNvPr id="6" name="Θέση περιεχομένου 5">
            <a:extLst>
              <a:ext uri="{FF2B5EF4-FFF2-40B4-BE49-F238E27FC236}">
                <a16:creationId xmlns="" xmlns:a16="http://schemas.microsoft.com/office/drawing/2014/main" id="{E82FCA08-FE3A-4F08-AA10-201028A253A6}"/>
              </a:ext>
            </a:extLst>
          </p:cNvPr>
          <p:cNvSpPr>
            <a:spLocks noGrp="1"/>
          </p:cNvSpPr>
          <p:nvPr>
            <p:ph idx="1"/>
          </p:nvPr>
        </p:nvSpPr>
        <p:spPr>
          <a:xfrm>
            <a:off x="1613983" y="4625783"/>
            <a:ext cx="4373894" cy="2353955"/>
          </a:xfrm>
        </p:spPr>
        <p:txBody>
          <a:bodyPr>
            <a:normAutofit/>
          </a:bodyPr>
          <a:lstStyle/>
          <a:p>
            <a:pPr marL="0" indent="0">
              <a:buNone/>
            </a:pPr>
            <a:r>
              <a:rPr lang="el-GR" sz="2600" dirty="0"/>
              <a:t>Θα μπορούσαμε για παράδειγμα να φροντίσουμε ένα αδέσποτο ζώο, κάτι που θα δώσει χαρά και σε εμάς και σε αυτό!</a:t>
            </a:r>
            <a:endParaRPr lang="en-US" sz="2600" dirty="0"/>
          </a:p>
          <a:p>
            <a:endParaRPr lang="el-GR" dirty="0"/>
          </a:p>
        </p:txBody>
      </p:sp>
      <p:sp>
        <p:nvSpPr>
          <p:cNvPr id="7" name="5 - Επεξήγηση με σύννεφο">
            <a:extLst>
              <a:ext uri="{FF2B5EF4-FFF2-40B4-BE49-F238E27FC236}">
                <a16:creationId xmlns="" xmlns:a16="http://schemas.microsoft.com/office/drawing/2014/main" id="{20E9BF7D-FEE7-4E70-9F8B-BCE9DEE12E38}"/>
              </a:ext>
            </a:extLst>
          </p:cNvPr>
          <p:cNvSpPr/>
          <p:nvPr/>
        </p:nvSpPr>
        <p:spPr>
          <a:xfrm>
            <a:off x="5402408" y="1586132"/>
            <a:ext cx="5825197" cy="2260978"/>
          </a:xfrm>
          <a:prstGeom prst="cloudCallout">
            <a:avLst>
              <a:gd name="adj1" fmla="val -57017"/>
              <a:gd name="adj2" fmla="val 37611"/>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a:p>
            <a:pPr algn="ctr"/>
            <a:r>
              <a:rPr lang="el-GR" sz="2000" dirty="0">
                <a:solidFill>
                  <a:schemeClr val="tx1"/>
                </a:solidFill>
                <a:latin typeface="+mj-lt"/>
              </a:rPr>
              <a:t>Μήπως όμως θα μπορούσαμε να βρούμε </a:t>
            </a:r>
            <a:r>
              <a:rPr lang="el-GR" sz="2000" b="1" dirty="0">
                <a:solidFill>
                  <a:schemeClr val="tx1"/>
                </a:solidFill>
                <a:latin typeface="+mj-lt"/>
              </a:rPr>
              <a:t>άλλους τρόπους για να διασκεδάσουμε </a:t>
            </a:r>
            <a:r>
              <a:rPr lang="el-GR" sz="2000" dirty="0">
                <a:solidFill>
                  <a:schemeClr val="tx1"/>
                </a:solidFill>
                <a:latin typeface="+mj-lt"/>
              </a:rPr>
              <a:t>και εμείς και τα ζώα, χωρίς να τα καταπιέζουμε;</a:t>
            </a:r>
            <a:endParaRPr lang="en-US" sz="2000" dirty="0">
              <a:solidFill>
                <a:schemeClr val="tx1"/>
              </a:solidFill>
              <a:latin typeface="+mj-lt"/>
            </a:endParaRPr>
          </a:p>
          <a:p>
            <a:pPr algn="ctr"/>
            <a:endParaRPr lang="en-US" dirty="0"/>
          </a:p>
        </p:txBody>
      </p:sp>
      <p:pic>
        <p:nvPicPr>
          <p:cNvPr id="8" name="7 - Εικόνα" descr="business-4271251_1280.png">
            <a:extLst>
              <a:ext uri="{FF2B5EF4-FFF2-40B4-BE49-F238E27FC236}">
                <a16:creationId xmlns="" xmlns:a16="http://schemas.microsoft.com/office/drawing/2014/main" id="{C69C199D-0F84-4111-8D0D-D45BA18035F9}"/>
              </a:ext>
            </a:extLst>
          </p:cNvPr>
          <p:cNvPicPr>
            <a:picLocks noChangeAspect="1"/>
          </p:cNvPicPr>
          <p:nvPr/>
        </p:nvPicPr>
        <p:blipFill>
          <a:blip r:embed="rId2" cstate="print"/>
          <a:stretch>
            <a:fillRect/>
          </a:stretch>
        </p:blipFill>
        <p:spPr>
          <a:xfrm>
            <a:off x="2169000" y="1996540"/>
            <a:ext cx="1631930" cy="1931459"/>
          </a:xfrm>
          <a:prstGeom prst="rect">
            <a:avLst/>
          </a:prstGeom>
        </p:spPr>
      </p:pic>
      <p:pic>
        <p:nvPicPr>
          <p:cNvPr id="10" name="3 - Εικόνα" descr="dog-2723082_1280.jpg">
            <a:extLst>
              <a:ext uri="{FF2B5EF4-FFF2-40B4-BE49-F238E27FC236}">
                <a16:creationId xmlns="" xmlns:a16="http://schemas.microsoft.com/office/drawing/2014/main" id="{2FE19536-01C4-495D-9AF5-690D76B36909}"/>
              </a:ext>
            </a:extLst>
          </p:cNvPr>
          <p:cNvPicPr>
            <a:picLocks noChangeAspect="1"/>
          </p:cNvPicPr>
          <p:nvPr/>
        </p:nvPicPr>
        <p:blipFill>
          <a:blip r:embed="rId3" cstate="print"/>
          <a:stretch>
            <a:fillRect/>
          </a:stretch>
        </p:blipFill>
        <p:spPr>
          <a:xfrm>
            <a:off x="5907476" y="4340347"/>
            <a:ext cx="4670541" cy="2402174"/>
          </a:xfrm>
          <a:prstGeom prst="rect">
            <a:avLst/>
          </a:prstGeom>
        </p:spPr>
      </p:pic>
      <p:pic>
        <p:nvPicPr>
          <p:cNvPr id="12" name="Γραφικό 11" descr="Βέλος: Δεξιόστροφη καμπύλη">
            <a:extLst>
              <a:ext uri="{FF2B5EF4-FFF2-40B4-BE49-F238E27FC236}">
                <a16:creationId xmlns="" xmlns:a16="http://schemas.microsoft.com/office/drawing/2014/main" id="{83DDE101-5A51-48BE-B867-254E557CB8D4}"/>
              </a:ext>
            </a:extLst>
          </p:cNvPr>
          <p:cNvPicPr>
            <a:picLocks noChangeAspect="1"/>
          </p:cNvPicPr>
          <p:nvPr/>
        </p:nvPicPr>
        <p:blipFill>
          <a:blip r:embed="rId4">
            <a:extLst>
              <a:ext uri="{28A0092B-C50C-407E-A947-70E740481C1C}">
                <a14:useLocalDpi xmlns="" xmlns:a14="http://schemas.microsoft.com/office/drawing/2010/main" val="0"/>
              </a:ext>
              <a:ext uri="{96DAC541-7B7A-43D3-8B79-37D633B846F1}">
                <asvg:svgBlip xmlns="" xmlns:asvg="http://schemas.microsoft.com/office/drawing/2016/SVG/main" r:embed="rId5"/>
              </a:ext>
            </a:extLst>
          </a:blip>
          <a:stretch>
            <a:fillRect/>
          </a:stretch>
        </p:blipFill>
        <p:spPr>
          <a:xfrm rot="10800000">
            <a:off x="3595348" y="3711383"/>
            <a:ext cx="914400" cy="914400"/>
          </a:xfrm>
          <a:prstGeom prst="rect">
            <a:avLst/>
          </a:prstGeom>
        </p:spPr>
      </p:pic>
    </p:spTree>
    <p:extLst>
      <p:ext uri="{BB962C8B-B14F-4D97-AF65-F5344CB8AC3E}">
        <p14:creationId xmlns="" xmlns:p14="http://schemas.microsoft.com/office/powerpoint/2010/main" val="3150360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D966"/>
        </a:solidFill>
        <a:effectLst/>
      </p:bgPr>
    </p:bg>
    <p:spTree>
      <p:nvGrpSpPr>
        <p:cNvPr id="1" name=""/>
        <p:cNvGrpSpPr/>
        <p:nvPr/>
      </p:nvGrpSpPr>
      <p:grpSpPr>
        <a:xfrm>
          <a:off x="0" y="0"/>
          <a:ext cx="0" cy="0"/>
          <a:chOff x="0" y="0"/>
          <a:chExt cx="0" cy="0"/>
        </a:xfrm>
      </p:grpSpPr>
      <p:pic>
        <p:nvPicPr>
          <p:cNvPr id="12" name="4 - Εικόνα" descr="lioness-1560228_1280.jpg">
            <a:extLst>
              <a:ext uri="{FF2B5EF4-FFF2-40B4-BE49-F238E27FC236}">
                <a16:creationId xmlns="" xmlns:a16="http://schemas.microsoft.com/office/drawing/2014/main" id="{91D035C7-DD04-4513-8351-B04C092E6B50}"/>
              </a:ext>
            </a:extLst>
          </p:cNvPr>
          <p:cNvPicPr>
            <a:picLocks noChangeAspect="1"/>
          </p:cNvPicPr>
          <p:nvPr/>
        </p:nvPicPr>
        <p:blipFill>
          <a:blip r:embed="rId2" cstate="print"/>
          <a:stretch>
            <a:fillRect/>
          </a:stretch>
        </p:blipFill>
        <p:spPr>
          <a:xfrm>
            <a:off x="5283396" y="2043175"/>
            <a:ext cx="5872163" cy="4404122"/>
          </a:xfrm>
          <a:prstGeom prst="rect">
            <a:avLst/>
          </a:prstGeom>
        </p:spPr>
      </p:pic>
      <p:sp>
        <p:nvSpPr>
          <p:cNvPr id="2" name="Τίτλος 1">
            <a:extLst>
              <a:ext uri="{FF2B5EF4-FFF2-40B4-BE49-F238E27FC236}">
                <a16:creationId xmlns="" xmlns:a16="http://schemas.microsoft.com/office/drawing/2014/main" id="{ABB3EF74-5708-4FAA-8110-C5659A4F0202}"/>
              </a:ext>
            </a:extLst>
          </p:cNvPr>
          <p:cNvSpPr>
            <a:spLocks noGrp="1"/>
          </p:cNvSpPr>
          <p:nvPr>
            <p:ph type="title"/>
          </p:nvPr>
        </p:nvSpPr>
        <p:spPr>
          <a:xfrm>
            <a:off x="572122" y="437906"/>
            <a:ext cx="5872163" cy="1325563"/>
          </a:xfrm>
        </p:spPr>
        <p:txBody>
          <a:bodyPr>
            <a:noAutofit/>
          </a:bodyPr>
          <a:lstStyle/>
          <a:p>
            <a:pPr>
              <a:spcAft>
                <a:spcPts val="600"/>
              </a:spcAft>
            </a:pPr>
            <a:r>
              <a:rPr lang="el-GR" sz="2400" dirty="0"/>
              <a:t/>
            </a:r>
            <a:br>
              <a:rPr lang="el-GR" sz="2400" dirty="0"/>
            </a:br>
            <a:r>
              <a:rPr lang="el-GR" sz="2400" dirty="0"/>
              <a:t/>
            </a:r>
            <a:br>
              <a:rPr lang="el-GR" sz="2400" dirty="0"/>
            </a:br>
            <a:r>
              <a:rPr lang="el-GR" sz="4000" b="1" dirty="0">
                <a:solidFill>
                  <a:srgbClr val="ED7D31"/>
                </a:solidFill>
              </a:rPr>
              <a:t>Ας δώσουμε φωνή στα ζώα!</a:t>
            </a:r>
            <a:r>
              <a:rPr lang="el-GR" sz="2400" dirty="0">
                <a:solidFill>
                  <a:srgbClr val="ED7D31"/>
                </a:solidFill>
              </a:rPr>
              <a:t/>
            </a:r>
            <a:br>
              <a:rPr lang="el-GR" sz="2400" dirty="0">
                <a:solidFill>
                  <a:srgbClr val="ED7D31"/>
                </a:solidFill>
              </a:rPr>
            </a:br>
            <a:r>
              <a:rPr lang="el-GR" sz="2400" dirty="0">
                <a:solidFill>
                  <a:srgbClr val="ED7D31"/>
                </a:solidFill>
              </a:rPr>
              <a:t/>
            </a:r>
            <a:br>
              <a:rPr lang="el-GR" sz="2400" dirty="0">
                <a:solidFill>
                  <a:srgbClr val="ED7D31"/>
                </a:solidFill>
              </a:rPr>
            </a:br>
            <a:endParaRPr lang="el-GR" sz="2400" dirty="0"/>
          </a:p>
        </p:txBody>
      </p:sp>
      <p:sp>
        <p:nvSpPr>
          <p:cNvPr id="9" name="Φυσαλίδα σκέψης: Σύννεφο 8">
            <a:extLst>
              <a:ext uri="{FF2B5EF4-FFF2-40B4-BE49-F238E27FC236}">
                <a16:creationId xmlns="" xmlns:a16="http://schemas.microsoft.com/office/drawing/2014/main" id="{28536A2B-B056-4352-96B8-9023AB1AACB0}"/>
              </a:ext>
            </a:extLst>
          </p:cNvPr>
          <p:cNvSpPr/>
          <p:nvPr/>
        </p:nvSpPr>
        <p:spPr>
          <a:xfrm>
            <a:off x="7161823" y="488028"/>
            <a:ext cx="3290472" cy="2074938"/>
          </a:xfrm>
          <a:prstGeom prst="cloudCallout">
            <a:avLst/>
          </a:prstGeom>
          <a:ln>
            <a:solidFill>
              <a:srgbClr val="ED7D3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l-GR"/>
          </a:p>
        </p:txBody>
      </p:sp>
      <p:sp>
        <p:nvSpPr>
          <p:cNvPr id="10" name="Φυσαλίδα ομιλίας: Έλλειψη 9">
            <a:extLst>
              <a:ext uri="{FF2B5EF4-FFF2-40B4-BE49-F238E27FC236}">
                <a16:creationId xmlns="" xmlns:a16="http://schemas.microsoft.com/office/drawing/2014/main" id="{2693249F-5867-422D-83AC-C8055435CC63}"/>
              </a:ext>
            </a:extLst>
          </p:cNvPr>
          <p:cNvSpPr/>
          <p:nvPr/>
        </p:nvSpPr>
        <p:spPr>
          <a:xfrm rot="10800000">
            <a:off x="4141563" y="4491416"/>
            <a:ext cx="4077914" cy="1878555"/>
          </a:xfrm>
          <a:prstGeom prst="wedgeEllipseCallout">
            <a:avLst/>
          </a:prstGeom>
          <a:solidFill>
            <a:schemeClr val="bg1"/>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TextBox 10">
            <a:extLst>
              <a:ext uri="{FF2B5EF4-FFF2-40B4-BE49-F238E27FC236}">
                <a16:creationId xmlns="" xmlns:a16="http://schemas.microsoft.com/office/drawing/2014/main" id="{811BDB33-4E78-407C-9E62-CD7B37E9BF90}"/>
              </a:ext>
            </a:extLst>
          </p:cNvPr>
          <p:cNvSpPr txBox="1"/>
          <p:nvPr/>
        </p:nvSpPr>
        <p:spPr>
          <a:xfrm>
            <a:off x="572122" y="2043175"/>
            <a:ext cx="3810000" cy="3570208"/>
          </a:xfrm>
          <a:prstGeom prst="rect">
            <a:avLst/>
          </a:prstGeom>
          <a:noFill/>
        </p:spPr>
        <p:txBody>
          <a:bodyPr wrap="square" rtlCol="0">
            <a:spAutoFit/>
          </a:bodyPr>
          <a:lstStyle/>
          <a:p>
            <a:r>
              <a:rPr lang="el-GR" sz="2400" dirty="0"/>
              <a:t>Δραστηριότητα στην ολομέλεια</a:t>
            </a:r>
            <a:r>
              <a:rPr lang="el-GR" sz="2000" dirty="0"/>
              <a:t/>
            </a:r>
            <a:br>
              <a:rPr lang="el-GR" sz="2000" dirty="0"/>
            </a:br>
            <a:r>
              <a:rPr lang="el-GR" sz="2000" dirty="0"/>
              <a:t>Τα παιδιά καλούνται να απαντήσουν στις ερωτήσεις που συνοδεύουν κάθε εικόνα. Οι απαντήσεις των παιδιών καταγράφονται από τον/την εκπαιδευτικό</a:t>
            </a:r>
            <a:r>
              <a:rPr lang="en-US" sz="2000" dirty="0"/>
              <a:t> </a:t>
            </a:r>
            <a:r>
              <a:rPr lang="el-GR" sz="2000" dirty="0"/>
              <a:t>στον πίνακα ή σε κάποιο σημείο που να τις βλέπουν όλοι.</a:t>
            </a:r>
            <a:br>
              <a:rPr lang="el-GR" sz="2000" dirty="0"/>
            </a:br>
            <a:endParaRPr lang="el-GR" dirty="0"/>
          </a:p>
        </p:txBody>
      </p:sp>
    </p:spTree>
    <p:extLst>
      <p:ext uri="{BB962C8B-B14F-4D97-AF65-F5344CB8AC3E}">
        <p14:creationId xmlns="" xmlns:p14="http://schemas.microsoft.com/office/powerpoint/2010/main" val="1953600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E2569B54-0B4A-4F45-B144-7FCE18E72FC8}"/>
              </a:ext>
            </a:extLst>
          </p:cNvPr>
          <p:cNvSpPr>
            <a:spLocks noGrp="1"/>
          </p:cNvSpPr>
          <p:nvPr>
            <p:ph type="title"/>
          </p:nvPr>
        </p:nvSpPr>
        <p:spPr>
          <a:xfrm>
            <a:off x="0" y="1"/>
            <a:ext cx="12192000" cy="1825624"/>
          </a:xfrm>
          <a:solidFill>
            <a:srgbClr val="EF8D4B"/>
          </a:solidFill>
        </p:spPr>
        <p:txBody>
          <a:bodyPr>
            <a:normAutofit/>
          </a:bodyPr>
          <a:lstStyle/>
          <a:p>
            <a:r>
              <a:rPr lang="el-GR" dirty="0"/>
              <a:t>	Πως πιστεύετε ότι </a:t>
            </a:r>
            <a:r>
              <a:rPr lang="el-GR" b="1" dirty="0">
                <a:solidFill>
                  <a:schemeClr val="bg1"/>
                </a:solidFill>
              </a:rPr>
              <a:t>νιώθει</a:t>
            </a:r>
            <a:r>
              <a:rPr lang="el-GR" dirty="0"/>
              <a:t>; Γιατί;</a:t>
            </a:r>
          </a:p>
        </p:txBody>
      </p:sp>
      <p:pic>
        <p:nvPicPr>
          <p:cNvPr id="6" name="Picture 3">
            <a:extLst>
              <a:ext uri="{FF2B5EF4-FFF2-40B4-BE49-F238E27FC236}">
                <a16:creationId xmlns="" xmlns:a16="http://schemas.microsoft.com/office/drawing/2014/main" id="{9716F9B0-185F-41FC-AF38-BF1ABCC696E3}"/>
              </a:ext>
            </a:extLst>
          </p:cNvPr>
          <p:cNvPicPr>
            <a:picLocks noChangeAspect="1" noChangeArrowheads="1"/>
          </p:cNvPicPr>
          <p:nvPr/>
        </p:nvPicPr>
        <p:blipFill>
          <a:blip r:embed="rId2"/>
          <a:srcRect/>
          <a:stretch>
            <a:fillRect/>
          </a:stretch>
        </p:blipFill>
        <p:spPr bwMode="auto">
          <a:xfrm>
            <a:off x="2471738" y="1952234"/>
            <a:ext cx="7248524" cy="4775195"/>
          </a:xfrm>
          <a:prstGeom prst="rect">
            <a:avLst/>
          </a:prstGeom>
          <a:noFill/>
          <a:ln w="9525">
            <a:noFill/>
            <a:miter lim="800000"/>
            <a:headEnd/>
            <a:tailEnd/>
          </a:ln>
          <a:effectLst/>
        </p:spPr>
      </p:pic>
    </p:spTree>
    <p:extLst>
      <p:ext uri="{BB962C8B-B14F-4D97-AF65-F5344CB8AC3E}">
        <p14:creationId xmlns="" xmlns:p14="http://schemas.microsoft.com/office/powerpoint/2010/main" val="25480210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20A6A2FC-E6CF-4980-8245-1700617CE680}"/>
              </a:ext>
            </a:extLst>
          </p:cNvPr>
          <p:cNvSpPr>
            <a:spLocks noGrp="1"/>
          </p:cNvSpPr>
          <p:nvPr>
            <p:ph type="title"/>
          </p:nvPr>
        </p:nvSpPr>
        <p:spPr>
          <a:xfrm>
            <a:off x="0" y="0"/>
            <a:ext cx="12192000" cy="1871003"/>
          </a:xfrm>
          <a:solidFill>
            <a:srgbClr val="EF8D4B"/>
          </a:solidFill>
        </p:spPr>
        <p:txBody>
          <a:bodyPr>
            <a:noAutofit/>
          </a:bodyPr>
          <a:lstStyle/>
          <a:p>
            <a:r>
              <a:rPr lang="el-GR" dirty="0"/>
              <a:t>	</a:t>
            </a:r>
            <a:br>
              <a:rPr lang="el-GR" dirty="0"/>
            </a:br>
            <a:r>
              <a:rPr lang="el-GR" dirty="0"/>
              <a:t>	Του </a:t>
            </a:r>
            <a:r>
              <a:rPr lang="el-GR" b="1" dirty="0">
                <a:solidFill>
                  <a:schemeClr val="bg1"/>
                </a:solidFill>
              </a:rPr>
              <a:t>αρέσει</a:t>
            </a:r>
            <a:r>
              <a:rPr lang="el-GR" dirty="0"/>
              <a:t> αυτό που κάνει; Τι </a:t>
            </a:r>
            <a:r>
              <a:rPr lang="el-GR" b="1" dirty="0">
                <a:solidFill>
                  <a:schemeClr val="bg1"/>
                </a:solidFill>
              </a:rPr>
              <a:t>θα ήθελε </a:t>
            </a:r>
            <a:r>
              <a:rPr lang="el-GR" dirty="0"/>
              <a:t>τώρα;</a:t>
            </a:r>
            <a:br>
              <a:rPr lang="el-GR" dirty="0"/>
            </a:br>
            <a:endParaRPr lang="el-GR" dirty="0"/>
          </a:p>
        </p:txBody>
      </p:sp>
      <p:pic>
        <p:nvPicPr>
          <p:cNvPr id="10" name="4 - Εικόνα" descr="bull-fighting-3606156_1280.jpg">
            <a:extLst>
              <a:ext uri="{FF2B5EF4-FFF2-40B4-BE49-F238E27FC236}">
                <a16:creationId xmlns="" xmlns:a16="http://schemas.microsoft.com/office/drawing/2014/main" id="{E8B12809-DBB7-4267-B6FB-EA19546A3B46}"/>
              </a:ext>
            </a:extLst>
          </p:cNvPr>
          <p:cNvPicPr>
            <a:picLocks noChangeAspect="1"/>
          </p:cNvPicPr>
          <p:nvPr/>
        </p:nvPicPr>
        <p:blipFill>
          <a:blip r:embed="rId2"/>
          <a:stretch>
            <a:fillRect/>
          </a:stretch>
        </p:blipFill>
        <p:spPr>
          <a:xfrm>
            <a:off x="2040999" y="2016761"/>
            <a:ext cx="8110002" cy="4652772"/>
          </a:xfrm>
          <a:prstGeom prst="rect">
            <a:avLst/>
          </a:prstGeom>
        </p:spPr>
      </p:pic>
    </p:spTree>
    <p:extLst>
      <p:ext uri="{BB962C8B-B14F-4D97-AF65-F5344CB8AC3E}">
        <p14:creationId xmlns="" xmlns:p14="http://schemas.microsoft.com/office/powerpoint/2010/main" val="16368786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B8A2F125-8D7C-41DE-8742-1065AE051562}"/>
              </a:ext>
            </a:extLst>
          </p:cNvPr>
          <p:cNvSpPr>
            <a:spLocks noGrp="1"/>
          </p:cNvSpPr>
          <p:nvPr>
            <p:ph type="title"/>
          </p:nvPr>
        </p:nvSpPr>
        <p:spPr>
          <a:xfrm>
            <a:off x="0" y="0"/>
            <a:ext cx="5161280" cy="6858000"/>
          </a:xfrm>
          <a:solidFill>
            <a:srgbClr val="EF8D4B"/>
          </a:solidFill>
        </p:spPr>
        <p:txBody>
          <a:bodyPr/>
          <a:lstStyle/>
          <a:p>
            <a:r>
              <a:rPr lang="el-GR" dirty="0"/>
              <a:t>	Αν μπορούσε να </a:t>
            </a:r>
            <a:r>
              <a:rPr lang="en-US" dirty="0"/>
              <a:t>	</a:t>
            </a:r>
            <a:r>
              <a:rPr lang="el-GR" dirty="0"/>
              <a:t>μας μιλήσει, τι </a:t>
            </a:r>
            <a:r>
              <a:rPr lang="en-US" dirty="0"/>
              <a:t>	</a:t>
            </a:r>
            <a:r>
              <a:rPr lang="el-GR" dirty="0"/>
              <a:t>θα μας </a:t>
            </a:r>
            <a:r>
              <a:rPr lang="el-GR" b="1" dirty="0">
                <a:solidFill>
                  <a:schemeClr val="bg1"/>
                </a:solidFill>
              </a:rPr>
              <a:t>έλεγε</a:t>
            </a:r>
            <a:r>
              <a:rPr lang="el-GR" dirty="0"/>
              <a:t>; </a:t>
            </a:r>
          </a:p>
        </p:txBody>
      </p:sp>
      <p:pic>
        <p:nvPicPr>
          <p:cNvPr id="6" name="7 - Εικόνα" descr="elephant-3503712_1280.jpg">
            <a:extLst>
              <a:ext uri="{FF2B5EF4-FFF2-40B4-BE49-F238E27FC236}">
                <a16:creationId xmlns="" xmlns:a16="http://schemas.microsoft.com/office/drawing/2014/main" id="{763FC302-99F2-4FDC-8639-3CDC623D3B83}"/>
              </a:ext>
            </a:extLst>
          </p:cNvPr>
          <p:cNvPicPr>
            <a:picLocks noChangeAspect="1"/>
          </p:cNvPicPr>
          <p:nvPr/>
        </p:nvPicPr>
        <p:blipFill>
          <a:blip r:embed="rId2"/>
          <a:stretch>
            <a:fillRect/>
          </a:stretch>
        </p:blipFill>
        <p:spPr>
          <a:xfrm>
            <a:off x="6827520" y="779109"/>
            <a:ext cx="3860800" cy="5299781"/>
          </a:xfrm>
          <a:prstGeom prst="rect">
            <a:avLst/>
          </a:prstGeom>
        </p:spPr>
      </p:pic>
    </p:spTree>
    <p:extLst>
      <p:ext uri="{BB962C8B-B14F-4D97-AF65-F5344CB8AC3E}">
        <p14:creationId xmlns="" xmlns:p14="http://schemas.microsoft.com/office/powerpoint/2010/main" val="4574792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B75C1960-8DB6-4B81-B085-3C7860D7DF61}"/>
              </a:ext>
            </a:extLst>
          </p:cNvPr>
          <p:cNvSpPr>
            <a:spLocks noGrp="1"/>
          </p:cNvSpPr>
          <p:nvPr>
            <p:ph type="title"/>
          </p:nvPr>
        </p:nvSpPr>
        <p:spPr>
          <a:xfrm>
            <a:off x="0" y="1"/>
            <a:ext cx="12192000" cy="1825624"/>
          </a:xfrm>
          <a:solidFill>
            <a:srgbClr val="EF8D4B"/>
          </a:solidFill>
        </p:spPr>
        <p:txBody>
          <a:bodyPr/>
          <a:lstStyle/>
          <a:p>
            <a:r>
              <a:rPr lang="el-GR" dirty="0"/>
              <a:t>	Τι πιστεύεις ότι </a:t>
            </a:r>
            <a:r>
              <a:rPr lang="el-GR" b="1" dirty="0">
                <a:solidFill>
                  <a:schemeClr val="bg1"/>
                </a:solidFill>
              </a:rPr>
              <a:t>σκέφτεται</a:t>
            </a:r>
            <a:r>
              <a:rPr lang="el-GR" dirty="0"/>
              <a:t>; </a:t>
            </a:r>
            <a:r>
              <a:rPr lang="en-US" dirty="0"/>
              <a:t/>
            </a:r>
            <a:br>
              <a:rPr lang="en-US" dirty="0"/>
            </a:br>
            <a:r>
              <a:rPr lang="en-US" dirty="0"/>
              <a:t>	</a:t>
            </a:r>
            <a:r>
              <a:rPr lang="el-GR" dirty="0"/>
              <a:t>Τι </a:t>
            </a:r>
            <a:r>
              <a:rPr lang="el-GR" b="1" dirty="0">
                <a:solidFill>
                  <a:schemeClr val="bg1"/>
                </a:solidFill>
              </a:rPr>
              <a:t>έχει ανάγκη </a:t>
            </a:r>
            <a:r>
              <a:rPr lang="el-GR" dirty="0"/>
              <a:t>αυτή τη στιγμή;</a:t>
            </a:r>
          </a:p>
        </p:txBody>
      </p:sp>
      <p:pic>
        <p:nvPicPr>
          <p:cNvPr id="6" name="5 - Εικόνα" descr="1024px-Nashorn_Circus_Krone_MARTIN_LACEY_jr.JPG">
            <a:extLst>
              <a:ext uri="{FF2B5EF4-FFF2-40B4-BE49-F238E27FC236}">
                <a16:creationId xmlns="" xmlns:a16="http://schemas.microsoft.com/office/drawing/2014/main" id="{4BF07DC2-13B1-4E86-9360-B661D8351508}"/>
              </a:ext>
            </a:extLst>
          </p:cNvPr>
          <p:cNvPicPr>
            <a:picLocks noChangeAspect="1"/>
          </p:cNvPicPr>
          <p:nvPr/>
        </p:nvPicPr>
        <p:blipFill>
          <a:blip r:embed="rId2"/>
          <a:stretch>
            <a:fillRect/>
          </a:stretch>
        </p:blipFill>
        <p:spPr>
          <a:xfrm>
            <a:off x="2336409" y="1926708"/>
            <a:ext cx="7918939" cy="4829650"/>
          </a:xfrm>
          <a:prstGeom prst="rect">
            <a:avLst/>
          </a:prstGeom>
        </p:spPr>
      </p:pic>
    </p:spTree>
    <p:extLst>
      <p:ext uri="{BB962C8B-B14F-4D97-AF65-F5344CB8AC3E}">
        <p14:creationId xmlns="" xmlns:p14="http://schemas.microsoft.com/office/powerpoint/2010/main" val="39694895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2F620938-622F-4CE5-AC5D-68360C3F2967}"/>
              </a:ext>
            </a:extLst>
          </p:cNvPr>
          <p:cNvSpPr>
            <a:spLocks noGrp="1"/>
          </p:cNvSpPr>
          <p:nvPr>
            <p:ph type="title"/>
          </p:nvPr>
        </p:nvSpPr>
        <p:spPr>
          <a:xfrm>
            <a:off x="587325" y="139724"/>
            <a:ext cx="10515600" cy="1325563"/>
          </a:xfrm>
        </p:spPr>
        <p:txBody>
          <a:bodyPr>
            <a:noAutofit/>
          </a:bodyPr>
          <a:lstStyle/>
          <a:p>
            <a:r>
              <a:rPr lang="el-GR" sz="4000" b="1" dirty="0">
                <a:solidFill>
                  <a:srgbClr val="ED7D31"/>
                </a:solidFill>
              </a:rPr>
              <a:t>Τι έχουν τελικά ανάγκη τα ζώα; </a:t>
            </a:r>
            <a:r>
              <a:rPr lang="el-GR" sz="3200" dirty="0"/>
              <a:t/>
            </a:r>
            <a:br>
              <a:rPr lang="el-GR" sz="3200" dirty="0"/>
            </a:br>
            <a:r>
              <a:rPr lang="el-GR" sz="3200" dirty="0"/>
              <a:t>Ξαναδείτε τις απαντήσεις που δώσατε πριν</a:t>
            </a:r>
          </a:p>
        </p:txBody>
      </p:sp>
      <p:sp>
        <p:nvSpPr>
          <p:cNvPr id="3" name="Θέση περιεχομένου 2">
            <a:extLst>
              <a:ext uri="{FF2B5EF4-FFF2-40B4-BE49-F238E27FC236}">
                <a16:creationId xmlns="" xmlns:a16="http://schemas.microsoft.com/office/drawing/2014/main" id="{32C86294-78CB-49FC-BA7D-2F7A658EC3E7}"/>
              </a:ext>
            </a:extLst>
          </p:cNvPr>
          <p:cNvSpPr>
            <a:spLocks noGrp="1"/>
          </p:cNvSpPr>
          <p:nvPr>
            <p:ph idx="1"/>
          </p:nvPr>
        </p:nvSpPr>
        <p:spPr>
          <a:xfrm>
            <a:off x="2917874" y="6003169"/>
            <a:ext cx="10571872" cy="715107"/>
          </a:xfrm>
        </p:spPr>
        <p:txBody>
          <a:bodyPr>
            <a:noAutofit/>
          </a:bodyPr>
          <a:lstStyle/>
          <a:p>
            <a:pPr marL="0" indent="0">
              <a:buNone/>
            </a:pPr>
            <a:r>
              <a:rPr lang="el-GR" sz="3200" dirty="0">
                <a:latin typeface="+mj-lt"/>
              </a:rPr>
              <a:t>Μήπως αυτές μοιάζουν και με τις δικές μας ανάγκες;</a:t>
            </a:r>
            <a:br>
              <a:rPr lang="el-GR" sz="3200" dirty="0">
                <a:latin typeface="+mj-lt"/>
              </a:rPr>
            </a:br>
            <a:endParaRPr lang="el-GR" sz="3200" dirty="0">
              <a:latin typeface="+mj-lt"/>
            </a:endParaRPr>
          </a:p>
        </p:txBody>
      </p:sp>
      <p:sp>
        <p:nvSpPr>
          <p:cNvPr id="9" name="Διάγραμμα ροής: Γραμμή σύνδεσης 8">
            <a:extLst>
              <a:ext uri="{FF2B5EF4-FFF2-40B4-BE49-F238E27FC236}">
                <a16:creationId xmlns="" xmlns:a16="http://schemas.microsoft.com/office/drawing/2014/main" id="{6BFC9881-CBB7-49D1-B59E-1F22732FA28E}"/>
              </a:ext>
            </a:extLst>
          </p:cNvPr>
          <p:cNvSpPr/>
          <p:nvPr/>
        </p:nvSpPr>
        <p:spPr>
          <a:xfrm>
            <a:off x="7716537" y="2149690"/>
            <a:ext cx="2700122" cy="2491694"/>
          </a:xfrm>
          <a:prstGeom prst="flowChartConnector">
            <a:avLst/>
          </a:prstGeom>
          <a:solidFill>
            <a:schemeClr val="accent2">
              <a:lumMod val="60000"/>
              <a:lumOff val="40000"/>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dirty="0">
                <a:solidFill>
                  <a:schemeClr val="tx1"/>
                </a:solidFill>
                <a:latin typeface="+mj-lt"/>
              </a:rPr>
              <a:t>Να προστατεύουμε το φυσικό τους περιβάλλον</a:t>
            </a:r>
          </a:p>
        </p:txBody>
      </p:sp>
      <p:sp>
        <p:nvSpPr>
          <p:cNvPr id="10" name="Διάγραμμα ροής: Γραμμή σύνδεσης 9">
            <a:extLst>
              <a:ext uri="{FF2B5EF4-FFF2-40B4-BE49-F238E27FC236}">
                <a16:creationId xmlns="" xmlns:a16="http://schemas.microsoft.com/office/drawing/2014/main" id="{B8FE6B0A-6276-4072-BD05-35495459DE59}"/>
              </a:ext>
            </a:extLst>
          </p:cNvPr>
          <p:cNvSpPr/>
          <p:nvPr/>
        </p:nvSpPr>
        <p:spPr>
          <a:xfrm>
            <a:off x="7861198" y="245808"/>
            <a:ext cx="2700122" cy="2491694"/>
          </a:xfrm>
          <a:prstGeom prst="flowChartConnector">
            <a:avLst/>
          </a:prstGeom>
          <a:solidFill>
            <a:srgbClr val="FFD966">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dirty="0">
                <a:solidFill>
                  <a:schemeClr val="tx1"/>
                </a:solidFill>
                <a:latin typeface="+mj-lt"/>
              </a:rPr>
              <a:t>Να τα προστατεύουμε</a:t>
            </a:r>
          </a:p>
        </p:txBody>
      </p:sp>
      <p:sp>
        <p:nvSpPr>
          <p:cNvPr id="11" name="Διάγραμμα ροής: Γραμμή σύνδεσης 10">
            <a:extLst>
              <a:ext uri="{FF2B5EF4-FFF2-40B4-BE49-F238E27FC236}">
                <a16:creationId xmlns="" xmlns:a16="http://schemas.microsoft.com/office/drawing/2014/main" id="{F561F91F-FA90-44C9-8F71-3A7019F5D703}"/>
              </a:ext>
            </a:extLst>
          </p:cNvPr>
          <p:cNvSpPr/>
          <p:nvPr/>
        </p:nvSpPr>
        <p:spPr>
          <a:xfrm>
            <a:off x="193577" y="3892063"/>
            <a:ext cx="2250831" cy="2250830"/>
          </a:xfrm>
          <a:prstGeom prst="flowChartConnector">
            <a:avLst/>
          </a:prstGeom>
          <a:solidFill>
            <a:schemeClr val="accent5">
              <a:lumMod val="40000"/>
              <a:lumOff val="60000"/>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dirty="0">
                <a:solidFill>
                  <a:schemeClr val="tx1"/>
                </a:solidFill>
                <a:latin typeface="+mj-lt"/>
              </a:rPr>
              <a:t>Να τα σεβόμαστε</a:t>
            </a:r>
          </a:p>
        </p:txBody>
      </p:sp>
      <p:sp>
        <p:nvSpPr>
          <p:cNvPr id="12" name="Διάγραμμα ροής: Γραμμή σύνδεσης 11">
            <a:extLst>
              <a:ext uri="{FF2B5EF4-FFF2-40B4-BE49-F238E27FC236}">
                <a16:creationId xmlns="" xmlns:a16="http://schemas.microsoft.com/office/drawing/2014/main" id="{76A7EB35-5DC9-4D26-82E1-373E6CAFAF07}"/>
              </a:ext>
            </a:extLst>
          </p:cNvPr>
          <p:cNvSpPr/>
          <p:nvPr/>
        </p:nvSpPr>
        <p:spPr>
          <a:xfrm>
            <a:off x="4067908" y="3569623"/>
            <a:ext cx="2250831" cy="2250830"/>
          </a:xfrm>
          <a:prstGeom prst="flowChartConnector">
            <a:avLst/>
          </a:prstGeom>
          <a:solidFill>
            <a:schemeClr val="accent2">
              <a:lumMod val="60000"/>
              <a:lumOff val="40000"/>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dirty="0">
                <a:solidFill>
                  <a:schemeClr val="tx1"/>
                </a:solidFill>
                <a:latin typeface="+mj-lt"/>
              </a:rPr>
              <a:t>Να βρίσκονται στο φυσικό τους περιβάλλον</a:t>
            </a:r>
          </a:p>
          <a:p>
            <a:pPr algn="ctr"/>
            <a:endParaRPr lang="el-GR" dirty="0"/>
          </a:p>
        </p:txBody>
      </p:sp>
      <p:sp>
        <p:nvSpPr>
          <p:cNvPr id="13" name="Διάγραμμα ροής: Γραμμή σύνδεσης 12">
            <a:extLst>
              <a:ext uri="{FF2B5EF4-FFF2-40B4-BE49-F238E27FC236}">
                <a16:creationId xmlns="" xmlns:a16="http://schemas.microsoft.com/office/drawing/2014/main" id="{FB0CAAF8-3599-4F0E-B1EB-27687FB6CB9D}"/>
              </a:ext>
            </a:extLst>
          </p:cNvPr>
          <p:cNvSpPr/>
          <p:nvPr/>
        </p:nvSpPr>
        <p:spPr>
          <a:xfrm>
            <a:off x="3349722" y="1256397"/>
            <a:ext cx="2250831" cy="2250830"/>
          </a:xfrm>
          <a:prstGeom prst="flowChartConnector">
            <a:avLst/>
          </a:prstGeom>
          <a:solidFill>
            <a:schemeClr val="accent6">
              <a:lumMod val="60000"/>
              <a:lumOff val="40000"/>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dirty="0">
                <a:solidFill>
                  <a:schemeClr val="tx1"/>
                </a:solidFill>
                <a:latin typeface="+mj-lt"/>
              </a:rPr>
              <a:t>Να παίζουν</a:t>
            </a:r>
          </a:p>
          <a:p>
            <a:pPr algn="ctr"/>
            <a:endParaRPr lang="el-GR" dirty="0"/>
          </a:p>
        </p:txBody>
      </p:sp>
      <p:sp>
        <p:nvSpPr>
          <p:cNvPr id="14" name="Διάγραμμα ροής: Γραμμή σύνδεσης 13">
            <a:extLst>
              <a:ext uri="{FF2B5EF4-FFF2-40B4-BE49-F238E27FC236}">
                <a16:creationId xmlns="" xmlns:a16="http://schemas.microsoft.com/office/drawing/2014/main" id="{26B44BE5-01F6-4D41-981C-E458983AC212}"/>
              </a:ext>
            </a:extLst>
          </p:cNvPr>
          <p:cNvSpPr/>
          <p:nvPr/>
        </p:nvSpPr>
        <p:spPr>
          <a:xfrm>
            <a:off x="6189964" y="3569623"/>
            <a:ext cx="2250831" cy="2250830"/>
          </a:xfrm>
          <a:prstGeom prst="flowChartConnector">
            <a:avLst/>
          </a:prstGeom>
          <a:solidFill>
            <a:srgbClr val="FFD966">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dirty="0">
                <a:solidFill>
                  <a:schemeClr val="tx1"/>
                </a:solidFill>
                <a:latin typeface="+mj-lt"/>
              </a:rPr>
              <a:t>Να είναι με την οικογένειά τους</a:t>
            </a:r>
          </a:p>
        </p:txBody>
      </p:sp>
      <p:sp>
        <p:nvSpPr>
          <p:cNvPr id="15" name="Διάγραμμα ροής: Γραμμή σύνδεσης 14">
            <a:extLst>
              <a:ext uri="{FF2B5EF4-FFF2-40B4-BE49-F238E27FC236}">
                <a16:creationId xmlns="" xmlns:a16="http://schemas.microsoft.com/office/drawing/2014/main" id="{3274DF25-C919-4DE3-AA8B-C2D2AEF3E4CC}"/>
              </a:ext>
            </a:extLst>
          </p:cNvPr>
          <p:cNvSpPr/>
          <p:nvPr/>
        </p:nvSpPr>
        <p:spPr>
          <a:xfrm>
            <a:off x="265829" y="1404829"/>
            <a:ext cx="2568034" cy="2547692"/>
          </a:xfrm>
          <a:prstGeom prst="flowChartConnector">
            <a:avLst/>
          </a:prstGeom>
          <a:solidFill>
            <a:schemeClr val="accent2">
              <a:lumMod val="60000"/>
              <a:lumOff val="40000"/>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dirty="0">
                <a:solidFill>
                  <a:schemeClr val="tx1"/>
                </a:solidFill>
                <a:latin typeface="+mj-lt"/>
              </a:rPr>
              <a:t>Να τρέχουν, να πετούν, να κολυμπούν, να σκαρφαλώνουν</a:t>
            </a:r>
          </a:p>
          <a:p>
            <a:pPr algn="ctr"/>
            <a:endParaRPr lang="el-GR" dirty="0"/>
          </a:p>
        </p:txBody>
      </p:sp>
      <p:sp>
        <p:nvSpPr>
          <p:cNvPr id="16" name="Διάγραμμα ροής: Γραμμή σύνδεσης 15">
            <a:extLst>
              <a:ext uri="{FF2B5EF4-FFF2-40B4-BE49-F238E27FC236}">
                <a16:creationId xmlns="" xmlns:a16="http://schemas.microsoft.com/office/drawing/2014/main" id="{2C68300D-8E11-4E8F-8F24-7D37DEEB9A1D}"/>
              </a:ext>
            </a:extLst>
          </p:cNvPr>
          <p:cNvSpPr/>
          <p:nvPr/>
        </p:nvSpPr>
        <p:spPr>
          <a:xfrm>
            <a:off x="5438652" y="1608522"/>
            <a:ext cx="2250831" cy="2250830"/>
          </a:xfrm>
          <a:prstGeom prst="flowChartConnector">
            <a:avLst/>
          </a:prstGeom>
          <a:solidFill>
            <a:schemeClr val="accent5">
              <a:lumMod val="40000"/>
              <a:lumOff val="60000"/>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dirty="0">
                <a:solidFill>
                  <a:schemeClr val="tx1"/>
                </a:solidFill>
                <a:latin typeface="+mj-lt"/>
              </a:rPr>
              <a:t>Να είναι ελεύθερα</a:t>
            </a:r>
          </a:p>
          <a:p>
            <a:pPr algn="ctr"/>
            <a:endParaRPr lang="el-GR" dirty="0"/>
          </a:p>
        </p:txBody>
      </p:sp>
      <p:sp>
        <p:nvSpPr>
          <p:cNvPr id="17" name="Διάγραμμα ροής: Γραμμή σύνδεσης 16">
            <a:extLst>
              <a:ext uri="{FF2B5EF4-FFF2-40B4-BE49-F238E27FC236}">
                <a16:creationId xmlns="" xmlns:a16="http://schemas.microsoft.com/office/drawing/2014/main" id="{414C430D-D579-4CF6-BE91-197761F6CAC3}"/>
              </a:ext>
            </a:extLst>
          </p:cNvPr>
          <p:cNvSpPr/>
          <p:nvPr/>
        </p:nvSpPr>
        <p:spPr>
          <a:xfrm>
            <a:off x="2034283" y="2975538"/>
            <a:ext cx="2250831" cy="2250830"/>
          </a:xfrm>
          <a:prstGeom prst="flowChartConnector">
            <a:avLst/>
          </a:prstGeom>
          <a:solidFill>
            <a:srgbClr val="FFD966">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dirty="0">
                <a:solidFill>
                  <a:schemeClr val="tx1"/>
                </a:solidFill>
                <a:latin typeface="+mj-lt"/>
              </a:rPr>
              <a:t>Να έχουν καθαρό νερό</a:t>
            </a:r>
          </a:p>
          <a:p>
            <a:pPr algn="ctr"/>
            <a:endParaRPr lang="el-GR" dirty="0"/>
          </a:p>
        </p:txBody>
      </p:sp>
      <p:sp>
        <p:nvSpPr>
          <p:cNvPr id="18" name="Διάγραμμα ροής: Γραμμή σύνδεσης 17">
            <a:extLst>
              <a:ext uri="{FF2B5EF4-FFF2-40B4-BE49-F238E27FC236}">
                <a16:creationId xmlns="" xmlns:a16="http://schemas.microsoft.com/office/drawing/2014/main" id="{3BBCFB0B-904F-4497-AACA-CE9325D75A62}"/>
              </a:ext>
            </a:extLst>
          </p:cNvPr>
          <p:cNvSpPr/>
          <p:nvPr/>
        </p:nvSpPr>
        <p:spPr>
          <a:xfrm>
            <a:off x="9838593" y="3716117"/>
            <a:ext cx="2250831" cy="2250830"/>
          </a:xfrm>
          <a:prstGeom prst="flowChartConnector">
            <a:avLst/>
          </a:prstGeom>
          <a:solidFill>
            <a:schemeClr val="accent6">
              <a:lumMod val="60000"/>
              <a:lumOff val="40000"/>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dirty="0">
                <a:solidFill>
                  <a:schemeClr val="tx1"/>
                </a:solidFill>
                <a:latin typeface="+mj-lt"/>
              </a:rPr>
              <a:t>Να έχουν τροφή και να μπορούν να βρίσκουν την τροφή τους</a:t>
            </a:r>
          </a:p>
          <a:p>
            <a:pPr algn="ctr"/>
            <a:endParaRPr lang="el-GR" dirty="0"/>
          </a:p>
        </p:txBody>
      </p:sp>
      <p:sp>
        <p:nvSpPr>
          <p:cNvPr id="19" name="Διάγραμμα ροής: Γραμμή σύνδεσης 18">
            <a:extLst>
              <a:ext uri="{FF2B5EF4-FFF2-40B4-BE49-F238E27FC236}">
                <a16:creationId xmlns="" xmlns:a16="http://schemas.microsoft.com/office/drawing/2014/main" id="{D931CABA-2F53-4D4A-9CC1-9C9311E6EE80}"/>
              </a:ext>
            </a:extLst>
          </p:cNvPr>
          <p:cNvSpPr/>
          <p:nvPr/>
        </p:nvSpPr>
        <p:spPr>
          <a:xfrm>
            <a:off x="9838824" y="1571371"/>
            <a:ext cx="2250831" cy="2250830"/>
          </a:xfrm>
          <a:prstGeom prst="flowChartConnector">
            <a:avLst/>
          </a:prstGeom>
          <a:solidFill>
            <a:schemeClr val="accent5">
              <a:lumMod val="40000"/>
              <a:lumOff val="60000"/>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dirty="0">
                <a:solidFill>
                  <a:schemeClr val="tx1"/>
                </a:solidFill>
                <a:latin typeface="+mj-lt"/>
              </a:rPr>
              <a:t>Να νιώθουν ασφάλεια</a:t>
            </a:r>
          </a:p>
        </p:txBody>
      </p:sp>
    </p:spTree>
    <p:extLst>
      <p:ext uri="{BB962C8B-B14F-4D97-AF65-F5344CB8AC3E}">
        <p14:creationId xmlns="" xmlns:p14="http://schemas.microsoft.com/office/powerpoint/2010/main" val="1706931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Τίτλος 1">
            <a:extLst>
              <a:ext uri="{FF2B5EF4-FFF2-40B4-BE49-F238E27FC236}">
                <a16:creationId xmlns="" xmlns:a16="http://schemas.microsoft.com/office/drawing/2014/main" id="{2E87BEDF-28A1-4D85-AC66-B8C768BA88A6}"/>
              </a:ext>
            </a:extLst>
          </p:cNvPr>
          <p:cNvSpPr txBox="1">
            <a:spLocks/>
          </p:cNvSpPr>
          <p:nvPr/>
        </p:nvSpPr>
        <p:spPr>
          <a:xfrm>
            <a:off x="0" y="1"/>
            <a:ext cx="4654297" cy="6858000"/>
          </a:xfrm>
          <a:prstGeom prst="rect">
            <a:avLst/>
          </a:prstGeom>
          <a:solidFill>
            <a:srgbClr val="EF8D4B"/>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l-GR" dirty="0"/>
              <a:t>	</a:t>
            </a:r>
          </a:p>
        </p:txBody>
      </p:sp>
      <p:sp>
        <p:nvSpPr>
          <p:cNvPr id="2" name="Τίτλος 1">
            <a:extLst>
              <a:ext uri="{FF2B5EF4-FFF2-40B4-BE49-F238E27FC236}">
                <a16:creationId xmlns="" xmlns:a16="http://schemas.microsoft.com/office/drawing/2014/main" id="{0BAC203E-11F0-475B-85F1-07315CE86197}"/>
              </a:ext>
            </a:extLst>
          </p:cNvPr>
          <p:cNvSpPr>
            <a:spLocks noGrp="1"/>
          </p:cNvSpPr>
          <p:nvPr>
            <p:ph type="title"/>
          </p:nvPr>
        </p:nvSpPr>
        <p:spPr>
          <a:xfrm>
            <a:off x="778815" y="1703552"/>
            <a:ext cx="3699467" cy="3850108"/>
          </a:xfrm>
          <a:noFill/>
        </p:spPr>
        <p:style>
          <a:lnRef idx="0">
            <a:scrgbClr r="0" g="0" b="0"/>
          </a:lnRef>
          <a:fillRef idx="0">
            <a:scrgbClr r="0" g="0" b="0"/>
          </a:fillRef>
          <a:effectRef idx="0">
            <a:scrgbClr r="0" g="0" b="0"/>
          </a:effectRef>
          <a:fontRef idx="minor">
            <a:schemeClr val="lt1"/>
          </a:fontRef>
        </p:style>
        <p:txBody>
          <a:bodyPr vert="horz" lIns="91440" tIns="45720" rIns="91440" bIns="45720" rtlCol="0" anchor="b">
            <a:noAutofit/>
          </a:bodyPr>
          <a:lstStyle/>
          <a:p>
            <a:r>
              <a:rPr lang="el-GR" sz="4000" dirty="0">
                <a:solidFill>
                  <a:schemeClr val="bg1"/>
                </a:solidFill>
                <a:latin typeface="+mj-lt"/>
                <a:ea typeface="+mj-ea"/>
                <a:cs typeface="+mj-cs"/>
              </a:rPr>
              <a:t>Εσύ θα επισκεπτόσουν ένα</a:t>
            </a:r>
            <a:r>
              <a:rPr lang="en-US" sz="4000" dirty="0">
                <a:solidFill>
                  <a:schemeClr val="bg1"/>
                </a:solidFill>
                <a:latin typeface="+mj-lt"/>
                <a:ea typeface="+mj-ea"/>
                <a:cs typeface="+mj-cs"/>
              </a:rPr>
              <a:t> τσίρκο ή έναν άλλο χώρο όπου καταπιέζονται ζώα για να διασκεδάσεις;</a:t>
            </a:r>
          </a:p>
        </p:txBody>
      </p:sp>
      <p:pic>
        <p:nvPicPr>
          <p:cNvPr id="6" name="3 - Εικόνα" descr="vintage-313647_1280.jpg">
            <a:extLst>
              <a:ext uri="{FF2B5EF4-FFF2-40B4-BE49-F238E27FC236}">
                <a16:creationId xmlns="" xmlns:a16="http://schemas.microsoft.com/office/drawing/2014/main" id="{B1933868-0172-4FE1-8207-A40D374DBA6B}"/>
              </a:ext>
            </a:extLst>
          </p:cNvPr>
          <p:cNvPicPr>
            <a:picLocks noChangeAspect="1"/>
          </p:cNvPicPr>
          <p:nvPr/>
        </p:nvPicPr>
        <p:blipFill rotWithShape="1">
          <a:blip r:embed="rId2"/>
          <a:srcRect l="10666" r="10471" b="-2"/>
          <a:stretch/>
        </p:blipFill>
        <p:spPr>
          <a:xfrm>
            <a:off x="4654297" y="10"/>
            <a:ext cx="7537704" cy="6857990"/>
          </a:xfrm>
          <a:prstGeom prst="rect">
            <a:avLst/>
          </a:prstGeom>
        </p:spPr>
      </p:pic>
    </p:spTree>
    <p:extLst>
      <p:ext uri="{BB962C8B-B14F-4D97-AF65-F5344CB8AC3E}">
        <p14:creationId xmlns="" xmlns:p14="http://schemas.microsoft.com/office/powerpoint/2010/main" val="26529813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D5730C40-5DF3-4C16-8713-5B9A2EA32B2E}"/>
              </a:ext>
            </a:extLst>
          </p:cNvPr>
          <p:cNvSpPr>
            <a:spLocks noGrp="1"/>
          </p:cNvSpPr>
          <p:nvPr>
            <p:ph type="title"/>
          </p:nvPr>
        </p:nvSpPr>
        <p:spPr/>
        <p:txBody>
          <a:bodyPr/>
          <a:lstStyle/>
          <a:p>
            <a:r>
              <a:rPr lang="el-GR" b="1" dirty="0">
                <a:solidFill>
                  <a:srgbClr val="ED7D31"/>
                </a:solidFill>
              </a:rPr>
              <a:t>Ας δημιουργήσουμε τους δικούς μας νόμους! </a:t>
            </a:r>
          </a:p>
        </p:txBody>
      </p:sp>
      <p:sp>
        <p:nvSpPr>
          <p:cNvPr id="3" name="Θέση περιεχομένου 2">
            <a:extLst>
              <a:ext uri="{FF2B5EF4-FFF2-40B4-BE49-F238E27FC236}">
                <a16:creationId xmlns="" xmlns:a16="http://schemas.microsoft.com/office/drawing/2014/main" id="{22B7A4B3-FC8D-49B5-9CD4-91946BCBF9E0}"/>
              </a:ext>
            </a:extLst>
          </p:cNvPr>
          <p:cNvSpPr>
            <a:spLocks noGrp="1"/>
          </p:cNvSpPr>
          <p:nvPr>
            <p:ph idx="1"/>
          </p:nvPr>
        </p:nvSpPr>
        <p:spPr>
          <a:xfrm>
            <a:off x="1471612" y="2043113"/>
            <a:ext cx="9258301" cy="3529012"/>
          </a:xfrm>
        </p:spPr>
        <p:txBody>
          <a:bodyPr/>
          <a:lstStyle/>
          <a:p>
            <a:pPr marL="0" indent="0">
              <a:buNone/>
            </a:pPr>
            <a:endParaRPr lang="el-GR" dirty="0">
              <a:latin typeface="+mj-lt"/>
            </a:endParaRPr>
          </a:p>
          <a:p>
            <a:pPr marL="0" indent="0">
              <a:buNone/>
            </a:pPr>
            <a:r>
              <a:rPr lang="el-GR" dirty="0">
                <a:latin typeface="+mj-lt"/>
              </a:rPr>
              <a:t>Δραστηριότητα σε ομάδες</a:t>
            </a:r>
          </a:p>
          <a:p>
            <a:pPr marL="0" indent="0">
              <a:buNone/>
            </a:pPr>
            <a:r>
              <a:rPr lang="el-GR" dirty="0">
                <a:latin typeface="+mj-lt"/>
              </a:rPr>
              <a:t>Τα παιδιά χωρίζονται σε ομάδες. Κάθε ομάδα καλείται να σκεφτεί και να καταγράψει σε ένα χαρτί τους δικούς της νόμους για την προστασία των ζώων και των δικαιωμάτων τους. Τα μικρότερα παιδιά μπορούν να τους ζωγραφίσουν. Αφού όλες οι ομάδες τελειώσουν τα παιδιά θα παρουσιάσουν στην ολομέλεια τι έκαναν στην ομάδα τους.</a:t>
            </a:r>
          </a:p>
        </p:txBody>
      </p:sp>
      <p:pic>
        <p:nvPicPr>
          <p:cNvPr id="13" name="Γραφικό 12" descr="Μολύβι">
            <a:extLst>
              <a:ext uri="{FF2B5EF4-FFF2-40B4-BE49-F238E27FC236}">
                <a16:creationId xmlns="" xmlns:a16="http://schemas.microsoft.com/office/drawing/2014/main" id="{EBD489D1-2F0D-4370-B607-F5783127832C}"/>
              </a:ext>
            </a:extLst>
          </p:cNvPr>
          <p:cNvPicPr>
            <a:picLocks noChangeAspect="1"/>
          </p:cNvPicPr>
          <p:nvPr/>
        </p:nvPicPr>
        <p:blipFill>
          <a:blip r:embed="rId2" cstate="print">
            <a:extLst>
              <a:ext uri="{28A0092B-C50C-407E-A947-70E740481C1C}">
                <a14:useLocalDpi xmlns="" xmlns:a14="http://schemas.microsoft.com/office/drawing/2010/main" val="0"/>
              </a:ext>
              <a:ext uri="{96DAC541-7B7A-43D3-8B79-37D633B846F1}">
                <asvg:svgBlip xmlns="" xmlns:asvg="http://schemas.microsoft.com/office/drawing/2016/SVG/main" r:embed="rId3"/>
              </a:ext>
            </a:extLst>
          </a:blip>
          <a:stretch>
            <a:fillRect/>
          </a:stretch>
        </p:blipFill>
        <p:spPr>
          <a:xfrm>
            <a:off x="6245887" y="6007101"/>
            <a:ext cx="485774" cy="485774"/>
          </a:xfrm>
          <a:prstGeom prst="rect">
            <a:avLst/>
          </a:prstGeom>
        </p:spPr>
      </p:pic>
      <p:pic>
        <p:nvPicPr>
          <p:cNvPr id="15" name="Γραφικό 14" descr="Κολιμπρί">
            <a:extLst>
              <a:ext uri="{FF2B5EF4-FFF2-40B4-BE49-F238E27FC236}">
                <a16:creationId xmlns="" xmlns:a16="http://schemas.microsoft.com/office/drawing/2014/main" id="{536D589D-0E8C-46AF-A039-95AC0E2D0656}"/>
              </a:ext>
            </a:extLst>
          </p:cNvPr>
          <p:cNvPicPr>
            <a:picLocks noChangeAspect="1"/>
          </p:cNvPicPr>
          <p:nvPr/>
        </p:nvPicPr>
        <p:blipFill>
          <a:blip r:embed="rId4" cstate="print">
            <a:extLst>
              <a:ext uri="{28A0092B-C50C-407E-A947-70E740481C1C}">
                <a14:useLocalDpi xmlns="" xmlns:a14="http://schemas.microsoft.com/office/drawing/2010/main" val="0"/>
              </a:ext>
              <a:ext uri="{96DAC541-7B7A-43D3-8B79-37D633B846F1}">
                <asvg:svgBlip xmlns="" xmlns:asvg="http://schemas.microsoft.com/office/drawing/2016/SVG/main" r:embed="rId5"/>
              </a:ext>
            </a:extLst>
          </a:blip>
          <a:stretch>
            <a:fillRect/>
          </a:stretch>
        </p:blipFill>
        <p:spPr>
          <a:xfrm>
            <a:off x="723899" y="1721645"/>
            <a:ext cx="685801" cy="685801"/>
          </a:xfrm>
          <a:prstGeom prst="rect">
            <a:avLst/>
          </a:prstGeom>
        </p:spPr>
      </p:pic>
      <p:pic>
        <p:nvPicPr>
          <p:cNvPr id="17" name="Γραφικό 16" descr="Ζέβρα">
            <a:extLst>
              <a:ext uri="{FF2B5EF4-FFF2-40B4-BE49-F238E27FC236}">
                <a16:creationId xmlns="" xmlns:a16="http://schemas.microsoft.com/office/drawing/2014/main" id="{9FBC840E-FC89-407C-9D6F-75ECD42F61E9}"/>
              </a:ext>
            </a:extLst>
          </p:cNvPr>
          <p:cNvPicPr>
            <a:picLocks noChangeAspect="1"/>
          </p:cNvPicPr>
          <p:nvPr/>
        </p:nvPicPr>
        <p:blipFill>
          <a:blip r:embed="rId6" cstate="print">
            <a:extLst>
              <a:ext uri="{28A0092B-C50C-407E-A947-70E740481C1C}">
                <a14:useLocalDpi xmlns="" xmlns:a14="http://schemas.microsoft.com/office/drawing/2010/main" val="0"/>
              </a:ext>
              <a:ext uri="{96DAC541-7B7A-43D3-8B79-37D633B846F1}">
                <asvg:svgBlip xmlns="" xmlns:asvg="http://schemas.microsoft.com/office/drawing/2016/SVG/main" r:embed="rId7"/>
              </a:ext>
            </a:extLst>
          </a:blip>
          <a:stretch>
            <a:fillRect/>
          </a:stretch>
        </p:blipFill>
        <p:spPr>
          <a:xfrm flipH="1">
            <a:off x="10791825" y="5107777"/>
            <a:ext cx="542133" cy="542133"/>
          </a:xfrm>
          <a:prstGeom prst="rect">
            <a:avLst/>
          </a:prstGeom>
        </p:spPr>
      </p:pic>
      <p:pic>
        <p:nvPicPr>
          <p:cNvPr id="19" name="Γραφικό 18" descr="Καρχαρίας">
            <a:extLst>
              <a:ext uri="{FF2B5EF4-FFF2-40B4-BE49-F238E27FC236}">
                <a16:creationId xmlns="" xmlns:a16="http://schemas.microsoft.com/office/drawing/2014/main" id="{B38C98AA-C348-477A-A646-70A657C1B4D9}"/>
              </a:ext>
            </a:extLst>
          </p:cNvPr>
          <p:cNvPicPr>
            <a:picLocks noChangeAspect="1"/>
          </p:cNvPicPr>
          <p:nvPr/>
        </p:nvPicPr>
        <p:blipFill>
          <a:blip r:embed="rId8" cstate="print">
            <a:extLst>
              <a:ext uri="{28A0092B-C50C-407E-A947-70E740481C1C}">
                <a14:useLocalDpi xmlns="" xmlns:a14="http://schemas.microsoft.com/office/drawing/2010/main" val="0"/>
              </a:ext>
              <a:ext uri="{96DAC541-7B7A-43D3-8B79-37D633B846F1}">
                <asvg:svgBlip xmlns="" xmlns:asvg="http://schemas.microsoft.com/office/drawing/2016/SVG/main" r:embed="rId9"/>
              </a:ext>
            </a:extLst>
          </a:blip>
          <a:stretch>
            <a:fillRect/>
          </a:stretch>
        </p:blipFill>
        <p:spPr>
          <a:xfrm rot="1577581">
            <a:off x="1849703" y="5507251"/>
            <a:ext cx="570464" cy="570464"/>
          </a:xfrm>
          <a:prstGeom prst="rect">
            <a:avLst/>
          </a:prstGeom>
        </p:spPr>
      </p:pic>
      <p:pic>
        <p:nvPicPr>
          <p:cNvPr id="21" name="Γραφικό 20" descr="Πάντα">
            <a:extLst>
              <a:ext uri="{FF2B5EF4-FFF2-40B4-BE49-F238E27FC236}">
                <a16:creationId xmlns="" xmlns:a16="http://schemas.microsoft.com/office/drawing/2014/main" id="{1CAB69B9-652C-4384-AF7D-087438F740F3}"/>
              </a:ext>
            </a:extLst>
          </p:cNvPr>
          <p:cNvPicPr>
            <a:picLocks noChangeAspect="1"/>
          </p:cNvPicPr>
          <p:nvPr/>
        </p:nvPicPr>
        <p:blipFill>
          <a:blip r:embed="rId10" cstate="print">
            <a:extLst>
              <a:ext uri="{28A0092B-C50C-407E-A947-70E740481C1C}">
                <a14:useLocalDpi xmlns="" xmlns:a14="http://schemas.microsoft.com/office/drawing/2010/main" val="0"/>
              </a:ext>
              <a:ext uri="{96DAC541-7B7A-43D3-8B79-37D633B846F1}">
                <asvg:svgBlip xmlns="" xmlns:asvg="http://schemas.microsoft.com/office/drawing/2016/SVG/main" r:embed="rId11"/>
              </a:ext>
            </a:extLst>
          </a:blip>
          <a:stretch>
            <a:fillRect/>
          </a:stretch>
        </p:blipFill>
        <p:spPr>
          <a:xfrm>
            <a:off x="11082733" y="1721643"/>
            <a:ext cx="542133" cy="542133"/>
          </a:xfrm>
          <a:prstGeom prst="rect">
            <a:avLst/>
          </a:prstGeom>
        </p:spPr>
      </p:pic>
      <p:pic>
        <p:nvPicPr>
          <p:cNvPr id="23" name="Γραφικό 22" descr="Ελέφαντας">
            <a:extLst>
              <a:ext uri="{FF2B5EF4-FFF2-40B4-BE49-F238E27FC236}">
                <a16:creationId xmlns="" xmlns:a16="http://schemas.microsoft.com/office/drawing/2014/main" id="{4EFDF20E-00AD-4232-93EA-ADE038AB7C5C}"/>
              </a:ext>
            </a:extLst>
          </p:cNvPr>
          <p:cNvPicPr>
            <a:picLocks noChangeAspect="1"/>
          </p:cNvPicPr>
          <p:nvPr/>
        </p:nvPicPr>
        <p:blipFill>
          <a:blip r:embed="rId12" cstate="print">
            <a:extLst>
              <a:ext uri="{28A0092B-C50C-407E-A947-70E740481C1C}">
                <a14:useLocalDpi xmlns="" xmlns:a14="http://schemas.microsoft.com/office/drawing/2010/main" val="0"/>
              </a:ext>
              <a:ext uri="{96DAC541-7B7A-43D3-8B79-37D633B846F1}">
                <asvg:svgBlip xmlns="" xmlns:asvg="http://schemas.microsoft.com/office/drawing/2016/SVG/main" r:embed="rId13"/>
              </a:ext>
            </a:extLst>
          </a:blip>
          <a:stretch>
            <a:fillRect/>
          </a:stretch>
        </p:blipFill>
        <p:spPr>
          <a:xfrm flipH="1">
            <a:off x="6719092" y="2007395"/>
            <a:ext cx="542133" cy="542133"/>
          </a:xfrm>
          <a:prstGeom prst="rect">
            <a:avLst/>
          </a:prstGeom>
        </p:spPr>
      </p:pic>
    </p:spTree>
    <p:extLst>
      <p:ext uri="{BB962C8B-B14F-4D97-AF65-F5344CB8AC3E}">
        <p14:creationId xmlns="" xmlns:p14="http://schemas.microsoft.com/office/powerpoint/2010/main" val="2033439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97BD568F-2724-4AF5-98FB-6C8AD87913AD}"/>
              </a:ext>
            </a:extLst>
          </p:cNvPr>
          <p:cNvSpPr>
            <a:spLocks noGrp="1"/>
          </p:cNvSpPr>
          <p:nvPr>
            <p:ph type="title"/>
          </p:nvPr>
        </p:nvSpPr>
        <p:spPr/>
        <p:txBody>
          <a:bodyPr/>
          <a:lstStyle/>
          <a:p>
            <a:r>
              <a:rPr lang="el-GR" b="1" dirty="0">
                <a:solidFill>
                  <a:srgbClr val="ED7D31"/>
                </a:solidFill>
              </a:rPr>
              <a:t>Αν ήμουν άγριο ζώο θα ήθελα να μένω…</a:t>
            </a:r>
          </a:p>
        </p:txBody>
      </p:sp>
      <p:sp>
        <p:nvSpPr>
          <p:cNvPr id="3" name="Θέση περιεχομένου 2">
            <a:extLst>
              <a:ext uri="{FF2B5EF4-FFF2-40B4-BE49-F238E27FC236}">
                <a16:creationId xmlns="" xmlns:a16="http://schemas.microsoft.com/office/drawing/2014/main" id="{9F846132-4A8D-4D05-AE91-A975C28F39A8}"/>
              </a:ext>
            </a:extLst>
          </p:cNvPr>
          <p:cNvSpPr>
            <a:spLocks noGrp="1"/>
          </p:cNvSpPr>
          <p:nvPr>
            <p:ph idx="1"/>
          </p:nvPr>
        </p:nvSpPr>
        <p:spPr>
          <a:xfrm>
            <a:off x="1766887" y="1971675"/>
            <a:ext cx="8658226" cy="3800475"/>
          </a:xfrm>
        </p:spPr>
        <p:txBody>
          <a:bodyPr/>
          <a:lstStyle/>
          <a:p>
            <a:pPr marL="0" indent="0">
              <a:buNone/>
            </a:pPr>
            <a:endParaRPr lang="el-GR" dirty="0">
              <a:latin typeface="+mj-lt"/>
            </a:endParaRPr>
          </a:p>
          <a:p>
            <a:pPr marL="0" indent="0">
              <a:buNone/>
            </a:pPr>
            <a:r>
              <a:rPr lang="el-GR" dirty="0">
                <a:latin typeface="+mj-lt"/>
              </a:rPr>
              <a:t>Ατομική δραστηριότητα</a:t>
            </a:r>
          </a:p>
          <a:p>
            <a:pPr marL="0" indent="0">
              <a:buNone/>
            </a:pPr>
            <a:r>
              <a:rPr lang="el-GR" dirty="0">
                <a:latin typeface="+mj-lt"/>
              </a:rPr>
              <a:t>Τα παιδιά καλούνται να επιλέξουν ένα άγριο ζώο. Ποιο θα ήταν το ιδανικό μέρος για να μένει αυτό το ζώο; Αν οι ίδιοι ήταν αυτό το ζώο πώς θα ήθελαν να είναι το μέρος όπου μένουν; Τι θα ήθελαν να έχει; Τι δε θα ήθελαν να έχει; </a:t>
            </a:r>
          </a:p>
          <a:p>
            <a:pPr marL="0" indent="0">
              <a:buNone/>
            </a:pPr>
            <a:r>
              <a:rPr lang="el-GR" dirty="0">
                <a:latin typeface="+mj-lt"/>
              </a:rPr>
              <a:t>Τα παιδιά καλούνται να φανταστούν αυτό το μέρος και να το αποτυπώσουν μέσα από τη ζωγραφική.</a:t>
            </a:r>
          </a:p>
        </p:txBody>
      </p:sp>
      <p:pic>
        <p:nvPicPr>
          <p:cNvPr id="5" name="Γραφικό 4" descr="Πινέλο ζωγραφικής">
            <a:extLst>
              <a:ext uri="{FF2B5EF4-FFF2-40B4-BE49-F238E27FC236}">
                <a16:creationId xmlns="" xmlns:a16="http://schemas.microsoft.com/office/drawing/2014/main" id="{7D13E56F-5225-462A-A606-AC38CBAFCA5A}"/>
              </a:ext>
            </a:extLst>
          </p:cNvPr>
          <p:cNvPicPr>
            <a:picLocks noChangeAspect="1"/>
          </p:cNvPicPr>
          <p:nvPr/>
        </p:nvPicPr>
        <p:blipFill>
          <a:blip r:embed="rId2" cstate="print">
            <a:extLst>
              <a:ext uri="{28A0092B-C50C-407E-A947-70E740481C1C}">
                <a14:useLocalDpi xmlns="" xmlns:a14="http://schemas.microsoft.com/office/drawing/2010/main" val="0"/>
              </a:ext>
              <a:ext uri="{96DAC541-7B7A-43D3-8B79-37D633B846F1}">
                <asvg:svgBlip xmlns="" xmlns:asvg="http://schemas.microsoft.com/office/drawing/2016/SVG/main" r:embed="rId3"/>
              </a:ext>
            </a:extLst>
          </a:blip>
          <a:stretch>
            <a:fillRect/>
          </a:stretch>
        </p:blipFill>
        <p:spPr>
          <a:xfrm>
            <a:off x="7681914" y="6038182"/>
            <a:ext cx="504826" cy="504826"/>
          </a:xfrm>
          <a:prstGeom prst="rect">
            <a:avLst/>
          </a:prstGeom>
        </p:spPr>
      </p:pic>
      <p:pic>
        <p:nvPicPr>
          <p:cNvPr id="9" name="Γραφικό 8" descr="Πατημασιές ζώου">
            <a:extLst>
              <a:ext uri="{FF2B5EF4-FFF2-40B4-BE49-F238E27FC236}">
                <a16:creationId xmlns="" xmlns:a16="http://schemas.microsoft.com/office/drawing/2014/main" id="{315C90BA-7E49-4235-A1B4-59DC4167483E}"/>
              </a:ext>
            </a:extLst>
          </p:cNvPr>
          <p:cNvPicPr>
            <a:picLocks noChangeAspect="1"/>
          </p:cNvPicPr>
          <p:nvPr/>
        </p:nvPicPr>
        <p:blipFill>
          <a:blip r:embed="rId4" cstate="print">
            <a:extLst>
              <a:ext uri="{28A0092B-C50C-407E-A947-70E740481C1C}">
                <a14:useLocalDpi xmlns="" xmlns:a14="http://schemas.microsoft.com/office/drawing/2010/main" val="0"/>
              </a:ext>
              <a:ext uri="{96DAC541-7B7A-43D3-8B79-37D633B846F1}">
                <asvg:svgBlip xmlns="" xmlns:asvg="http://schemas.microsoft.com/office/drawing/2016/SVG/main" r:embed="rId5"/>
              </a:ext>
            </a:extLst>
          </a:blip>
          <a:stretch>
            <a:fillRect/>
          </a:stretch>
        </p:blipFill>
        <p:spPr>
          <a:xfrm rot="1333773">
            <a:off x="10613136" y="1688704"/>
            <a:ext cx="642938" cy="642938"/>
          </a:xfrm>
          <a:prstGeom prst="rect">
            <a:avLst/>
          </a:prstGeom>
        </p:spPr>
      </p:pic>
      <p:pic>
        <p:nvPicPr>
          <p:cNvPr id="11" name="Γραφικό 10" descr="Σκηνή δάσους">
            <a:extLst>
              <a:ext uri="{FF2B5EF4-FFF2-40B4-BE49-F238E27FC236}">
                <a16:creationId xmlns="" xmlns:a16="http://schemas.microsoft.com/office/drawing/2014/main" id="{E39D2CEA-3BD7-442D-8EA5-72B163451776}"/>
              </a:ext>
            </a:extLst>
          </p:cNvPr>
          <p:cNvPicPr>
            <a:picLocks noChangeAspect="1"/>
          </p:cNvPicPr>
          <p:nvPr/>
        </p:nvPicPr>
        <p:blipFill>
          <a:blip r:embed="rId6" cstate="print">
            <a:extLst>
              <a:ext uri="{28A0092B-C50C-407E-A947-70E740481C1C}">
                <a14:useLocalDpi xmlns="" xmlns:a14="http://schemas.microsoft.com/office/drawing/2010/main" val="0"/>
              </a:ext>
              <a:ext uri="{96DAC541-7B7A-43D3-8B79-37D633B846F1}">
                <asvg:svgBlip xmlns="" xmlns:asvg="http://schemas.microsoft.com/office/drawing/2016/SVG/main" r:embed="rId7"/>
              </a:ext>
            </a:extLst>
          </a:blip>
          <a:stretch>
            <a:fillRect/>
          </a:stretch>
        </p:blipFill>
        <p:spPr>
          <a:xfrm>
            <a:off x="528637" y="3071813"/>
            <a:ext cx="666750" cy="666750"/>
          </a:xfrm>
          <a:prstGeom prst="rect">
            <a:avLst/>
          </a:prstGeom>
        </p:spPr>
      </p:pic>
      <p:pic>
        <p:nvPicPr>
          <p:cNvPr id="13" name="Γραφικό 12" descr="Τροπική σκηνή">
            <a:extLst>
              <a:ext uri="{FF2B5EF4-FFF2-40B4-BE49-F238E27FC236}">
                <a16:creationId xmlns="" xmlns:a16="http://schemas.microsoft.com/office/drawing/2014/main" id="{13A82493-5392-4154-BA80-03B0C79E01F9}"/>
              </a:ext>
            </a:extLst>
          </p:cNvPr>
          <p:cNvPicPr>
            <a:picLocks noChangeAspect="1"/>
          </p:cNvPicPr>
          <p:nvPr/>
        </p:nvPicPr>
        <p:blipFill>
          <a:blip r:embed="rId8" cstate="print">
            <a:extLst>
              <a:ext uri="{28A0092B-C50C-407E-A947-70E740481C1C}">
                <a14:useLocalDpi xmlns="" xmlns:a14="http://schemas.microsoft.com/office/drawing/2010/main" val="0"/>
              </a:ext>
              <a:ext uri="{96DAC541-7B7A-43D3-8B79-37D633B846F1}">
                <asvg:svgBlip xmlns="" xmlns:asvg="http://schemas.microsoft.com/office/drawing/2016/SVG/main" r:embed="rId9"/>
              </a:ext>
            </a:extLst>
          </a:blip>
          <a:stretch>
            <a:fillRect/>
          </a:stretch>
        </p:blipFill>
        <p:spPr>
          <a:xfrm>
            <a:off x="10734674" y="5129212"/>
            <a:ext cx="642937" cy="642937"/>
          </a:xfrm>
          <a:prstGeom prst="rect">
            <a:avLst/>
          </a:prstGeom>
        </p:spPr>
      </p:pic>
      <p:pic>
        <p:nvPicPr>
          <p:cNvPr id="15" name="Γραφικό 14" descr="Μαϊμού">
            <a:extLst>
              <a:ext uri="{FF2B5EF4-FFF2-40B4-BE49-F238E27FC236}">
                <a16:creationId xmlns="" xmlns:a16="http://schemas.microsoft.com/office/drawing/2014/main" id="{27482DB9-527A-453C-853D-A16923069E5E}"/>
              </a:ext>
            </a:extLst>
          </p:cNvPr>
          <p:cNvPicPr>
            <a:picLocks noChangeAspect="1"/>
          </p:cNvPicPr>
          <p:nvPr/>
        </p:nvPicPr>
        <p:blipFill>
          <a:blip r:embed="rId10" cstate="print">
            <a:extLst>
              <a:ext uri="{28A0092B-C50C-407E-A947-70E740481C1C}">
                <a14:useLocalDpi xmlns="" xmlns:a14="http://schemas.microsoft.com/office/drawing/2010/main" val="0"/>
              </a:ext>
              <a:ext uri="{96DAC541-7B7A-43D3-8B79-37D633B846F1}">
                <asvg:svgBlip xmlns="" xmlns:asvg="http://schemas.microsoft.com/office/drawing/2016/SVG/main" r:embed="rId11"/>
              </a:ext>
            </a:extLst>
          </a:blip>
          <a:stretch>
            <a:fillRect/>
          </a:stretch>
        </p:blipFill>
        <p:spPr>
          <a:xfrm flipH="1">
            <a:off x="6617494" y="1741489"/>
            <a:ext cx="537368" cy="537368"/>
          </a:xfrm>
          <a:prstGeom prst="rect">
            <a:avLst/>
          </a:prstGeom>
        </p:spPr>
      </p:pic>
      <p:pic>
        <p:nvPicPr>
          <p:cNvPr id="17" name="Γραφικό 16" descr="Φάλαινα">
            <a:extLst>
              <a:ext uri="{FF2B5EF4-FFF2-40B4-BE49-F238E27FC236}">
                <a16:creationId xmlns="" xmlns:a16="http://schemas.microsoft.com/office/drawing/2014/main" id="{DF27A64C-B1AC-4D9C-B05F-727C4981DE86}"/>
              </a:ext>
            </a:extLst>
          </p:cNvPr>
          <p:cNvPicPr>
            <a:picLocks noChangeAspect="1"/>
          </p:cNvPicPr>
          <p:nvPr/>
        </p:nvPicPr>
        <p:blipFill>
          <a:blip r:embed="rId12" cstate="print">
            <a:extLst>
              <a:ext uri="{28A0092B-C50C-407E-A947-70E740481C1C}">
                <a14:useLocalDpi xmlns="" xmlns:a14="http://schemas.microsoft.com/office/drawing/2010/main" val="0"/>
              </a:ext>
              <a:ext uri="{96DAC541-7B7A-43D3-8B79-37D633B846F1}">
                <asvg:svgBlip xmlns="" xmlns:asvg="http://schemas.microsoft.com/office/drawing/2016/SVG/main" r:embed="rId13"/>
              </a:ext>
            </a:extLst>
          </a:blip>
          <a:stretch>
            <a:fillRect/>
          </a:stretch>
        </p:blipFill>
        <p:spPr>
          <a:xfrm rot="19298374">
            <a:off x="1995488" y="5772149"/>
            <a:ext cx="504826" cy="592431"/>
          </a:xfrm>
          <a:prstGeom prst="rect">
            <a:avLst/>
          </a:prstGeom>
        </p:spPr>
      </p:pic>
    </p:spTree>
    <p:extLst>
      <p:ext uri="{BB962C8B-B14F-4D97-AF65-F5344CB8AC3E}">
        <p14:creationId xmlns="" xmlns:p14="http://schemas.microsoft.com/office/powerpoint/2010/main" val="11871065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502CE865-9BDE-4777-B3EC-D8B052FFEF1B}"/>
              </a:ext>
            </a:extLst>
          </p:cNvPr>
          <p:cNvSpPr>
            <a:spLocks noGrp="1"/>
          </p:cNvSpPr>
          <p:nvPr>
            <p:ph type="title"/>
          </p:nvPr>
        </p:nvSpPr>
        <p:spPr>
          <a:xfrm>
            <a:off x="0" y="0"/>
            <a:ext cx="12192000" cy="1899138"/>
          </a:xfrm>
          <a:solidFill>
            <a:srgbClr val="EF8D4B"/>
          </a:solidFill>
          <a:ln w="25400" cap="sq">
            <a:noFill/>
            <a:miter lim="800000"/>
          </a:ln>
        </p:spPr>
        <p:txBody>
          <a:bodyPr vert="horz" lIns="91440" tIns="45720" rIns="91440" bIns="45720" rtlCol="0" anchor="ctr">
            <a:normAutofit fontScale="90000"/>
          </a:bodyPr>
          <a:lstStyle/>
          <a:p>
            <a:r>
              <a:rPr lang="el-GR" sz="3200" dirty="0">
                <a:solidFill>
                  <a:schemeClr val="bg1"/>
                </a:solidFill>
                <a:latin typeface="Segoe UI Symbol" panose="020B0502040204020203" pitchFamily="34" charset="0"/>
                <a:ea typeface="Segoe UI Symbol" panose="020B0502040204020203" pitchFamily="34" charset="0"/>
                <a:cs typeface="Segoe UI Semilight" panose="020B0402040204020203" pitchFamily="34" charset="0"/>
              </a:rPr>
              <a:t/>
            </a:r>
            <a:br>
              <a:rPr lang="el-GR" sz="3200" dirty="0">
                <a:solidFill>
                  <a:schemeClr val="bg1"/>
                </a:solidFill>
                <a:latin typeface="Segoe UI Symbol" panose="020B0502040204020203" pitchFamily="34" charset="0"/>
                <a:ea typeface="Segoe UI Symbol" panose="020B0502040204020203" pitchFamily="34" charset="0"/>
                <a:cs typeface="Segoe UI Semilight" panose="020B0402040204020203" pitchFamily="34" charset="0"/>
              </a:rPr>
            </a:br>
            <a:r>
              <a:rPr lang="el-GR" sz="3200" dirty="0">
                <a:solidFill>
                  <a:schemeClr val="bg1"/>
                </a:solidFill>
                <a:latin typeface="Segoe UI Symbol" panose="020B0502040204020203" pitchFamily="34" charset="0"/>
                <a:ea typeface="Segoe UI Symbol" panose="020B0502040204020203" pitchFamily="34" charset="0"/>
                <a:cs typeface="Segoe UI Semilight" panose="020B0402040204020203" pitchFamily="34" charset="0"/>
              </a:rPr>
              <a:t>	</a:t>
            </a:r>
            <a:r>
              <a:rPr lang="el-GR" dirty="0">
                <a:solidFill>
                  <a:schemeClr val="bg1"/>
                </a:solidFill>
                <a:ea typeface="Segoe UI Symbol" panose="020B0502040204020203" pitchFamily="34" charset="0"/>
                <a:cs typeface="Segoe UI Semilight" panose="020B0402040204020203" pitchFamily="34" charset="0"/>
              </a:rPr>
              <a:t>Σε ποια εικόνα τα ζώα βρίσκονται στο φυσικό τους </a:t>
            </a:r>
            <a:r>
              <a:rPr lang="en-US" dirty="0">
                <a:solidFill>
                  <a:schemeClr val="bg1"/>
                </a:solidFill>
                <a:ea typeface="Segoe UI Symbol" panose="020B0502040204020203" pitchFamily="34" charset="0"/>
                <a:cs typeface="Segoe UI Semilight" panose="020B0402040204020203" pitchFamily="34" charset="0"/>
              </a:rPr>
              <a:t>	</a:t>
            </a:r>
            <a:r>
              <a:rPr lang="el-GR" dirty="0">
                <a:solidFill>
                  <a:schemeClr val="bg1"/>
                </a:solidFill>
                <a:ea typeface="Segoe UI Symbol" panose="020B0502040204020203" pitchFamily="34" charset="0"/>
                <a:cs typeface="Segoe UI Semilight" panose="020B0402040204020203" pitchFamily="34" charset="0"/>
              </a:rPr>
              <a:t>περιβάλλον; Από πού φαίνεται αυτό;</a:t>
            </a:r>
            <a:r>
              <a:rPr lang="en-US" sz="4000" kern="1200" dirty="0">
                <a:solidFill>
                  <a:schemeClr val="bg1"/>
                </a:solidFill>
                <a:ea typeface="Segoe UI Symbol" panose="020B0502040204020203" pitchFamily="34" charset="0"/>
                <a:cs typeface="Segoe UI Semilight" panose="020B0402040204020203" pitchFamily="34" charset="0"/>
              </a:rPr>
              <a:t/>
            </a:r>
            <a:br>
              <a:rPr lang="en-US" sz="4000" kern="1200" dirty="0">
                <a:solidFill>
                  <a:schemeClr val="bg1"/>
                </a:solidFill>
                <a:ea typeface="Segoe UI Symbol" panose="020B0502040204020203" pitchFamily="34" charset="0"/>
                <a:cs typeface="Segoe UI Semilight" panose="020B0402040204020203" pitchFamily="34" charset="0"/>
              </a:rPr>
            </a:br>
            <a:endParaRPr lang="en-US" sz="4000" kern="1200" dirty="0">
              <a:solidFill>
                <a:schemeClr val="bg1"/>
              </a:solidFill>
              <a:ea typeface="Segoe UI Symbol" panose="020B0502040204020203" pitchFamily="34" charset="0"/>
              <a:cs typeface="Segoe UI Semilight" panose="020B0402040204020203" pitchFamily="34" charset="0"/>
            </a:endParaRPr>
          </a:p>
        </p:txBody>
      </p:sp>
      <p:pic>
        <p:nvPicPr>
          <p:cNvPr id="5" name="Picture 2">
            <a:extLst>
              <a:ext uri="{FF2B5EF4-FFF2-40B4-BE49-F238E27FC236}">
                <a16:creationId xmlns="" xmlns:a16="http://schemas.microsoft.com/office/drawing/2014/main" id="{07D59DA4-1063-49AA-8EB2-DD295D58DD42}"/>
              </a:ext>
            </a:extLst>
          </p:cNvPr>
          <p:cNvPicPr>
            <a:picLocks noChangeAspect="1" noChangeArrowheads="1"/>
          </p:cNvPicPr>
          <p:nvPr/>
        </p:nvPicPr>
        <p:blipFill>
          <a:blip r:embed="rId2"/>
          <a:srcRect/>
          <a:stretch>
            <a:fillRect/>
          </a:stretch>
        </p:blipFill>
        <p:spPr bwMode="auto">
          <a:xfrm>
            <a:off x="1228725" y="2095187"/>
            <a:ext cx="3960918" cy="4343400"/>
          </a:xfrm>
          <a:prstGeom prst="rect">
            <a:avLst/>
          </a:prstGeom>
          <a:noFill/>
          <a:ln w="9525">
            <a:noFill/>
            <a:miter lim="800000"/>
            <a:headEnd/>
            <a:tailEnd/>
          </a:ln>
          <a:effectLst/>
        </p:spPr>
      </p:pic>
      <p:pic>
        <p:nvPicPr>
          <p:cNvPr id="11" name="6 - Εικόνα" descr="animal-219680_1280.jpg">
            <a:extLst>
              <a:ext uri="{FF2B5EF4-FFF2-40B4-BE49-F238E27FC236}">
                <a16:creationId xmlns="" xmlns:a16="http://schemas.microsoft.com/office/drawing/2014/main" id="{52757205-93A4-4597-95DD-31712C5D468E}"/>
              </a:ext>
            </a:extLst>
          </p:cNvPr>
          <p:cNvPicPr>
            <a:picLocks noChangeAspect="1"/>
          </p:cNvPicPr>
          <p:nvPr/>
        </p:nvPicPr>
        <p:blipFill>
          <a:blip r:embed="rId3" cstate="print"/>
          <a:stretch>
            <a:fillRect/>
          </a:stretch>
        </p:blipFill>
        <p:spPr>
          <a:xfrm>
            <a:off x="6848475" y="2095187"/>
            <a:ext cx="3886200" cy="4343400"/>
          </a:xfrm>
          <a:prstGeom prst="rect">
            <a:avLst/>
          </a:prstGeom>
        </p:spPr>
      </p:pic>
    </p:spTree>
    <p:extLst>
      <p:ext uri="{BB962C8B-B14F-4D97-AF65-F5344CB8AC3E}">
        <p14:creationId xmlns="" xmlns:p14="http://schemas.microsoft.com/office/powerpoint/2010/main" val="888318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alpha val="42000"/>
          </a:schemeClr>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97BD568F-2724-4AF5-98FB-6C8AD87913AD}"/>
              </a:ext>
            </a:extLst>
          </p:cNvPr>
          <p:cNvSpPr>
            <a:spLocks noGrp="1"/>
          </p:cNvSpPr>
          <p:nvPr>
            <p:ph type="title"/>
          </p:nvPr>
        </p:nvSpPr>
        <p:spPr>
          <a:xfrm>
            <a:off x="838200" y="365125"/>
            <a:ext cx="10515600" cy="1325563"/>
          </a:xfrm>
        </p:spPr>
        <p:txBody>
          <a:bodyPr/>
          <a:lstStyle/>
          <a:p>
            <a:r>
              <a:rPr lang="el-GR" b="1" dirty="0">
                <a:solidFill>
                  <a:srgbClr val="ED7D31"/>
                </a:solidFill>
              </a:rPr>
              <a:t>Προτεινόμενη δράση</a:t>
            </a:r>
          </a:p>
        </p:txBody>
      </p:sp>
      <p:sp>
        <p:nvSpPr>
          <p:cNvPr id="3" name="Θέση περιεχομένου 2">
            <a:extLst>
              <a:ext uri="{FF2B5EF4-FFF2-40B4-BE49-F238E27FC236}">
                <a16:creationId xmlns="" xmlns:a16="http://schemas.microsoft.com/office/drawing/2014/main" id="{9F846132-4A8D-4D05-AE91-A975C28F39A8}"/>
              </a:ext>
            </a:extLst>
          </p:cNvPr>
          <p:cNvSpPr>
            <a:spLocks noGrp="1"/>
          </p:cNvSpPr>
          <p:nvPr>
            <p:ph idx="1"/>
          </p:nvPr>
        </p:nvSpPr>
        <p:spPr>
          <a:xfrm>
            <a:off x="1857184" y="2329658"/>
            <a:ext cx="8658226" cy="3800475"/>
          </a:xfrm>
        </p:spPr>
        <p:txBody>
          <a:bodyPr/>
          <a:lstStyle/>
          <a:p>
            <a:pPr marL="0" indent="0">
              <a:buNone/>
            </a:pPr>
            <a:endParaRPr lang="el-GR" dirty="0">
              <a:latin typeface="+mj-lt"/>
            </a:endParaRPr>
          </a:p>
          <a:p>
            <a:pPr algn="ctr">
              <a:buNone/>
            </a:pPr>
            <a:r>
              <a:rPr lang="el-GR" dirty="0"/>
              <a:t>	</a:t>
            </a:r>
            <a:r>
              <a:rPr lang="el-GR" dirty="0">
                <a:latin typeface="+mj-lt"/>
              </a:rPr>
              <a:t>Συζητήστε στην ολομέλεια για άλλες περιπτώσεις όπου οι άνθρωποι χρησιμοποιούν τα ζώα με στόχο την ψυχαγωγία τους, χωρίς να σέβονται τα </a:t>
            </a:r>
            <a:r>
              <a:rPr lang="el-GR" dirty="0" smtClean="0">
                <a:latin typeface="+mj-lt"/>
              </a:rPr>
              <a:t>δικαιώματά </a:t>
            </a:r>
            <a:r>
              <a:rPr lang="el-GR" dirty="0">
                <a:latin typeface="+mj-lt"/>
              </a:rPr>
              <a:t>τους.</a:t>
            </a:r>
            <a:endParaRPr lang="en-US" dirty="0">
              <a:latin typeface="+mj-lt"/>
            </a:endParaRPr>
          </a:p>
        </p:txBody>
      </p:sp>
      <p:pic>
        <p:nvPicPr>
          <p:cNvPr id="9" name="Γραφικό 8" descr="Πατημασιές ζώου">
            <a:extLst>
              <a:ext uri="{FF2B5EF4-FFF2-40B4-BE49-F238E27FC236}">
                <a16:creationId xmlns="" xmlns:a16="http://schemas.microsoft.com/office/drawing/2014/main" id="{315C90BA-7E49-4235-A1B4-59DC4167483E}"/>
              </a:ext>
            </a:extLst>
          </p:cNvPr>
          <p:cNvPicPr>
            <a:picLocks noChangeAspect="1"/>
          </p:cNvPicPr>
          <p:nvPr/>
        </p:nvPicPr>
        <p:blipFill>
          <a:blip r:embed="rId2" cstate="print">
            <a:extLst>
              <a:ext uri="{28A0092B-C50C-407E-A947-70E740481C1C}">
                <a14:useLocalDpi xmlns="" xmlns:a14="http://schemas.microsoft.com/office/drawing/2010/main" val="0"/>
              </a:ext>
              <a:ext uri="{96DAC541-7B7A-43D3-8B79-37D633B846F1}">
                <asvg:svgBlip xmlns="" xmlns:asvg="http://schemas.microsoft.com/office/drawing/2016/SVG/main" r:embed="rId3"/>
              </a:ext>
            </a:extLst>
          </a:blip>
          <a:stretch>
            <a:fillRect/>
          </a:stretch>
        </p:blipFill>
        <p:spPr>
          <a:xfrm rot="20266227" flipH="1">
            <a:off x="10445847" y="5257893"/>
            <a:ext cx="552717" cy="552717"/>
          </a:xfrm>
          <a:prstGeom prst="rect">
            <a:avLst/>
          </a:prstGeom>
        </p:spPr>
      </p:pic>
      <p:pic>
        <p:nvPicPr>
          <p:cNvPr id="15" name="Γραφικό 14" descr="Μαϊμού">
            <a:extLst>
              <a:ext uri="{FF2B5EF4-FFF2-40B4-BE49-F238E27FC236}">
                <a16:creationId xmlns="" xmlns:a16="http://schemas.microsoft.com/office/drawing/2014/main" id="{27482DB9-527A-453C-853D-A16923069E5E}"/>
              </a:ext>
            </a:extLst>
          </p:cNvPr>
          <p:cNvPicPr>
            <a:picLocks noChangeAspect="1"/>
          </p:cNvPicPr>
          <p:nvPr/>
        </p:nvPicPr>
        <p:blipFill>
          <a:blip r:embed="rId4" cstate="print">
            <a:extLst>
              <a:ext uri="{28A0092B-C50C-407E-A947-70E740481C1C}">
                <a14:useLocalDpi xmlns="" xmlns:a14="http://schemas.microsoft.com/office/drawing/2010/main" val="0"/>
              </a:ext>
              <a:ext uri="{96DAC541-7B7A-43D3-8B79-37D633B846F1}">
                <asvg:svgBlip xmlns="" xmlns:asvg="http://schemas.microsoft.com/office/drawing/2016/SVG/main" r:embed="rId5"/>
              </a:ext>
            </a:extLst>
          </a:blip>
          <a:stretch>
            <a:fillRect/>
          </a:stretch>
        </p:blipFill>
        <p:spPr>
          <a:xfrm flipH="1">
            <a:off x="4385212" y="5625938"/>
            <a:ext cx="537368" cy="537368"/>
          </a:xfrm>
          <a:prstGeom prst="rect">
            <a:avLst/>
          </a:prstGeom>
        </p:spPr>
      </p:pic>
      <p:pic>
        <p:nvPicPr>
          <p:cNvPr id="16" name="Γραφικό 15" descr="Ελέφαντας">
            <a:extLst>
              <a:ext uri="{FF2B5EF4-FFF2-40B4-BE49-F238E27FC236}">
                <a16:creationId xmlns="" xmlns:a16="http://schemas.microsoft.com/office/drawing/2014/main" id="{CB78C0A0-F11F-4B8E-8AC9-ACF61FCBF8AB}"/>
              </a:ext>
            </a:extLst>
          </p:cNvPr>
          <p:cNvPicPr>
            <a:picLocks noChangeAspect="1"/>
          </p:cNvPicPr>
          <p:nvPr/>
        </p:nvPicPr>
        <p:blipFill>
          <a:blip r:embed="rId6" cstate="print">
            <a:extLst>
              <a:ext uri="{28A0092B-C50C-407E-A947-70E740481C1C}">
                <a14:useLocalDpi xmlns="" xmlns:a14="http://schemas.microsoft.com/office/drawing/2010/main" val="0"/>
              </a:ext>
              <a:ext uri="{96DAC541-7B7A-43D3-8B79-37D633B846F1}">
                <asvg:svgBlip xmlns="" xmlns:asvg="http://schemas.microsoft.com/office/drawing/2016/SVG/main" r:embed="rId7"/>
              </a:ext>
            </a:extLst>
          </a:blip>
          <a:stretch>
            <a:fillRect/>
          </a:stretch>
        </p:blipFill>
        <p:spPr>
          <a:xfrm flipH="1">
            <a:off x="10378999" y="1719796"/>
            <a:ext cx="542133" cy="542133"/>
          </a:xfrm>
          <a:prstGeom prst="rect">
            <a:avLst/>
          </a:prstGeom>
        </p:spPr>
      </p:pic>
      <p:pic>
        <p:nvPicPr>
          <p:cNvPr id="18" name="Γραφικό 17" descr="Καμηλοπάρδαλη">
            <a:extLst>
              <a:ext uri="{FF2B5EF4-FFF2-40B4-BE49-F238E27FC236}">
                <a16:creationId xmlns="" xmlns:a16="http://schemas.microsoft.com/office/drawing/2014/main" id="{89AD208F-33BE-41AA-8F60-CD63FC970A18}"/>
              </a:ext>
            </a:extLst>
          </p:cNvPr>
          <p:cNvPicPr>
            <a:picLocks noChangeAspect="1"/>
          </p:cNvPicPr>
          <p:nvPr/>
        </p:nvPicPr>
        <p:blipFill>
          <a:blip r:embed="rId8" cstate="print">
            <a:extLst>
              <a:ext uri="{28A0092B-C50C-407E-A947-70E740481C1C}">
                <a14:useLocalDpi xmlns="" xmlns:a14="http://schemas.microsoft.com/office/drawing/2010/main" val="0"/>
              </a:ext>
              <a:ext uri="{96DAC541-7B7A-43D3-8B79-37D633B846F1}">
                <asvg:svgBlip xmlns="" xmlns:asvg="http://schemas.microsoft.com/office/drawing/2016/SVG/main" r:embed="rId9"/>
              </a:ext>
            </a:extLst>
          </a:blip>
          <a:stretch>
            <a:fillRect/>
          </a:stretch>
        </p:blipFill>
        <p:spPr>
          <a:xfrm>
            <a:off x="1207375" y="4743645"/>
            <a:ext cx="720741" cy="720741"/>
          </a:xfrm>
          <a:prstGeom prst="rect">
            <a:avLst/>
          </a:prstGeom>
        </p:spPr>
      </p:pic>
      <p:pic>
        <p:nvPicPr>
          <p:cNvPr id="20" name="Γραφικό 19" descr="Συνομιλία">
            <a:extLst>
              <a:ext uri="{FF2B5EF4-FFF2-40B4-BE49-F238E27FC236}">
                <a16:creationId xmlns="" xmlns:a16="http://schemas.microsoft.com/office/drawing/2014/main" id="{D973E915-5869-431F-BC4D-F11EF70CFDB5}"/>
              </a:ext>
            </a:extLst>
          </p:cNvPr>
          <p:cNvPicPr>
            <a:picLocks noChangeAspect="1"/>
          </p:cNvPicPr>
          <p:nvPr/>
        </p:nvPicPr>
        <p:blipFill>
          <a:blip r:embed="rId10" cstate="print">
            <a:extLst>
              <a:ext uri="{28A0092B-C50C-407E-A947-70E740481C1C}">
                <a14:useLocalDpi xmlns="" xmlns:a14="http://schemas.microsoft.com/office/drawing/2010/main" val="0"/>
              </a:ext>
              <a:ext uri="{96DAC541-7B7A-43D3-8B79-37D633B846F1}">
                <asvg:svgBlip xmlns="" xmlns:asvg="http://schemas.microsoft.com/office/drawing/2016/SVG/main" r:embed="rId11"/>
              </a:ext>
            </a:extLst>
          </a:blip>
          <a:stretch>
            <a:fillRect/>
          </a:stretch>
        </p:blipFill>
        <p:spPr>
          <a:xfrm>
            <a:off x="6281035" y="1388356"/>
            <a:ext cx="604663" cy="604663"/>
          </a:xfrm>
          <a:prstGeom prst="rect">
            <a:avLst/>
          </a:prstGeom>
        </p:spPr>
      </p:pic>
      <p:pic>
        <p:nvPicPr>
          <p:cNvPr id="22" name="Γραφικό 21" descr="Συννεφάκι σκέψης">
            <a:extLst>
              <a:ext uri="{FF2B5EF4-FFF2-40B4-BE49-F238E27FC236}">
                <a16:creationId xmlns="" xmlns:a16="http://schemas.microsoft.com/office/drawing/2014/main" id="{808A4126-77A5-4567-9FA9-EBC7A1FB6242}"/>
              </a:ext>
            </a:extLst>
          </p:cNvPr>
          <p:cNvPicPr>
            <a:picLocks noChangeAspect="1"/>
          </p:cNvPicPr>
          <p:nvPr/>
        </p:nvPicPr>
        <p:blipFill>
          <a:blip r:embed="rId12" cstate="print">
            <a:extLst>
              <a:ext uri="{28A0092B-C50C-407E-A947-70E740481C1C}">
                <a14:useLocalDpi xmlns="" xmlns:a14="http://schemas.microsoft.com/office/drawing/2010/main" val="0"/>
              </a:ext>
              <a:ext uri="{96DAC541-7B7A-43D3-8B79-37D633B846F1}">
                <asvg:svgBlip xmlns="" xmlns:asvg="http://schemas.microsoft.com/office/drawing/2016/SVG/main" r:embed="rId13"/>
              </a:ext>
            </a:extLst>
          </a:blip>
          <a:stretch>
            <a:fillRect/>
          </a:stretch>
        </p:blipFill>
        <p:spPr>
          <a:xfrm>
            <a:off x="7439018" y="4745224"/>
            <a:ext cx="720741" cy="720741"/>
          </a:xfrm>
          <a:prstGeom prst="rect">
            <a:avLst/>
          </a:prstGeom>
        </p:spPr>
      </p:pic>
      <p:pic>
        <p:nvPicPr>
          <p:cNvPr id="24" name="Γραφικό 23" descr="Ψάρι">
            <a:extLst>
              <a:ext uri="{FF2B5EF4-FFF2-40B4-BE49-F238E27FC236}">
                <a16:creationId xmlns="" xmlns:a16="http://schemas.microsoft.com/office/drawing/2014/main" id="{DE41053F-E4BD-4C38-AB60-9C6A894C882E}"/>
              </a:ext>
            </a:extLst>
          </p:cNvPr>
          <p:cNvPicPr>
            <a:picLocks noChangeAspect="1"/>
          </p:cNvPicPr>
          <p:nvPr/>
        </p:nvPicPr>
        <p:blipFill>
          <a:blip r:embed="rId14" cstate="print">
            <a:extLst>
              <a:ext uri="{28A0092B-C50C-407E-A947-70E740481C1C}">
                <a14:useLocalDpi xmlns="" xmlns:a14="http://schemas.microsoft.com/office/drawing/2010/main" val="0"/>
              </a:ext>
              <a:ext uri="{96DAC541-7B7A-43D3-8B79-37D633B846F1}">
                <asvg:svgBlip xmlns="" xmlns:asvg="http://schemas.microsoft.com/office/drawing/2016/SVG/main" r:embed="rId15"/>
              </a:ext>
            </a:extLst>
          </a:blip>
          <a:stretch>
            <a:fillRect/>
          </a:stretch>
        </p:blipFill>
        <p:spPr>
          <a:xfrm rot="20066262">
            <a:off x="1491475" y="2100828"/>
            <a:ext cx="646317" cy="646317"/>
          </a:xfrm>
          <a:prstGeom prst="rect">
            <a:avLst/>
          </a:prstGeom>
        </p:spPr>
      </p:pic>
    </p:spTree>
    <p:extLst>
      <p:ext uri="{BB962C8B-B14F-4D97-AF65-F5344CB8AC3E}">
        <p14:creationId xmlns="" xmlns:p14="http://schemas.microsoft.com/office/powerpoint/2010/main" val="1555534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B8815BBE-075A-47AF-B02F-4F32BEB63BF3}"/>
              </a:ext>
            </a:extLst>
          </p:cNvPr>
          <p:cNvSpPr>
            <a:spLocks noGrp="1"/>
          </p:cNvSpPr>
          <p:nvPr>
            <p:ph type="title"/>
          </p:nvPr>
        </p:nvSpPr>
        <p:spPr>
          <a:xfrm>
            <a:off x="1757363" y="-11373"/>
            <a:ext cx="10515600" cy="1325563"/>
          </a:xfrm>
        </p:spPr>
        <p:txBody>
          <a:bodyPr/>
          <a:lstStyle/>
          <a:p>
            <a:r>
              <a:rPr lang="el-GR" dirty="0"/>
              <a:t>Πηγές</a:t>
            </a:r>
          </a:p>
        </p:txBody>
      </p:sp>
      <p:sp>
        <p:nvSpPr>
          <p:cNvPr id="3" name="Θέση περιεχομένου 2">
            <a:extLst>
              <a:ext uri="{FF2B5EF4-FFF2-40B4-BE49-F238E27FC236}">
                <a16:creationId xmlns="" xmlns:a16="http://schemas.microsoft.com/office/drawing/2014/main" id="{0559A0F6-2022-4B0D-B197-B9DEFD189E6D}"/>
              </a:ext>
            </a:extLst>
          </p:cNvPr>
          <p:cNvSpPr>
            <a:spLocks noGrp="1"/>
          </p:cNvSpPr>
          <p:nvPr>
            <p:ph idx="1"/>
          </p:nvPr>
        </p:nvSpPr>
        <p:spPr>
          <a:xfrm>
            <a:off x="1757363" y="1402385"/>
            <a:ext cx="9596437" cy="5275946"/>
          </a:xfrm>
        </p:spPr>
        <p:txBody>
          <a:bodyPr>
            <a:normAutofit fontScale="92500" lnSpcReduction="10000"/>
          </a:bodyPr>
          <a:lstStyle/>
          <a:p>
            <a:r>
              <a:rPr lang="en-US" dirty="0" err="1"/>
              <a:t>Derham</a:t>
            </a:r>
            <a:r>
              <a:rPr lang="en-US" dirty="0"/>
              <a:t>, T. &amp; Mathews, F. (2020). Elephants as refugees. </a:t>
            </a:r>
            <a:r>
              <a:rPr lang="en-US" i="1" dirty="0"/>
              <a:t>People and Nature</a:t>
            </a:r>
            <a:r>
              <a:rPr lang="en-US" dirty="0"/>
              <a:t>, 1–8. </a:t>
            </a:r>
            <a:r>
              <a:rPr lang="en-US" dirty="0" err="1"/>
              <a:t>doi</a:t>
            </a:r>
            <a:r>
              <a:rPr lang="en-US" dirty="0"/>
              <a:t>: 10.1002/pan3.10070 </a:t>
            </a:r>
            <a:endParaRPr lang="el-GR" dirty="0"/>
          </a:p>
          <a:p>
            <a:endParaRPr lang="en-US" dirty="0"/>
          </a:p>
          <a:p>
            <a:endParaRPr lang="el-GR" dirty="0"/>
          </a:p>
          <a:p>
            <a:endParaRPr lang="en-US" dirty="0"/>
          </a:p>
          <a:p>
            <a:r>
              <a:rPr lang="en-US" dirty="0"/>
              <a:t>https://www.arcturos.gr/gr/draseis/tsirko-horis-zoa/</a:t>
            </a:r>
          </a:p>
          <a:p>
            <a:pPr marL="0" indent="0">
              <a:buNone/>
            </a:pPr>
            <a:endParaRPr lang="el-GR" dirty="0"/>
          </a:p>
          <a:p>
            <a:pPr marL="0" indent="0">
              <a:buNone/>
            </a:pPr>
            <a:endParaRPr lang="el-GR" dirty="0"/>
          </a:p>
          <a:p>
            <a:pPr marL="0" indent="0">
              <a:buNone/>
            </a:pPr>
            <a:r>
              <a:rPr lang="el-GR" dirty="0"/>
              <a:t>Φωτογραφίες από </a:t>
            </a:r>
            <a:r>
              <a:rPr lang="el-GR" dirty="0" err="1"/>
              <a:t>ιστότοπους</a:t>
            </a:r>
            <a:r>
              <a:rPr lang="el-GR" dirty="0"/>
              <a:t> με ελεύθερο υλικό</a:t>
            </a:r>
          </a:p>
          <a:p>
            <a:r>
              <a:rPr lang="en-US" altLang="el-GR" dirty="0">
                <a:hlinkClick r:id="rId2"/>
              </a:rPr>
              <a:t>https://pixabay.com/el/</a:t>
            </a:r>
            <a:endParaRPr lang="en-US" altLang="el-GR" dirty="0"/>
          </a:p>
          <a:p>
            <a:r>
              <a:rPr lang="en-US" altLang="el-GR" dirty="0">
                <a:hlinkClick r:id="rId3"/>
              </a:rPr>
              <a:t>https://www.needpix.com/</a:t>
            </a:r>
            <a:endParaRPr lang="en-US" altLang="el-GR" dirty="0"/>
          </a:p>
          <a:p>
            <a:r>
              <a:rPr lang="en-US" altLang="el-GR" dirty="0">
                <a:hlinkClick r:id="rId4"/>
              </a:rPr>
              <a:t>https://www.piqsels.com/el</a:t>
            </a:r>
            <a:endParaRPr lang="en-US" altLang="el-GR" dirty="0"/>
          </a:p>
          <a:p>
            <a:endParaRPr lang="en-US" dirty="0"/>
          </a:p>
          <a:p>
            <a:endParaRPr lang="el-GR" dirty="0"/>
          </a:p>
        </p:txBody>
      </p:sp>
      <p:sp>
        <p:nvSpPr>
          <p:cNvPr id="22" name="Διάγραμμα ροής: Γραμμή σύνδεσης 21">
            <a:extLst>
              <a:ext uri="{FF2B5EF4-FFF2-40B4-BE49-F238E27FC236}">
                <a16:creationId xmlns="" xmlns:a16="http://schemas.microsoft.com/office/drawing/2014/main" id="{2EADC6EF-66A4-4535-A3E8-0535686DD69A}"/>
              </a:ext>
            </a:extLst>
          </p:cNvPr>
          <p:cNvSpPr/>
          <p:nvPr/>
        </p:nvSpPr>
        <p:spPr>
          <a:xfrm>
            <a:off x="518234" y="1229784"/>
            <a:ext cx="1091485" cy="1063632"/>
          </a:xfrm>
          <a:prstGeom prst="flowChartConnector">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7" name="Διάγραμμα ροής: Γραμμή σύνδεσης 26">
            <a:extLst>
              <a:ext uri="{FF2B5EF4-FFF2-40B4-BE49-F238E27FC236}">
                <a16:creationId xmlns="" xmlns:a16="http://schemas.microsoft.com/office/drawing/2014/main" id="{D4279329-61B2-4090-90C5-C0A4E66417F3}"/>
              </a:ext>
            </a:extLst>
          </p:cNvPr>
          <p:cNvSpPr/>
          <p:nvPr/>
        </p:nvSpPr>
        <p:spPr>
          <a:xfrm>
            <a:off x="518234" y="3098399"/>
            <a:ext cx="1091485" cy="1063632"/>
          </a:xfrm>
          <a:prstGeom prst="flowChartConnector">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pic>
        <p:nvPicPr>
          <p:cNvPr id="7" name="Γραφικό 6" descr="Βιβλία">
            <a:extLst>
              <a:ext uri="{FF2B5EF4-FFF2-40B4-BE49-F238E27FC236}">
                <a16:creationId xmlns="" xmlns:a16="http://schemas.microsoft.com/office/drawing/2014/main" id="{3851B5B4-624B-4A6B-BC19-7C0B709E67C8}"/>
              </a:ext>
            </a:extLst>
          </p:cNvPr>
          <p:cNvPicPr>
            <a:picLocks noChangeAspect="1"/>
          </p:cNvPicPr>
          <p:nvPr/>
        </p:nvPicPr>
        <p:blipFill>
          <a:blip r:embed="rId5" cstate="print">
            <a:extLst>
              <a:ext uri="{28A0092B-C50C-407E-A947-70E740481C1C}">
                <a14:useLocalDpi xmlns="" xmlns:a14="http://schemas.microsoft.com/office/drawing/2010/main" val="0"/>
              </a:ext>
              <a:ext uri="{96DAC541-7B7A-43D3-8B79-37D633B846F1}">
                <asvg:svgBlip xmlns="" xmlns:asvg="http://schemas.microsoft.com/office/drawing/2016/SVG/main" r:embed="rId6"/>
              </a:ext>
            </a:extLst>
          </a:blip>
          <a:stretch>
            <a:fillRect/>
          </a:stretch>
        </p:blipFill>
        <p:spPr>
          <a:xfrm>
            <a:off x="749259" y="1446884"/>
            <a:ext cx="629433" cy="629433"/>
          </a:xfrm>
          <a:prstGeom prst="rect">
            <a:avLst/>
          </a:prstGeom>
        </p:spPr>
      </p:pic>
      <p:sp>
        <p:nvSpPr>
          <p:cNvPr id="26" name="Διάγραμμα ροής: Γραμμή σύνδεσης 25">
            <a:extLst>
              <a:ext uri="{FF2B5EF4-FFF2-40B4-BE49-F238E27FC236}">
                <a16:creationId xmlns="" xmlns:a16="http://schemas.microsoft.com/office/drawing/2014/main" id="{117B4957-0D1E-4163-97B9-49CD9F97B02A}"/>
              </a:ext>
            </a:extLst>
          </p:cNvPr>
          <p:cNvSpPr/>
          <p:nvPr/>
        </p:nvSpPr>
        <p:spPr>
          <a:xfrm>
            <a:off x="518231" y="4715065"/>
            <a:ext cx="1091485" cy="1063632"/>
          </a:xfrm>
          <a:prstGeom prst="flowChartConnector">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pic>
        <p:nvPicPr>
          <p:cNvPr id="13" name="Γραφικό 12" descr="Πατημασιές ζώου">
            <a:extLst>
              <a:ext uri="{FF2B5EF4-FFF2-40B4-BE49-F238E27FC236}">
                <a16:creationId xmlns="" xmlns:a16="http://schemas.microsoft.com/office/drawing/2014/main" id="{E06EED72-1B9F-4AEF-95FB-2674DD6E7A8C}"/>
              </a:ext>
            </a:extLst>
          </p:cNvPr>
          <p:cNvPicPr>
            <a:picLocks noChangeAspect="1"/>
          </p:cNvPicPr>
          <p:nvPr/>
        </p:nvPicPr>
        <p:blipFill>
          <a:blip r:embed="rId7" cstate="print">
            <a:extLst>
              <a:ext uri="{28A0092B-C50C-407E-A947-70E740481C1C}">
                <a14:useLocalDpi xmlns="" xmlns:a14="http://schemas.microsoft.com/office/drawing/2010/main" val="0"/>
              </a:ext>
              <a:ext uri="{96DAC541-7B7A-43D3-8B79-37D633B846F1}">
                <asvg:svgBlip xmlns="" xmlns:asvg="http://schemas.microsoft.com/office/drawing/2016/SVG/main" r:embed="rId8"/>
              </a:ext>
            </a:extLst>
          </a:blip>
          <a:stretch>
            <a:fillRect/>
          </a:stretch>
        </p:blipFill>
        <p:spPr>
          <a:xfrm>
            <a:off x="718495" y="3284738"/>
            <a:ext cx="690954" cy="690954"/>
          </a:xfrm>
          <a:prstGeom prst="rect">
            <a:avLst/>
          </a:prstGeom>
        </p:spPr>
      </p:pic>
      <p:pic>
        <p:nvPicPr>
          <p:cNvPr id="17" name="Γραφικό 16" descr="Κάμερα">
            <a:extLst>
              <a:ext uri="{FF2B5EF4-FFF2-40B4-BE49-F238E27FC236}">
                <a16:creationId xmlns="" xmlns:a16="http://schemas.microsoft.com/office/drawing/2014/main" id="{335A215B-AF38-4CC5-85B1-B620AA8F5A8D}"/>
              </a:ext>
            </a:extLst>
          </p:cNvPr>
          <p:cNvPicPr>
            <a:picLocks noChangeAspect="1"/>
          </p:cNvPicPr>
          <p:nvPr/>
        </p:nvPicPr>
        <p:blipFill>
          <a:blip r:embed="rId9" cstate="print">
            <a:extLst>
              <a:ext uri="{28A0092B-C50C-407E-A947-70E740481C1C}">
                <a14:useLocalDpi xmlns="" xmlns:a14="http://schemas.microsoft.com/office/drawing/2010/main" val="0"/>
              </a:ext>
              <a:ext uri="{96DAC541-7B7A-43D3-8B79-37D633B846F1}">
                <asvg:svgBlip xmlns="" xmlns:asvg="http://schemas.microsoft.com/office/drawing/2016/SVG/main" r:embed="rId10"/>
              </a:ext>
            </a:extLst>
          </a:blip>
          <a:stretch>
            <a:fillRect/>
          </a:stretch>
        </p:blipFill>
        <p:spPr>
          <a:xfrm>
            <a:off x="767104" y="4939957"/>
            <a:ext cx="593737" cy="593737"/>
          </a:xfrm>
          <a:prstGeom prst="rect">
            <a:avLst/>
          </a:prstGeom>
        </p:spPr>
      </p:pic>
    </p:spTree>
    <p:extLst>
      <p:ext uri="{BB962C8B-B14F-4D97-AF65-F5344CB8AC3E}">
        <p14:creationId xmlns="" xmlns:p14="http://schemas.microsoft.com/office/powerpoint/2010/main" val="39414531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A17837CC-56B6-432D-B9B5-B631DB302010}"/>
              </a:ext>
            </a:extLst>
          </p:cNvPr>
          <p:cNvSpPr>
            <a:spLocks noGrp="1"/>
          </p:cNvSpPr>
          <p:nvPr>
            <p:ph type="title"/>
          </p:nvPr>
        </p:nvSpPr>
        <p:spPr>
          <a:xfrm>
            <a:off x="0" y="0"/>
            <a:ext cx="12192000" cy="1814051"/>
          </a:xfrm>
          <a:solidFill>
            <a:srgbClr val="EF8D4B"/>
          </a:solidFill>
        </p:spPr>
        <p:txBody>
          <a:bodyPr>
            <a:normAutofit fontScale="90000"/>
          </a:bodyPr>
          <a:lstStyle/>
          <a:p>
            <a:r>
              <a:rPr lang="el-GR" dirty="0">
                <a:solidFill>
                  <a:schemeClr val="bg1"/>
                </a:solidFill>
              </a:rPr>
              <a:t>	Σε ποια εικόνα τα ζώα βρίσκονται στο φυσικό τους </a:t>
            </a:r>
            <a:r>
              <a:rPr lang="en-US" dirty="0">
                <a:solidFill>
                  <a:schemeClr val="bg1"/>
                </a:solidFill>
              </a:rPr>
              <a:t>	</a:t>
            </a:r>
            <a:r>
              <a:rPr lang="el-GR" dirty="0">
                <a:solidFill>
                  <a:schemeClr val="bg1"/>
                </a:solidFill>
              </a:rPr>
              <a:t>περιβάλλον; Πού πιστεύετε ότι πρέπει να μένουν;</a:t>
            </a:r>
          </a:p>
        </p:txBody>
      </p:sp>
      <p:pic>
        <p:nvPicPr>
          <p:cNvPr id="10" name="9 - Θέση περιεχομένου" descr="elephants-4276051_1280.jpg">
            <a:extLst>
              <a:ext uri="{FF2B5EF4-FFF2-40B4-BE49-F238E27FC236}">
                <a16:creationId xmlns="" xmlns:a16="http://schemas.microsoft.com/office/drawing/2014/main" id="{2B83F72C-B13F-4E82-8F9E-B796D116E9DD}"/>
              </a:ext>
            </a:extLst>
          </p:cNvPr>
          <p:cNvPicPr>
            <a:picLocks noChangeAspect="1"/>
          </p:cNvPicPr>
          <p:nvPr/>
        </p:nvPicPr>
        <p:blipFill>
          <a:blip r:embed="rId2" cstate="print"/>
          <a:stretch>
            <a:fillRect/>
          </a:stretch>
        </p:blipFill>
        <p:spPr>
          <a:xfrm>
            <a:off x="1240814" y="2482866"/>
            <a:ext cx="4547229" cy="3457212"/>
          </a:xfrm>
          <a:prstGeom prst="rect">
            <a:avLst/>
          </a:prstGeom>
        </p:spPr>
      </p:pic>
      <p:pic>
        <p:nvPicPr>
          <p:cNvPr id="11" name="10 - Εικόνα" descr="elephant-3320573_1280.jpg">
            <a:extLst>
              <a:ext uri="{FF2B5EF4-FFF2-40B4-BE49-F238E27FC236}">
                <a16:creationId xmlns="" xmlns:a16="http://schemas.microsoft.com/office/drawing/2014/main" id="{F383AC8E-FB61-4B50-82C2-EFEFE30C0DC6}"/>
              </a:ext>
            </a:extLst>
          </p:cNvPr>
          <p:cNvPicPr>
            <a:picLocks noChangeAspect="1"/>
          </p:cNvPicPr>
          <p:nvPr/>
        </p:nvPicPr>
        <p:blipFill>
          <a:blip r:embed="rId3" cstate="print"/>
          <a:stretch>
            <a:fillRect/>
          </a:stretch>
        </p:blipFill>
        <p:spPr>
          <a:xfrm>
            <a:off x="6579651" y="2482866"/>
            <a:ext cx="4857383" cy="3457212"/>
          </a:xfrm>
          <a:prstGeom prst="rect">
            <a:avLst/>
          </a:prstGeom>
        </p:spPr>
      </p:pic>
    </p:spTree>
    <p:extLst>
      <p:ext uri="{BB962C8B-B14F-4D97-AF65-F5344CB8AC3E}">
        <p14:creationId xmlns="" xmlns:p14="http://schemas.microsoft.com/office/powerpoint/2010/main" val="9174893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F81BC666-FE94-48B5-8C4E-1E8EFB017AEF}"/>
              </a:ext>
            </a:extLst>
          </p:cNvPr>
          <p:cNvSpPr>
            <a:spLocks noGrp="1"/>
          </p:cNvSpPr>
          <p:nvPr>
            <p:ph type="title"/>
          </p:nvPr>
        </p:nvSpPr>
        <p:spPr>
          <a:xfrm>
            <a:off x="0" y="0"/>
            <a:ext cx="12192000" cy="1825625"/>
          </a:xfrm>
          <a:solidFill>
            <a:srgbClr val="EF8D4B"/>
          </a:solidFill>
        </p:spPr>
        <p:txBody>
          <a:bodyPr>
            <a:normAutofit/>
          </a:bodyPr>
          <a:lstStyle/>
          <a:p>
            <a:r>
              <a:rPr lang="el-GR" dirty="0">
                <a:solidFill>
                  <a:schemeClr val="bg1"/>
                </a:solidFill>
              </a:rPr>
              <a:t>	Πού βρίσκονται τα ζώα στις εικόνες; Σε ποια </a:t>
            </a:r>
            <a:r>
              <a:rPr lang="en-US" dirty="0">
                <a:solidFill>
                  <a:schemeClr val="bg1"/>
                </a:solidFill>
              </a:rPr>
              <a:t>	</a:t>
            </a:r>
            <a:r>
              <a:rPr lang="el-GR" dirty="0">
                <a:solidFill>
                  <a:schemeClr val="bg1"/>
                </a:solidFill>
              </a:rPr>
              <a:t>εικόνα βρίσκονται στο φυσικό τους περιβάλλον; </a:t>
            </a:r>
          </a:p>
        </p:txBody>
      </p:sp>
      <p:pic>
        <p:nvPicPr>
          <p:cNvPr id="9" name="7 - Εικόνα" descr="horse-1202575_1280.jpg">
            <a:extLst>
              <a:ext uri="{FF2B5EF4-FFF2-40B4-BE49-F238E27FC236}">
                <a16:creationId xmlns="" xmlns:a16="http://schemas.microsoft.com/office/drawing/2014/main" id="{5C18664E-9B97-4B13-8625-281FC7D601B9}"/>
              </a:ext>
            </a:extLst>
          </p:cNvPr>
          <p:cNvPicPr>
            <a:picLocks noChangeAspect="1"/>
          </p:cNvPicPr>
          <p:nvPr/>
        </p:nvPicPr>
        <p:blipFill>
          <a:blip r:embed="rId2" cstate="print"/>
          <a:stretch>
            <a:fillRect/>
          </a:stretch>
        </p:blipFill>
        <p:spPr>
          <a:xfrm>
            <a:off x="1018050" y="2781298"/>
            <a:ext cx="4868120" cy="3206114"/>
          </a:xfrm>
          <a:prstGeom prst="rect">
            <a:avLst/>
          </a:prstGeom>
        </p:spPr>
      </p:pic>
      <p:pic>
        <p:nvPicPr>
          <p:cNvPr id="10" name="8 - Εικόνα" descr="horse-4385867_1280.jpg">
            <a:extLst>
              <a:ext uri="{FF2B5EF4-FFF2-40B4-BE49-F238E27FC236}">
                <a16:creationId xmlns="" xmlns:a16="http://schemas.microsoft.com/office/drawing/2014/main" id="{6A08D826-5FEC-4D10-84CF-2D6E04E4165F}"/>
              </a:ext>
            </a:extLst>
          </p:cNvPr>
          <p:cNvPicPr>
            <a:picLocks noChangeAspect="1"/>
          </p:cNvPicPr>
          <p:nvPr/>
        </p:nvPicPr>
        <p:blipFill>
          <a:blip r:embed="rId3" cstate="print"/>
          <a:stretch>
            <a:fillRect/>
          </a:stretch>
        </p:blipFill>
        <p:spPr>
          <a:xfrm>
            <a:off x="6523172" y="2781298"/>
            <a:ext cx="4811049" cy="3206113"/>
          </a:xfrm>
          <a:prstGeom prst="rect">
            <a:avLst/>
          </a:prstGeom>
        </p:spPr>
      </p:pic>
      <p:sp>
        <p:nvSpPr>
          <p:cNvPr id="11" name="Φυσαλίδα ομιλίας: Έλλειψη 10">
            <a:extLst>
              <a:ext uri="{FF2B5EF4-FFF2-40B4-BE49-F238E27FC236}">
                <a16:creationId xmlns="" xmlns:a16="http://schemas.microsoft.com/office/drawing/2014/main" id="{68158744-AAEF-4CC6-8A3B-2CA032943CB3}"/>
              </a:ext>
            </a:extLst>
          </p:cNvPr>
          <p:cNvSpPr/>
          <p:nvPr/>
        </p:nvSpPr>
        <p:spPr>
          <a:xfrm>
            <a:off x="4633072" y="253219"/>
            <a:ext cx="5059569" cy="2644501"/>
          </a:xfrm>
          <a:prstGeom prst="wedgeEllipseCallout">
            <a:avLst>
              <a:gd name="adj1" fmla="val 15590"/>
              <a:gd name="adj2" fmla="val 67820"/>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latin typeface="Segoe Print" panose="02000600000000000000" pitchFamily="2" charset="0"/>
              </a:rPr>
              <a:t>Εμείς τα άλογα θέλουμε να είμαστε ελεύθερα για να τρέχουμε</a:t>
            </a:r>
            <a:r>
              <a:rPr lang="en-US" dirty="0">
                <a:solidFill>
                  <a:schemeClr val="tx1"/>
                </a:solidFill>
                <a:latin typeface="Segoe Print" panose="02000600000000000000" pitchFamily="2" charset="0"/>
              </a:rPr>
              <a:t>,</a:t>
            </a:r>
            <a:r>
              <a:rPr lang="el-GR" dirty="0">
                <a:solidFill>
                  <a:schemeClr val="tx1"/>
                </a:solidFill>
                <a:latin typeface="Segoe Print" panose="02000600000000000000" pitchFamily="2" charset="0"/>
              </a:rPr>
              <a:t> αλλά στο τσίρκο και σε ομίλους παραμένουμε δεμένα ή φορτωμένα </a:t>
            </a:r>
            <a:r>
              <a:rPr lang="en-US" dirty="0">
                <a:solidFill>
                  <a:schemeClr val="tx1"/>
                </a:solidFill>
                <a:latin typeface="Segoe Print" panose="02000600000000000000" pitchFamily="2" charset="0"/>
              </a:rPr>
              <a:t>.</a:t>
            </a:r>
            <a:endParaRPr lang="el-GR" dirty="0">
              <a:solidFill>
                <a:schemeClr val="tx1"/>
              </a:solidFill>
              <a:latin typeface="Segoe Print" panose="02000600000000000000" pitchFamily="2" charset="0"/>
            </a:endParaRPr>
          </a:p>
        </p:txBody>
      </p:sp>
    </p:spTree>
    <p:extLst>
      <p:ext uri="{BB962C8B-B14F-4D97-AF65-F5344CB8AC3E}">
        <p14:creationId xmlns="" xmlns:p14="http://schemas.microsoft.com/office/powerpoint/2010/main" val="3230152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243AE401-BFAC-4439-AE3E-EAB1168A1354}"/>
              </a:ext>
            </a:extLst>
          </p:cNvPr>
          <p:cNvSpPr>
            <a:spLocks noGrp="1"/>
          </p:cNvSpPr>
          <p:nvPr>
            <p:ph type="title"/>
          </p:nvPr>
        </p:nvSpPr>
        <p:spPr>
          <a:xfrm>
            <a:off x="0" y="1"/>
            <a:ext cx="12192000" cy="1533832"/>
          </a:xfrm>
          <a:solidFill>
            <a:srgbClr val="EF8D4B"/>
          </a:solidFill>
        </p:spPr>
        <p:txBody>
          <a:bodyPr>
            <a:normAutofit fontScale="90000"/>
          </a:bodyPr>
          <a:lstStyle/>
          <a:p>
            <a:r>
              <a:rPr lang="el-GR" sz="3600" dirty="0">
                <a:solidFill>
                  <a:schemeClr val="bg1"/>
                </a:solidFill>
              </a:rPr>
              <a:t>	</a:t>
            </a:r>
            <a:r>
              <a:rPr lang="el-GR" dirty="0">
                <a:solidFill>
                  <a:schemeClr val="bg1"/>
                </a:solidFill>
              </a:rPr>
              <a:t>Σε ποια εικόνα πιστεύετε ότι τα ζώα είναι </a:t>
            </a:r>
            <a:r>
              <a:rPr lang="en-US" dirty="0">
                <a:solidFill>
                  <a:schemeClr val="bg1"/>
                </a:solidFill>
              </a:rPr>
              <a:t>	</a:t>
            </a:r>
            <a:r>
              <a:rPr lang="el-GR" dirty="0">
                <a:solidFill>
                  <a:schemeClr val="bg1"/>
                </a:solidFill>
              </a:rPr>
              <a:t>περισσότερο ελεύθερα; Τι διαφορές παρατηρείτε; </a:t>
            </a:r>
          </a:p>
        </p:txBody>
      </p:sp>
      <p:pic>
        <p:nvPicPr>
          <p:cNvPr id="11" name="5 - Θέση περιεχομένου" descr="lama-91978_1280.jpg">
            <a:extLst>
              <a:ext uri="{FF2B5EF4-FFF2-40B4-BE49-F238E27FC236}">
                <a16:creationId xmlns="" xmlns:a16="http://schemas.microsoft.com/office/drawing/2014/main" id="{3CB76C9E-D710-4B8B-B331-E98D76211E53}"/>
              </a:ext>
            </a:extLst>
          </p:cNvPr>
          <p:cNvPicPr>
            <a:picLocks noGrp="1" noChangeAspect="1"/>
          </p:cNvPicPr>
          <p:nvPr>
            <p:ph sz="half" idx="1"/>
          </p:nvPr>
        </p:nvPicPr>
        <p:blipFill>
          <a:blip r:embed="rId2" cstate="print"/>
          <a:stretch>
            <a:fillRect/>
          </a:stretch>
        </p:blipFill>
        <p:spPr>
          <a:xfrm>
            <a:off x="1166158" y="2559810"/>
            <a:ext cx="4614053" cy="3449726"/>
          </a:xfrm>
        </p:spPr>
      </p:pic>
      <p:pic>
        <p:nvPicPr>
          <p:cNvPr id="12" name="6 - Εικόνα" descr="lama-138969_1280.jpg">
            <a:extLst>
              <a:ext uri="{FF2B5EF4-FFF2-40B4-BE49-F238E27FC236}">
                <a16:creationId xmlns="" xmlns:a16="http://schemas.microsoft.com/office/drawing/2014/main" id="{F1930313-A61C-4E41-A79E-F03F3415AE27}"/>
              </a:ext>
            </a:extLst>
          </p:cNvPr>
          <p:cNvPicPr>
            <a:picLocks noChangeAspect="1"/>
          </p:cNvPicPr>
          <p:nvPr/>
        </p:nvPicPr>
        <p:blipFill>
          <a:blip r:embed="rId3"/>
          <a:stretch>
            <a:fillRect/>
          </a:stretch>
        </p:blipFill>
        <p:spPr>
          <a:xfrm>
            <a:off x="6096000" y="2559810"/>
            <a:ext cx="5325891" cy="3449726"/>
          </a:xfrm>
          <a:prstGeom prst="rect">
            <a:avLst/>
          </a:prstGeom>
        </p:spPr>
      </p:pic>
    </p:spTree>
    <p:extLst>
      <p:ext uri="{BB962C8B-B14F-4D97-AF65-F5344CB8AC3E}">
        <p14:creationId xmlns="" xmlns:p14="http://schemas.microsoft.com/office/powerpoint/2010/main" val="16104436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8C72802F-51B4-44BF-8B76-823BFF836A33}"/>
              </a:ext>
            </a:extLst>
          </p:cNvPr>
          <p:cNvSpPr>
            <a:spLocks noGrp="1"/>
          </p:cNvSpPr>
          <p:nvPr>
            <p:ph type="title"/>
          </p:nvPr>
        </p:nvSpPr>
        <p:spPr>
          <a:xfrm>
            <a:off x="0" y="0"/>
            <a:ext cx="12192000" cy="1690689"/>
          </a:xfrm>
          <a:solidFill>
            <a:srgbClr val="EF8D4B"/>
          </a:solidFill>
        </p:spPr>
        <p:txBody>
          <a:bodyPr>
            <a:normAutofit/>
          </a:bodyPr>
          <a:lstStyle/>
          <a:p>
            <a:r>
              <a:rPr lang="el-GR" dirty="0">
                <a:solidFill>
                  <a:schemeClr val="bg1"/>
                </a:solidFill>
              </a:rPr>
              <a:t>	Σε ποια εικόνα πιστεύετε ότι νιώθουν καλύτερα; </a:t>
            </a:r>
            <a:r>
              <a:rPr lang="en-US" dirty="0">
                <a:solidFill>
                  <a:schemeClr val="bg1"/>
                </a:solidFill>
              </a:rPr>
              <a:t> 	</a:t>
            </a:r>
            <a:r>
              <a:rPr lang="el-GR" dirty="0">
                <a:solidFill>
                  <a:schemeClr val="bg1"/>
                </a:solidFill>
              </a:rPr>
              <a:t>Γιατί;</a:t>
            </a:r>
          </a:p>
        </p:txBody>
      </p:sp>
      <p:pic>
        <p:nvPicPr>
          <p:cNvPr id="10" name="6 - Θέση περιεχομένου" descr="tied-103264_1280.jpg">
            <a:extLst>
              <a:ext uri="{FF2B5EF4-FFF2-40B4-BE49-F238E27FC236}">
                <a16:creationId xmlns="" xmlns:a16="http://schemas.microsoft.com/office/drawing/2014/main" id="{F81E6C94-7C6E-4E3E-BE55-B0D0CB19E689}"/>
              </a:ext>
            </a:extLst>
          </p:cNvPr>
          <p:cNvPicPr>
            <a:picLocks noGrp="1" noChangeAspect="1"/>
          </p:cNvPicPr>
          <p:nvPr>
            <p:ph sz="half" idx="1"/>
          </p:nvPr>
        </p:nvPicPr>
        <p:blipFill>
          <a:blip r:embed="rId2" cstate="print"/>
          <a:stretch>
            <a:fillRect/>
          </a:stretch>
        </p:blipFill>
        <p:spPr>
          <a:xfrm>
            <a:off x="647656" y="2741922"/>
            <a:ext cx="5148543" cy="3431021"/>
          </a:xfrm>
        </p:spPr>
      </p:pic>
      <p:pic>
        <p:nvPicPr>
          <p:cNvPr id="11" name="4 - Εικόνα" descr="elephant-3325312_1280.jpg">
            <a:extLst>
              <a:ext uri="{FF2B5EF4-FFF2-40B4-BE49-F238E27FC236}">
                <a16:creationId xmlns="" xmlns:a16="http://schemas.microsoft.com/office/drawing/2014/main" id="{254728C5-BEEA-45A2-B37E-E733ADC7D36E}"/>
              </a:ext>
            </a:extLst>
          </p:cNvPr>
          <p:cNvPicPr>
            <a:picLocks noChangeAspect="1"/>
          </p:cNvPicPr>
          <p:nvPr/>
        </p:nvPicPr>
        <p:blipFill>
          <a:blip r:embed="rId3" cstate="print"/>
          <a:stretch>
            <a:fillRect/>
          </a:stretch>
        </p:blipFill>
        <p:spPr>
          <a:xfrm>
            <a:off x="6395803" y="2741922"/>
            <a:ext cx="5264743" cy="3431021"/>
          </a:xfrm>
          <a:prstGeom prst="rect">
            <a:avLst/>
          </a:prstGeom>
        </p:spPr>
      </p:pic>
      <p:sp>
        <p:nvSpPr>
          <p:cNvPr id="12" name="7 - Επεξήγηση με σύννεφο">
            <a:extLst>
              <a:ext uri="{FF2B5EF4-FFF2-40B4-BE49-F238E27FC236}">
                <a16:creationId xmlns="" xmlns:a16="http://schemas.microsoft.com/office/drawing/2014/main" id="{09D31421-91D6-43FB-910D-BF5C2606B77E}"/>
              </a:ext>
            </a:extLst>
          </p:cNvPr>
          <p:cNvSpPr/>
          <p:nvPr/>
        </p:nvSpPr>
        <p:spPr>
          <a:xfrm>
            <a:off x="4389121" y="119013"/>
            <a:ext cx="5477470" cy="2945249"/>
          </a:xfrm>
          <a:prstGeom prst="cloudCallout">
            <a:avLst>
              <a:gd name="adj1" fmla="val 8207"/>
              <a:gd name="adj2" fmla="val 59971"/>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latin typeface="Segoe Print" panose="02000600000000000000" pitchFamily="2" charset="0"/>
              </a:rPr>
              <a:t>Εμείς οι ελέφαντες είμαστε κοινωνικά ζώα και ζούμε ομαδικά. Επίσης είμαστε και συναισθηματικά όντα, αφού βιώνουμε χαρά, πόνο, άγχος και πένθος, όπως ακριβώς και οι άνθρωποι.</a:t>
            </a:r>
            <a:endParaRPr lang="en-US" dirty="0">
              <a:solidFill>
                <a:schemeClr val="tx1"/>
              </a:solidFill>
              <a:latin typeface="Segoe Print" panose="02000600000000000000" pitchFamily="2" charset="0"/>
            </a:endParaRPr>
          </a:p>
        </p:txBody>
      </p:sp>
      <p:sp>
        <p:nvSpPr>
          <p:cNvPr id="13" name="9 - Ελλειψοειδής επεξήγηση">
            <a:extLst>
              <a:ext uri="{FF2B5EF4-FFF2-40B4-BE49-F238E27FC236}">
                <a16:creationId xmlns="" xmlns:a16="http://schemas.microsoft.com/office/drawing/2014/main" id="{899FB2CB-7DBA-4776-BA4F-ABD4B25696D2}"/>
              </a:ext>
            </a:extLst>
          </p:cNvPr>
          <p:cNvSpPr/>
          <p:nvPr/>
        </p:nvSpPr>
        <p:spPr>
          <a:xfrm>
            <a:off x="2568105" y="4614203"/>
            <a:ext cx="5140990" cy="2032116"/>
          </a:xfrm>
          <a:prstGeom prst="wedgeEllipseCallout">
            <a:avLst>
              <a:gd name="adj1" fmla="val -34703"/>
              <a:gd name="adj2" fmla="val -66355"/>
            </a:avLst>
          </a:prstGeom>
          <a:solidFill>
            <a:srgbClr val="A6D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latin typeface="Segoe Print" panose="02000600000000000000" pitchFamily="2" charset="0"/>
              </a:rPr>
              <a:t>Όμως, στο τσίρκο μας κρατούν δεμένους και μακριά από την οικογένεια μας, μας στερούν φαγητό και νερό για να μάθουμε τα κόλπα που θέλουν</a:t>
            </a:r>
            <a:r>
              <a:rPr lang="en-US" dirty="0">
                <a:latin typeface="Segoe Print" panose="02000600000000000000" pitchFamily="2" charset="0"/>
              </a:rPr>
              <a:t>.</a:t>
            </a:r>
          </a:p>
        </p:txBody>
      </p:sp>
    </p:spTree>
    <p:extLst>
      <p:ext uri="{BB962C8B-B14F-4D97-AF65-F5344CB8AC3E}">
        <p14:creationId xmlns="" xmlns:p14="http://schemas.microsoft.com/office/powerpoint/2010/main" val="1523625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F8D4B"/>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EB71B043-CC4E-4001-BAAF-165D5D8B1F76}"/>
              </a:ext>
            </a:extLst>
          </p:cNvPr>
          <p:cNvSpPr>
            <a:spLocks noGrp="1"/>
          </p:cNvSpPr>
          <p:nvPr>
            <p:ph type="title"/>
          </p:nvPr>
        </p:nvSpPr>
        <p:spPr>
          <a:xfrm>
            <a:off x="0" y="-486599"/>
            <a:ext cx="12192000" cy="2274094"/>
          </a:xfrm>
          <a:solidFill>
            <a:srgbClr val="EF8D4B"/>
          </a:solidFill>
        </p:spPr>
        <p:txBody>
          <a:bodyPr>
            <a:noAutofit/>
          </a:bodyPr>
          <a:lstStyle/>
          <a:p>
            <a:r>
              <a:rPr lang="el-GR" sz="3600" dirty="0">
                <a:solidFill>
                  <a:schemeClr val="bg1"/>
                </a:solidFill>
              </a:rPr>
              <a:t/>
            </a:r>
            <a:br>
              <a:rPr lang="el-GR" sz="3600" dirty="0">
                <a:solidFill>
                  <a:schemeClr val="bg1"/>
                </a:solidFill>
              </a:rPr>
            </a:br>
            <a:r>
              <a:rPr lang="el-GR" sz="3600" dirty="0">
                <a:solidFill>
                  <a:schemeClr val="bg1"/>
                </a:solidFill>
              </a:rPr>
              <a:t>	</a:t>
            </a:r>
            <a:r>
              <a:rPr lang="el-GR" sz="4000" dirty="0">
                <a:solidFill>
                  <a:schemeClr val="bg1"/>
                </a:solidFill>
              </a:rPr>
              <a:t>Γιατί αυτά τα ζώα βρίσκονται στο τσίρκο; </a:t>
            </a:r>
            <a:r>
              <a:rPr lang="en-US" sz="4000" dirty="0">
                <a:solidFill>
                  <a:schemeClr val="bg1"/>
                </a:solidFill>
              </a:rPr>
              <a:t/>
            </a:r>
            <a:br>
              <a:rPr lang="en-US" sz="4000" dirty="0">
                <a:solidFill>
                  <a:schemeClr val="bg1"/>
                </a:solidFill>
              </a:rPr>
            </a:br>
            <a:r>
              <a:rPr lang="en-US" sz="4000" dirty="0">
                <a:solidFill>
                  <a:schemeClr val="bg1"/>
                </a:solidFill>
              </a:rPr>
              <a:t>	</a:t>
            </a:r>
            <a:r>
              <a:rPr lang="el-GR" sz="4000" dirty="0">
                <a:solidFill>
                  <a:schemeClr val="bg1"/>
                </a:solidFill>
              </a:rPr>
              <a:t>Ποιος τα πήγε</a:t>
            </a:r>
            <a:r>
              <a:rPr lang="en-US" sz="4000" dirty="0">
                <a:solidFill>
                  <a:schemeClr val="bg1"/>
                </a:solidFill>
              </a:rPr>
              <a:t> </a:t>
            </a:r>
            <a:r>
              <a:rPr lang="el-GR" sz="4000" dirty="0">
                <a:solidFill>
                  <a:schemeClr val="bg1"/>
                </a:solidFill>
              </a:rPr>
              <a:t>εκεί;</a:t>
            </a:r>
            <a:r>
              <a:rPr lang="el-GR" sz="4000" dirty="0"/>
              <a:t/>
            </a:r>
            <a:br>
              <a:rPr lang="el-GR" sz="4000" dirty="0"/>
            </a:br>
            <a:endParaRPr lang="el-GR" sz="4000" dirty="0"/>
          </a:p>
        </p:txBody>
      </p:sp>
      <p:pic>
        <p:nvPicPr>
          <p:cNvPr id="9" name="Picture 2">
            <a:extLst>
              <a:ext uri="{FF2B5EF4-FFF2-40B4-BE49-F238E27FC236}">
                <a16:creationId xmlns="" xmlns:a16="http://schemas.microsoft.com/office/drawing/2014/main" id="{036E6B9E-331E-421A-828B-7A7F3BF58E7B}"/>
              </a:ext>
            </a:extLst>
          </p:cNvPr>
          <p:cNvPicPr>
            <a:picLocks noGrp="1" noChangeAspect="1" noChangeArrowheads="1"/>
          </p:cNvPicPr>
          <p:nvPr>
            <p:ph sz="half" idx="1"/>
          </p:nvPr>
        </p:nvPicPr>
        <p:blipFill>
          <a:blip r:embed="rId2"/>
          <a:stretch>
            <a:fillRect/>
          </a:stretch>
        </p:blipFill>
        <p:spPr bwMode="auto">
          <a:xfrm>
            <a:off x="2470638" y="1575521"/>
            <a:ext cx="7250723" cy="4890779"/>
          </a:xfrm>
          <a:prstGeom prst="rect">
            <a:avLst/>
          </a:prstGeom>
          <a:noFill/>
          <a:ln w="9525">
            <a:noFill/>
            <a:miter lim="800000"/>
            <a:headEnd/>
            <a:tailEnd/>
          </a:ln>
          <a:effectLst/>
        </p:spPr>
      </p:pic>
    </p:spTree>
    <p:extLst>
      <p:ext uri="{BB962C8B-B14F-4D97-AF65-F5344CB8AC3E}">
        <p14:creationId xmlns="" xmlns:p14="http://schemas.microsoft.com/office/powerpoint/2010/main" val="9531798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F8D4B"/>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D277C6B1-A15A-4CC5-B923-89309608CE2C}"/>
              </a:ext>
            </a:extLst>
          </p:cNvPr>
          <p:cNvSpPr>
            <a:spLocks noGrp="1"/>
          </p:cNvSpPr>
          <p:nvPr>
            <p:ph type="title"/>
          </p:nvPr>
        </p:nvSpPr>
        <p:spPr>
          <a:xfrm>
            <a:off x="400701" y="878351"/>
            <a:ext cx="8551569" cy="777082"/>
          </a:xfrm>
        </p:spPr>
        <p:txBody>
          <a:bodyPr>
            <a:noAutofit/>
          </a:bodyPr>
          <a:lstStyle/>
          <a:p>
            <a:r>
              <a:rPr lang="el-GR" sz="3200" b="1" dirty="0">
                <a:solidFill>
                  <a:schemeClr val="bg1"/>
                </a:solidFill>
              </a:rPr>
              <a:t>	</a:t>
            </a:r>
            <a:r>
              <a:rPr lang="el-GR" sz="4000" dirty="0">
                <a:solidFill>
                  <a:schemeClr val="bg1"/>
                </a:solidFill>
              </a:rPr>
              <a:t>Γιατί αυτός ο ταύρος βρίσκεται εκεί; 	Ποιος το επιτρέπει;</a:t>
            </a:r>
            <a:r>
              <a:rPr lang="el-GR" sz="3200" b="1" dirty="0"/>
              <a:t/>
            </a:r>
            <a:br>
              <a:rPr lang="el-GR" sz="3200" b="1" dirty="0"/>
            </a:br>
            <a:r>
              <a:rPr lang="el-GR" sz="3200" b="1" dirty="0"/>
              <a:t/>
            </a:r>
            <a:br>
              <a:rPr lang="el-GR" sz="3200" b="1" dirty="0"/>
            </a:br>
            <a:endParaRPr lang="el-GR" sz="3200" b="1" dirty="0"/>
          </a:p>
        </p:txBody>
      </p:sp>
      <p:pic>
        <p:nvPicPr>
          <p:cNvPr id="7" name="3 - Θέση περιεχομένου" descr="toro-1063791_1280.jpg">
            <a:extLst>
              <a:ext uri="{FF2B5EF4-FFF2-40B4-BE49-F238E27FC236}">
                <a16:creationId xmlns="" xmlns:a16="http://schemas.microsoft.com/office/drawing/2014/main" id="{D2D87DA2-6C17-4F54-A573-31BC65E11378}"/>
              </a:ext>
            </a:extLst>
          </p:cNvPr>
          <p:cNvPicPr>
            <a:picLocks noGrp="1" noChangeAspect="1"/>
          </p:cNvPicPr>
          <p:nvPr>
            <p:ph sz="half" idx="1"/>
          </p:nvPr>
        </p:nvPicPr>
        <p:blipFill>
          <a:blip r:embed="rId2"/>
          <a:stretch>
            <a:fillRect/>
          </a:stretch>
        </p:blipFill>
        <p:spPr>
          <a:xfrm>
            <a:off x="2698916" y="1555923"/>
            <a:ext cx="6794168" cy="5095626"/>
          </a:xfrm>
        </p:spPr>
      </p:pic>
      <p:sp>
        <p:nvSpPr>
          <p:cNvPr id="9" name="4 - Επεξήγηση με σύννεφο">
            <a:extLst>
              <a:ext uri="{FF2B5EF4-FFF2-40B4-BE49-F238E27FC236}">
                <a16:creationId xmlns="" xmlns:a16="http://schemas.microsoft.com/office/drawing/2014/main" id="{AA417B1C-CAA5-4C88-83A1-F3484F004DA2}"/>
              </a:ext>
            </a:extLst>
          </p:cNvPr>
          <p:cNvSpPr/>
          <p:nvPr/>
        </p:nvSpPr>
        <p:spPr>
          <a:xfrm>
            <a:off x="400701" y="1420837"/>
            <a:ext cx="5127901" cy="3207434"/>
          </a:xfrm>
          <a:prstGeom prst="cloudCallout">
            <a:avLst>
              <a:gd name="adj1" fmla="val 35905"/>
              <a:gd name="adj2" fmla="val 53625"/>
            </a:avLst>
          </a:prstGeom>
          <a:solidFill>
            <a:srgbClr val="A6D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latin typeface="Segoe Print" panose="02000600000000000000" pitchFamily="2" charset="0"/>
              </a:rPr>
              <a:t>Εμείς οι ταύροι δεν είμαστε από τη φύση μας επιθετικοί. Μας αφήνουν νηστικούς για ολόκληρες ημέρες και μας κακομεταχειρίζονται για να φαινόμαστε άγριοι και αυτοί να διασκεδάζουν</a:t>
            </a:r>
            <a:r>
              <a:rPr lang="en-US" dirty="0">
                <a:latin typeface="Segoe Print" panose="02000600000000000000" pitchFamily="2" charset="0"/>
              </a:rPr>
              <a:t>.</a:t>
            </a:r>
            <a:r>
              <a:rPr lang="el-GR" dirty="0">
                <a:latin typeface="Segoe Print" panose="02000600000000000000" pitchFamily="2" charset="0"/>
              </a:rPr>
              <a:t> </a:t>
            </a:r>
            <a:endParaRPr lang="en-US" dirty="0">
              <a:latin typeface="Segoe Print" panose="02000600000000000000" pitchFamily="2" charset="0"/>
            </a:endParaRPr>
          </a:p>
        </p:txBody>
      </p:sp>
    </p:spTree>
    <p:extLst>
      <p:ext uri="{BB962C8B-B14F-4D97-AF65-F5344CB8AC3E}">
        <p14:creationId xmlns="" xmlns:p14="http://schemas.microsoft.com/office/powerpoint/2010/main" val="2524298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F8D4B"/>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D277C6B1-A15A-4CC5-B923-89309608CE2C}"/>
              </a:ext>
            </a:extLst>
          </p:cNvPr>
          <p:cNvSpPr>
            <a:spLocks noGrp="1"/>
          </p:cNvSpPr>
          <p:nvPr>
            <p:ph type="title"/>
          </p:nvPr>
        </p:nvSpPr>
        <p:spPr>
          <a:xfrm>
            <a:off x="400702" y="1087141"/>
            <a:ext cx="8551569" cy="777082"/>
          </a:xfrm>
        </p:spPr>
        <p:txBody>
          <a:bodyPr>
            <a:noAutofit/>
          </a:bodyPr>
          <a:lstStyle/>
          <a:p>
            <a:r>
              <a:rPr lang="el-GR" sz="3200" b="1" dirty="0"/>
              <a:t/>
            </a:r>
            <a:br>
              <a:rPr lang="el-GR" sz="3200" b="1" dirty="0"/>
            </a:br>
            <a:r>
              <a:rPr lang="el-GR" sz="3200" b="1" dirty="0"/>
              <a:t/>
            </a:r>
            <a:br>
              <a:rPr lang="el-GR" sz="3200" b="1" dirty="0"/>
            </a:br>
            <a:endParaRPr lang="el-GR" sz="3200" b="1" dirty="0"/>
          </a:p>
        </p:txBody>
      </p:sp>
      <p:grpSp>
        <p:nvGrpSpPr>
          <p:cNvPr id="27" name="Ομάδα 26">
            <a:extLst>
              <a:ext uri="{FF2B5EF4-FFF2-40B4-BE49-F238E27FC236}">
                <a16:creationId xmlns="" xmlns:a16="http://schemas.microsoft.com/office/drawing/2014/main" id="{15A7A768-1DB7-4582-A4D9-45E41002565E}"/>
              </a:ext>
            </a:extLst>
          </p:cNvPr>
          <p:cNvGrpSpPr/>
          <p:nvPr/>
        </p:nvGrpSpPr>
        <p:grpSpPr>
          <a:xfrm>
            <a:off x="2512842" y="841283"/>
            <a:ext cx="1368922" cy="1955601"/>
            <a:chOff x="0" y="738"/>
            <a:chExt cx="1368922" cy="1955601"/>
          </a:xfrm>
        </p:grpSpPr>
        <p:sp>
          <p:nvSpPr>
            <p:cNvPr id="43" name="Βέλος: Διάσημα 42">
              <a:extLst>
                <a:ext uri="{FF2B5EF4-FFF2-40B4-BE49-F238E27FC236}">
                  <a16:creationId xmlns="" xmlns:a16="http://schemas.microsoft.com/office/drawing/2014/main" id="{1AE39E18-98CA-4FEC-8AD6-BFA4DC942FCD}"/>
                </a:ext>
              </a:extLst>
            </p:cNvPr>
            <p:cNvSpPr/>
            <p:nvPr/>
          </p:nvSpPr>
          <p:spPr>
            <a:xfrm rot="5400000">
              <a:off x="-293340" y="294078"/>
              <a:ext cx="1955601" cy="1368921"/>
            </a:xfrm>
            <a:prstGeom prst="chevron">
              <a:avLst/>
            </a:prstGeom>
            <a:solidFill>
              <a:schemeClr val="accent2">
                <a:lumMod val="60000"/>
                <a:lumOff val="40000"/>
              </a:schemeClr>
            </a:solidFill>
            <a:ln>
              <a:solidFill>
                <a:schemeClr val="accent2">
                  <a:lumMod val="60000"/>
                  <a:lumOff val="4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44" name="Βέλος: Διάσημα 4">
              <a:extLst>
                <a:ext uri="{FF2B5EF4-FFF2-40B4-BE49-F238E27FC236}">
                  <a16:creationId xmlns="" xmlns:a16="http://schemas.microsoft.com/office/drawing/2014/main" id="{2BA7020F-E899-4B8C-93CA-886D325B53CC}"/>
                </a:ext>
              </a:extLst>
            </p:cNvPr>
            <p:cNvSpPr txBox="1"/>
            <p:nvPr/>
          </p:nvSpPr>
          <p:spPr>
            <a:xfrm>
              <a:off x="1" y="685199"/>
              <a:ext cx="1368921" cy="5866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130" tIns="24130" rIns="24130" bIns="24130" numCol="1" spcCol="1270" anchor="ctr" anchorCtr="0">
              <a:noAutofit/>
            </a:bodyPr>
            <a:lstStyle/>
            <a:p>
              <a:pPr marL="0" lvl="0" indent="0" algn="ctr" defTabSz="1689100">
                <a:lnSpc>
                  <a:spcPct val="90000"/>
                </a:lnSpc>
                <a:spcBef>
                  <a:spcPct val="0"/>
                </a:spcBef>
                <a:spcAft>
                  <a:spcPct val="35000"/>
                </a:spcAft>
                <a:buNone/>
              </a:pPr>
              <a:r>
                <a:rPr lang="en-US" sz="3800" kern="1200" dirty="0">
                  <a:latin typeface="Times New Roman"/>
                  <a:cs typeface="Times New Roman"/>
                </a:rPr>
                <a:t>●</a:t>
              </a:r>
              <a:endParaRPr lang="en-US" sz="3800" kern="1200" dirty="0"/>
            </a:p>
          </p:txBody>
        </p:sp>
      </p:grpSp>
      <p:grpSp>
        <p:nvGrpSpPr>
          <p:cNvPr id="28" name="Ομάδα 27">
            <a:extLst>
              <a:ext uri="{FF2B5EF4-FFF2-40B4-BE49-F238E27FC236}">
                <a16:creationId xmlns="" xmlns:a16="http://schemas.microsoft.com/office/drawing/2014/main" id="{23323BC4-3000-4F35-BC44-EA579CBC9337}"/>
              </a:ext>
            </a:extLst>
          </p:cNvPr>
          <p:cNvGrpSpPr/>
          <p:nvPr/>
        </p:nvGrpSpPr>
        <p:grpSpPr>
          <a:xfrm>
            <a:off x="3881764" y="906658"/>
            <a:ext cx="6022478" cy="1271141"/>
            <a:chOff x="1368922" y="66113"/>
            <a:chExt cx="6022478" cy="1271141"/>
          </a:xfrm>
        </p:grpSpPr>
        <p:sp>
          <p:nvSpPr>
            <p:cNvPr id="41" name="Ορθογώνιο: Στρογγύλεμα επάνω γωνιών 40">
              <a:extLst>
                <a:ext uri="{FF2B5EF4-FFF2-40B4-BE49-F238E27FC236}">
                  <a16:creationId xmlns="" xmlns:a16="http://schemas.microsoft.com/office/drawing/2014/main" id="{89153A70-96D8-4A2E-94B3-4950B725EB5A}"/>
                </a:ext>
              </a:extLst>
            </p:cNvPr>
            <p:cNvSpPr/>
            <p:nvPr/>
          </p:nvSpPr>
          <p:spPr>
            <a:xfrm rot="5400000">
              <a:off x="3744590" y="-2309555"/>
              <a:ext cx="1271141" cy="6022478"/>
            </a:xfrm>
            <a:prstGeom prst="round2SameRect">
              <a:avLst/>
            </a:prstGeom>
            <a:ln>
              <a:solidFill>
                <a:schemeClr val="accent2">
                  <a:lumMod val="60000"/>
                  <a:lumOff val="40000"/>
                </a:schemeClr>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42" name="Ορθογώνιο: Στρογγύλεμα επάνω γωνιών 6">
              <a:extLst>
                <a:ext uri="{FF2B5EF4-FFF2-40B4-BE49-F238E27FC236}">
                  <a16:creationId xmlns="" xmlns:a16="http://schemas.microsoft.com/office/drawing/2014/main" id="{F8B32998-7AEF-480E-B9CD-D267344E939E}"/>
                </a:ext>
              </a:extLst>
            </p:cNvPr>
            <p:cNvSpPr txBox="1"/>
            <p:nvPr/>
          </p:nvSpPr>
          <p:spPr>
            <a:xfrm>
              <a:off x="1368922" y="128165"/>
              <a:ext cx="5960426" cy="114703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2240" tIns="12700" rIns="12700" bIns="12700" numCol="1" spcCol="1270" anchor="ctr" anchorCtr="0">
              <a:noAutofit/>
            </a:bodyPr>
            <a:lstStyle/>
            <a:p>
              <a:pPr marL="0" lvl="1" algn="l" defTabSz="889000">
                <a:lnSpc>
                  <a:spcPct val="90000"/>
                </a:lnSpc>
                <a:spcBef>
                  <a:spcPct val="0"/>
                </a:spcBef>
                <a:spcAft>
                  <a:spcPct val="15000"/>
                </a:spcAft>
              </a:pPr>
              <a:r>
                <a:rPr lang="el-GR" sz="2000" kern="1200" dirty="0"/>
                <a:t>Το 2012, η Ελλάδα, πρώτη στην Ευρώπη και δεύτερη στον κόσμο απαγόρευσε τα </a:t>
              </a:r>
              <a:r>
                <a:rPr lang="el-GR" sz="2000" kern="1200" dirty="0" smtClean="0"/>
                <a:t>τσίρκο </a:t>
              </a:r>
              <a:r>
                <a:rPr lang="el-GR" sz="2000" kern="1200" dirty="0"/>
                <a:t>με ζώα και την οποιαδήποτε διατήρηση οποιουδήποτε είδους ζώου για θεάματα και ψυχαγωγικούς λόγους</a:t>
              </a:r>
              <a:endParaRPr lang="en-US" sz="2000" kern="1200" dirty="0"/>
            </a:p>
          </p:txBody>
        </p:sp>
      </p:grpSp>
      <p:grpSp>
        <p:nvGrpSpPr>
          <p:cNvPr id="29" name="Ομάδα 28">
            <a:extLst>
              <a:ext uri="{FF2B5EF4-FFF2-40B4-BE49-F238E27FC236}">
                <a16:creationId xmlns="" xmlns:a16="http://schemas.microsoft.com/office/drawing/2014/main" id="{03F55DD7-25E5-464F-A1BE-80442FA5E0B8}"/>
              </a:ext>
            </a:extLst>
          </p:cNvPr>
          <p:cNvGrpSpPr/>
          <p:nvPr/>
        </p:nvGrpSpPr>
        <p:grpSpPr>
          <a:xfrm>
            <a:off x="2512842" y="2605944"/>
            <a:ext cx="1368922" cy="1955601"/>
            <a:chOff x="0" y="1765399"/>
            <a:chExt cx="1368922" cy="1955601"/>
          </a:xfrm>
        </p:grpSpPr>
        <p:sp>
          <p:nvSpPr>
            <p:cNvPr id="39" name="Βέλος: Διάσημα 38">
              <a:extLst>
                <a:ext uri="{FF2B5EF4-FFF2-40B4-BE49-F238E27FC236}">
                  <a16:creationId xmlns="" xmlns:a16="http://schemas.microsoft.com/office/drawing/2014/main" id="{3F465ABF-62C7-4A7A-8CF2-84F22CE642D9}"/>
                </a:ext>
              </a:extLst>
            </p:cNvPr>
            <p:cNvSpPr/>
            <p:nvPr/>
          </p:nvSpPr>
          <p:spPr>
            <a:xfrm rot="5400000">
              <a:off x="-293340" y="2058739"/>
              <a:ext cx="1955601" cy="1368921"/>
            </a:xfrm>
            <a:prstGeom prst="chevron">
              <a:avLst/>
            </a:prstGeom>
            <a:solidFill>
              <a:schemeClr val="accent2">
                <a:lumMod val="60000"/>
                <a:lumOff val="40000"/>
              </a:schemeClr>
            </a:solidFill>
            <a:ln>
              <a:solidFill>
                <a:schemeClr val="accent2">
                  <a:lumMod val="60000"/>
                  <a:lumOff val="4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40" name="Βέλος: Διάσημα 8">
              <a:extLst>
                <a:ext uri="{FF2B5EF4-FFF2-40B4-BE49-F238E27FC236}">
                  <a16:creationId xmlns="" xmlns:a16="http://schemas.microsoft.com/office/drawing/2014/main" id="{21F86987-9449-44CE-9E70-F6183318B3C4}"/>
                </a:ext>
              </a:extLst>
            </p:cNvPr>
            <p:cNvSpPr txBox="1"/>
            <p:nvPr/>
          </p:nvSpPr>
          <p:spPr>
            <a:xfrm>
              <a:off x="1" y="2449860"/>
              <a:ext cx="1368921" cy="5866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130" tIns="24130" rIns="24130" bIns="24130" numCol="1" spcCol="1270" anchor="ctr" anchorCtr="0">
              <a:noAutofit/>
            </a:bodyPr>
            <a:lstStyle/>
            <a:p>
              <a:pPr marL="0" lvl="0" indent="0" algn="ctr" defTabSz="1689100">
                <a:lnSpc>
                  <a:spcPct val="90000"/>
                </a:lnSpc>
                <a:spcBef>
                  <a:spcPct val="0"/>
                </a:spcBef>
                <a:spcAft>
                  <a:spcPct val="35000"/>
                </a:spcAft>
                <a:buNone/>
              </a:pPr>
              <a:r>
                <a:rPr lang="en-US" sz="3800" kern="1200" dirty="0">
                  <a:latin typeface="Times New Roman"/>
                  <a:cs typeface="Times New Roman"/>
                </a:rPr>
                <a:t>●</a:t>
              </a:r>
              <a:endParaRPr lang="en-US" sz="3800" kern="1200" dirty="0"/>
            </a:p>
          </p:txBody>
        </p:sp>
      </p:grpSp>
      <p:grpSp>
        <p:nvGrpSpPr>
          <p:cNvPr id="30" name="Ομάδα 29">
            <a:extLst>
              <a:ext uri="{FF2B5EF4-FFF2-40B4-BE49-F238E27FC236}">
                <a16:creationId xmlns="" xmlns:a16="http://schemas.microsoft.com/office/drawing/2014/main" id="{49A01C11-CEBF-41F1-844D-C43573D71889}"/>
              </a:ext>
            </a:extLst>
          </p:cNvPr>
          <p:cNvGrpSpPr/>
          <p:nvPr/>
        </p:nvGrpSpPr>
        <p:grpSpPr>
          <a:xfrm>
            <a:off x="3881764" y="2680191"/>
            <a:ext cx="6022478" cy="1271141"/>
            <a:chOff x="1368922" y="1839646"/>
            <a:chExt cx="6022478" cy="1271141"/>
          </a:xfrm>
        </p:grpSpPr>
        <p:sp>
          <p:nvSpPr>
            <p:cNvPr id="37" name="Ορθογώνιο: Στρογγύλεμα επάνω γωνιών 36">
              <a:extLst>
                <a:ext uri="{FF2B5EF4-FFF2-40B4-BE49-F238E27FC236}">
                  <a16:creationId xmlns="" xmlns:a16="http://schemas.microsoft.com/office/drawing/2014/main" id="{03137EB9-C9E0-456D-AD94-1CF822E49281}"/>
                </a:ext>
              </a:extLst>
            </p:cNvPr>
            <p:cNvSpPr/>
            <p:nvPr/>
          </p:nvSpPr>
          <p:spPr>
            <a:xfrm rot="5400000">
              <a:off x="3744590" y="-536022"/>
              <a:ext cx="1271141" cy="6022478"/>
            </a:xfrm>
            <a:prstGeom prst="round2SameRect">
              <a:avLst/>
            </a:prstGeom>
            <a:ln>
              <a:solidFill>
                <a:schemeClr val="accent2">
                  <a:lumMod val="60000"/>
                  <a:lumOff val="40000"/>
                </a:schemeClr>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8" name="Ορθογώνιο: Στρογγύλεμα επάνω γωνιών 10">
              <a:extLst>
                <a:ext uri="{FF2B5EF4-FFF2-40B4-BE49-F238E27FC236}">
                  <a16:creationId xmlns="" xmlns:a16="http://schemas.microsoft.com/office/drawing/2014/main" id="{EA59787C-ACED-48EF-A2DD-928525D929D7}"/>
                </a:ext>
              </a:extLst>
            </p:cNvPr>
            <p:cNvSpPr txBox="1"/>
            <p:nvPr/>
          </p:nvSpPr>
          <p:spPr>
            <a:xfrm>
              <a:off x="1368922" y="1901698"/>
              <a:ext cx="5960426" cy="114703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2240" tIns="12700" rIns="12700" bIns="12700" numCol="1" spcCol="1270" anchor="ctr" anchorCtr="0">
              <a:noAutofit/>
            </a:bodyPr>
            <a:lstStyle/>
            <a:p>
              <a:pPr marL="0" lvl="1" algn="l" defTabSz="889000">
                <a:lnSpc>
                  <a:spcPct val="90000"/>
                </a:lnSpc>
                <a:spcBef>
                  <a:spcPct val="0"/>
                </a:spcBef>
                <a:spcAft>
                  <a:spcPct val="15000"/>
                </a:spcAft>
              </a:pPr>
              <a:r>
                <a:rPr lang="el-GR" sz="2000" kern="1200" dirty="0"/>
                <a:t>Ακολούθησαν πολλές χώρες που ψήφισαν την απαγόρευση αυτή, όπως το Βέλγιο, η Ολλανδία, η Ιταλία.</a:t>
              </a:r>
              <a:endParaRPr lang="en-US" sz="2000" kern="1200" dirty="0"/>
            </a:p>
          </p:txBody>
        </p:sp>
      </p:grpSp>
      <p:grpSp>
        <p:nvGrpSpPr>
          <p:cNvPr id="31" name="Ομάδα 30">
            <a:extLst>
              <a:ext uri="{FF2B5EF4-FFF2-40B4-BE49-F238E27FC236}">
                <a16:creationId xmlns="" xmlns:a16="http://schemas.microsoft.com/office/drawing/2014/main" id="{AB177CBA-42EF-4547-8F67-5E125A11F8F3}"/>
              </a:ext>
            </a:extLst>
          </p:cNvPr>
          <p:cNvGrpSpPr/>
          <p:nvPr/>
        </p:nvGrpSpPr>
        <p:grpSpPr>
          <a:xfrm>
            <a:off x="2512842" y="4370605"/>
            <a:ext cx="1368922" cy="1955601"/>
            <a:chOff x="0" y="3530060"/>
            <a:chExt cx="1368922" cy="1955601"/>
          </a:xfrm>
        </p:grpSpPr>
        <p:sp>
          <p:nvSpPr>
            <p:cNvPr id="35" name="Βέλος: Διάσημα 34">
              <a:extLst>
                <a:ext uri="{FF2B5EF4-FFF2-40B4-BE49-F238E27FC236}">
                  <a16:creationId xmlns="" xmlns:a16="http://schemas.microsoft.com/office/drawing/2014/main" id="{CE358483-B463-42CC-AE41-60119F16CB83}"/>
                </a:ext>
              </a:extLst>
            </p:cNvPr>
            <p:cNvSpPr/>
            <p:nvPr/>
          </p:nvSpPr>
          <p:spPr>
            <a:xfrm rot="5400000">
              <a:off x="-293340" y="3823400"/>
              <a:ext cx="1955601" cy="1368921"/>
            </a:xfrm>
            <a:prstGeom prst="chevron">
              <a:avLst/>
            </a:prstGeom>
            <a:solidFill>
              <a:schemeClr val="accent2">
                <a:lumMod val="60000"/>
                <a:lumOff val="40000"/>
              </a:schemeClr>
            </a:solidFill>
            <a:ln>
              <a:solidFill>
                <a:schemeClr val="accent2">
                  <a:lumMod val="60000"/>
                  <a:lumOff val="4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36" name="Βέλος: Διάσημα 12">
              <a:extLst>
                <a:ext uri="{FF2B5EF4-FFF2-40B4-BE49-F238E27FC236}">
                  <a16:creationId xmlns="" xmlns:a16="http://schemas.microsoft.com/office/drawing/2014/main" id="{939D37F8-20FE-4609-A00A-59BADEB54797}"/>
                </a:ext>
              </a:extLst>
            </p:cNvPr>
            <p:cNvSpPr txBox="1"/>
            <p:nvPr/>
          </p:nvSpPr>
          <p:spPr>
            <a:xfrm>
              <a:off x="1" y="4214521"/>
              <a:ext cx="1368921" cy="5866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130" tIns="24130" rIns="24130" bIns="24130" numCol="1" spcCol="1270" anchor="ctr" anchorCtr="0">
              <a:noAutofit/>
            </a:bodyPr>
            <a:lstStyle/>
            <a:p>
              <a:pPr marL="0" lvl="0" indent="0" algn="ctr" defTabSz="1689100">
                <a:lnSpc>
                  <a:spcPct val="90000"/>
                </a:lnSpc>
                <a:spcBef>
                  <a:spcPct val="0"/>
                </a:spcBef>
                <a:spcAft>
                  <a:spcPct val="35000"/>
                </a:spcAft>
                <a:buNone/>
              </a:pPr>
              <a:r>
                <a:rPr lang="en-US" sz="3800" kern="1200" dirty="0">
                  <a:latin typeface="Times New Roman"/>
                  <a:cs typeface="Times New Roman"/>
                </a:rPr>
                <a:t>●</a:t>
              </a:r>
              <a:endParaRPr lang="en-US" sz="3800" kern="1200" dirty="0"/>
            </a:p>
          </p:txBody>
        </p:sp>
      </p:grpSp>
      <p:grpSp>
        <p:nvGrpSpPr>
          <p:cNvPr id="32" name="Ομάδα 31">
            <a:extLst>
              <a:ext uri="{FF2B5EF4-FFF2-40B4-BE49-F238E27FC236}">
                <a16:creationId xmlns="" xmlns:a16="http://schemas.microsoft.com/office/drawing/2014/main" id="{2D7F1789-F04A-4DC4-84AC-875C1C4BAB5F}"/>
              </a:ext>
            </a:extLst>
          </p:cNvPr>
          <p:cNvGrpSpPr/>
          <p:nvPr/>
        </p:nvGrpSpPr>
        <p:grpSpPr>
          <a:xfrm>
            <a:off x="3881764" y="4453724"/>
            <a:ext cx="6022478" cy="1271141"/>
            <a:chOff x="1368922" y="3613179"/>
            <a:chExt cx="6022478" cy="1271141"/>
          </a:xfrm>
        </p:grpSpPr>
        <p:sp>
          <p:nvSpPr>
            <p:cNvPr id="33" name="Ορθογώνιο: Στρογγύλεμα επάνω γωνιών 32">
              <a:extLst>
                <a:ext uri="{FF2B5EF4-FFF2-40B4-BE49-F238E27FC236}">
                  <a16:creationId xmlns="" xmlns:a16="http://schemas.microsoft.com/office/drawing/2014/main" id="{6315700C-0D2B-4074-81E7-B5D791E6F8E9}"/>
                </a:ext>
              </a:extLst>
            </p:cNvPr>
            <p:cNvSpPr/>
            <p:nvPr/>
          </p:nvSpPr>
          <p:spPr>
            <a:xfrm rot="5400000">
              <a:off x="3744590" y="1237511"/>
              <a:ext cx="1271141" cy="6022478"/>
            </a:xfrm>
            <a:prstGeom prst="round2SameRect">
              <a:avLst/>
            </a:prstGeom>
            <a:ln>
              <a:solidFill>
                <a:schemeClr val="accent2">
                  <a:lumMod val="60000"/>
                  <a:lumOff val="40000"/>
                </a:schemeClr>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4" name="Ορθογώνιο: Στρογγύλεμα επάνω γωνιών 14">
              <a:extLst>
                <a:ext uri="{FF2B5EF4-FFF2-40B4-BE49-F238E27FC236}">
                  <a16:creationId xmlns="" xmlns:a16="http://schemas.microsoft.com/office/drawing/2014/main" id="{D0B1C0BA-5E24-4690-B6F8-259D85C0D760}"/>
                </a:ext>
              </a:extLst>
            </p:cNvPr>
            <p:cNvSpPr txBox="1"/>
            <p:nvPr/>
          </p:nvSpPr>
          <p:spPr>
            <a:xfrm>
              <a:off x="1368922" y="3675231"/>
              <a:ext cx="5960426" cy="114703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2240" tIns="12700" rIns="12700" bIns="12700" numCol="1" spcCol="1270" anchor="ctr" anchorCtr="0">
              <a:noAutofit/>
            </a:bodyPr>
            <a:lstStyle/>
            <a:p>
              <a:pPr marL="0" lvl="1" algn="l" defTabSz="889000">
                <a:lnSpc>
                  <a:spcPct val="90000"/>
                </a:lnSpc>
                <a:spcBef>
                  <a:spcPct val="0"/>
                </a:spcBef>
                <a:spcAft>
                  <a:spcPct val="15000"/>
                </a:spcAft>
              </a:pPr>
              <a:r>
                <a:rPr lang="el-GR" sz="2000" kern="1200" dirty="0"/>
                <a:t>Όμως, υπάρχουν ακόμη χώρες που βασανίζουν ζώα για τη ψυχαγωγία των ανθρώπων, με </a:t>
              </a:r>
              <a:r>
                <a:rPr lang="el-GR" sz="2000" kern="1200" dirty="0" smtClean="0"/>
                <a:t>τσίρκο</a:t>
              </a:r>
              <a:r>
                <a:rPr lang="el-GR" sz="2000" kern="1200" dirty="0"/>
                <a:t>, </a:t>
              </a:r>
              <a:r>
                <a:rPr lang="el-GR" sz="2000" kern="1200" dirty="0" smtClean="0"/>
                <a:t>ταυρομαχίες</a:t>
              </a:r>
              <a:r>
                <a:rPr lang="el-GR" sz="2000" kern="1200" dirty="0"/>
                <a:t>, </a:t>
              </a:r>
              <a:r>
                <a:rPr lang="el-GR" sz="2000" kern="1200" dirty="0" smtClean="0"/>
                <a:t>ιπποδρομίες</a:t>
              </a:r>
              <a:r>
                <a:rPr lang="el-GR" sz="2000" kern="1200" dirty="0"/>
                <a:t>, κτλ.  </a:t>
              </a:r>
              <a:endParaRPr lang="en-US" sz="2000" kern="1200" dirty="0"/>
            </a:p>
          </p:txBody>
        </p:sp>
      </p:grpSp>
    </p:spTree>
    <p:extLst>
      <p:ext uri="{BB962C8B-B14F-4D97-AF65-F5344CB8AC3E}">
        <p14:creationId xmlns="" xmlns:p14="http://schemas.microsoft.com/office/powerpoint/2010/main" val="366782074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Πνοή">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Θέμα του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Θέμα του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TotalTime>
  <Words>558</Words>
  <Application>Microsoft Office PowerPoint</Application>
  <PresentationFormat>Προσαρμογή</PresentationFormat>
  <Paragraphs>73</Paragraphs>
  <Slides>21</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21</vt:i4>
      </vt:variant>
    </vt:vector>
  </HeadingPairs>
  <TitlesOfParts>
    <vt:vector size="22" baseType="lpstr">
      <vt:lpstr>Office Theme</vt:lpstr>
      <vt:lpstr>Τα ζώα ως διασκέδαση…      όμως χωρίς αυτά να διασκεδάζουν…</vt:lpstr>
      <vt:lpstr>  Σε ποια εικόνα τα ζώα βρίσκονται στο φυσικό τους  περιβάλλον; Από πού φαίνεται αυτό; </vt:lpstr>
      <vt:lpstr> Σε ποια εικόνα τα ζώα βρίσκονται στο φυσικό τους  περιβάλλον; Πού πιστεύετε ότι πρέπει να μένουν;</vt:lpstr>
      <vt:lpstr> Πού βρίσκονται τα ζώα στις εικόνες; Σε ποια  εικόνα βρίσκονται στο φυσικό τους περιβάλλον; </vt:lpstr>
      <vt:lpstr> Σε ποια εικόνα πιστεύετε ότι τα ζώα είναι  περισσότερο ελεύθερα; Τι διαφορές παρατηρείτε; </vt:lpstr>
      <vt:lpstr> Σε ποια εικόνα πιστεύετε ότι νιώθουν καλύτερα;   Γιατί;</vt:lpstr>
      <vt:lpstr>  Γιατί αυτά τα ζώα βρίσκονται στο τσίρκο;   Ποιος τα πήγε εκεί; </vt:lpstr>
      <vt:lpstr> Γιατί αυτός ο ταύρος βρίσκεται εκεί;  Ποιος το επιτρέπει;  </vt:lpstr>
      <vt:lpstr>  </vt:lpstr>
      <vt:lpstr>Αυτού του είδους η αιχμαλωσία ζώων έχει ως στόχο τη διασκέδαση των ανθρώπων… όχι όμως τη διασκέδαση των ζώων</vt:lpstr>
      <vt:lpstr>  Ας δώσουμε φωνή στα ζώα!  </vt:lpstr>
      <vt:lpstr> Πως πιστεύετε ότι νιώθει; Γιατί;</vt:lpstr>
      <vt:lpstr>   Του αρέσει αυτό που κάνει; Τι θα ήθελε τώρα; </vt:lpstr>
      <vt:lpstr> Αν μπορούσε να  μας μιλήσει, τι  θα μας έλεγε; </vt:lpstr>
      <vt:lpstr> Τι πιστεύεις ότι σκέφτεται;   Τι έχει ανάγκη αυτή τη στιγμή;</vt:lpstr>
      <vt:lpstr>Τι έχουν τελικά ανάγκη τα ζώα;  Ξαναδείτε τις απαντήσεις που δώσατε πριν</vt:lpstr>
      <vt:lpstr>Εσύ θα επισκεπτόσουν ένα τσίρκο ή έναν άλλο χώρο όπου καταπιέζονται ζώα για να διασκεδάσεις;</vt:lpstr>
      <vt:lpstr>Ας δημιουργήσουμε τους δικούς μας νόμους! </vt:lpstr>
      <vt:lpstr>Αν ήμουν άγριο ζώο θα ήθελα να μένω…</vt:lpstr>
      <vt:lpstr>Προτεινόμενη δράση</vt:lpstr>
      <vt:lpstr>Πηγές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Τα ζώα ως διασκέδαση…      όμως χωρίς αυτά να διασκεδάζουν…</dc:title>
  <dc:creator>oly kou</dc:creator>
  <cp:lastModifiedBy>Stavros Karageorgakis</cp:lastModifiedBy>
  <cp:revision>8</cp:revision>
  <dcterms:created xsi:type="dcterms:W3CDTF">2020-02-28T19:28:20Z</dcterms:created>
  <dcterms:modified xsi:type="dcterms:W3CDTF">2020-02-29T08:21:17Z</dcterms:modified>
</cp:coreProperties>
</file>