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44" r:id="rId2"/>
  </p:sld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AB9E85-9354-9CAE-8274-962F7E61D264}" v="28" dt="2020-04-13T23:12:35.390"/>
    <p1510:client id="{4C11B8A5-553F-9C10-3A05-F330446FD414}" v="1" dt="2020-04-13T14:27:25.603"/>
    <p1510:client id="{7D6CE9D2-EBD0-4199-1DD5-9B76E1A520DF}" v="146" dt="2020-04-13T23:59:20.430"/>
    <p1510:client id="{92A5BE3C-5D46-C2CE-49FE-2E829565CAE0}" v="1" dt="2020-04-13T15:06:10.957"/>
    <p1510:client id="{DD62D836-7EE3-AE0E-350F-028275CB09C1}" v="90" dt="2020-04-12T12:08:18.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13/4/2020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97568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13/4/2020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80166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13/4/2020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938526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54524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7190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23149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3044383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27196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8979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98769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55372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13/4/2020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235862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44713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93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593696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9605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70595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28035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3129177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8930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13/4/2020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35946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8526F0F3-3C53-41BC-8FFD-0BFB6DD91672}" type="datetimeFigureOut">
              <a:rPr lang="el-GR" smtClean="0"/>
              <a:t>13/4/2020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424105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8526F0F3-3C53-41BC-8FFD-0BFB6DD91672}" type="datetimeFigureOut">
              <a:rPr lang="el-GR" smtClean="0"/>
              <a:t>13/4/2020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65038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8526F0F3-3C53-41BC-8FFD-0BFB6DD91672}" type="datetimeFigureOut">
              <a:rPr lang="el-GR" smtClean="0"/>
              <a:t>13/4/2020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997914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526F0F3-3C53-41BC-8FFD-0BFB6DD91672}" type="datetimeFigureOut">
              <a:rPr lang="el-GR" smtClean="0"/>
              <a:t>13/4/2020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17584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26F0F3-3C53-41BC-8FFD-0BFB6DD91672}" type="datetimeFigureOut">
              <a:rPr lang="el-GR" smtClean="0"/>
              <a:t>13/4/2020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79947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26F0F3-3C53-41BC-8FFD-0BFB6DD91672}" type="datetimeFigureOut">
              <a:rPr lang="el-GR" smtClean="0"/>
              <a:t>13/4/2020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473159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6F0F3-3C53-41BC-8FFD-0BFB6DD91672}" type="datetimeFigureOut">
              <a:rPr lang="el-GR" smtClean="0"/>
              <a:t>13/4/2020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45B6D-1AE9-4C4D-AC38-C455C96DF37A}" type="slidenum">
              <a:rPr lang="el-GR" smtClean="0"/>
              <a:t>‹#›</a:t>
            </a:fld>
            <a:endParaRPr lang="el-GR"/>
          </a:p>
        </p:txBody>
      </p:sp>
    </p:spTree>
    <p:extLst>
      <p:ext uri="{BB962C8B-B14F-4D97-AF65-F5344CB8AC3E}">
        <p14:creationId xmlns:p14="http://schemas.microsoft.com/office/powerpoint/2010/main" val="128170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4/13/2020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94663036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0" name="Group 132">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4" name="Straight Connector 133">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6"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7"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Isosceles Triangle 137">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9"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0"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Isosceles Triangle 141">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extBox 4">
            <a:extLst>
              <a:ext uri="{FF2B5EF4-FFF2-40B4-BE49-F238E27FC236}">
                <a16:creationId xmlns:a16="http://schemas.microsoft.com/office/drawing/2014/main" id="{C39A5A18-D8B4-4176-9B10-3AC3DB7D1A7A}"/>
              </a:ext>
            </a:extLst>
          </p:cNvPr>
          <p:cNvSpPr txBox="1"/>
          <p:nvPr/>
        </p:nvSpPr>
        <p:spPr>
          <a:xfrm>
            <a:off x="490071" y="4418462"/>
            <a:ext cx="8299078" cy="239440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defTabSz="457200">
              <a:lnSpc>
                <a:spcPct val="90000"/>
              </a:lnSpc>
              <a:spcBef>
                <a:spcPct val="0"/>
              </a:spcBef>
              <a:spcAft>
                <a:spcPts val="600"/>
              </a:spcAft>
            </a:pPr>
            <a:r>
              <a:rPr lang="en-US" sz="4400" dirty="0">
                <a:ln w="3175" cmpd="sng">
                  <a:noFill/>
                </a:ln>
                <a:solidFill>
                  <a:schemeClr val="accent1"/>
                </a:solidFill>
                <a:latin typeface="Comic Sans MS"/>
                <a:ea typeface="+mj-ea"/>
                <a:cs typeface="+mj-cs"/>
              </a:rPr>
              <a:t>Κα</a:t>
            </a:r>
            <a:r>
              <a:rPr lang="en-US" sz="4400" dirty="0" err="1">
                <a:ln w="3175" cmpd="sng">
                  <a:noFill/>
                </a:ln>
                <a:solidFill>
                  <a:schemeClr val="accent1"/>
                </a:solidFill>
                <a:latin typeface="Comic Sans MS"/>
                <a:ea typeface="+mj-ea"/>
                <a:cs typeface="+mj-cs"/>
              </a:rPr>
              <a:t>τοικίδι</a:t>
            </a:r>
            <a:r>
              <a:rPr lang="en-US" sz="4400" dirty="0">
                <a:ln w="3175" cmpd="sng">
                  <a:noFill/>
                </a:ln>
                <a:solidFill>
                  <a:schemeClr val="accent1"/>
                </a:solidFill>
                <a:latin typeface="Comic Sans MS"/>
                <a:ea typeface="+mj-ea"/>
                <a:cs typeface="+mj-cs"/>
              </a:rPr>
              <a:t>α: </a:t>
            </a:r>
            <a:endParaRPr lang="en-US" sz="4400">
              <a:solidFill>
                <a:schemeClr val="accent1"/>
              </a:solidFill>
              <a:latin typeface="Comic Sans MS"/>
              <a:ea typeface="+mj-ea"/>
              <a:cs typeface="+mj-cs"/>
            </a:endParaRPr>
          </a:p>
          <a:p>
            <a:pPr defTabSz="457200">
              <a:lnSpc>
                <a:spcPct val="90000"/>
              </a:lnSpc>
              <a:spcBef>
                <a:spcPct val="0"/>
              </a:spcBef>
              <a:spcAft>
                <a:spcPts val="600"/>
              </a:spcAft>
            </a:pPr>
            <a:r>
              <a:rPr lang="en-US" sz="4400" dirty="0" err="1">
                <a:ln w="3175" cmpd="sng">
                  <a:noFill/>
                </a:ln>
                <a:solidFill>
                  <a:schemeClr val="accent1"/>
                </a:solidFill>
                <a:latin typeface="Comic Sans MS"/>
                <a:ea typeface="+mj-ea"/>
                <a:cs typeface="+mj-cs"/>
              </a:rPr>
              <a:t>Μέλη</a:t>
            </a:r>
            <a:r>
              <a:rPr lang="en-US" sz="4400" dirty="0">
                <a:ln w="3175" cmpd="sng">
                  <a:noFill/>
                </a:ln>
                <a:solidFill>
                  <a:schemeClr val="accent1"/>
                </a:solidFill>
                <a:latin typeface="Comic Sans MS"/>
                <a:ea typeface="+mj-ea"/>
                <a:cs typeface="+mj-cs"/>
              </a:rPr>
              <a:t> </a:t>
            </a:r>
            <a:r>
              <a:rPr lang="en-US" sz="4400" dirty="0" err="1">
                <a:ln w="3175" cmpd="sng">
                  <a:noFill/>
                </a:ln>
                <a:solidFill>
                  <a:schemeClr val="accent1"/>
                </a:solidFill>
                <a:latin typeface="Comic Sans MS"/>
                <a:ea typeface="+mj-ea"/>
                <a:cs typeface="+mj-cs"/>
              </a:rPr>
              <a:t>της</a:t>
            </a:r>
            <a:r>
              <a:rPr lang="en-US" sz="4400" dirty="0">
                <a:ln w="3175" cmpd="sng">
                  <a:noFill/>
                </a:ln>
                <a:solidFill>
                  <a:schemeClr val="accent1"/>
                </a:solidFill>
                <a:latin typeface="Comic Sans MS"/>
                <a:ea typeface="+mj-ea"/>
                <a:cs typeface="+mj-cs"/>
              </a:rPr>
              <a:t> </a:t>
            </a:r>
            <a:r>
              <a:rPr lang="en-US" sz="4400" dirty="0" err="1">
                <a:ln w="3175" cmpd="sng">
                  <a:noFill/>
                </a:ln>
                <a:solidFill>
                  <a:schemeClr val="accent1"/>
                </a:solidFill>
                <a:latin typeface="Comic Sans MS"/>
                <a:ea typeface="+mj-ea"/>
                <a:cs typeface="+mj-cs"/>
              </a:rPr>
              <a:t>οικογένει</a:t>
            </a:r>
            <a:r>
              <a:rPr lang="en-US" sz="4400" dirty="0">
                <a:ln w="3175" cmpd="sng">
                  <a:noFill/>
                </a:ln>
                <a:solidFill>
                  <a:schemeClr val="accent1"/>
                </a:solidFill>
                <a:latin typeface="Comic Sans MS"/>
                <a:ea typeface="+mj-ea"/>
                <a:cs typeface="+mj-cs"/>
              </a:rPr>
              <a:t>ας​</a:t>
            </a:r>
          </a:p>
          <a:p>
            <a:pPr defTabSz="457200">
              <a:lnSpc>
                <a:spcPct val="90000"/>
              </a:lnSpc>
              <a:spcBef>
                <a:spcPct val="0"/>
              </a:spcBef>
              <a:spcAft>
                <a:spcPts val="600"/>
              </a:spcAft>
            </a:pPr>
            <a:r>
              <a:rPr lang="en-US" sz="2800" dirty="0">
                <a:ln w="3175" cmpd="sng">
                  <a:noFill/>
                </a:ln>
                <a:solidFill>
                  <a:schemeClr val="accent1"/>
                </a:solidFill>
                <a:latin typeface="Comic Sans MS"/>
                <a:ea typeface="+mj-ea"/>
                <a:cs typeface="+mj-cs"/>
              </a:rPr>
              <a:t>(Υπ</a:t>
            </a:r>
            <a:r>
              <a:rPr lang="en-US" sz="2800" dirty="0" err="1">
                <a:ln w="3175" cmpd="sng">
                  <a:noFill/>
                </a:ln>
                <a:solidFill>
                  <a:schemeClr val="accent1"/>
                </a:solidFill>
                <a:latin typeface="Comic Sans MS"/>
                <a:ea typeface="+mj-ea"/>
                <a:cs typeface="+mj-cs"/>
              </a:rPr>
              <a:t>εύθυνος</a:t>
            </a:r>
            <a:r>
              <a:rPr lang="en-US" sz="2800" dirty="0">
                <a:ln w="3175" cmpd="sng">
                  <a:noFill/>
                </a:ln>
                <a:solidFill>
                  <a:schemeClr val="accent1"/>
                </a:solidFill>
                <a:latin typeface="Comic Sans MS"/>
                <a:ea typeface="+mj-ea"/>
                <a:cs typeface="+mj-cs"/>
              </a:rPr>
              <a:t> </a:t>
            </a:r>
            <a:r>
              <a:rPr lang="en-US" sz="2800" dirty="0" err="1">
                <a:ln w="3175" cmpd="sng">
                  <a:noFill/>
                </a:ln>
                <a:solidFill>
                  <a:schemeClr val="accent1"/>
                </a:solidFill>
                <a:latin typeface="Comic Sans MS"/>
                <a:ea typeface="+mj-ea"/>
                <a:cs typeface="+mj-cs"/>
              </a:rPr>
              <a:t>Κηδεμόν</a:t>
            </a:r>
            <a:r>
              <a:rPr lang="en-US" sz="2800" dirty="0">
                <a:ln w="3175" cmpd="sng">
                  <a:noFill/>
                </a:ln>
                <a:solidFill>
                  <a:schemeClr val="accent1"/>
                </a:solidFill>
                <a:latin typeface="Comic Sans MS"/>
                <a:ea typeface="+mj-ea"/>
                <a:cs typeface="+mj-cs"/>
              </a:rPr>
              <a:t>ας)</a:t>
            </a:r>
          </a:p>
          <a:p>
            <a:pPr defTabSz="457200">
              <a:lnSpc>
                <a:spcPct val="90000"/>
              </a:lnSpc>
              <a:spcBef>
                <a:spcPct val="0"/>
              </a:spcBef>
              <a:spcAft>
                <a:spcPts val="600"/>
              </a:spcAft>
            </a:pPr>
            <a:r>
              <a:rPr lang="en-US" sz="2000" dirty="0" err="1">
                <a:ln w="3175" cmpd="sng">
                  <a:noFill/>
                </a:ln>
                <a:solidFill>
                  <a:schemeClr val="accent1"/>
                </a:solidFill>
                <a:latin typeface="Comic Sans MS"/>
                <a:ea typeface="+mj-ea"/>
                <a:cs typeface="+mj-cs"/>
              </a:rPr>
              <a:t>Υλικό</a:t>
            </a:r>
            <a:r>
              <a:rPr lang="en-US" sz="2000" dirty="0">
                <a:ln w="3175" cmpd="sng">
                  <a:noFill/>
                </a:ln>
                <a:solidFill>
                  <a:schemeClr val="accent1"/>
                </a:solidFill>
                <a:latin typeface="Comic Sans MS"/>
                <a:ea typeface="+mj-ea"/>
                <a:cs typeface="+mj-cs"/>
              </a:rPr>
              <a:t> </a:t>
            </a:r>
            <a:r>
              <a:rPr lang="en-US" sz="2000" dirty="0" err="1">
                <a:ln w="3175" cmpd="sng">
                  <a:noFill/>
                </a:ln>
                <a:solidFill>
                  <a:schemeClr val="accent1"/>
                </a:solidFill>
                <a:latin typeface="Comic Sans MS"/>
                <a:ea typeface="+mj-ea"/>
                <a:cs typeface="+mj-cs"/>
              </a:rPr>
              <a:t>γι</a:t>
            </a:r>
            <a:r>
              <a:rPr lang="en-US" sz="2000" dirty="0">
                <a:ln w="3175" cmpd="sng">
                  <a:noFill/>
                </a:ln>
                <a:solidFill>
                  <a:schemeClr val="accent1"/>
                </a:solidFill>
                <a:latin typeface="Comic Sans MS"/>
                <a:ea typeface="+mj-ea"/>
                <a:cs typeface="+mj-cs"/>
              </a:rPr>
              <a:t>α Α΄β</a:t>
            </a:r>
            <a:r>
              <a:rPr lang="en-US" sz="2000" dirty="0" err="1">
                <a:ln w="3175" cmpd="sng">
                  <a:noFill/>
                </a:ln>
                <a:solidFill>
                  <a:schemeClr val="accent1"/>
                </a:solidFill>
                <a:latin typeface="Comic Sans MS"/>
                <a:ea typeface="+mj-ea"/>
                <a:cs typeface="+mj-cs"/>
              </a:rPr>
              <a:t>άθμι</a:t>
            </a:r>
            <a:r>
              <a:rPr lang="en-US" sz="2000" dirty="0">
                <a:ln w="3175" cmpd="sng">
                  <a:noFill/>
                </a:ln>
                <a:solidFill>
                  <a:schemeClr val="accent1"/>
                </a:solidFill>
                <a:latin typeface="Comic Sans MS"/>
                <a:ea typeface="+mj-ea"/>
                <a:cs typeface="+mj-cs"/>
              </a:rPr>
              <a:t>α</a:t>
            </a:r>
            <a:endParaRPr lang="en-US" sz="2000">
              <a:solidFill>
                <a:schemeClr val="accent1"/>
              </a:solidFill>
              <a:latin typeface="Comic Sans MS"/>
              <a:ea typeface="+mj-ea"/>
              <a:cs typeface="+mj-cs"/>
            </a:endParaRPr>
          </a:p>
        </p:txBody>
      </p:sp>
      <p:pic>
        <p:nvPicPr>
          <p:cNvPr id="3" name="Εικόνα 3">
            <a:extLst>
              <a:ext uri="{FF2B5EF4-FFF2-40B4-BE49-F238E27FC236}">
                <a16:creationId xmlns:a16="http://schemas.microsoft.com/office/drawing/2014/main" id="{6E38228C-A5FA-4DE7-83FE-B0888D7A1A23}"/>
              </a:ext>
            </a:extLst>
          </p:cNvPr>
          <p:cNvPicPr>
            <a:picLocks noChangeAspect="1"/>
          </p:cNvPicPr>
          <p:nvPr/>
        </p:nvPicPr>
        <p:blipFill>
          <a:blip r:embed="rId2"/>
          <a:stretch>
            <a:fillRect/>
          </a:stretch>
        </p:blipFill>
        <p:spPr>
          <a:xfrm>
            <a:off x="2388487" y="148855"/>
            <a:ext cx="6220187" cy="4608019"/>
          </a:xfrm>
          <a:prstGeom prst="rect">
            <a:avLst/>
          </a:prstGeom>
        </p:spPr>
      </p:pic>
      <p:pic>
        <p:nvPicPr>
          <p:cNvPr id="6" name="Εικόνα 6">
            <a:extLst>
              <a:ext uri="{FF2B5EF4-FFF2-40B4-BE49-F238E27FC236}">
                <a16:creationId xmlns:a16="http://schemas.microsoft.com/office/drawing/2014/main" id="{83D7959B-B931-48E4-9ABE-215729E9B096}"/>
              </a:ext>
            </a:extLst>
          </p:cNvPr>
          <p:cNvPicPr>
            <a:picLocks noChangeAspect="1"/>
          </p:cNvPicPr>
          <p:nvPr/>
        </p:nvPicPr>
        <p:blipFill>
          <a:blip r:embed="rId3"/>
          <a:stretch>
            <a:fillRect/>
          </a:stretch>
        </p:blipFill>
        <p:spPr>
          <a:xfrm>
            <a:off x="6395635" y="4860101"/>
            <a:ext cx="1983845" cy="1988312"/>
          </a:xfrm>
          <a:prstGeom prst="rect">
            <a:avLst/>
          </a:prstGeom>
        </p:spPr>
      </p:pic>
      <p:sp>
        <p:nvSpPr>
          <p:cNvPr id="2" name="TextBox 1">
            <a:extLst>
              <a:ext uri="{FF2B5EF4-FFF2-40B4-BE49-F238E27FC236}">
                <a16:creationId xmlns:a16="http://schemas.microsoft.com/office/drawing/2014/main" id="{9E023E8C-263A-425E-BF7F-04207689B215}"/>
              </a:ext>
            </a:extLst>
          </p:cNvPr>
          <p:cNvSpPr txBox="1"/>
          <p:nvPr/>
        </p:nvSpPr>
        <p:spPr>
          <a:xfrm>
            <a:off x="9767636" y="152400"/>
            <a:ext cx="24223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b="1" dirty="0">
                <a:latin typeface="Times New Roman"/>
                <a:cs typeface="Times New Roman"/>
              </a:rPr>
              <a:t>Σύνταξη - Επιμέλεια</a:t>
            </a:r>
            <a:endParaRPr lang="en-US" sz="2000">
              <a:latin typeface="Times New Roman"/>
              <a:ea typeface="+mn-lt"/>
              <a:cs typeface="+mn-lt"/>
            </a:endParaRPr>
          </a:p>
          <a:p>
            <a:r>
              <a:rPr lang="el-GR" sz="2000" b="1" dirty="0">
                <a:latin typeface="Times New Roman"/>
                <a:cs typeface="Times New Roman"/>
              </a:rPr>
              <a:t>Όλγα </a:t>
            </a:r>
            <a:r>
              <a:rPr lang="el-GR" sz="2000" b="1" dirty="0" err="1">
                <a:latin typeface="Times New Roman"/>
                <a:cs typeface="Times New Roman"/>
              </a:rPr>
              <a:t>Λιάρα</a:t>
            </a:r>
            <a:endParaRPr lang="el-GR" sz="2000" dirty="0" err="1">
              <a:latin typeface="Times New Roman"/>
              <a:ea typeface="+mn-lt"/>
              <a:cs typeface="+mn-lt"/>
            </a:endParaRPr>
          </a:p>
        </p:txBody>
      </p:sp>
    </p:spTree>
    <p:extLst>
      <p:ext uri="{BB962C8B-B14F-4D97-AF65-F5344CB8AC3E}">
        <p14:creationId xmlns:p14="http://schemas.microsoft.com/office/powerpoint/2010/main" val="543399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9BC3EEFA-E86C-4829-B484-CE466397DD30}"/>
              </a:ext>
            </a:extLst>
          </p:cNvPr>
          <p:cNvPicPr>
            <a:picLocks noChangeAspect="1"/>
          </p:cNvPicPr>
          <p:nvPr/>
        </p:nvPicPr>
        <p:blipFill>
          <a:blip r:embed="rId2"/>
          <a:stretch>
            <a:fillRect/>
          </a:stretch>
        </p:blipFill>
        <p:spPr>
          <a:xfrm>
            <a:off x="8481969" y="3574093"/>
            <a:ext cx="2023433" cy="3112718"/>
          </a:xfrm>
          <a:prstGeom prst="rect">
            <a:avLst/>
          </a:prstGeom>
        </p:spPr>
      </p:pic>
      <p:pic>
        <p:nvPicPr>
          <p:cNvPr id="4" name="Εικόνα 4">
            <a:extLst>
              <a:ext uri="{FF2B5EF4-FFF2-40B4-BE49-F238E27FC236}">
                <a16:creationId xmlns:a16="http://schemas.microsoft.com/office/drawing/2014/main" id="{E4C2C973-CB5D-4EB3-A46A-CA13E918B530}"/>
              </a:ext>
            </a:extLst>
          </p:cNvPr>
          <p:cNvPicPr>
            <a:picLocks noChangeAspect="1"/>
          </p:cNvPicPr>
          <p:nvPr/>
        </p:nvPicPr>
        <p:blipFill>
          <a:blip r:embed="rId3"/>
          <a:stretch>
            <a:fillRect/>
          </a:stretch>
        </p:blipFill>
        <p:spPr>
          <a:xfrm>
            <a:off x="392482" y="289366"/>
            <a:ext cx="2440488" cy="2928557"/>
          </a:xfrm>
          <a:prstGeom prst="rect">
            <a:avLst/>
          </a:prstGeom>
        </p:spPr>
      </p:pic>
      <p:sp>
        <p:nvSpPr>
          <p:cNvPr id="6" name="Σύννεφο 5">
            <a:extLst>
              <a:ext uri="{FF2B5EF4-FFF2-40B4-BE49-F238E27FC236}">
                <a16:creationId xmlns:a16="http://schemas.microsoft.com/office/drawing/2014/main" id="{88A101F3-5618-4FB5-8F95-F681AF2A9C28}"/>
              </a:ext>
            </a:extLst>
          </p:cNvPr>
          <p:cNvSpPr/>
          <p:nvPr/>
        </p:nvSpPr>
        <p:spPr>
          <a:xfrm>
            <a:off x="2219826" y="1387642"/>
            <a:ext cx="7034625" cy="32747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latin typeface="Comic Sans MS"/>
              </a:rPr>
              <a:t>Κατοικίδια είναι μόνο όσα ζωάκια μπορούν να ζήσουν μαζί μας ελεύθερα μέσα στο σπίτι, ως μέλη της οικογένειας</a:t>
            </a:r>
          </a:p>
        </p:txBody>
      </p:sp>
    </p:spTree>
    <p:extLst>
      <p:ext uri="{BB962C8B-B14F-4D97-AF65-F5344CB8AC3E}">
        <p14:creationId xmlns:p14="http://schemas.microsoft.com/office/powerpoint/2010/main" val="2924072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8BEF57-7C76-40C9-B828-94D9A2BC546A}"/>
              </a:ext>
            </a:extLst>
          </p:cNvPr>
          <p:cNvSpPr>
            <a:spLocks noGrp="1"/>
          </p:cNvSpPr>
          <p:nvPr>
            <p:ph type="title"/>
          </p:nvPr>
        </p:nvSpPr>
        <p:spPr>
          <a:xfrm>
            <a:off x="677334" y="358943"/>
            <a:ext cx="8596668" cy="799431"/>
          </a:xfrm>
        </p:spPr>
        <p:txBody>
          <a:bodyPr/>
          <a:lstStyle/>
          <a:p>
            <a:pPr algn="ctr"/>
            <a:r>
              <a:rPr lang="el-GR" dirty="0"/>
              <a:t>       </a:t>
            </a:r>
            <a:r>
              <a:rPr lang="el-GR" sz="4000" dirty="0">
                <a:latin typeface="Comic Sans MS"/>
              </a:rPr>
              <a:t>Βλέπεις κάποιο λάθος;</a:t>
            </a:r>
            <a:endParaRPr lang="el-GR" dirty="0"/>
          </a:p>
        </p:txBody>
      </p:sp>
      <p:pic>
        <p:nvPicPr>
          <p:cNvPr id="3" name="Εικόνα 3" descr="Εικόνα που περιέχει κτίριο, κλουβί, καθιστός, πίνακας&#10;&#10;Η περιγραφή δημιουργήθηκε με πολύ υψηλή αξιοπιστία">
            <a:extLst>
              <a:ext uri="{FF2B5EF4-FFF2-40B4-BE49-F238E27FC236}">
                <a16:creationId xmlns:a16="http://schemas.microsoft.com/office/drawing/2014/main" id="{32F1776F-98BF-4EEE-82B5-4B1E467849E8}"/>
              </a:ext>
            </a:extLst>
          </p:cNvPr>
          <p:cNvPicPr>
            <a:picLocks noChangeAspect="1"/>
          </p:cNvPicPr>
          <p:nvPr/>
        </p:nvPicPr>
        <p:blipFill>
          <a:blip r:embed="rId2"/>
          <a:stretch>
            <a:fillRect/>
          </a:stretch>
        </p:blipFill>
        <p:spPr>
          <a:xfrm>
            <a:off x="411079" y="1604963"/>
            <a:ext cx="2286000" cy="3267075"/>
          </a:xfrm>
          <a:prstGeom prst="rect">
            <a:avLst/>
          </a:prstGeom>
        </p:spPr>
      </p:pic>
      <p:pic>
        <p:nvPicPr>
          <p:cNvPr id="5" name="Εικόνα 5" descr="Εικόνα που περιέχει ενυδρείο, δοχείο, φαγητό, πίνακας&#10;&#10;Η περιγραφή δημιουργήθηκε με πολύ υψηλή αξιοπιστία">
            <a:extLst>
              <a:ext uri="{FF2B5EF4-FFF2-40B4-BE49-F238E27FC236}">
                <a16:creationId xmlns:a16="http://schemas.microsoft.com/office/drawing/2014/main" id="{BE28998E-53F3-491F-AB1D-D5F756EC644D}"/>
              </a:ext>
            </a:extLst>
          </p:cNvPr>
          <p:cNvPicPr>
            <a:picLocks noChangeAspect="1"/>
          </p:cNvPicPr>
          <p:nvPr/>
        </p:nvPicPr>
        <p:blipFill>
          <a:blip r:embed="rId3"/>
          <a:stretch>
            <a:fillRect/>
          </a:stretch>
        </p:blipFill>
        <p:spPr>
          <a:xfrm>
            <a:off x="3050005" y="1849164"/>
            <a:ext cx="2743200" cy="1675778"/>
          </a:xfrm>
          <a:prstGeom prst="rect">
            <a:avLst/>
          </a:prstGeom>
        </p:spPr>
      </p:pic>
      <p:pic>
        <p:nvPicPr>
          <p:cNvPr id="7" name="Εικόνα 7" descr="Εικόνα που περιέχει γυάλα, δοχείο, εσωτερικό, γυαλί&#10;&#10;Η περιγραφή δημιουργήθηκε με πολύ υψηλή αξιοπιστία">
            <a:extLst>
              <a:ext uri="{FF2B5EF4-FFF2-40B4-BE49-F238E27FC236}">
                <a16:creationId xmlns:a16="http://schemas.microsoft.com/office/drawing/2014/main" id="{3A823156-280B-4AF3-B3AA-7B601BCA580F}"/>
              </a:ext>
            </a:extLst>
          </p:cNvPr>
          <p:cNvPicPr>
            <a:picLocks noChangeAspect="1"/>
          </p:cNvPicPr>
          <p:nvPr/>
        </p:nvPicPr>
        <p:blipFill>
          <a:blip r:embed="rId4"/>
          <a:stretch>
            <a:fillRect/>
          </a:stretch>
        </p:blipFill>
        <p:spPr>
          <a:xfrm>
            <a:off x="6288506" y="1408285"/>
            <a:ext cx="2743200" cy="1855694"/>
          </a:xfrm>
          <a:prstGeom prst="rect">
            <a:avLst/>
          </a:prstGeom>
        </p:spPr>
      </p:pic>
      <p:pic>
        <p:nvPicPr>
          <p:cNvPr id="9" name="Εικόνα 9" descr="Εικόνα που περιέχει πίνακας, κουτί, πράσινο, κτίριο&#10;&#10;Η περιγραφή δημιουργήθηκε με πολύ υψηλή αξιοπιστία">
            <a:extLst>
              <a:ext uri="{FF2B5EF4-FFF2-40B4-BE49-F238E27FC236}">
                <a16:creationId xmlns:a16="http://schemas.microsoft.com/office/drawing/2014/main" id="{81C2AB53-05A1-4228-AA25-C09539A39356}"/>
              </a:ext>
            </a:extLst>
          </p:cNvPr>
          <p:cNvPicPr>
            <a:picLocks noChangeAspect="1"/>
          </p:cNvPicPr>
          <p:nvPr/>
        </p:nvPicPr>
        <p:blipFill>
          <a:blip r:embed="rId5"/>
          <a:stretch>
            <a:fillRect/>
          </a:stretch>
        </p:blipFill>
        <p:spPr>
          <a:xfrm>
            <a:off x="2909637" y="4280247"/>
            <a:ext cx="2743200" cy="1445770"/>
          </a:xfrm>
          <a:prstGeom prst="rect">
            <a:avLst/>
          </a:prstGeom>
        </p:spPr>
      </p:pic>
      <p:pic>
        <p:nvPicPr>
          <p:cNvPr id="11" name="Εικόνα 11" descr="Εικόνα που περιέχει φράχτης, ζώο, θηλαστικό, κλουβί&#10;&#10;Η περιγραφή δημιουργήθηκε με πολύ υψηλή αξιοπιστία">
            <a:extLst>
              <a:ext uri="{FF2B5EF4-FFF2-40B4-BE49-F238E27FC236}">
                <a16:creationId xmlns:a16="http://schemas.microsoft.com/office/drawing/2014/main" id="{C2C39C0F-7822-4B20-A45C-483AAE4A2BFD}"/>
              </a:ext>
            </a:extLst>
          </p:cNvPr>
          <p:cNvPicPr>
            <a:picLocks noChangeAspect="1"/>
          </p:cNvPicPr>
          <p:nvPr/>
        </p:nvPicPr>
        <p:blipFill>
          <a:blip r:embed="rId6"/>
          <a:stretch>
            <a:fillRect/>
          </a:stretch>
        </p:blipFill>
        <p:spPr>
          <a:xfrm>
            <a:off x="6098004" y="3586444"/>
            <a:ext cx="2743200" cy="2913585"/>
          </a:xfrm>
          <a:prstGeom prst="rect">
            <a:avLst/>
          </a:prstGeom>
        </p:spPr>
      </p:pic>
    </p:spTree>
    <p:extLst>
      <p:ext uri="{BB962C8B-B14F-4D97-AF65-F5344CB8AC3E}">
        <p14:creationId xmlns:p14="http://schemas.microsoft.com/office/powerpoint/2010/main" val="2975319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A6A67C54-37E8-4DA3-A3AF-FFD1C98EC90F}"/>
              </a:ext>
            </a:extLst>
          </p:cNvPr>
          <p:cNvSpPr>
            <a:spLocks noGrp="1"/>
          </p:cNvSpPr>
          <p:nvPr>
            <p:ph type="title"/>
          </p:nvPr>
        </p:nvSpPr>
        <p:spPr>
          <a:xfrm>
            <a:off x="643467" y="816638"/>
            <a:ext cx="3367359" cy="5224724"/>
          </a:xfrm>
        </p:spPr>
        <p:txBody>
          <a:bodyPr anchor="ctr">
            <a:normAutofit/>
          </a:bodyPr>
          <a:lstStyle/>
          <a:p>
            <a:r>
              <a:rPr lang="el-GR">
                <a:latin typeface="Comic Sans MS"/>
              </a:rPr>
              <a:t>Πού ζούνε;</a:t>
            </a:r>
          </a:p>
        </p:txBody>
      </p:sp>
      <p:sp>
        <p:nvSpPr>
          <p:cNvPr id="3" name="Θέση περιεχομένου 2">
            <a:extLst>
              <a:ext uri="{FF2B5EF4-FFF2-40B4-BE49-F238E27FC236}">
                <a16:creationId xmlns:a16="http://schemas.microsoft.com/office/drawing/2014/main" id="{1A36E1CD-DA94-461B-BB3F-0EDEA643BCA4}"/>
              </a:ext>
            </a:extLst>
          </p:cNvPr>
          <p:cNvSpPr>
            <a:spLocks noGrp="1"/>
          </p:cNvSpPr>
          <p:nvPr>
            <p:ph idx="1"/>
          </p:nvPr>
        </p:nvSpPr>
        <p:spPr>
          <a:xfrm>
            <a:off x="4654295" y="816638"/>
            <a:ext cx="4619706" cy="5224724"/>
          </a:xfrm>
        </p:spPr>
        <p:txBody>
          <a:bodyPr vert="horz" lIns="91440" tIns="45720" rIns="91440" bIns="45720" rtlCol="0" anchor="ctr">
            <a:normAutofit/>
          </a:bodyPr>
          <a:lstStyle/>
          <a:p>
            <a:r>
              <a:rPr lang="el-GR" sz="2800">
                <a:latin typeface="Comic Sans MS"/>
              </a:rPr>
              <a:t>Τα πουλιά</a:t>
            </a:r>
          </a:p>
          <a:p>
            <a:r>
              <a:rPr lang="el-GR" sz="2800">
                <a:latin typeface="Comic Sans MS"/>
              </a:rPr>
              <a:t>Τα ψάρια</a:t>
            </a:r>
          </a:p>
          <a:p>
            <a:r>
              <a:rPr lang="el-GR" sz="2800">
                <a:latin typeface="Comic Sans MS"/>
              </a:rPr>
              <a:t>Οι χελώνες</a:t>
            </a:r>
          </a:p>
          <a:p>
            <a:r>
              <a:rPr lang="el-GR" sz="2800">
                <a:latin typeface="Comic Sans MS"/>
              </a:rPr>
              <a:t>Τα κουνελάκια</a:t>
            </a:r>
          </a:p>
          <a:p>
            <a:r>
              <a:rPr lang="el-GR" sz="2800">
                <a:latin typeface="Comic Sans MS"/>
              </a:rPr>
              <a:t>Τα </a:t>
            </a:r>
            <a:r>
              <a:rPr lang="el-GR" sz="2800" err="1">
                <a:latin typeface="Comic Sans MS"/>
              </a:rPr>
              <a:t>χαμστεράκια</a:t>
            </a:r>
            <a:endParaRPr lang="el-GR" sz="2800">
              <a:latin typeface="Comic Sans MS"/>
            </a:endParaRPr>
          </a:p>
        </p:txBody>
      </p:sp>
    </p:spTree>
    <p:extLst>
      <p:ext uri="{BB962C8B-B14F-4D97-AF65-F5344CB8AC3E}">
        <p14:creationId xmlns:p14="http://schemas.microsoft.com/office/powerpoint/2010/main" val="27700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κτίριο, κλουβί, πίνακας&#10;&#10;Η περιγραφή δημιουργήθηκε με πολύ υψηλή αξιοπιστία">
            <a:extLst>
              <a:ext uri="{FF2B5EF4-FFF2-40B4-BE49-F238E27FC236}">
                <a16:creationId xmlns:a16="http://schemas.microsoft.com/office/drawing/2014/main" id="{AFFE4132-6074-48CE-9E4F-3F5208F335BA}"/>
              </a:ext>
            </a:extLst>
          </p:cNvPr>
          <p:cNvPicPr>
            <a:picLocks noChangeAspect="1"/>
          </p:cNvPicPr>
          <p:nvPr/>
        </p:nvPicPr>
        <p:blipFill>
          <a:blip r:embed="rId2"/>
          <a:stretch>
            <a:fillRect/>
          </a:stretch>
        </p:blipFill>
        <p:spPr>
          <a:xfrm>
            <a:off x="3130217" y="158080"/>
            <a:ext cx="3424988" cy="3273261"/>
          </a:xfrm>
          <a:prstGeom prst="rect">
            <a:avLst/>
          </a:prstGeom>
        </p:spPr>
      </p:pic>
      <p:pic>
        <p:nvPicPr>
          <p:cNvPr id="4" name="Εικόνα 4" descr="Εικόνα που περιέχει σχεδίαση&#10;&#10;Η περιγραφή δημιουργήθηκε με πολύ υψηλή αξιοπιστία">
            <a:extLst>
              <a:ext uri="{FF2B5EF4-FFF2-40B4-BE49-F238E27FC236}">
                <a16:creationId xmlns:a16="http://schemas.microsoft.com/office/drawing/2014/main" id="{BE9C3088-28BE-451E-BA8D-57A13A3601B7}"/>
              </a:ext>
            </a:extLst>
          </p:cNvPr>
          <p:cNvPicPr>
            <a:picLocks noChangeAspect="1"/>
          </p:cNvPicPr>
          <p:nvPr/>
        </p:nvPicPr>
        <p:blipFill>
          <a:blip r:embed="rId3"/>
          <a:stretch>
            <a:fillRect/>
          </a:stretch>
        </p:blipFill>
        <p:spPr>
          <a:xfrm>
            <a:off x="5844339" y="3533023"/>
            <a:ext cx="2247900" cy="3000375"/>
          </a:xfrm>
          <a:prstGeom prst="rect">
            <a:avLst/>
          </a:prstGeom>
        </p:spPr>
      </p:pic>
      <p:pic>
        <p:nvPicPr>
          <p:cNvPr id="6" name="Εικόνα 6" descr="Εικόνα που περιέχει κλουβί&#10;&#10;Η περιγραφή δημιουργήθηκε με πολύ υψηλή αξιοπιστία">
            <a:extLst>
              <a:ext uri="{FF2B5EF4-FFF2-40B4-BE49-F238E27FC236}">
                <a16:creationId xmlns:a16="http://schemas.microsoft.com/office/drawing/2014/main" id="{805B88A6-FAAD-4ED5-A6A9-ADA0B63A9033}"/>
              </a:ext>
            </a:extLst>
          </p:cNvPr>
          <p:cNvPicPr>
            <a:picLocks noChangeAspect="1"/>
          </p:cNvPicPr>
          <p:nvPr/>
        </p:nvPicPr>
        <p:blipFill>
          <a:blip r:embed="rId4"/>
          <a:stretch>
            <a:fillRect/>
          </a:stretch>
        </p:blipFill>
        <p:spPr>
          <a:xfrm>
            <a:off x="1924049" y="4531143"/>
            <a:ext cx="2889584" cy="2167188"/>
          </a:xfrm>
          <a:prstGeom prst="rect">
            <a:avLst/>
          </a:prstGeom>
        </p:spPr>
      </p:pic>
    </p:spTree>
    <p:extLst>
      <p:ext uri="{BB962C8B-B14F-4D97-AF65-F5344CB8AC3E}">
        <p14:creationId xmlns:p14="http://schemas.microsoft.com/office/powerpoint/2010/main" val="1913478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Τίτλος 1">
            <a:extLst>
              <a:ext uri="{FF2B5EF4-FFF2-40B4-BE49-F238E27FC236}">
                <a16:creationId xmlns:a16="http://schemas.microsoft.com/office/drawing/2014/main" id="{DBC1367F-A11C-4D8B-88D1-A217A746C906}"/>
              </a:ext>
            </a:extLst>
          </p:cNvPr>
          <p:cNvSpPr>
            <a:spLocks noGrp="1"/>
          </p:cNvSpPr>
          <p:nvPr>
            <p:ph type="title"/>
          </p:nvPr>
        </p:nvSpPr>
        <p:spPr>
          <a:xfrm>
            <a:off x="765099" y="4340705"/>
            <a:ext cx="8796033" cy="1096650"/>
          </a:xfrm>
        </p:spPr>
        <p:txBody>
          <a:bodyPr vert="horz" lIns="91440" tIns="45720" rIns="91440" bIns="45720" rtlCol="0" anchor="b">
            <a:noAutofit/>
          </a:bodyPr>
          <a:lstStyle/>
          <a:p>
            <a:r>
              <a:rPr lang="en-US" sz="4200" dirty="0">
                <a:latin typeface="Comic Sans MS"/>
              </a:rPr>
              <a:t>Υπ</a:t>
            </a:r>
            <a:r>
              <a:rPr lang="en-US" sz="4200" dirty="0" err="1">
                <a:latin typeface="Comic Sans MS"/>
              </a:rPr>
              <a:t>εύθυνος</a:t>
            </a:r>
            <a:r>
              <a:rPr lang="en-US" sz="4200" dirty="0">
                <a:latin typeface="Comic Sans MS"/>
              </a:rPr>
              <a:t> </a:t>
            </a:r>
            <a:r>
              <a:rPr lang="en-US" sz="4200" dirty="0" err="1">
                <a:latin typeface="Comic Sans MS"/>
              </a:rPr>
              <a:t>κηδεμόν</a:t>
            </a:r>
            <a:r>
              <a:rPr lang="en-US" sz="4200" dirty="0">
                <a:latin typeface="Comic Sans MS"/>
              </a:rPr>
              <a:t>ας κα</a:t>
            </a:r>
            <a:r>
              <a:rPr lang="en-US" sz="4200" dirty="0" err="1">
                <a:latin typeface="Comic Sans MS"/>
              </a:rPr>
              <a:t>τοικίδιου</a:t>
            </a:r>
            <a:endParaRPr lang="en-US" sz="4200">
              <a:latin typeface="Comic Sans MS"/>
              <a:ea typeface="+mj-lt"/>
              <a:cs typeface="+mj-lt"/>
            </a:endParaRPr>
          </a:p>
        </p:txBody>
      </p:sp>
      <p:pic>
        <p:nvPicPr>
          <p:cNvPr id="4" name="Εικόνα 4" descr="Εικόνα που περιέχει χλόη, σκύλος, τοποθέτηση, υπαίθριος&#10;&#10;Η περιγραφή δημιουργήθηκε με πολύ υψηλή αξιοπιστία">
            <a:extLst>
              <a:ext uri="{FF2B5EF4-FFF2-40B4-BE49-F238E27FC236}">
                <a16:creationId xmlns:a16="http://schemas.microsoft.com/office/drawing/2014/main" id="{C6AFFAE0-B6E5-4128-8DC1-D17443FD7B71}"/>
              </a:ext>
            </a:extLst>
          </p:cNvPr>
          <p:cNvPicPr>
            <a:picLocks noChangeAspect="1"/>
          </p:cNvPicPr>
          <p:nvPr/>
        </p:nvPicPr>
        <p:blipFill rotWithShape="1">
          <a:blip r:embed="rId2"/>
          <a:srcRect l="17318" r="20325" b="2"/>
          <a:stretch/>
        </p:blipFill>
        <p:spPr>
          <a:xfrm>
            <a:off x="5281883" y="576400"/>
            <a:ext cx="4283716" cy="3635165"/>
          </a:xfrm>
          <a:prstGeom prst="rect">
            <a:avLst/>
          </a:prstGeom>
        </p:spPr>
      </p:pic>
      <p:pic>
        <p:nvPicPr>
          <p:cNvPr id="6" name="Εικόνα 6" descr="Εικόνα που περιέχει άτομο, παιδί, αγόρι, υπαίθριος&#10;&#10;Η περιγραφή δημιουργήθηκε με πολύ υψηλή αξιοπιστία">
            <a:extLst>
              <a:ext uri="{FF2B5EF4-FFF2-40B4-BE49-F238E27FC236}">
                <a16:creationId xmlns:a16="http://schemas.microsoft.com/office/drawing/2014/main" id="{983C9850-E59B-4006-8D52-7C15B9727369}"/>
              </a:ext>
            </a:extLst>
          </p:cNvPr>
          <p:cNvPicPr>
            <a:picLocks noChangeAspect="1"/>
          </p:cNvPicPr>
          <p:nvPr/>
        </p:nvPicPr>
        <p:blipFill rotWithShape="1">
          <a:blip r:embed="rId3"/>
          <a:srcRect r="26001" b="-2"/>
          <a:stretch/>
        </p:blipFill>
        <p:spPr>
          <a:xfrm>
            <a:off x="760634" y="574879"/>
            <a:ext cx="4029716" cy="3635025"/>
          </a:xfrm>
          <a:prstGeom prst="rect">
            <a:avLst/>
          </a:prstGeom>
        </p:spPr>
      </p:pic>
      <p:sp>
        <p:nvSpPr>
          <p:cNvPr id="9" name="TextBox 8">
            <a:extLst>
              <a:ext uri="{FF2B5EF4-FFF2-40B4-BE49-F238E27FC236}">
                <a16:creationId xmlns:a16="http://schemas.microsoft.com/office/drawing/2014/main" id="{BE510962-DF80-452E-A65F-D5375CFD9D6C}"/>
              </a:ext>
            </a:extLst>
          </p:cNvPr>
          <p:cNvSpPr txBox="1"/>
          <p:nvPr/>
        </p:nvSpPr>
        <p:spPr>
          <a:xfrm>
            <a:off x="761152" y="5650524"/>
            <a:ext cx="8424474" cy="8420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dirty="0" err="1">
                <a:solidFill>
                  <a:srgbClr val="ED7D31"/>
                </a:solidFill>
                <a:latin typeface="Comic Sans MS"/>
              </a:rPr>
              <a:t>Είν</a:t>
            </a:r>
            <a:r>
              <a:rPr lang="en-US" sz="2400" dirty="0">
                <a:solidFill>
                  <a:srgbClr val="ED7D31"/>
                </a:solidFill>
                <a:latin typeface="Comic Sans MS"/>
              </a:rPr>
              <a:t>αι </a:t>
            </a:r>
            <a:r>
              <a:rPr lang="en-US" sz="2400" dirty="0" err="1">
                <a:solidFill>
                  <a:srgbClr val="ED7D31"/>
                </a:solidFill>
                <a:latin typeface="Comic Sans MS"/>
              </a:rPr>
              <a:t>ευθύνη</a:t>
            </a:r>
            <a:r>
              <a:rPr lang="en-US" sz="2400" dirty="0">
                <a:solidFill>
                  <a:srgbClr val="ED7D31"/>
                </a:solidFill>
                <a:latin typeface="Comic Sans MS"/>
              </a:rPr>
              <a:t> και υπ</a:t>
            </a:r>
            <a:r>
              <a:rPr lang="en-US" sz="2400" dirty="0" err="1">
                <a:solidFill>
                  <a:srgbClr val="ED7D31"/>
                </a:solidFill>
                <a:latin typeface="Comic Sans MS"/>
              </a:rPr>
              <a:t>οχρέωση</a:t>
            </a:r>
            <a:r>
              <a:rPr lang="en-US" sz="2400" dirty="0">
                <a:solidFill>
                  <a:srgbClr val="ED7D31"/>
                </a:solidFill>
                <a:latin typeface="Comic Sans MS"/>
              </a:rPr>
              <a:t> </a:t>
            </a:r>
            <a:r>
              <a:rPr lang="en-US" sz="2400" dirty="0" err="1">
                <a:solidFill>
                  <a:srgbClr val="ED7D31"/>
                </a:solidFill>
                <a:latin typeface="Comic Sans MS"/>
              </a:rPr>
              <a:t>του</a:t>
            </a:r>
            <a:r>
              <a:rPr lang="en-US" sz="2400" dirty="0">
                <a:solidFill>
                  <a:srgbClr val="ED7D31"/>
                </a:solidFill>
                <a:latin typeface="Comic Sans MS"/>
              </a:rPr>
              <a:t> </a:t>
            </a:r>
            <a:r>
              <a:rPr lang="en-US" sz="2400" dirty="0" err="1">
                <a:solidFill>
                  <a:srgbClr val="ED7D31"/>
                </a:solidFill>
                <a:latin typeface="Comic Sans MS"/>
              </a:rPr>
              <a:t>κηδεμόν</a:t>
            </a:r>
            <a:r>
              <a:rPr lang="en-US" sz="2400" dirty="0">
                <a:solidFill>
                  <a:srgbClr val="ED7D31"/>
                </a:solidFill>
                <a:latin typeface="Comic Sans MS"/>
              </a:rPr>
              <a:t>α να κα</a:t>
            </a:r>
            <a:r>
              <a:rPr lang="en-US" sz="2400" dirty="0" err="1">
                <a:solidFill>
                  <a:srgbClr val="ED7D31"/>
                </a:solidFill>
                <a:latin typeface="Comic Sans MS"/>
              </a:rPr>
              <a:t>λύψει</a:t>
            </a:r>
            <a:r>
              <a:rPr lang="en-US" sz="2400" dirty="0">
                <a:solidFill>
                  <a:srgbClr val="ED7D31"/>
                </a:solidFill>
                <a:latin typeface="Comic Sans MS"/>
              </a:rPr>
              <a:t> </a:t>
            </a:r>
            <a:r>
              <a:rPr lang="en-US" sz="2400" dirty="0" err="1">
                <a:solidFill>
                  <a:srgbClr val="ED7D31"/>
                </a:solidFill>
                <a:latin typeface="Comic Sans MS"/>
              </a:rPr>
              <a:t>τις</a:t>
            </a:r>
            <a:r>
              <a:rPr lang="en-US" sz="2400" dirty="0">
                <a:solidFill>
                  <a:srgbClr val="ED7D31"/>
                </a:solidFill>
                <a:latin typeface="Comic Sans MS"/>
              </a:rPr>
              <a:t> α</a:t>
            </a:r>
            <a:r>
              <a:rPr lang="en-US" sz="2400" dirty="0" err="1">
                <a:solidFill>
                  <a:srgbClr val="ED7D31"/>
                </a:solidFill>
                <a:latin typeface="Comic Sans MS"/>
              </a:rPr>
              <a:t>νάγκες</a:t>
            </a:r>
            <a:r>
              <a:rPr lang="en-US" sz="2400" dirty="0">
                <a:solidFill>
                  <a:srgbClr val="ED7D31"/>
                </a:solidFill>
                <a:latin typeface="Comic Sans MS"/>
              </a:rPr>
              <a:t> </a:t>
            </a:r>
            <a:r>
              <a:rPr lang="en-US" sz="2400" dirty="0" err="1">
                <a:solidFill>
                  <a:srgbClr val="ED7D31"/>
                </a:solidFill>
                <a:latin typeface="Comic Sans MS"/>
              </a:rPr>
              <a:t>του</a:t>
            </a:r>
            <a:r>
              <a:rPr lang="en-US" sz="2400" dirty="0">
                <a:solidFill>
                  <a:srgbClr val="ED7D31"/>
                </a:solidFill>
                <a:latin typeface="Comic Sans MS"/>
              </a:rPr>
              <a:t> κα</a:t>
            </a:r>
            <a:r>
              <a:rPr lang="en-US" sz="2400" dirty="0" err="1">
                <a:solidFill>
                  <a:srgbClr val="ED7D31"/>
                </a:solidFill>
                <a:latin typeface="Comic Sans MS"/>
              </a:rPr>
              <a:t>τοικίδιού</a:t>
            </a:r>
            <a:r>
              <a:rPr lang="en-US" sz="2400" dirty="0">
                <a:solidFill>
                  <a:srgbClr val="ED7D31"/>
                </a:solidFill>
                <a:latin typeface="Comic Sans MS"/>
              </a:rPr>
              <a:t> </a:t>
            </a:r>
            <a:r>
              <a:rPr lang="en-US" sz="2400" dirty="0" err="1">
                <a:solidFill>
                  <a:srgbClr val="ED7D31"/>
                </a:solidFill>
                <a:latin typeface="Comic Sans MS"/>
              </a:rPr>
              <a:t>του</a:t>
            </a:r>
            <a:endParaRPr lang="el-GR" sz="2400" dirty="0" err="1">
              <a:latin typeface="Comic Sans MS"/>
              <a:ea typeface="+mn-lt"/>
              <a:cs typeface="+mn-lt"/>
            </a:endParaRPr>
          </a:p>
        </p:txBody>
      </p:sp>
    </p:spTree>
    <p:extLst>
      <p:ext uri="{BB962C8B-B14F-4D97-AF65-F5344CB8AC3E}">
        <p14:creationId xmlns:p14="http://schemas.microsoft.com/office/powerpoint/2010/main" val="244731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080EB9-F531-4EC7-BFF8-0637DE1382E8}"/>
              </a:ext>
            </a:extLst>
          </p:cNvPr>
          <p:cNvSpPr>
            <a:spLocks noGrp="1"/>
          </p:cNvSpPr>
          <p:nvPr>
            <p:ph type="title"/>
          </p:nvPr>
        </p:nvSpPr>
        <p:spPr/>
        <p:txBody>
          <a:bodyPr/>
          <a:lstStyle/>
          <a:p>
            <a:r>
              <a:rPr lang="el-GR">
                <a:latin typeface="Comic Sans MS"/>
              </a:rPr>
              <a:t>Τί πρέπει να κάνω για να είναι το κατοικίδιό μου υγιές</a:t>
            </a:r>
          </a:p>
        </p:txBody>
      </p:sp>
      <p:pic>
        <p:nvPicPr>
          <p:cNvPr id="3" name="Εικόνα 3" descr="Εικόνα που περιέχει ζώο&#10;&#10;Η περιγραφή δημιουργήθηκε με πολύ υψηλή αξιοπιστία">
            <a:extLst>
              <a:ext uri="{FF2B5EF4-FFF2-40B4-BE49-F238E27FC236}">
                <a16:creationId xmlns:a16="http://schemas.microsoft.com/office/drawing/2014/main" id="{6C300965-7889-4C6D-A1CC-AF4ED832EFFB}"/>
              </a:ext>
            </a:extLst>
          </p:cNvPr>
          <p:cNvPicPr>
            <a:picLocks noChangeAspect="1"/>
          </p:cNvPicPr>
          <p:nvPr/>
        </p:nvPicPr>
        <p:blipFill>
          <a:blip r:embed="rId2"/>
          <a:stretch>
            <a:fillRect/>
          </a:stretch>
        </p:blipFill>
        <p:spPr>
          <a:xfrm>
            <a:off x="881270" y="2643442"/>
            <a:ext cx="3129721" cy="3757725"/>
          </a:xfrm>
          <a:prstGeom prst="rect">
            <a:avLst/>
          </a:prstGeom>
        </p:spPr>
      </p:pic>
      <p:sp>
        <p:nvSpPr>
          <p:cNvPr id="5" name="Φυσαλίδα ομιλίας: Έλλειψη 4">
            <a:extLst>
              <a:ext uri="{FF2B5EF4-FFF2-40B4-BE49-F238E27FC236}">
                <a16:creationId xmlns:a16="http://schemas.microsoft.com/office/drawing/2014/main" id="{E074416E-8921-4C78-9C40-73509277FAFA}"/>
              </a:ext>
            </a:extLst>
          </p:cNvPr>
          <p:cNvSpPr/>
          <p:nvPr/>
        </p:nvSpPr>
        <p:spPr>
          <a:xfrm>
            <a:off x="4125843" y="1455111"/>
            <a:ext cx="4704520" cy="294860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a:latin typeface="Comic Sans MS"/>
              </a:rPr>
              <a:t>Εμβόλιο</a:t>
            </a:r>
          </a:p>
          <a:p>
            <a:pPr algn="ctr"/>
            <a:r>
              <a:rPr lang="el-GR" sz="2800">
                <a:latin typeface="Comic Sans MS"/>
              </a:rPr>
              <a:t>Αποπαρασίτωση</a:t>
            </a:r>
          </a:p>
          <a:p>
            <a:pPr algn="ctr"/>
            <a:r>
              <a:rPr lang="el-GR" sz="2800">
                <a:latin typeface="Comic Sans MS"/>
              </a:rPr>
              <a:t>Θεραπεία όταν είμαι άρρωστος/η</a:t>
            </a:r>
          </a:p>
          <a:p>
            <a:pPr algn="ctr"/>
            <a:r>
              <a:rPr lang="el-GR" sz="2800">
                <a:latin typeface="Comic Sans MS"/>
              </a:rPr>
              <a:t>Στείρωση</a:t>
            </a:r>
          </a:p>
        </p:txBody>
      </p:sp>
      <p:pic>
        <p:nvPicPr>
          <p:cNvPr id="4" name="Εικόνα 5"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713255DB-1A20-455A-BA80-F9BED72BD3E3}"/>
              </a:ext>
            </a:extLst>
          </p:cNvPr>
          <p:cNvPicPr>
            <a:picLocks noChangeAspect="1"/>
          </p:cNvPicPr>
          <p:nvPr/>
        </p:nvPicPr>
        <p:blipFill>
          <a:blip r:embed="rId3"/>
          <a:stretch>
            <a:fillRect/>
          </a:stretch>
        </p:blipFill>
        <p:spPr>
          <a:xfrm>
            <a:off x="7129824" y="4022035"/>
            <a:ext cx="1819658" cy="2789582"/>
          </a:xfrm>
          <a:prstGeom prst="rect">
            <a:avLst/>
          </a:prstGeom>
        </p:spPr>
      </p:pic>
    </p:spTree>
    <p:extLst>
      <p:ext uri="{BB962C8B-B14F-4D97-AF65-F5344CB8AC3E}">
        <p14:creationId xmlns:p14="http://schemas.microsoft.com/office/powerpoint/2010/main" val="2025275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γάτα, καθιστός, άτομο, αναζήτηση&#10;&#10;Η περιγραφή δημιουργήθηκε με πολύ υψηλή αξιοπιστία">
            <a:extLst>
              <a:ext uri="{FF2B5EF4-FFF2-40B4-BE49-F238E27FC236}">
                <a16:creationId xmlns:a16="http://schemas.microsoft.com/office/drawing/2014/main" id="{1AB2A535-1C1F-44F6-BF20-413CD96C01DF}"/>
              </a:ext>
            </a:extLst>
          </p:cNvPr>
          <p:cNvPicPr>
            <a:picLocks noChangeAspect="1"/>
          </p:cNvPicPr>
          <p:nvPr/>
        </p:nvPicPr>
        <p:blipFill>
          <a:blip r:embed="rId2"/>
          <a:stretch>
            <a:fillRect/>
          </a:stretch>
        </p:blipFill>
        <p:spPr>
          <a:xfrm>
            <a:off x="704574" y="570258"/>
            <a:ext cx="3461026" cy="1940615"/>
          </a:xfrm>
          <a:prstGeom prst="rect">
            <a:avLst/>
          </a:prstGeom>
        </p:spPr>
      </p:pic>
      <p:pic>
        <p:nvPicPr>
          <p:cNvPr id="4" name="Εικόνα 4" descr="Εικόνα που περιέχει σκύλος, γάτα, καθιστός, ζώο&#10;&#10;Η περιγραφή δημιουργήθηκε με πολύ υψηλή αξιοπιστία">
            <a:extLst>
              <a:ext uri="{FF2B5EF4-FFF2-40B4-BE49-F238E27FC236}">
                <a16:creationId xmlns:a16="http://schemas.microsoft.com/office/drawing/2014/main" id="{712B362D-6480-41E4-B48F-D81E1752D327}"/>
              </a:ext>
            </a:extLst>
          </p:cNvPr>
          <p:cNvPicPr>
            <a:picLocks noChangeAspect="1"/>
          </p:cNvPicPr>
          <p:nvPr/>
        </p:nvPicPr>
        <p:blipFill>
          <a:blip r:embed="rId3"/>
          <a:stretch>
            <a:fillRect/>
          </a:stretch>
        </p:blipFill>
        <p:spPr>
          <a:xfrm>
            <a:off x="4746487" y="1045127"/>
            <a:ext cx="4731025" cy="2658440"/>
          </a:xfrm>
          <a:prstGeom prst="rect">
            <a:avLst/>
          </a:prstGeom>
        </p:spPr>
      </p:pic>
      <p:pic>
        <p:nvPicPr>
          <p:cNvPr id="6" name="Εικόνα 6" descr="Εικόνα που περιέχει σκύλος, καφέ, εσωτερικό, καπέλο&#10;&#10;Η περιγραφή δημιουργήθηκε με πολύ υψηλή αξιοπιστία">
            <a:extLst>
              <a:ext uri="{FF2B5EF4-FFF2-40B4-BE49-F238E27FC236}">
                <a16:creationId xmlns:a16="http://schemas.microsoft.com/office/drawing/2014/main" id="{6C9E5DA1-EB9C-4932-910D-1DC2695285D5}"/>
              </a:ext>
            </a:extLst>
          </p:cNvPr>
          <p:cNvPicPr>
            <a:picLocks noChangeAspect="1"/>
          </p:cNvPicPr>
          <p:nvPr/>
        </p:nvPicPr>
        <p:blipFill>
          <a:blip r:embed="rId4"/>
          <a:stretch>
            <a:fillRect/>
          </a:stretch>
        </p:blipFill>
        <p:spPr>
          <a:xfrm>
            <a:off x="4934226" y="4292132"/>
            <a:ext cx="4200939" cy="2381909"/>
          </a:xfrm>
          <a:prstGeom prst="rect">
            <a:avLst/>
          </a:prstGeom>
        </p:spPr>
      </p:pic>
      <p:pic>
        <p:nvPicPr>
          <p:cNvPr id="8" name="Εικόνα 8" descr="Εικόνα που περιέχει σκύλος, εσωτερικό, καφέ, καθιστός&#10;&#10;Η περιγραφή δημιουργήθηκε με πολύ υψηλή αξιοπιστία">
            <a:extLst>
              <a:ext uri="{FF2B5EF4-FFF2-40B4-BE49-F238E27FC236}">
                <a16:creationId xmlns:a16="http://schemas.microsoft.com/office/drawing/2014/main" id="{6B85F78B-7553-4A09-A914-FCEC7433CF4A}"/>
              </a:ext>
            </a:extLst>
          </p:cNvPr>
          <p:cNvPicPr>
            <a:picLocks noChangeAspect="1"/>
          </p:cNvPicPr>
          <p:nvPr/>
        </p:nvPicPr>
        <p:blipFill>
          <a:blip r:embed="rId5"/>
          <a:stretch>
            <a:fillRect/>
          </a:stretch>
        </p:blipFill>
        <p:spPr>
          <a:xfrm>
            <a:off x="1250343" y="2575340"/>
            <a:ext cx="2502010" cy="4158973"/>
          </a:xfrm>
          <a:prstGeom prst="rect">
            <a:avLst/>
          </a:prstGeom>
        </p:spPr>
      </p:pic>
      <p:sp>
        <p:nvSpPr>
          <p:cNvPr id="3" name="TextBox 2">
            <a:extLst>
              <a:ext uri="{FF2B5EF4-FFF2-40B4-BE49-F238E27FC236}">
                <a16:creationId xmlns:a16="http://schemas.microsoft.com/office/drawing/2014/main" id="{9A97DE21-9E06-41C2-84FB-C58ED7CABD84}"/>
              </a:ext>
            </a:extLst>
          </p:cNvPr>
          <p:cNvSpPr txBox="1"/>
          <p:nvPr/>
        </p:nvSpPr>
        <p:spPr>
          <a:xfrm>
            <a:off x="4525618" y="152400"/>
            <a:ext cx="47310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a:solidFill>
                  <a:srgbClr val="92D050"/>
                </a:solidFill>
                <a:latin typeface="Comic Sans MS"/>
              </a:rPr>
              <a:t>Εμβολιασμός, Θεραπεία</a:t>
            </a:r>
          </a:p>
        </p:txBody>
      </p:sp>
    </p:spTree>
    <p:extLst>
      <p:ext uri="{BB962C8B-B14F-4D97-AF65-F5344CB8AC3E}">
        <p14:creationId xmlns:p14="http://schemas.microsoft.com/office/powerpoint/2010/main" val="1628874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4" descr="Εικόνα που περιέχει εσωτερικό, καθιστός, ζεύγος, μικρό&#10;&#10;Η περιγραφή δημιουργήθηκε με πολύ υψηλή αξιοπιστία">
            <a:extLst>
              <a:ext uri="{FF2B5EF4-FFF2-40B4-BE49-F238E27FC236}">
                <a16:creationId xmlns:a16="http://schemas.microsoft.com/office/drawing/2014/main" id="{4A582372-D756-421B-A3D1-D8BB8149FFC4}"/>
              </a:ext>
            </a:extLst>
          </p:cNvPr>
          <p:cNvPicPr>
            <a:picLocks noChangeAspect="1"/>
          </p:cNvPicPr>
          <p:nvPr/>
        </p:nvPicPr>
        <p:blipFill rotWithShape="1">
          <a:blip r:embed="rId2"/>
          <a:srcRect r="617" b="-3"/>
          <a:stretch/>
        </p:blipFill>
        <p:spPr>
          <a:xfrm>
            <a:off x="4293736" y="3660721"/>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6" name="Εικόνα 6" descr="Εικόνα που περιέχει εσωτερικό, φαγητό, έτοιμος, κέικ&#10;&#10;Η περιγραφή δημιουργήθηκε με πολύ υψηλή αξιοπιστία">
            <a:extLst>
              <a:ext uri="{FF2B5EF4-FFF2-40B4-BE49-F238E27FC236}">
                <a16:creationId xmlns:a16="http://schemas.microsoft.com/office/drawing/2014/main" id="{05EC21B6-0CE0-423F-9D56-901C7EE69FE0}"/>
              </a:ext>
            </a:extLst>
          </p:cNvPr>
          <p:cNvPicPr>
            <a:picLocks noChangeAspect="1"/>
          </p:cNvPicPr>
          <p:nvPr/>
        </p:nvPicPr>
        <p:blipFill rotWithShape="1">
          <a:blip r:embed="rId3"/>
          <a:srcRect l="6765" r="3869"/>
          <a:stretch/>
        </p:blipFill>
        <p:spPr>
          <a:xfrm>
            <a:off x="20" y="10"/>
            <a:ext cx="5179021" cy="3881736"/>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2" name="Εικόνα 2" descr="Εικόνα που περιέχει κολάρο&#10;&#10;Η περιγραφή δημιουργήθηκε με πολύ υψηλή αξιοπιστία">
            <a:extLst>
              <a:ext uri="{FF2B5EF4-FFF2-40B4-BE49-F238E27FC236}">
                <a16:creationId xmlns:a16="http://schemas.microsoft.com/office/drawing/2014/main" id="{F6E88D7B-9B09-44C5-A925-2C4533791B85}"/>
              </a:ext>
            </a:extLst>
          </p:cNvPr>
          <p:cNvPicPr>
            <a:picLocks noChangeAspect="1"/>
          </p:cNvPicPr>
          <p:nvPr/>
        </p:nvPicPr>
        <p:blipFill rotWithShape="1">
          <a:blip r:embed="rId4"/>
          <a:srcRect t="25431" r="-2" b="12995"/>
          <a:stretch/>
        </p:blipFill>
        <p:spPr>
          <a:xfrm>
            <a:off x="3683406" y="-165642"/>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3" name="TextBox 2">
            <a:extLst>
              <a:ext uri="{FF2B5EF4-FFF2-40B4-BE49-F238E27FC236}">
                <a16:creationId xmlns:a16="http://schemas.microsoft.com/office/drawing/2014/main" id="{56DDADC3-16F6-4A07-8AE7-C43BF7896137}"/>
              </a:ext>
            </a:extLst>
          </p:cNvPr>
          <p:cNvSpPr txBox="1"/>
          <p:nvPr/>
        </p:nvSpPr>
        <p:spPr>
          <a:xfrm>
            <a:off x="450574" y="4636052"/>
            <a:ext cx="433346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4400" dirty="0" err="1">
                <a:solidFill>
                  <a:srgbClr val="92D050"/>
                </a:solidFill>
                <a:latin typeface="Comic Sans MS"/>
              </a:rPr>
              <a:t>Αποπαρασίτωση</a:t>
            </a:r>
            <a:endParaRPr lang="el-GR" sz="4400" dirty="0" err="1">
              <a:solidFill>
                <a:srgbClr val="92D050"/>
              </a:solidFill>
            </a:endParaRPr>
          </a:p>
        </p:txBody>
      </p:sp>
    </p:spTree>
    <p:extLst>
      <p:ext uri="{BB962C8B-B14F-4D97-AF65-F5344CB8AC3E}">
        <p14:creationId xmlns:p14="http://schemas.microsoft.com/office/powerpoint/2010/main" val="265120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ζώο&#10;&#10;Η περιγραφή δημιουργήθηκε με πολύ υψηλή αξιοπιστία">
            <a:extLst>
              <a:ext uri="{FF2B5EF4-FFF2-40B4-BE49-F238E27FC236}">
                <a16:creationId xmlns:a16="http://schemas.microsoft.com/office/drawing/2014/main" id="{A2A6AC0C-A443-4740-9575-D536D6DE8145}"/>
              </a:ext>
            </a:extLst>
          </p:cNvPr>
          <p:cNvPicPr>
            <a:picLocks noChangeAspect="1"/>
          </p:cNvPicPr>
          <p:nvPr/>
        </p:nvPicPr>
        <p:blipFill>
          <a:blip r:embed="rId2"/>
          <a:stretch>
            <a:fillRect/>
          </a:stretch>
        </p:blipFill>
        <p:spPr>
          <a:xfrm>
            <a:off x="119270" y="3427529"/>
            <a:ext cx="3030330" cy="3636246"/>
          </a:xfrm>
          <a:prstGeom prst="rect">
            <a:avLst/>
          </a:prstGeom>
        </p:spPr>
      </p:pic>
      <p:sp>
        <p:nvSpPr>
          <p:cNvPr id="4" name="Φυσαλίδα ομιλίας: Έλλειψη 3">
            <a:extLst>
              <a:ext uri="{FF2B5EF4-FFF2-40B4-BE49-F238E27FC236}">
                <a16:creationId xmlns:a16="http://schemas.microsoft.com/office/drawing/2014/main" id="{050334CA-7A54-4673-9B40-822F968A74B9}"/>
              </a:ext>
            </a:extLst>
          </p:cNvPr>
          <p:cNvSpPr/>
          <p:nvPr/>
        </p:nvSpPr>
        <p:spPr>
          <a:xfrm>
            <a:off x="2745409" y="63634"/>
            <a:ext cx="5477563" cy="32909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a:latin typeface="Comic Sans MS"/>
              </a:rPr>
              <a:t>Η στείρωση είναι ένα χειρουργείο που κάνει μόνο ο κτηνίατρος για να μην αρρωστήσω όταν μεγαλώσω</a:t>
            </a:r>
          </a:p>
        </p:txBody>
      </p:sp>
      <p:pic>
        <p:nvPicPr>
          <p:cNvPr id="3" name="Εικόνα 4"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FAB7A4AA-9725-454F-BA00-E239EB259B5D}"/>
              </a:ext>
            </a:extLst>
          </p:cNvPr>
          <p:cNvPicPr>
            <a:picLocks noChangeAspect="1"/>
          </p:cNvPicPr>
          <p:nvPr/>
        </p:nvPicPr>
        <p:blipFill>
          <a:blip r:embed="rId3"/>
          <a:stretch>
            <a:fillRect/>
          </a:stretch>
        </p:blipFill>
        <p:spPr>
          <a:xfrm>
            <a:off x="6555563" y="3425686"/>
            <a:ext cx="2283484" cy="3496366"/>
          </a:xfrm>
          <a:prstGeom prst="rect">
            <a:avLst/>
          </a:prstGeom>
        </p:spPr>
      </p:pic>
    </p:spTree>
    <p:extLst>
      <p:ext uri="{BB962C8B-B14F-4D97-AF65-F5344CB8AC3E}">
        <p14:creationId xmlns:p14="http://schemas.microsoft.com/office/powerpoint/2010/main" val="655439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ζώο&#10;&#10;Η περιγραφή δημιουργήθηκε με πολύ υψηλή αξιοπιστία">
            <a:extLst>
              <a:ext uri="{FF2B5EF4-FFF2-40B4-BE49-F238E27FC236}">
                <a16:creationId xmlns:a16="http://schemas.microsoft.com/office/drawing/2014/main" id="{9203A7DA-817A-4082-BE15-EC202BD5B536}"/>
              </a:ext>
            </a:extLst>
          </p:cNvPr>
          <p:cNvPicPr>
            <a:picLocks noChangeAspect="1"/>
          </p:cNvPicPr>
          <p:nvPr/>
        </p:nvPicPr>
        <p:blipFill>
          <a:blip r:embed="rId2"/>
          <a:stretch>
            <a:fillRect/>
          </a:stretch>
        </p:blipFill>
        <p:spPr>
          <a:xfrm>
            <a:off x="6811617" y="48225"/>
            <a:ext cx="3118678" cy="3746681"/>
          </a:xfrm>
          <a:prstGeom prst="rect">
            <a:avLst/>
          </a:prstGeom>
        </p:spPr>
      </p:pic>
      <p:pic>
        <p:nvPicPr>
          <p:cNvPr id="4" name="Εικόνα 4"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A8828BF0-112E-40EB-A731-E51EF7F387BE}"/>
              </a:ext>
            </a:extLst>
          </p:cNvPr>
          <p:cNvPicPr>
            <a:picLocks noChangeAspect="1"/>
          </p:cNvPicPr>
          <p:nvPr/>
        </p:nvPicPr>
        <p:blipFill>
          <a:blip r:embed="rId3"/>
          <a:stretch>
            <a:fillRect/>
          </a:stretch>
        </p:blipFill>
        <p:spPr>
          <a:xfrm>
            <a:off x="901300" y="3734904"/>
            <a:ext cx="1963223" cy="3010453"/>
          </a:xfrm>
          <a:prstGeom prst="rect">
            <a:avLst/>
          </a:prstGeom>
        </p:spPr>
      </p:pic>
      <p:sp>
        <p:nvSpPr>
          <p:cNvPr id="6" name="Σύννεφο 5">
            <a:extLst>
              <a:ext uri="{FF2B5EF4-FFF2-40B4-BE49-F238E27FC236}">
                <a16:creationId xmlns:a16="http://schemas.microsoft.com/office/drawing/2014/main" id="{A7DE9107-BAB7-40B6-970B-9CBCCFA85D9B}"/>
              </a:ext>
            </a:extLst>
          </p:cNvPr>
          <p:cNvSpPr/>
          <p:nvPr/>
        </p:nvSpPr>
        <p:spPr>
          <a:xfrm>
            <a:off x="2005496" y="906669"/>
            <a:ext cx="5367128" cy="353391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Στο γιατρό πρέπει να </a:t>
            </a:r>
            <a:r>
              <a:rPr lang="el-GR" sz="2400">
                <a:latin typeface="Comic Sans MS"/>
              </a:rPr>
              <a:t>πάμε και για να </a:t>
            </a:r>
            <a:r>
              <a:rPr lang="el-GR" sz="2400" dirty="0">
                <a:latin typeface="Comic Sans MS"/>
              </a:rPr>
              <a:t>βάλουμε μικροτσίπ. Ξέρεις τί είναι;</a:t>
            </a:r>
          </a:p>
        </p:txBody>
      </p:sp>
    </p:spTree>
    <p:extLst>
      <p:ext uri="{BB962C8B-B14F-4D97-AF65-F5344CB8AC3E}">
        <p14:creationId xmlns:p14="http://schemas.microsoft.com/office/powerpoint/2010/main" val="2491407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2">
            <a:extLst>
              <a:ext uri="{FF2B5EF4-FFF2-40B4-BE49-F238E27FC236}">
                <a16:creationId xmlns:a16="http://schemas.microsoft.com/office/drawing/2014/main" id="{C2795D48-7AD9-426C-BDDD-039D5C4A0912}"/>
              </a:ext>
            </a:extLst>
          </p:cNvPr>
          <p:cNvGraphicFramePr>
            <a:graphicFrameLocks noGrp="1"/>
          </p:cNvGraphicFramePr>
          <p:nvPr>
            <p:extLst>
              <p:ext uri="{D42A27DB-BD31-4B8C-83A1-F6EECF244321}">
                <p14:modId xmlns:p14="http://schemas.microsoft.com/office/powerpoint/2010/main" val="3268854998"/>
              </p:ext>
            </p:extLst>
          </p:nvPr>
        </p:nvGraphicFramePr>
        <p:xfrm>
          <a:off x="531394" y="1203157"/>
          <a:ext cx="8558068" cy="4937960"/>
        </p:xfrm>
        <a:graphic>
          <a:graphicData uri="http://schemas.openxmlformats.org/drawingml/2006/table">
            <a:tbl>
              <a:tblPr firstRow="1" bandRow="1">
                <a:tableStyleId>{5C22544A-7EE6-4342-B048-85BDC9FD1C3A}</a:tableStyleId>
              </a:tblPr>
              <a:tblGrid>
                <a:gridCol w="4279034">
                  <a:extLst>
                    <a:ext uri="{9D8B030D-6E8A-4147-A177-3AD203B41FA5}">
                      <a16:colId xmlns:a16="http://schemas.microsoft.com/office/drawing/2014/main" val="1702581040"/>
                    </a:ext>
                  </a:extLst>
                </a:gridCol>
                <a:gridCol w="4279034">
                  <a:extLst>
                    <a:ext uri="{9D8B030D-6E8A-4147-A177-3AD203B41FA5}">
                      <a16:colId xmlns:a16="http://schemas.microsoft.com/office/drawing/2014/main" val="37421497"/>
                    </a:ext>
                  </a:extLst>
                </a:gridCol>
              </a:tblGrid>
              <a:tr h="617245">
                <a:tc>
                  <a:txBody>
                    <a:bodyPr/>
                    <a:lstStyle/>
                    <a:p>
                      <a:pPr algn="ctr"/>
                      <a:r>
                        <a:rPr lang="el-GR" sz="3200">
                          <a:latin typeface="Comic Sans MS"/>
                        </a:rPr>
                        <a:t>Κάποιος</a:t>
                      </a:r>
                    </a:p>
                  </a:txBody>
                  <a:tcPr/>
                </a:tc>
                <a:tc>
                  <a:txBody>
                    <a:bodyPr/>
                    <a:lstStyle/>
                    <a:p>
                      <a:pPr algn="ctr"/>
                      <a:r>
                        <a:rPr lang="el-GR" sz="3200">
                          <a:latin typeface="Comic Sans MS"/>
                        </a:rPr>
                        <a:t>Κάτι</a:t>
                      </a:r>
                    </a:p>
                  </a:txBody>
                  <a:tcPr/>
                </a:tc>
                <a:extLst>
                  <a:ext uri="{0D108BD9-81ED-4DB2-BD59-A6C34878D82A}">
                    <a16:rowId xmlns:a16="http://schemas.microsoft.com/office/drawing/2014/main" val="3724209763"/>
                  </a:ext>
                </a:extLst>
              </a:tr>
              <a:tr h="617245">
                <a:tc>
                  <a:txBody>
                    <a:bodyPr/>
                    <a:lstStyle/>
                    <a:p>
                      <a:endParaRPr lang="el-GR"/>
                    </a:p>
                  </a:txBody>
                  <a:tcPr/>
                </a:tc>
                <a:tc>
                  <a:txBody>
                    <a:bodyPr/>
                    <a:lstStyle/>
                    <a:p>
                      <a:endParaRPr lang="el-GR"/>
                    </a:p>
                  </a:txBody>
                  <a:tcPr/>
                </a:tc>
                <a:extLst>
                  <a:ext uri="{0D108BD9-81ED-4DB2-BD59-A6C34878D82A}">
                    <a16:rowId xmlns:a16="http://schemas.microsoft.com/office/drawing/2014/main" val="659762122"/>
                  </a:ext>
                </a:extLst>
              </a:tr>
              <a:tr h="617245">
                <a:tc>
                  <a:txBody>
                    <a:bodyPr/>
                    <a:lstStyle/>
                    <a:p>
                      <a:endParaRPr lang="el-GR"/>
                    </a:p>
                  </a:txBody>
                  <a:tcPr/>
                </a:tc>
                <a:tc>
                  <a:txBody>
                    <a:bodyPr/>
                    <a:lstStyle/>
                    <a:p>
                      <a:endParaRPr lang="el-GR"/>
                    </a:p>
                  </a:txBody>
                  <a:tcPr/>
                </a:tc>
                <a:extLst>
                  <a:ext uri="{0D108BD9-81ED-4DB2-BD59-A6C34878D82A}">
                    <a16:rowId xmlns:a16="http://schemas.microsoft.com/office/drawing/2014/main" val="3000734305"/>
                  </a:ext>
                </a:extLst>
              </a:tr>
              <a:tr h="617245">
                <a:tc>
                  <a:txBody>
                    <a:bodyPr/>
                    <a:lstStyle/>
                    <a:p>
                      <a:endParaRPr lang="el-GR"/>
                    </a:p>
                  </a:txBody>
                  <a:tcPr/>
                </a:tc>
                <a:tc>
                  <a:txBody>
                    <a:bodyPr/>
                    <a:lstStyle/>
                    <a:p>
                      <a:endParaRPr lang="el-GR"/>
                    </a:p>
                  </a:txBody>
                  <a:tcPr/>
                </a:tc>
                <a:extLst>
                  <a:ext uri="{0D108BD9-81ED-4DB2-BD59-A6C34878D82A}">
                    <a16:rowId xmlns:a16="http://schemas.microsoft.com/office/drawing/2014/main" val="2871120668"/>
                  </a:ext>
                </a:extLst>
              </a:tr>
              <a:tr h="617245">
                <a:tc>
                  <a:txBody>
                    <a:bodyPr/>
                    <a:lstStyle/>
                    <a:p>
                      <a:endParaRPr lang="el-GR"/>
                    </a:p>
                  </a:txBody>
                  <a:tcPr/>
                </a:tc>
                <a:tc>
                  <a:txBody>
                    <a:bodyPr/>
                    <a:lstStyle/>
                    <a:p>
                      <a:endParaRPr lang="el-GR"/>
                    </a:p>
                  </a:txBody>
                  <a:tcPr/>
                </a:tc>
                <a:extLst>
                  <a:ext uri="{0D108BD9-81ED-4DB2-BD59-A6C34878D82A}">
                    <a16:rowId xmlns:a16="http://schemas.microsoft.com/office/drawing/2014/main" val="2566269536"/>
                  </a:ext>
                </a:extLst>
              </a:tr>
              <a:tr h="617245">
                <a:tc>
                  <a:txBody>
                    <a:bodyPr/>
                    <a:lstStyle/>
                    <a:p>
                      <a:endParaRPr lang="el-GR"/>
                    </a:p>
                  </a:txBody>
                  <a:tcPr/>
                </a:tc>
                <a:tc>
                  <a:txBody>
                    <a:bodyPr/>
                    <a:lstStyle/>
                    <a:p>
                      <a:endParaRPr lang="el-GR"/>
                    </a:p>
                  </a:txBody>
                  <a:tcPr/>
                </a:tc>
                <a:extLst>
                  <a:ext uri="{0D108BD9-81ED-4DB2-BD59-A6C34878D82A}">
                    <a16:rowId xmlns:a16="http://schemas.microsoft.com/office/drawing/2014/main" val="2943619976"/>
                  </a:ext>
                </a:extLst>
              </a:tr>
              <a:tr h="617245">
                <a:tc>
                  <a:txBody>
                    <a:bodyPr/>
                    <a:lstStyle/>
                    <a:p>
                      <a:endParaRPr lang="el-GR"/>
                    </a:p>
                  </a:txBody>
                  <a:tcPr/>
                </a:tc>
                <a:tc>
                  <a:txBody>
                    <a:bodyPr/>
                    <a:lstStyle/>
                    <a:p>
                      <a:endParaRPr lang="el-GR"/>
                    </a:p>
                  </a:txBody>
                  <a:tcPr/>
                </a:tc>
                <a:extLst>
                  <a:ext uri="{0D108BD9-81ED-4DB2-BD59-A6C34878D82A}">
                    <a16:rowId xmlns:a16="http://schemas.microsoft.com/office/drawing/2014/main" val="2566058075"/>
                  </a:ext>
                </a:extLst>
              </a:tr>
              <a:tr h="617245">
                <a:tc>
                  <a:txBody>
                    <a:bodyPr/>
                    <a:lstStyle/>
                    <a:p>
                      <a:endParaRPr lang="el-GR"/>
                    </a:p>
                  </a:txBody>
                  <a:tcPr/>
                </a:tc>
                <a:tc>
                  <a:txBody>
                    <a:bodyPr/>
                    <a:lstStyle/>
                    <a:p>
                      <a:endParaRPr lang="el-GR"/>
                    </a:p>
                  </a:txBody>
                  <a:tcPr/>
                </a:tc>
                <a:extLst>
                  <a:ext uri="{0D108BD9-81ED-4DB2-BD59-A6C34878D82A}">
                    <a16:rowId xmlns:a16="http://schemas.microsoft.com/office/drawing/2014/main" val="1962642397"/>
                  </a:ext>
                </a:extLst>
              </a:tr>
            </a:tbl>
          </a:graphicData>
        </a:graphic>
      </p:graphicFrame>
      <p:sp>
        <p:nvSpPr>
          <p:cNvPr id="4" name="TextBox 3">
            <a:extLst>
              <a:ext uri="{FF2B5EF4-FFF2-40B4-BE49-F238E27FC236}">
                <a16:creationId xmlns:a16="http://schemas.microsoft.com/office/drawing/2014/main" id="{BE7FF21B-FA32-4004-905B-3980EB8393C6}"/>
              </a:ext>
            </a:extLst>
          </p:cNvPr>
          <p:cNvSpPr txBox="1"/>
          <p:nvPr/>
        </p:nvSpPr>
        <p:spPr>
          <a:xfrm rot="10800000" flipV="1">
            <a:off x="533403" y="186078"/>
            <a:ext cx="876901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a:solidFill>
                  <a:schemeClr val="accent1"/>
                </a:solidFill>
                <a:latin typeface="Comic Sans MS"/>
              </a:rPr>
              <a:t>Ζωντανά πλάσματα (άνθρωποι και άλλα ζώα) - Αντικείμενα</a:t>
            </a:r>
            <a:endParaRPr lang="el-GR" sz="2400">
              <a:solidFill>
                <a:schemeClr val="accent1"/>
              </a:solidFill>
              <a:latin typeface="Comic Sans MS"/>
              <a:ea typeface="+mn-lt"/>
              <a:cs typeface="+mn-lt"/>
            </a:endParaRPr>
          </a:p>
          <a:p>
            <a:endParaRPr lang="el-GR"/>
          </a:p>
        </p:txBody>
      </p:sp>
    </p:spTree>
    <p:extLst>
      <p:ext uri="{BB962C8B-B14F-4D97-AF65-F5344CB8AC3E}">
        <p14:creationId xmlns:p14="http://schemas.microsoft.com/office/powerpoint/2010/main" val="3981734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εσωτερικό, γάτα, φλιτζάνι, μικρό&#10;&#10;Η περιγραφή δημιουργήθηκε με πολύ υψηλή αξιοπιστία">
            <a:extLst>
              <a:ext uri="{FF2B5EF4-FFF2-40B4-BE49-F238E27FC236}">
                <a16:creationId xmlns:a16="http://schemas.microsoft.com/office/drawing/2014/main" id="{330AC79E-11CB-4DE3-938E-F4239987FE0D}"/>
              </a:ext>
            </a:extLst>
          </p:cNvPr>
          <p:cNvPicPr>
            <a:picLocks noChangeAspect="1"/>
          </p:cNvPicPr>
          <p:nvPr/>
        </p:nvPicPr>
        <p:blipFill>
          <a:blip r:embed="rId2"/>
          <a:stretch>
            <a:fillRect/>
          </a:stretch>
        </p:blipFill>
        <p:spPr>
          <a:xfrm>
            <a:off x="86139" y="424397"/>
            <a:ext cx="5901634" cy="2994334"/>
          </a:xfrm>
          <a:prstGeom prst="rect">
            <a:avLst/>
          </a:prstGeom>
        </p:spPr>
      </p:pic>
      <p:pic>
        <p:nvPicPr>
          <p:cNvPr id="4" name="Εικόνα 4" descr="Εικόνα που περιέχει σκύλος, εσωτερικό, καθιστός, μικρό&#10;&#10;Η περιγραφή δημιουργήθηκε με πολύ υψηλή αξιοπιστία">
            <a:extLst>
              <a:ext uri="{FF2B5EF4-FFF2-40B4-BE49-F238E27FC236}">
                <a16:creationId xmlns:a16="http://schemas.microsoft.com/office/drawing/2014/main" id="{BB22C84B-84BA-441E-8237-A4A2A050BB78}"/>
              </a:ext>
            </a:extLst>
          </p:cNvPr>
          <p:cNvPicPr>
            <a:picLocks noChangeAspect="1"/>
          </p:cNvPicPr>
          <p:nvPr/>
        </p:nvPicPr>
        <p:blipFill>
          <a:blip r:embed="rId3"/>
          <a:stretch>
            <a:fillRect/>
          </a:stretch>
        </p:blipFill>
        <p:spPr>
          <a:xfrm>
            <a:off x="6259444" y="3236010"/>
            <a:ext cx="3527286" cy="3511284"/>
          </a:xfrm>
          <a:prstGeom prst="rect">
            <a:avLst/>
          </a:prstGeom>
        </p:spPr>
      </p:pic>
      <p:sp>
        <p:nvSpPr>
          <p:cNvPr id="6" name="Σύννεφο 5">
            <a:extLst>
              <a:ext uri="{FF2B5EF4-FFF2-40B4-BE49-F238E27FC236}">
                <a16:creationId xmlns:a16="http://schemas.microsoft.com/office/drawing/2014/main" id="{3999D508-BBC5-4E83-99EA-43097F07A9AF}"/>
              </a:ext>
            </a:extLst>
          </p:cNvPr>
          <p:cNvSpPr/>
          <p:nvPr/>
        </p:nvSpPr>
        <p:spPr>
          <a:xfrm>
            <a:off x="5605673" y="-54111"/>
            <a:ext cx="4770777" cy="31915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Είναι ένας πολύ μικρός μηχανισμός, όσο ο κόκκος του ρυζιού, και αυτό αποτελεί την ταυτότητά μου που θα φοράω πάντα. </a:t>
            </a:r>
            <a:endParaRPr lang="el-GR" sz="2400"/>
          </a:p>
        </p:txBody>
      </p:sp>
      <p:sp>
        <p:nvSpPr>
          <p:cNvPr id="7" name="Σύννεφο 6">
            <a:extLst>
              <a:ext uri="{FF2B5EF4-FFF2-40B4-BE49-F238E27FC236}">
                <a16:creationId xmlns:a16="http://schemas.microsoft.com/office/drawing/2014/main" id="{6F3ADA47-FADE-4667-836D-0C56E9CD6996}"/>
              </a:ext>
            </a:extLst>
          </p:cNvPr>
          <p:cNvSpPr/>
          <p:nvPr/>
        </p:nvSpPr>
        <p:spPr>
          <a:xfrm>
            <a:off x="-2926" y="3293553"/>
            <a:ext cx="6149033" cy="365814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Αυτή η ταυτότητα, στην οποία γράφονται τα στοιχεία μου και τα στοιεία της οικογένειάς μου και μόνο ένας κτηνίατρος μπορεί να διαβάσει, θα με βοηθήσει να βρω την οικογένειά μου αν χαθώ</a:t>
            </a:r>
          </a:p>
        </p:txBody>
      </p:sp>
    </p:spTree>
    <p:extLst>
      <p:ext uri="{BB962C8B-B14F-4D97-AF65-F5344CB8AC3E}">
        <p14:creationId xmlns:p14="http://schemas.microsoft.com/office/powerpoint/2010/main" val="996896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ζώο&#10;&#10;Η περιγραφή δημιουργήθηκε με πολύ υψηλή αξιοπιστία">
            <a:extLst>
              <a:ext uri="{FF2B5EF4-FFF2-40B4-BE49-F238E27FC236}">
                <a16:creationId xmlns:a16="http://schemas.microsoft.com/office/drawing/2014/main" id="{A11A712C-16B2-45ED-96BE-E45FFABD5319}"/>
              </a:ext>
            </a:extLst>
          </p:cNvPr>
          <p:cNvPicPr>
            <a:picLocks noChangeAspect="1"/>
          </p:cNvPicPr>
          <p:nvPr/>
        </p:nvPicPr>
        <p:blipFill>
          <a:blip r:embed="rId2"/>
          <a:stretch>
            <a:fillRect/>
          </a:stretch>
        </p:blipFill>
        <p:spPr>
          <a:xfrm>
            <a:off x="108227" y="3162487"/>
            <a:ext cx="3096590" cy="3691463"/>
          </a:xfrm>
          <a:prstGeom prst="rect">
            <a:avLst/>
          </a:prstGeom>
        </p:spPr>
      </p:pic>
      <p:pic>
        <p:nvPicPr>
          <p:cNvPr id="4" name="Εικόνα 4"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55E58E66-1A8A-4B1A-BD18-24052A3F0489}"/>
              </a:ext>
            </a:extLst>
          </p:cNvPr>
          <p:cNvPicPr>
            <a:picLocks noChangeAspect="1"/>
          </p:cNvPicPr>
          <p:nvPr/>
        </p:nvPicPr>
        <p:blipFill>
          <a:blip r:embed="rId3"/>
          <a:stretch>
            <a:fillRect/>
          </a:stretch>
        </p:blipFill>
        <p:spPr>
          <a:xfrm>
            <a:off x="6688086" y="2994992"/>
            <a:ext cx="2471222" cy="3805582"/>
          </a:xfrm>
          <a:prstGeom prst="rect">
            <a:avLst/>
          </a:prstGeom>
        </p:spPr>
      </p:pic>
      <p:sp>
        <p:nvSpPr>
          <p:cNvPr id="6" name="Σύννεφο 5">
            <a:extLst>
              <a:ext uri="{FF2B5EF4-FFF2-40B4-BE49-F238E27FC236}">
                <a16:creationId xmlns:a16="http://schemas.microsoft.com/office/drawing/2014/main" id="{107D96DE-7103-48E4-A8CA-F7F2F995E0C0}"/>
              </a:ext>
            </a:extLst>
          </p:cNvPr>
          <p:cNvSpPr/>
          <p:nvPr/>
        </p:nvSpPr>
        <p:spPr>
          <a:xfrm>
            <a:off x="1773584" y="122586"/>
            <a:ext cx="6283733" cy="369955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u="sng">
                <a:latin typeface="Comic Sans MS"/>
              </a:rPr>
              <a:t>Μια συμβουλή!</a:t>
            </a:r>
          </a:p>
          <a:p>
            <a:pPr algn="ctr"/>
            <a:r>
              <a:rPr lang="el-GR" sz="2000" dirty="0">
                <a:latin typeface="Comic Sans MS"/>
              </a:rPr>
              <a:t>Αν ποτέ χαθώ πρέπει να ενημερώσεις τον κτηνίατρο και αν βάλεις αγγελία και αφίσες </a:t>
            </a:r>
            <a:r>
              <a:rPr lang="el-GR" sz="2000">
                <a:latin typeface="Comic Sans MS"/>
              </a:rPr>
              <a:t>θα βοηθήσει πάρα πολύ. Όσο </a:t>
            </a:r>
            <a:r>
              <a:rPr lang="el-GR" sz="2000" dirty="0">
                <a:latin typeface="Comic Sans MS"/>
              </a:rPr>
              <a:t>περισσότερες μπορείς για να ενημερωθούν όσο περισσότεροι άνθρωποι γίνεται και να σε βοηθήσουν να με βρεις</a:t>
            </a:r>
          </a:p>
        </p:txBody>
      </p:sp>
      <p:sp>
        <p:nvSpPr>
          <p:cNvPr id="3" name="Αστέρι: 7 ακτίνες 2">
            <a:extLst>
              <a:ext uri="{FF2B5EF4-FFF2-40B4-BE49-F238E27FC236}">
                <a16:creationId xmlns:a16="http://schemas.microsoft.com/office/drawing/2014/main" id="{815B2A39-2589-47E8-A4A2-A90530C8F6D1}"/>
              </a:ext>
            </a:extLst>
          </p:cNvPr>
          <p:cNvSpPr/>
          <p:nvPr/>
        </p:nvSpPr>
        <p:spPr>
          <a:xfrm>
            <a:off x="3041985" y="3493170"/>
            <a:ext cx="3890208" cy="294773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a:latin typeface="Comic Sans MS"/>
              </a:rPr>
              <a:t>Και μην ξεχάσεις </a:t>
            </a:r>
            <a:r>
              <a:rPr lang="el-GR" sz="2000" dirty="0">
                <a:latin typeface="Comic Sans MS"/>
              </a:rPr>
              <a:t>να ενημερώσεις και την φιλοζωική της περιοχής σου</a:t>
            </a:r>
            <a:endParaRPr lang="el-GR" sz="2000"/>
          </a:p>
        </p:txBody>
      </p:sp>
    </p:spTree>
    <p:extLst>
      <p:ext uri="{BB962C8B-B14F-4D97-AF65-F5344CB8AC3E}">
        <p14:creationId xmlns:p14="http://schemas.microsoft.com/office/powerpoint/2010/main" val="2669539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γάτα, ζώο, θηλαστικό, εσωτερικό&#10;&#10;Η περιγραφή δημιουργήθηκε με πολύ υψηλή αξιοπιστία">
            <a:extLst>
              <a:ext uri="{FF2B5EF4-FFF2-40B4-BE49-F238E27FC236}">
                <a16:creationId xmlns:a16="http://schemas.microsoft.com/office/drawing/2014/main" id="{E9C6AD02-298B-4B38-ABFA-61B0DEB12086}"/>
              </a:ext>
            </a:extLst>
          </p:cNvPr>
          <p:cNvPicPr>
            <a:picLocks noChangeAspect="1"/>
          </p:cNvPicPr>
          <p:nvPr/>
        </p:nvPicPr>
        <p:blipFill>
          <a:blip r:embed="rId2"/>
          <a:stretch>
            <a:fillRect/>
          </a:stretch>
        </p:blipFill>
        <p:spPr>
          <a:xfrm>
            <a:off x="384314" y="2436582"/>
            <a:ext cx="5470938" cy="3641358"/>
          </a:xfrm>
          <a:prstGeom prst="rect">
            <a:avLst/>
          </a:prstGeom>
        </p:spPr>
      </p:pic>
      <p:sp>
        <p:nvSpPr>
          <p:cNvPr id="4" name="Φυσαλίδα σκέψης: Σύννεφο 3">
            <a:extLst>
              <a:ext uri="{FF2B5EF4-FFF2-40B4-BE49-F238E27FC236}">
                <a16:creationId xmlns:a16="http://schemas.microsoft.com/office/drawing/2014/main" id="{437A5123-FEC1-40BC-89E4-575DC2E86AD4}"/>
              </a:ext>
            </a:extLst>
          </p:cNvPr>
          <p:cNvSpPr/>
          <p:nvPr/>
        </p:nvSpPr>
        <p:spPr>
          <a:xfrm>
            <a:off x="4435062" y="85719"/>
            <a:ext cx="5698433" cy="291547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a:latin typeface="Comic Sans MS"/>
              </a:rPr>
              <a:t>Θα θυσίαζες το χαρτζιλίκι σου και τη βόλτα με τους φίλους σου για να με πας στο γιατρό;</a:t>
            </a:r>
          </a:p>
        </p:txBody>
      </p:sp>
    </p:spTree>
    <p:extLst>
      <p:ext uri="{BB962C8B-B14F-4D97-AF65-F5344CB8AC3E}">
        <p14:creationId xmlns:p14="http://schemas.microsoft.com/office/powerpoint/2010/main" val="3699470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4" descr="Εικόνα που περιέχει άτομο, σκύλος, ζώο, υπαίθριος&#10;&#10;Η περιγραφή δημιουργήθηκε με πολύ υψηλή αξιοπιστία">
            <a:extLst>
              <a:ext uri="{FF2B5EF4-FFF2-40B4-BE49-F238E27FC236}">
                <a16:creationId xmlns:a16="http://schemas.microsoft.com/office/drawing/2014/main" id="{BAFAD59A-B3DA-4DE1-9A43-DFCA3F18B78D}"/>
              </a:ext>
            </a:extLst>
          </p:cNvPr>
          <p:cNvPicPr>
            <a:picLocks noChangeAspect="1"/>
          </p:cNvPicPr>
          <p:nvPr/>
        </p:nvPicPr>
        <p:blipFill rotWithShape="1">
          <a:blip r:embed="rId2"/>
          <a:srcRect r="11355"/>
          <a:stretch/>
        </p:blipFill>
        <p:spPr>
          <a:xfrm>
            <a:off x="-16"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 name="Εικόνα 2" descr="Εικόνα που περιέχει γάτα, υπαίθριος, χλόη, μαύρο&#10;&#10;Η περιγραφή δημιουργήθηκε με πολύ υψηλή αξιοπιστία">
            <a:extLst>
              <a:ext uri="{FF2B5EF4-FFF2-40B4-BE49-F238E27FC236}">
                <a16:creationId xmlns:a16="http://schemas.microsoft.com/office/drawing/2014/main" id="{9B741CC9-670D-47A7-9DC8-8646C475286B}"/>
              </a:ext>
            </a:extLst>
          </p:cNvPr>
          <p:cNvPicPr>
            <a:picLocks noChangeAspect="1"/>
          </p:cNvPicPr>
          <p:nvPr/>
        </p:nvPicPr>
        <p:blipFill rotWithShape="1">
          <a:blip r:embed="rId3"/>
          <a:srcRect l="17808" r="20072"/>
          <a:stretch/>
        </p:blipFill>
        <p:spPr>
          <a:xfrm>
            <a:off x="5790369"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6" name="TextBox 5">
            <a:extLst>
              <a:ext uri="{FF2B5EF4-FFF2-40B4-BE49-F238E27FC236}">
                <a16:creationId xmlns:a16="http://schemas.microsoft.com/office/drawing/2014/main" id="{A2F6E8DE-F878-4BDC-8FD9-CEF979678E42}"/>
              </a:ext>
            </a:extLst>
          </p:cNvPr>
          <p:cNvSpPr txBox="1"/>
          <p:nvPr/>
        </p:nvSpPr>
        <p:spPr>
          <a:xfrm>
            <a:off x="2858053" y="196573"/>
            <a:ext cx="73704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600">
                <a:solidFill>
                  <a:schemeClr val="accent5">
                    <a:lumMod val="50000"/>
                  </a:schemeClr>
                </a:solidFill>
                <a:latin typeface="Comic Sans MS"/>
              </a:rPr>
              <a:t>Μην ξεχνάς ότι χρειάζομαι πάντα </a:t>
            </a:r>
            <a:r>
              <a:rPr lang="el-GR" sz="3600" dirty="0">
                <a:solidFill>
                  <a:schemeClr val="accent5">
                    <a:lumMod val="50000"/>
                  </a:schemeClr>
                </a:solidFill>
                <a:latin typeface="Comic Sans MS"/>
              </a:rPr>
              <a:t>μπολ με καθαρό νερό</a:t>
            </a:r>
            <a:r>
              <a:rPr lang="el-GR" sz="3600" dirty="0">
                <a:solidFill>
                  <a:schemeClr val="accent6">
                    <a:lumMod val="50000"/>
                  </a:schemeClr>
                </a:solidFill>
                <a:latin typeface="Comic Sans MS"/>
              </a:rPr>
              <a:t> </a:t>
            </a:r>
          </a:p>
        </p:txBody>
      </p:sp>
    </p:spTree>
    <p:extLst>
      <p:ext uri="{BB962C8B-B14F-4D97-AF65-F5344CB8AC3E}">
        <p14:creationId xmlns:p14="http://schemas.microsoft.com/office/powerpoint/2010/main" val="2713645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4"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C1BE5E5E-BB04-4886-841A-AD981404D786}"/>
              </a:ext>
            </a:extLst>
          </p:cNvPr>
          <p:cNvPicPr>
            <a:picLocks noChangeAspect="1"/>
          </p:cNvPicPr>
          <p:nvPr/>
        </p:nvPicPr>
        <p:blipFill>
          <a:blip r:embed="rId2"/>
          <a:stretch>
            <a:fillRect/>
          </a:stretch>
        </p:blipFill>
        <p:spPr>
          <a:xfrm>
            <a:off x="106171" y="267252"/>
            <a:ext cx="2681049" cy="4114800"/>
          </a:xfrm>
          <a:prstGeom prst="rect">
            <a:avLst/>
          </a:prstGeom>
        </p:spPr>
      </p:pic>
      <p:pic>
        <p:nvPicPr>
          <p:cNvPr id="6" name="Εικόνα 6" descr="Εικόνα που περιέχει ζώο&#10;&#10;Η περιγραφή δημιουργήθηκε με πολύ υψηλή αξιοπιστία">
            <a:extLst>
              <a:ext uri="{FF2B5EF4-FFF2-40B4-BE49-F238E27FC236}">
                <a16:creationId xmlns:a16="http://schemas.microsoft.com/office/drawing/2014/main" id="{02D8D37C-F74A-4F59-A8A9-2A815EF8F834}"/>
              </a:ext>
            </a:extLst>
          </p:cNvPr>
          <p:cNvPicPr>
            <a:picLocks noChangeAspect="1"/>
          </p:cNvPicPr>
          <p:nvPr/>
        </p:nvPicPr>
        <p:blipFill>
          <a:blip r:embed="rId3"/>
          <a:stretch>
            <a:fillRect/>
          </a:stretch>
        </p:blipFill>
        <p:spPr>
          <a:xfrm>
            <a:off x="6568662" y="3427530"/>
            <a:ext cx="3008243" cy="3614159"/>
          </a:xfrm>
          <a:prstGeom prst="rect">
            <a:avLst/>
          </a:prstGeom>
        </p:spPr>
      </p:pic>
      <p:sp>
        <p:nvSpPr>
          <p:cNvPr id="8" name="Σύννεφο 7">
            <a:extLst>
              <a:ext uri="{FF2B5EF4-FFF2-40B4-BE49-F238E27FC236}">
                <a16:creationId xmlns:a16="http://schemas.microsoft.com/office/drawing/2014/main" id="{C6B82304-5CDB-44C7-82CE-133BEC8799BF}"/>
              </a:ext>
            </a:extLst>
          </p:cNvPr>
          <p:cNvSpPr/>
          <p:nvPr/>
        </p:nvSpPr>
        <p:spPr>
          <a:xfrm>
            <a:off x="2623932" y="586411"/>
            <a:ext cx="6140170" cy="34897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a:latin typeface="Comic Sans MS"/>
              </a:rPr>
              <a:t>Ποιά φαγητά μπορώ να φάω;</a:t>
            </a:r>
            <a:endParaRPr lang="el-GR" sz="3600"/>
          </a:p>
        </p:txBody>
      </p:sp>
    </p:spTree>
    <p:extLst>
      <p:ext uri="{BB962C8B-B14F-4D97-AF65-F5344CB8AC3E}">
        <p14:creationId xmlns:p14="http://schemas.microsoft.com/office/powerpoint/2010/main" val="1012430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φαγητό, πίνακας, εσωτερικό, πιάτο&#10;&#10;Η περιγραφή δημιουργήθηκε με πολύ υψηλή αξιοπιστία">
            <a:extLst>
              <a:ext uri="{FF2B5EF4-FFF2-40B4-BE49-F238E27FC236}">
                <a16:creationId xmlns:a16="http://schemas.microsoft.com/office/drawing/2014/main" id="{0043A6A3-4FCF-43C5-A405-85EFA8FF77FD}"/>
              </a:ext>
            </a:extLst>
          </p:cNvPr>
          <p:cNvPicPr>
            <a:picLocks noChangeAspect="1"/>
          </p:cNvPicPr>
          <p:nvPr/>
        </p:nvPicPr>
        <p:blipFill>
          <a:blip r:embed="rId2"/>
          <a:stretch>
            <a:fillRect/>
          </a:stretch>
        </p:blipFill>
        <p:spPr>
          <a:xfrm>
            <a:off x="318052" y="1846293"/>
            <a:ext cx="4145721" cy="2690544"/>
          </a:xfrm>
          <a:prstGeom prst="rect">
            <a:avLst/>
          </a:prstGeom>
        </p:spPr>
      </p:pic>
      <p:pic>
        <p:nvPicPr>
          <p:cNvPr id="4" name="Εικόνα 4" descr="Εικόνα που περιέχει σκύλος, εσωτερικό, φαγητό, πίνακας&#10;&#10;Η περιγραφή δημιουργήθηκε με πολύ υψηλή αξιοπιστία">
            <a:extLst>
              <a:ext uri="{FF2B5EF4-FFF2-40B4-BE49-F238E27FC236}">
                <a16:creationId xmlns:a16="http://schemas.microsoft.com/office/drawing/2014/main" id="{A873108C-E049-404F-A4D5-AF83AFA6AE90}"/>
              </a:ext>
            </a:extLst>
          </p:cNvPr>
          <p:cNvPicPr>
            <a:picLocks noChangeAspect="1"/>
          </p:cNvPicPr>
          <p:nvPr/>
        </p:nvPicPr>
        <p:blipFill>
          <a:blip r:embed="rId3"/>
          <a:stretch>
            <a:fillRect/>
          </a:stretch>
        </p:blipFill>
        <p:spPr>
          <a:xfrm>
            <a:off x="5486400" y="384360"/>
            <a:ext cx="3505199" cy="2809365"/>
          </a:xfrm>
          <a:prstGeom prst="rect">
            <a:avLst/>
          </a:prstGeom>
        </p:spPr>
      </p:pic>
      <p:pic>
        <p:nvPicPr>
          <p:cNvPr id="6" name="Εικόνα 6" descr="Εικόνα που περιέχει γάτα, εσωτερικό, πιάτο, φαγητό&#10;&#10;Η περιγραφή δημιουργήθηκε με πολύ υψηλή αξιοπιστία">
            <a:extLst>
              <a:ext uri="{FF2B5EF4-FFF2-40B4-BE49-F238E27FC236}">
                <a16:creationId xmlns:a16="http://schemas.microsoft.com/office/drawing/2014/main" id="{AACB4C4F-7611-4D2D-8EDC-D136C35481EE}"/>
              </a:ext>
            </a:extLst>
          </p:cNvPr>
          <p:cNvPicPr>
            <a:picLocks noChangeAspect="1"/>
          </p:cNvPicPr>
          <p:nvPr/>
        </p:nvPicPr>
        <p:blipFill>
          <a:blip r:embed="rId4"/>
          <a:stretch>
            <a:fillRect/>
          </a:stretch>
        </p:blipFill>
        <p:spPr>
          <a:xfrm>
            <a:off x="4867965" y="3685209"/>
            <a:ext cx="3946939" cy="2623930"/>
          </a:xfrm>
          <a:prstGeom prst="rect">
            <a:avLst/>
          </a:prstGeom>
        </p:spPr>
      </p:pic>
      <p:sp>
        <p:nvSpPr>
          <p:cNvPr id="8" name="TextBox 7">
            <a:extLst>
              <a:ext uri="{FF2B5EF4-FFF2-40B4-BE49-F238E27FC236}">
                <a16:creationId xmlns:a16="http://schemas.microsoft.com/office/drawing/2014/main" id="{CF84E8F1-DCE1-4928-831D-43C92F9171D3}"/>
              </a:ext>
            </a:extLst>
          </p:cNvPr>
          <p:cNvSpPr txBox="1"/>
          <p:nvPr/>
        </p:nvSpPr>
        <p:spPr>
          <a:xfrm>
            <a:off x="1389270" y="914399"/>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600">
                <a:solidFill>
                  <a:schemeClr val="accent3">
                    <a:lumMod val="50000"/>
                  </a:schemeClr>
                </a:solidFill>
                <a:latin typeface="Comic Sans MS"/>
              </a:rPr>
              <a:t>Ξηρή τροφή</a:t>
            </a:r>
          </a:p>
          <a:p>
            <a:r>
              <a:rPr lang="el-GR" sz="3600">
                <a:solidFill>
                  <a:schemeClr val="accent3">
                    <a:lumMod val="50000"/>
                  </a:schemeClr>
                </a:solidFill>
                <a:latin typeface="Comic Sans MS"/>
              </a:rPr>
              <a:t>(Κροκέτες)</a:t>
            </a:r>
          </a:p>
        </p:txBody>
      </p:sp>
      <p:sp>
        <p:nvSpPr>
          <p:cNvPr id="9" name="TextBox 8">
            <a:extLst>
              <a:ext uri="{FF2B5EF4-FFF2-40B4-BE49-F238E27FC236}">
                <a16:creationId xmlns:a16="http://schemas.microsoft.com/office/drawing/2014/main" id="{07A50398-937C-4CB5-8CBF-5B986588FBD0}"/>
              </a:ext>
            </a:extLst>
          </p:cNvPr>
          <p:cNvSpPr txBox="1"/>
          <p:nvPr/>
        </p:nvSpPr>
        <p:spPr>
          <a:xfrm>
            <a:off x="1167710" y="4988752"/>
            <a:ext cx="43224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4400">
                <a:solidFill>
                  <a:schemeClr val="accent5">
                    <a:lumMod val="50000"/>
                  </a:schemeClr>
                </a:solidFill>
                <a:latin typeface="Comic Sans MS"/>
              </a:rPr>
              <a:t>Κονσέρβα</a:t>
            </a:r>
            <a:endParaRPr lang="el-GR" sz="4400">
              <a:solidFill>
                <a:schemeClr val="accent5">
                  <a:lumMod val="50000"/>
                </a:schemeClr>
              </a:solidFill>
            </a:endParaRPr>
          </a:p>
        </p:txBody>
      </p:sp>
    </p:spTree>
    <p:extLst>
      <p:ext uri="{BB962C8B-B14F-4D97-AF65-F5344CB8AC3E}">
        <p14:creationId xmlns:p14="http://schemas.microsoft.com/office/powerpoint/2010/main" val="434844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ECDBC059-9ADE-4CF4-8EA1-7251C865ED29}"/>
              </a:ext>
            </a:extLst>
          </p:cNvPr>
          <p:cNvPicPr>
            <a:picLocks noChangeAspect="1"/>
          </p:cNvPicPr>
          <p:nvPr/>
        </p:nvPicPr>
        <p:blipFill>
          <a:blip r:embed="rId2"/>
          <a:stretch>
            <a:fillRect/>
          </a:stretch>
        </p:blipFill>
        <p:spPr>
          <a:xfrm>
            <a:off x="6710171" y="2685774"/>
            <a:ext cx="2681049" cy="4114800"/>
          </a:xfrm>
          <a:prstGeom prst="rect">
            <a:avLst/>
          </a:prstGeom>
        </p:spPr>
      </p:pic>
      <p:pic>
        <p:nvPicPr>
          <p:cNvPr id="4" name="Εικόνα 4" descr="Εικόνα που περιέχει ζώο&#10;&#10;Η περιγραφή δημιουργήθηκε με πολύ υψηλή αξιοπιστία">
            <a:extLst>
              <a:ext uri="{FF2B5EF4-FFF2-40B4-BE49-F238E27FC236}">
                <a16:creationId xmlns:a16="http://schemas.microsoft.com/office/drawing/2014/main" id="{A69EF67E-54DA-438A-9CFE-B405E18D914C}"/>
              </a:ext>
            </a:extLst>
          </p:cNvPr>
          <p:cNvPicPr>
            <a:picLocks noChangeAspect="1"/>
          </p:cNvPicPr>
          <p:nvPr/>
        </p:nvPicPr>
        <p:blipFill>
          <a:blip r:embed="rId3"/>
          <a:stretch>
            <a:fillRect/>
          </a:stretch>
        </p:blipFill>
        <p:spPr>
          <a:xfrm>
            <a:off x="53010" y="2963703"/>
            <a:ext cx="3063460" cy="3669377"/>
          </a:xfrm>
          <a:prstGeom prst="rect">
            <a:avLst/>
          </a:prstGeom>
        </p:spPr>
      </p:pic>
      <p:sp>
        <p:nvSpPr>
          <p:cNvPr id="6" name="Σύννεφο 5">
            <a:extLst>
              <a:ext uri="{FF2B5EF4-FFF2-40B4-BE49-F238E27FC236}">
                <a16:creationId xmlns:a16="http://schemas.microsoft.com/office/drawing/2014/main" id="{D117B697-A0B5-49D7-8D3C-207C43D28A97}"/>
              </a:ext>
            </a:extLst>
          </p:cNvPr>
          <p:cNvSpPr/>
          <p:nvPr/>
        </p:nvSpPr>
        <p:spPr>
          <a:xfrm>
            <a:off x="1884019" y="221975"/>
            <a:ext cx="5841998" cy="33572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a:latin typeface="Comic Sans MS"/>
              </a:rPr>
              <a:t>Ποια φαγητά με πειράζουν;</a:t>
            </a:r>
            <a:endParaRPr lang="el-GR"/>
          </a:p>
        </p:txBody>
      </p:sp>
    </p:spTree>
    <p:extLst>
      <p:ext uri="{BB962C8B-B14F-4D97-AF65-F5344CB8AC3E}">
        <p14:creationId xmlns:p14="http://schemas.microsoft.com/office/powerpoint/2010/main" val="3721831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γλυκό, πίνακας, φαγητό, πιάτο&#10;&#10;Η περιγραφή δημιουργήθηκε με πολύ υψηλή αξιοπιστία">
            <a:extLst>
              <a:ext uri="{FF2B5EF4-FFF2-40B4-BE49-F238E27FC236}">
                <a16:creationId xmlns:a16="http://schemas.microsoft.com/office/drawing/2014/main" id="{6FDCE779-50B4-4C3A-8507-8E4DF7AA7438}"/>
              </a:ext>
            </a:extLst>
          </p:cNvPr>
          <p:cNvPicPr>
            <a:picLocks noChangeAspect="1"/>
          </p:cNvPicPr>
          <p:nvPr/>
        </p:nvPicPr>
        <p:blipFill>
          <a:blip r:embed="rId2"/>
          <a:stretch>
            <a:fillRect/>
          </a:stretch>
        </p:blipFill>
        <p:spPr>
          <a:xfrm>
            <a:off x="5273233" y="3940138"/>
            <a:ext cx="3670851" cy="2753139"/>
          </a:xfrm>
          <a:prstGeom prst="rect">
            <a:avLst/>
          </a:prstGeom>
        </p:spPr>
      </p:pic>
      <p:pic>
        <p:nvPicPr>
          <p:cNvPr id="4" name="Εικόνα 4" descr="Εικόνα που περιέχει γλυκό, κέικ, φαγητό, εσωτερικό&#10;&#10;Η περιγραφή δημιουργήθηκε με πολύ υψηλή αξιοπιστία">
            <a:extLst>
              <a:ext uri="{FF2B5EF4-FFF2-40B4-BE49-F238E27FC236}">
                <a16:creationId xmlns:a16="http://schemas.microsoft.com/office/drawing/2014/main" id="{C2E9E2D4-5FCA-469B-88D6-2C86F091087B}"/>
              </a:ext>
            </a:extLst>
          </p:cNvPr>
          <p:cNvPicPr>
            <a:picLocks noChangeAspect="1"/>
          </p:cNvPicPr>
          <p:nvPr/>
        </p:nvPicPr>
        <p:blipFill>
          <a:blip r:embed="rId3"/>
          <a:stretch>
            <a:fillRect/>
          </a:stretch>
        </p:blipFill>
        <p:spPr>
          <a:xfrm>
            <a:off x="207618" y="684468"/>
            <a:ext cx="4576416" cy="2220195"/>
          </a:xfrm>
          <a:prstGeom prst="rect">
            <a:avLst/>
          </a:prstGeom>
        </p:spPr>
      </p:pic>
      <p:sp>
        <p:nvSpPr>
          <p:cNvPr id="6" name="Φυσαλίδα ομιλίας: Έλλειψη 5">
            <a:extLst>
              <a:ext uri="{FF2B5EF4-FFF2-40B4-BE49-F238E27FC236}">
                <a16:creationId xmlns:a16="http://schemas.microsoft.com/office/drawing/2014/main" id="{A8728472-1F32-4C3C-AFAA-4C9776743D85}"/>
              </a:ext>
            </a:extLst>
          </p:cNvPr>
          <p:cNvSpPr/>
          <p:nvPr/>
        </p:nvSpPr>
        <p:spPr>
          <a:xfrm>
            <a:off x="6875090" y="1794989"/>
            <a:ext cx="4130258" cy="21424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latin typeface="Comic Sans MS"/>
              </a:rPr>
              <a:t>Ξέρεις ότι αν τρώω γλυκά θα αρρωστήσω και θα τυφλωθώ; </a:t>
            </a:r>
          </a:p>
        </p:txBody>
      </p:sp>
      <p:sp>
        <p:nvSpPr>
          <p:cNvPr id="7" name="Φυσαλίδα ομιλίας: Έλλειψη 6">
            <a:extLst>
              <a:ext uri="{FF2B5EF4-FFF2-40B4-BE49-F238E27FC236}">
                <a16:creationId xmlns:a16="http://schemas.microsoft.com/office/drawing/2014/main" id="{79C0ED1C-9274-4063-B151-EADAD222A6C7}"/>
              </a:ext>
            </a:extLst>
          </p:cNvPr>
          <p:cNvSpPr/>
          <p:nvPr/>
        </p:nvSpPr>
        <p:spPr>
          <a:xfrm>
            <a:off x="3634624" y="77363"/>
            <a:ext cx="4119215" cy="245165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a:latin typeface="Comic Sans MS"/>
              </a:rPr>
              <a:t>Το ήξερες ότι ακόμη και με ένα κομμάτι σοκολάτα μπορεί να αρρωστήσω πολύ βαριά;</a:t>
            </a:r>
          </a:p>
        </p:txBody>
      </p:sp>
      <p:sp>
        <p:nvSpPr>
          <p:cNvPr id="3" name="Σύννεφο 2">
            <a:extLst>
              <a:ext uri="{FF2B5EF4-FFF2-40B4-BE49-F238E27FC236}">
                <a16:creationId xmlns:a16="http://schemas.microsoft.com/office/drawing/2014/main" id="{866DC87C-D1A8-4BF2-B3B7-8C682CE57BEB}"/>
              </a:ext>
            </a:extLst>
          </p:cNvPr>
          <p:cNvSpPr/>
          <p:nvPr/>
        </p:nvSpPr>
        <p:spPr>
          <a:xfrm>
            <a:off x="385011" y="3693694"/>
            <a:ext cx="4612104" cy="25065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latin typeface="Comic Sans MS"/>
              </a:rPr>
              <a:t>Αλλά ούτε γάλα κάνει να </a:t>
            </a:r>
            <a:r>
              <a:rPr lang="el-GR" sz="2000">
                <a:latin typeface="Comic Sans MS"/>
              </a:rPr>
              <a:t>πίνω γιατί μου πειράζει </a:t>
            </a:r>
            <a:r>
              <a:rPr lang="el-GR" sz="2000" dirty="0">
                <a:latin typeface="Comic Sans MS"/>
              </a:rPr>
              <a:t>την κοιλιά μου, εκτός αν είναι ειδικό γάλα για σκυλάκια και γατάκια</a:t>
            </a:r>
          </a:p>
        </p:txBody>
      </p:sp>
    </p:spTree>
    <p:extLst>
      <p:ext uri="{BB962C8B-B14F-4D97-AF65-F5344CB8AC3E}">
        <p14:creationId xmlns:p14="http://schemas.microsoft.com/office/powerpoint/2010/main" val="3089462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4" descr="Εικόνα που περιέχει ζώο, κόψιμο, φαγητό, χέρι&#10;&#10;Η περιγραφή δημιουργήθηκε με πολύ υψηλή αξιοπιστία">
            <a:extLst>
              <a:ext uri="{FF2B5EF4-FFF2-40B4-BE49-F238E27FC236}">
                <a16:creationId xmlns:a16="http://schemas.microsoft.com/office/drawing/2014/main" id="{2621A18B-C9FA-4982-8B46-3312D750B61A}"/>
              </a:ext>
            </a:extLst>
          </p:cNvPr>
          <p:cNvPicPr>
            <a:picLocks noChangeAspect="1"/>
          </p:cNvPicPr>
          <p:nvPr/>
        </p:nvPicPr>
        <p:blipFill rotWithShape="1">
          <a:blip r:embed="rId2"/>
          <a:srcRect l="2440" r="22345" b="-2"/>
          <a:stretch/>
        </p:blipFill>
        <p:spPr>
          <a:xfrm>
            <a:off x="3312551" y="2007660"/>
            <a:ext cx="2842963" cy="284296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2" name="Εικόνα 2" descr="Εικόνα που περιέχει σκύλος, καφέ, εσωτερικό, φαγητό&#10;&#10;Η περιγραφή δημιουργήθηκε με πολύ υψηλή αξιοπιστία">
            <a:extLst>
              <a:ext uri="{FF2B5EF4-FFF2-40B4-BE49-F238E27FC236}">
                <a16:creationId xmlns:a16="http://schemas.microsoft.com/office/drawing/2014/main" id="{CB97962A-BE0B-4E3A-A811-2F391C0AA79A}"/>
              </a:ext>
            </a:extLst>
          </p:cNvPr>
          <p:cNvPicPr>
            <a:picLocks noChangeAspect="1"/>
          </p:cNvPicPr>
          <p:nvPr/>
        </p:nvPicPr>
        <p:blipFill rotWithShape="1">
          <a:blip r:embed="rId3"/>
          <a:srcRect l="18423" r="22493" b="-3"/>
          <a:stretch/>
        </p:blipFill>
        <p:spPr>
          <a:xfrm>
            <a:off x="387259" y="504406"/>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Εικόνα 5" descr="Εικόνα που περιέχει γάτα, ζώο, θηλαστικό, εσωτερικό&#10;&#10;Η περιγραφή δημιουργήθηκε με πολύ υψηλή αξιοπιστία">
            <a:extLst>
              <a:ext uri="{FF2B5EF4-FFF2-40B4-BE49-F238E27FC236}">
                <a16:creationId xmlns:a16="http://schemas.microsoft.com/office/drawing/2014/main" id="{6628BE7C-F666-4817-BA12-631F00634B34}"/>
              </a:ext>
            </a:extLst>
          </p:cNvPr>
          <p:cNvPicPr>
            <a:picLocks noChangeAspect="1"/>
          </p:cNvPicPr>
          <p:nvPr/>
        </p:nvPicPr>
        <p:blipFill rotWithShape="1">
          <a:blip r:embed="rId4"/>
          <a:srcRect l="8804" r="25146" b="5"/>
          <a:stretch/>
        </p:blipFill>
        <p:spPr>
          <a:xfrm>
            <a:off x="6322811" y="3031037"/>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10" name="Φυσαλίδα ομιλίας: Έλλειψη 9">
            <a:extLst>
              <a:ext uri="{FF2B5EF4-FFF2-40B4-BE49-F238E27FC236}">
                <a16:creationId xmlns:a16="http://schemas.microsoft.com/office/drawing/2014/main" id="{DA03DE35-CDE4-4360-90EB-B5FF4DE4632D}"/>
              </a:ext>
            </a:extLst>
          </p:cNvPr>
          <p:cNvSpPr/>
          <p:nvPr/>
        </p:nvSpPr>
        <p:spPr>
          <a:xfrm>
            <a:off x="4673769" y="92223"/>
            <a:ext cx="4070680" cy="215565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a:latin typeface="Comic Sans MS"/>
              </a:rPr>
              <a:t>Τα κόκαλα είναι πολύ επικίνδυνα!</a:t>
            </a:r>
            <a:r>
              <a:rPr lang="el-GR" sz="2000">
                <a:latin typeface="Comic Sans MS"/>
              </a:rPr>
              <a:t> </a:t>
            </a:r>
            <a:endParaRPr lang="el-GR" sz="3200">
              <a:latin typeface="Comic Sans MS"/>
            </a:endParaRPr>
          </a:p>
        </p:txBody>
      </p:sp>
      <p:sp>
        <p:nvSpPr>
          <p:cNvPr id="12" name="Οβάλ 11">
            <a:extLst>
              <a:ext uri="{FF2B5EF4-FFF2-40B4-BE49-F238E27FC236}">
                <a16:creationId xmlns:a16="http://schemas.microsoft.com/office/drawing/2014/main" id="{8A656134-2E36-47C7-937F-D8DCC8C63248}"/>
              </a:ext>
            </a:extLst>
          </p:cNvPr>
          <p:cNvSpPr/>
          <p:nvPr/>
        </p:nvSpPr>
        <p:spPr>
          <a:xfrm>
            <a:off x="1009150" y="4568491"/>
            <a:ext cx="4010524" cy="2195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a:latin typeface="Comic Sans MS"/>
              </a:rPr>
              <a:t>Μπορεί να μου τρυπήσουν το λαιμό, το στομάχι, το έντερο!</a:t>
            </a:r>
            <a:endParaRPr lang="el-GR" sz="2400">
              <a:latin typeface="Comic Sans MS"/>
              <a:ea typeface="+mn-lt"/>
              <a:cs typeface="+mn-lt"/>
            </a:endParaRPr>
          </a:p>
          <a:p>
            <a:pPr algn="ctr"/>
            <a:endParaRPr lang="el-GR" sz="2400">
              <a:latin typeface="Comic Sans MS"/>
            </a:endParaRPr>
          </a:p>
        </p:txBody>
      </p:sp>
    </p:spTree>
    <p:extLst>
      <p:ext uri="{BB962C8B-B14F-4D97-AF65-F5344CB8AC3E}">
        <p14:creationId xmlns:p14="http://schemas.microsoft.com/office/powerpoint/2010/main" val="2465110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γάτα, καθιστός, σκύλος, εσωτερικό&#10;&#10;Η περιγραφή δημιουργήθηκε με πολύ υψηλή αξιοπιστία">
            <a:extLst>
              <a:ext uri="{FF2B5EF4-FFF2-40B4-BE49-F238E27FC236}">
                <a16:creationId xmlns:a16="http://schemas.microsoft.com/office/drawing/2014/main" id="{76D558B1-988B-4FF2-A0E7-CB3DE4D0863A}"/>
              </a:ext>
            </a:extLst>
          </p:cNvPr>
          <p:cNvPicPr>
            <a:picLocks noChangeAspect="1"/>
          </p:cNvPicPr>
          <p:nvPr/>
        </p:nvPicPr>
        <p:blipFill>
          <a:blip r:embed="rId2"/>
          <a:stretch>
            <a:fillRect/>
          </a:stretch>
        </p:blipFill>
        <p:spPr>
          <a:xfrm>
            <a:off x="183352" y="1305996"/>
            <a:ext cx="3364831" cy="2313689"/>
          </a:xfrm>
          <a:prstGeom prst="rect">
            <a:avLst/>
          </a:prstGeom>
        </p:spPr>
      </p:pic>
      <p:pic>
        <p:nvPicPr>
          <p:cNvPr id="4" name="Εικόνα 4" descr="Εικόνα που περιέχει γάτα, εσωτερικό, καθιστός, σκύλος&#10;&#10;Η περιγραφή δημιουργήθηκε με πολύ υψηλή αξιοπιστία">
            <a:extLst>
              <a:ext uri="{FF2B5EF4-FFF2-40B4-BE49-F238E27FC236}">
                <a16:creationId xmlns:a16="http://schemas.microsoft.com/office/drawing/2014/main" id="{52BB3769-5F1D-4E24-8AAD-E44EED21CDCD}"/>
              </a:ext>
            </a:extLst>
          </p:cNvPr>
          <p:cNvPicPr>
            <a:picLocks noChangeAspect="1"/>
          </p:cNvPicPr>
          <p:nvPr/>
        </p:nvPicPr>
        <p:blipFill>
          <a:blip r:embed="rId3"/>
          <a:stretch>
            <a:fillRect/>
          </a:stretch>
        </p:blipFill>
        <p:spPr>
          <a:xfrm>
            <a:off x="332872" y="4420751"/>
            <a:ext cx="4437646" cy="2307764"/>
          </a:xfrm>
          <a:prstGeom prst="rect">
            <a:avLst/>
          </a:prstGeom>
        </p:spPr>
      </p:pic>
      <p:pic>
        <p:nvPicPr>
          <p:cNvPr id="6" name="Εικόνα 6" descr="Εικόνα που περιέχει υπαίθριος, φράχτης, σκύλος, όρθιος&#10;&#10;Η περιγραφή δημιουργήθηκε με πολύ υψηλή αξιοπιστία">
            <a:extLst>
              <a:ext uri="{FF2B5EF4-FFF2-40B4-BE49-F238E27FC236}">
                <a16:creationId xmlns:a16="http://schemas.microsoft.com/office/drawing/2014/main" id="{74359B89-6809-48DD-80EB-72942D63FB18}"/>
              </a:ext>
            </a:extLst>
          </p:cNvPr>
          <p:cNvPicPr>
            <a:picLocks noChangeAspect="1"/>
          </p:cNvPicPr>
          <p:nvPr/>
        </p:nvPicPr>
        <p:blipFill>
          <a:blip r:embed="rId4"/>
          <a:stretch>
            <a:fillRect/>
          </a:stretch>
        </p:blipFill>
        <p:spPr>
          <a:xfrm>
            <a:off x="6543674" y="2278230"/>
            <a:ext cx="3756859" cy="2682540"/>
          </a:xfrm>
          <a:prstGeom prst="rect">
            <a:avLst/>
          </a:prstGeom>
        </p:spPr>
      </p:pic>
      <p:sp>
        <p:nvSpPr>
          <p:cNvPr id="3" name="TextBox 2">
            <a:extLst>
              <a:ext uri="{FF2B5EF4-FFF2-40B4-BE49-F238E27FC236}">
                <a16:creationId xmlns:a16="http://schemas.microsoft.com/office/drawing/2014/main" id="{57176A32-3ECA-442A-8F31-A38A6949D48B}"/>
              </a:ext>
            </a:extLst>
          </p:cNvPr>
          <p:cNvSpPr txBox="1"/>
          <p:nvPr/>
        </p:nvSpPr>
        <p:spPr>
          <a:xfrm>
            <a:off x="2453222" y="129151"/>
            <a:ext cx="66233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4400" dirty="0">
                <a:solidFill>
                  <a:schemeClr val="accent1"/>
                </a:solidFill>
                <a:latin typeface="Comic Sans MS"/>
              </a:rPr>
              <a:t>Σπίτι</a:t>
            </a:r>
            <a:endParaRPr lang="el-GR" sz="4400" dirty="0">
              <a:solidFill>
                <a:schemeClr val="accent1"/>
              </a:solidFill>
            </a:endParaRPr>
          </a:p>
        </p:txBody>
      </p:sp>
      <p:sp>
        <p:nvSpPr>
          <p:cNvPr id="5" name="Φυσαλίδα σκέψης: Σύννεφο 4">
            <a:extLst>
              <a:ext uri="{FF2B5EF4-FFF2-40B4-BE49-F238E27FC236}">
                <a16:creationId xmlns:a16="http://schemas.microsoft.com/office/drawing/2014/main" id="{5CB4AB1A-6237-407C-8BE6-154EE115E6CE}"/>
              </a:ext>
            </a:extLst>
          </p:cNvPr>
          <p:cNvSpPr/>
          <p:nvPr/>
        </p:nvSpPr>
        <p:spPr>
          <a:xfrm>
            <a:off x="458865" y="-115787"/>
            <a:ext cx="4492222" cy="166175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Είναι </a:t>
            </a:r>
            <a:r>
              <a:rPr lang="el-GR" sz="2400" dirty="0">
                <a:ea typeface="+mn-lt"/>
                <a:cs typeface="+mn-lt"/>
              </a:rPr>
              <a:t>σπίτι </a:t>
            </a:r>
            <a:r>
              <a:rPr lang="el-GR" sz="2400" dirty="0">
                <a:latin typeface="Comic Sans MS"/>
              </a:rPr>
              <a:t>το μπαλκόνι, η ταράτσα ή το </a:t>
            </a:r>
            <a:r>
              <a:rPr lang="el-GR" sz="2400">
                <a:latin typeface="Comic Sans MS"/>
              </a:rPr>
              <a:t>υπόγειο;</a:t>
            </a:r>
            <a:endParaRPr lang="el-GR" sz="2400" dirty="0">
              <a:latin typeface="Comic Sans MS"/>
            </a:endParaRPr>
          </a:p>
        </p:txBody>
      </p:sp>
      <p:sp>
        <p:nvSpPr>
          <p:cNvPr id="7" name="Φυσαλίδα ομιλίας: Έλλειψη 6">
            <a:extLst>
              <a:ext uri="{FF2B5EF4-FFF2-40B4-BE49-F238E27FC236}">
                <a16:creationId xmlns:a16="http://schemas.microsoft.com/office/drawing/2014/main" id="{9DA7007F-1AD9-4BBC-863F-4520501274AB}"/>
              </a:ext>
            </a:extLst>
          </p:cNvPr>
          <p:cNvSpPr/>
          <p:nvPr/>
        </p:nvSpPr>
        <p:spPr>
          <a:xfrm>
            <a:off x="6306349" y="210831"/>
            <a:ext cx="4142610" cy="206047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a:latin typeface="Comic Sans MS"/>
              </a:rPr>
              <a:t>Δεν προστατεύομαι από το κρύο, την βροχή, τον αέρα, τον ήλιο, τη ζέστη </a:t>
            </a:r>
          </a:p>
        </p:txBody>
      </p:sp>
      <p:sp>
        <p:nvSpPr>
          <p:cNvPr id="8" name="Φυσαλίδα ομιλίας: Ορθογώνιο με στρογγυλεμένες γωνίες 7">
            <a:extLst>
              <a:ext uri="{FF2B5EF4-FFF2-40B4-BE49-F238E27FC236}">
                <a16:creationId xmlns:a16="http://schemas.microsoft.com/office/drawing/2014/main" id="{C6714B57-B99D-4376-A034-80BCD902A593}"/>
              </a:ext>
            </a:extLst>
          </p:cNvPr>
          <p:cNvSpPr/>
          <p:nvPr/>
        </p:nvSpPr>
        <p:spPr>
          <a:xfrm>
            <a:off x="3001916" y="3353173"/>
            <a:ext cx="3646380" cy="166116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a:latin typeface="Comic Sans MS"/>
              </a:rPr>
              <a:t>Θέλω να είμαι με την οικογένειά μου. Γιατί με άφησαν να ζω εδώ μόνος; Δεν με αγαπάνε;</a:t>
            </a:r>
          </a:p>
        </p:txBody>
      </p:sp>
    </p:spTree>
    <p:extLst>
      <p:ext uri="{BB962C8B-B14F-4D97-AF65-F5344CB8AC3E}">
        <p14:creationId xmlns:p14="http://schemas.microsoft.com/office/powerpoint/2010/main" val="4166860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2B3E48-BE29-4D3B-9288-8BA26B0B4D17}"/>
              </a:ext>
            </a:extLst>
          </p:cNvPr>
          <p:cNvSpPr>
            <a:spLocks noGrp="1"/>
          </p:cNvSpPr>
          <p:nvPr>
            <p:ph type="title"/>
          </p:nvPr>
        </p:nvSpPr>
        <p:spPr/>
        <p:txBody>
          <a:bodyPr>
            <a:normAutofit/>
          </a:bodyPr>
          <a:lstStyle/>
          <a:p>
            <a:r>
              <a:rPr lang="el-GR" sz="3200">
                <a:latin typeface="Comic Sans MS"/>
                <a:ea typeface="+mj-lt"/>
                <a:cs typeface="+mj-lt"/>
              </a:rPr>
              <a:t>Ποιες οι βασικές ανάγκες όλων; (Άνθρωποι - Υπόλοιπα ζώα)</a:t>
            </a:r>
          </a:p>
          <a:p>
            <a:endParaRPr lang="el-GR"/>
          </a:p>
        </p:txBody>
      </p:sp>
      <p:sp>
        <p:nvSpPr>
          <p:cNvPr id="3" name="Θέση περιεχομένου 2">
            <a:extLst>
              <a:ext uri="{FF2B5EF4-FFF2-40B4-BE49-F238E27FC236}">
                <a16:creationId xmlns:a16="http://schemas.microsoft.com/office/drawing/2014/main" id="{28D378CA-4741-4A17-9D3B-1D53A9F04C10}"/>
              </a:ext>
            </a:extLst>
          </p:cNvPr>
          <p:cNvSpPr>
            <a:spLocks noGrp="1"/>
          </p:cNvSpPr>
          <p:nvPr>
            <p:ph idx="1"/>
          </p:nvPr>
        </p:nvSpPr>
        <p:spPr>
          <a:xfrm>
            <a:off x="677334" y="2160589"/>
            <a:ext cx="8596668" cy="4341983"/>
          </a:xfrm>
        </p:spPr>
        <p:txBody>
          <a:bodyPr vert="horz" lIns="91440" tIns="45720" rIns="91440" bIns="45720" rtlCol="0" anchor="t">
            <a:normAutofit/>
          </a:bodyPr>
          <a:lstStyle/>
          <a:p>
            <a:r>
              <a:rPr lang="el-GR" sz="3200">
                <a:latin typeface="Comic Sans MS"/>
                <a:ea typeface="+mn-lt"/>
                <a:cs typeface="+mn-lt"/>
              </a:rPr>
              <a:t>Νερό</a:t>
            </a:r>
            <a:endParaRPr lang="en-US" sz="3200">
              <a:latin typeface="Comic Sans MS"/>
              <a:ea typeface="+mn-lt"/>
              <a:cs typeface="+mn-lt"/>
            </a:endParaRPr>
          </a:p>
          <a:p>
            <a:r>
              <a:rPr lang="el-GR" sz="3200">
                <a:latin typeface="Comic Sans MS"/>
                <a:ea typeface="+mn-lt"/>
                <a:cs typeface="+mn-lt"/>
              </a:rPr>
              <a:t>Φαγητό</a:t>
            </a:r>
            <a:endParaRPr lang="en-US" sz="3200">
              <a:latin typeface="Comic Sans MS"/>
              <a:ea typeface="+mn-lt"/>
              <a:cs typeface="+mn-lt"/>
            </a:endParaRPr>
          </a:p>
          <a:p>
            <a:r>
              <a:rPr lang="el-GR" sz="3200">
                <a:latin typeface="Comic Sans MS"/>
                <a:ea typeface="+mn-lt"/>
                <a:cs typeface="+mn-lt"/>
              </a:rPr>
              <a:t>Υγεία</a:t>
            </a:r>
            <a:endParaRPr lang="en-US" sz="3200">
              <a:latin typeface="Comic Sans MS"/>
              <a:ea typeface="+mn-lt"/>
              <a:cs typeface="+mn-lt"/>
            </a:endParaRPr>
          </a:p>
          <a:p>
            <a:r>
              <a:rPr lang="el-GR" sz="3200">
                <a:latin typeface="Comic Sans MS"/>
                <a:ea typeface="+mn-lt"/>
                <a:cs typeface="+mn-lt"/>
              </a:rPr>
              <a:t>Σπίτι</a:t>
            </a:r>
            <a:endParaRPr lang="en-US" sz="3200">
              <a:latin typeface="Comic Sans MS"/>
              <a:ea typeface="+mn-lt"/>
              <a:cs typeface="+mn-lt"/>
            </a:endParaRPr>
          </a:p>
          <a:p>
            <a:r>
              <a:rPr lang="el-GR" sz="3200">
                <a:latin typeface="Comic Sans MS"/>
                <a:ea typeface="+mn-lt"/>
                <a:cs typeface="+mn-lt"/>
              </a:rPr>
              <a:t>Οικογένεια</a:t>
            </a:r>
          </a:p>
          <a:p>
            <a:r>
              <a:rPr lang="el-GR" sz="3200">
                <a:latin typeface="Comic Sans MS"/>
              </a:rPr>
              <a:t>Αγάπη</a:t>
            </a:r>
          </a:p>
          <a:p>
            <a:r>
              <a:rPr lang="el-GR" sz="3200">
                <a:latin typeface="Comic Sans MS"/>
              </a:rPr>
              <a:t>Ελευθερία</a:t>
            </a:r>
          </a:p>
          <a:p>
            <a:endParaRPr lang="el-GR" sz="3200"/>
          </a:p>
          <a:p>
            <a:endParaRPr lang="el-GR"/>
          </a:p>
        </p:txBody>
      </p:sp>
    </p:spTree>
    <p:extLst>
      <p:ext uri="{BB962C8B-B14F-4D97-AF65-F5344CB8AC3E}">
        <p14:creationId xmlns:p14="http://schemas.microsoft.com/office/powerpoint/2010/main" val="1654128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2" descr="Εικόνα που περιέχει σκύλος, εσωτερικό, καθιστός, αναζήτηση&#10;&#10;Η περιγραφή δημιουργήθηκε με πολύ υψηλή αξιοπιστία">
            <a:extLst>
              <a:ext uri="{FF2B5EF4-FFF2-40B4-BE49-F238E27FC236}">
                <a16:creationId xmlns:a16="http://schemas.microsoft.com/office/drawing/2014/main" id="{0443B1BB-740C-4DE8-9F87-755C21D9771A}"/>
              </a:ext>
            </a:extLst>
          </p:cNvPr>
          <p:cNvPicPr>
            <a:picLocks noChangeAspect="1"/>
          </p:cNvPicPr>
          <p:nvPr/>
        </p:nvPicPr>
        <p:blipFill>
          <a:blip r:embed="rId2"/>
          <a:stretch>
            <a:fillRect/>
          </a:stretch>
        </p:blipFill>
        <p:spPr>
          <a:xfrm>
            <a:off x="616980" y="1544381"/>
            <a:ext cx="7705433" cy="4348156"/>
          </a:xfrm>
          <a:prstGeom prst="rect">
            <a:avLst/>
          </a:prstGeom>
        </p:spPr>
      </p:pic>
      <p:sp>
        <p:nvSpPr>
          <p:cNvPr id="5" name="Καρδιά 4">
            <a:extLst>
              <a:ext uri="{FF2B5EF4-FFF2-40B4-BE49-F238E27FC236}">
                <a16:creationId xmlns:a16="http://schemas.microsoft.com/office/drawing/2014/main" id="{4EB2CCBC-AD7D-489E-82E1-99F9C375ECB8}"/>
              </a:ext>
            </a:extLst>
          </p:cNvPr>
          <p:cNvSpPr/>
          <p:nvPr/>
        </p:nvSpPr>
        <p:spPr>
          <a:xfrm>
            <a:off x="7228954" y="596181"/>
            <a:ext cx="4150453" cy="4200589"/>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ea typeface="+mn-lt"/>
              <a:cs typeface="+mn-lt"/>
            </a:endParaRPr>
          </a:p>
          <a:p>
            <a:pPr algn="ctr"/>
            <a:endParaRPr lang="el-GR" sz="2400" dirty="0">
              <a:latin typeface="Comic Sans MS"/>
              <a:ea typeface="+mn-lt"/>
              <a:cs typeface="+mn-lt"/>
            </a:endParaRPr>
          </a:p>
          <a:p>
            <a:pPr algn="ctr"/>
            <a:r>
              <a:rPr lang="el-GR" sz="2400">
                <a:latin typeface="Comic Sans MS"/>
                <a:ea typeface="+mn-lt"/>
                <a:cs typeface="+mn-lt"/>
              </a:rPr>
              <a:t>Θέλω να ζω μαζί με τους ανθρώπους μου που τόσο αγαπώ!  Είναι η οικογένειά μου!</a:t>
            </a:r>
            <a:endParaRPr lang="el-GR" sz="2400">
              <a:latin typeface="Comic Sans MS"/>
            </a:endParaRPr>
          </a:p>
          <a:p>
            <a:pPr algn="ctr"/>
            <a:endParaRPr lang="el-GR"/>
          </a:p>
        </p:txBody>
      </p:sp>
    </p:spTree>
    <p:extLst>
      <p:ext uri="{BB962C8B-B14F-4D97-AF65-F5344CB8AC3E}">
        <p14:creationId xmlns:p14="http://schemas.microsoft.com/office/powerpoint/2010/main" val="1561236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2" descr="Εικόνα που περιέχει σκύλος, χλόη, αναζήτηση, πρόσωπο&#10;&#10;Η περιγραφή δημιουργήθηκε με πολύ υψηλή αξιοπιστία">
            <a:extLst>
              <a:ext uri="{FF2B5EF4-FFF2-40B4-BE49-F238E27FC236}">
                <a16:creationId xmlns:a16="http://schemas.microsoft.com/office/drawing/2014/main" id="{83874306-6E8D-4642-BC9B-01763B402822}"/>
              </a:ext>
            </a:extLst>
          </p:cNvPr>
          <p:cNvPicPr>
            <a:picLocks noChangeAspect="1"/>
          </p:cNvPicPr>
          <p:nvPr/>
        </p:nvPicPr>
        <p:blipFill rotWithShape="1">
          <a:blip r:embed="rId2"/>
          <a:srcRect l="17679" t="21578" r="17860" b="5314"/>
          <a:stretch/>
        </p:blipFill>
        <p:spPr>
          <a:xfrm>
            <a:off x="1192716" y="408619"/>
            <a:ext cx="7859073" cy="50217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Freeform: Shape 6">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9" name="Straight Connector 8">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42282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5" descr="Εικόνα που περιέχει εσωτερικό, σκύλος, ζώο, θηλαστικό&#10;&#10;Η περιγραφή δημιουργήθηκε με πολύ υψηλή αξιοπιστία">
            <a:extLst>
              <a:ext uri="{FF2B5EF4-FFF2-40B4-BE49-F238E27FC236}">
                <a16:creationId xmlns:a16="http://schemas.microsoft.com/office/drawing/2014/main" id="{A474C9B8-D2C2-4552-8E07-D7B6D94E7B60}"/>
              </a:ext>
            </a:extLst>
          </p:cNvPr>
          <p:cNvPicPr>
            <a:picLocks noChangeAspect="1"/>
          </p:cNvPicPr>
          <p:nvPr/>
        </p:nvPicPr>
        <p:blipFill>
          <a:blip r:embed="rId2"/>
          <a:stretch>
            <a:fillRect/>
          </a:stretch>
        </p:blipFill>
        <p:spPr>
          <a:xfrm>
            <a:off x="5751443" y="2074047"/>
            <a:ext cx="5515113" cy="4123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Τίτλος 1">
            <a:extLst>
              <a:ext uri="{FF2B5EF4-FFF2-40B4-BE49-F238E27FC236}">
                <a16:creationId xmlns:a16="http://schemas.microsoft.com/office/drawing/2014/main" id="{1EB98021-0FE1-42CD-9005-029515C09947}"/>
              </a:ext>
            </a:extLst>
          </p:cNvPr>
          <p:cNvSpPr>
            <a:spLocks noGrp="1"/>
          </p:cNvSpPr>
          <p:nvPr>
            <p:ph type="title"/>
          </p:nvPr>
        </p:nvSpPr>
        <p:spPr>
          <a:xfrm>
            <a:off x="854030" y="167861"/>
            <a:ext cx="8596668" cy="1320800"/>
          </a:xfrm>
        </p:spPr>
        <p:txBody>
          <a:bodyPr>
            <a:normAutofit/>
          </a:bodyPr>
          <a:lstStyle/>
          <a:p>
            <a:pPr algn="ctr"/>
            <a:r>
              <a:rPr lang="el-GR" sz="4000">
                <a:latin typeface="Comic Sans MS"/>
              </a:rPr>
              <a:t>Γιατί είναι απαραίτητη</a:t>
            </a:r>
          </a:p>
        </p:txBody>
      </p:sp>
      <p:pic>
        <p:nvPicPr>
          <p:cNvPr id="3" name="Εικόνα 3" descr="Εικόνα που περιέχει χλόη, σκύλος, υπαίθριος, ζώο&#10;&#10;Η περιγραφή δημιουργήθηκε με πολύ υψηλή αξιοπιστία">
            <a:extLst>
              <a:ext uri="{FF2B5EF4-FFF2-40B4-BE49-F238E27FC236}">
                <a16:creationId xmlns:a16="http://schemas.microsoft.com/office/drawing/2014/main" id="{C2C398FB-B71A-4FE2-91B5-9685FE2F9977}"/>
              </a:ext>
            </a:extLst>
          </p:cNvPr>
          <p:cNvPicPr>
            <a:picLocks noChangeAspect="1"/>
          </p:cNvPicPr>
          <p:nvPr/>
        </p:nvPicPr>
        <p:blipFill>
          <a:blip r:embed="rId3"/>
          <a:stretch>
            <a:fillRect/>
          </a:stretch>
        </p:blipFill>
        <p:spPr>
          <a:xfrm>
            <a:off x="86139" y="930077"/>
            <a:ext cx="5194852" cy="3882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26085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a:extLst>
              <a:ext uri="{FF2B5EF4-FFF2-40B4-BE49-F238E27FC236}">
                <a16:creationId xmlns:a16="http://schemas.microsoft.com/office/drawing/2014/main" id="{A6A19610-1B64-44FD-AF70-9286F97DF204}"/>
              </a:ext>
            </a:extLst>
          </p:cNvPr>
          <p:cNvPicPr>
            <a:picLocks noChangeAspect="1"/>
          </p:cNvPicPr>
          <p:nvPr/>
        </p:nvPicPr>
        <p:blipFill>
          <a:blip r:embed="rId2"/>
          <a:stretch>
            <a:fillRect/>
          </a:stretch>
        </p:blipFill>
        <p:spPr>
          <a:xfrm>
            <a:off x="196574" y="2764920"/>
            <a:ext cx="3692939" cy="4442420"/>
          </a:xfrm>
          <a:prstGeom prst="rect">
            <a:avLst/>
          </a:prstGeom>
        </p:spPr>
      </p:pic>
      <p:sp>
        <p:nvSpPr>
          <p:cNvPr id="4" name="Φυσαλίδα ομιλίας: Έλλειψη 3">
            <a:extLst>
              <a:ext uri="{FF2B5EF4-FFF2-40B4-BE49-F238E27FC236}">
                <a16:creationId xmlns:a16="http://schemas.microsoft.com/office/drawing/2014/main" id="{6C53F5E5-CD71-4B0E-98B4-B1E54638F178}"/>
              </a:ext>
            </a:extLst>
          </p:cNvPr>
          <p:cNvSpPr/>
          <p:nvPr/>
        </p:nvSpPr>
        <p:spPr>
          <a:xfrm>
            <a:off x="2833757" y="328676"/>
            <a:ext cx="5621128" cy="339034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Βόλτα χρειάζομαι να πηγαίνω για την ανάγκη μου. Εμείς τα ζωάκια δεν χρησιμοποιούμε τουαλέτα όπως εσείς οι άνθρωποι. Για αυτό θέλουμε να βγούμε έξω.</a:t>
            </a:r>
          </a:p>
        </p:txBody>
      </p:sp>
    </p:spTree>
    <p:extLst>
      <p:ext uri="{BB962C8B-B14F-4D97-AF65-F5344CB8AC3E}">
        <p14:creationId xmlns:p14="http://schemas.microsoft.com/office/powerpoint/2010/main" val="107423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σχεδίαση, υπογραφή&#10;&#10;Η περιγραφή δημιουργήθηκε με πολύ υψηλή αξιοπιστία">
            <a:extLst>
              <a:ext uri="{FF2B5EF4-FFF2-40B4-BE49-F238E27FC236}">
                <a16:creationId xmlns:a16="http://schemas.microsoft.com/office/drawing/2014/main" id="{0C725A7D-ED7E-4022-BFBA-0A493C40400F}"/>
              </a:ext>
            </a:extLst>
          </p:cNvPr>
          <p:cNvPicPr>
            <a:picLocks noChangeAspect="1"/>
          </p:cNvPicPr>
          <p:nvPr/>
        </p:nvPicPr>
        <p:blipFill>
          <a:blip r:embed="rId2"/>
          <a:stretch>
            <a:fillRect/>
          </a:stretch>
        </p:blipFill>
        <p:spPr>
          <a:xfrm>
            <a:off x="254843" y="2650042"/>
            <a:ext cx="5998408" cy="3926017"/>
          </a:xfrm>
          <a:prstGeom prst="rect">
            <a:avLst/>
          </a:prstGeom>
        </p:spPr>
      </p:pic>
      <p:sp>
        <p:nvSpPr>
          <p:cNvPr id="4" name="Σύννεφο 3">
            <a:extLst>
              <a:ext uri="{FF2B5EF4-FFF2-40B4-BE49-F238E27FC236}">
                <a16:creationId xmlns:a16="http://schemas.microsoft.com/office/drawing/2014/main" id="{1AD34C67-2865-45CB-A9A7-87C109C879AF}"/>
              </a:ext>
            </a:extLst>
          </p:cNvPr>
          <p:cNvSpPr/>
          <p:nvPr/>
        </p:nvSpPr>
        <p:spPr>
          <a:xfrm>
            <a:off x="3756760" y="-61813"/>
            <a:ext cx="6942857" cy="377105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Πρέπει όμως πάντα να καθαρίζουμε τις ακαθαρσίες του σκύλου μας. Δεν θέλουμε </a:t>
            </a:r>
            <a:r>
              <a:rPr lang="el-GR" sz="2400">
                <a:latin typeface="Comic Sans MS"/>
              </a:rPr>
              <a:t>να είναι τα πάρκα και τα πεζοδρόμια βρώμικα! </a:t>
            </a:r>
            <a:r>
              <a:rPr lang="el-GR" sz="2400" dirty="0">
                <a:latin typeface="Comic Sans MS"/>
              </a:rPr>
              <a:t>Χρησιμοποιούμε σακουλάκι και μετά το πετάμε στον κάδο σκουπιδιών.</a:t>
            </a:r>
          </a:p>
        </p:txBody>
      </p:sp>
    </p:spTree>
    <p:extLst>
      <p:ext uri="{BB962C8B-B14F-4D97-AF65-F5344CB8AC3E}">
        <p14:creationId xmlns:p14="http://schemas.microsoft.com/office/powerpoint/2010/main" val="1533497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ζώο&#10;&#10;Η περιγραφή δημιουργήθηκε με πολύ υψηλή αξιοπιστία">
            <a:extLst>
              <a:ext uri="{FF2B5EF4-FFF2-40B4-BE49-F238E27FC236}">
                <a16:creationId xmlns:a16="http://schemas.microsoft.com/office/drawing/2014/main" id="{3F011231-E509-4966-9AD7-26B549712F60}"/>
              </a:ext>
            </a:extLst>
          </p:cNvPr>
          <p:cNvPicPr>
            <a:picLocks noChangeAspect="1"/>
          </p:cNvPicPr>
          <p:nvPr/>
        </p:nvPicPr>
        <p:blipFill>
          <a:blip r:embed="rId2"/>
          <a:stretch>
            <a:fillRect/>
          </a:stretch>
        </p:blipFill>
        <p:spPr>
          <a:xfrm>
            <a:off x="5795618" y="2367355"/>
            <a:ext cx="3438938" cy="4133203"/>
          </a:xfrm>
          <a:prstGeom prst="rect">
            <a:avLst/>
          </a:prstGeom>
        </p:spPr>
      </p:pic>
      <p:sp>
        <p:nvSpPr>
          <p:cNvPr id="4" name="Σύννεφο 3">
            <a:extLst>
              <a:ext uri="{FF2B5EF4-FFF2-40B4-BE49-F238E27FC236}">
                <a16:creationId xmlns:a16="http://schemas.microsoft.com/office/drawing/2014/main" id="{51FFCD6C-45C1-4160-AD32-F59ABA70156C}"/>
              </a:ext>
            </a:extLst>
          </p:cNvPr>
          <p:cNvSpPr/>
          <p:nvPr/>
        </p:nvSpPr>
        <p:spPr>
          <a:xfrm>
            <a:off x="1044714" y="619541"/>
            <a:ext cx="5091041" cy="33019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a:latin typeface="Comic Sans MS"/>
              </a:rPr>
              <a:t>Για ποιόν άλλο λόγο χρειάζομαι βόλτα;</a:t>
            </a:r>
            <a:endParaRPr lang="el-GR" sz="3200"/>
          </a:p>
        </p:txBody>
      </p:sp>
    </p:spTree>
    <p:extLst>
      <p:ext uri="{BB962C8B-B14F-4D97-AF65-F5344CB8AC3E}">
        <p14:creationId xmlns:p14="http://schemas.microsoft.com/office/powerpoint/2010/main" val="3332659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ζώο&#10;&#10;Η περιγραφή δημιουργήθηκε με πολύ υψηλή αξιοπιστία">
            <a:extLst>
              <a:ext uri="{FF2B5EF4-FFF2-40B4-BE49-F238E27FC236}">
                <a16:creationId xmlns:a16="http://schemas.microsoft.com/office/drawing/2014/main" id="{93641CCD-C7FB-423C-A509-157DE3A90CFC}"/>
              </a:ext>
            </a:extLst>
          </p:cNvPr>
          <p:cNvPicPr>
            <a:picLocks noChangeAspect="1"/>
          </p:cNvPicPr>
          <p:nvPr/>
        </p:nvPicPr>
        <p:blipFill>
          <a:blip r:embed="rId2"/>
          <a:stretch>
            <a:fillRect/>
          </a:stretch>
        </p:blipFill>
        <p:spPr>
          <a:xfrm>
            <a:off x="538921" y="2764920"/>
            <a:ext cx="3328504" cy="4000681"/>
          </a:xfrm>
          <a:prstGeom prst="rect">
            <a:avLst/>
          </a:prstGeom>
        </p:spPr>
      </p:pic>
      <p:sp>
        <p:nvSpPr>
          <p:cNvPr id="4" name="Φυσαλίδα ομιλίας: Έλλειψη 3">
            <a:extLst>
              <a:ext uri="{FF2B5EF4-FFF2-40B4-BE49-F238E27FC236}">
                <a16:creationId xmlns:a16="http://schemas.microsoft.com/office/drawing/2014/main" id="{FDBE9E0C-7B36-4135-8257-263E6ACECED8}"/>
              </a:ext>
            </a:extLst>
          </p:cNvPr>
          <p:cNvSpPr/>
          <p:nvPr/>
        </p:nvSpPr>
        <p:spPr>
          <a:xfrm>
            <a:off x="3485323" y="483285"/>
            <a:ext cx="5289823" cy="351182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Όπως εσείς παιδιά, έτσι κι εγώ θέλω να </a:t>
            </a:r>
            <a:r>
              <a:rPr lang="el-GR" sz="2400">
                <a:latin typeface="Comic Sans MS"/>
              </a:rPr>
              <a:t>πηγαίνω</a:t>
            </a:r>
            <a:r>
              <a:rPr lang="el-GR" sz="2400" dirty="0">
                <a:latin typeface="Comic Sans MS"/>
              </a:rPr>
              <a:t> βόλτες για να βλέπω τους φιλους μου, να μυρίζω καινούργιες μυρωδιές, να παίζω και να περνάω χρόνο μαζί σου</a:t>
            </a:r>
          </a:p>
        </p:txBody>
      </p:sp>
    </p:spTree>
    <p:extLst>
      <p:ext uri="{BB962C8B-B14F-4D97-AF65-F5344CB8AC3E}">
        <p14:creationId xmlns:p14="http://schemas.microsoft.com/office/powerpoint/2010/main" val="2559254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2" descr="Εικόνα που περιέχει χλόη, υπαίθριος, σκύλος, πεδίο&#10;&#10;Η περιγραφή δημιουργήθηκε με πολύ υψηλή αξιοπιστία">
            <a:extLst>
              <a:ext uri="{FF2B5EF4-FFF2-40B4-BE49-F238E27FC236}">
                <a16:creationId xmlns:a16="http://schemas.microsoft.com/office/drawing/2014/main" id="{17764EE6-CCA9-4CA8-99A5-3932E14919D5}"/>
              </a:ext>
            </a:extLst>
          </p:cNvPr>
          <p:cNvPicPr>
            <a:picLocks noChangeAspect="1"/>
          </p:cNvPicPr>
          <p:nvPr/>
        </p:nvPicPr>
        <p:blipFill rotWithShape="1">
          <a:blip r:embed="rId2"/>
          <a:srcRect t="15097" r="-3" b="15094"/>
          <a:stretch/>
        </p:blipFill>
        <p:spPr>
          <a:xfrm>
            <a:off x="321731" y="321731"/>
            <a:ext cx="5728548" cy="3079194"/>
          </a:xfrm>
          <a:prstGeom prst="rect">
            <a:avLst/>
          </a:prstGeom>
        </p:spPr>
      </p:pic>
      <p:pic>
        <p:nvPicPr>
          <p:cNvPr id="7" name="Εικόνα 7" descr="Εικόνα που περιέχει χλόη, υπαίθριος, άτομο, σκύλος&#10;&#10;Η περιγραφή δημιουργήθηκε με πολύ υψηλή αξιοπιστία">
            <a:extLst>
              <a:ext uri="{FF2B5EF4-FFF2-40B4-BE49-F238E27FC236}">
                <a16:creationId xmlns:a16="http://schemas.microsoft.com/office/drawing/2014/main" id="{10F3CEC7-E2C1-479C-A652-BB6A38DE42A7}"/>
              </a:ext>
            </a:extLst>
          </p:cNvPr>
          <p:cNvPicPr>
            <a:picLocks noChangeAspect="1"/>
          </p:cNvPicPr>
          <p:nvPr/>
        </p:nvPicPr>
        <p:blipFill rotWithShape="1">
          <a:blip r:embed="rId3"/>
          <a:srcRect t="12242" r="-3" b="-3"/>
          <a:stretch/>
        </p:blipFill>
        <p:spPr>
          <a:xfrm>
            <a:off x="6141719" y="321731"/>
            <a:ext cx="5728547" cy="3079194"/>
          </a:xfrm>
          <a:prstGeom prst="rect">
            <a:avLst/>
          </a:prstGeom>
        </p:spPr>
      </p:pic>
      <p:pic>
        <p:nvPicPr>
          <p:cNvPr id="5" name="Εικόνα 5" descr="Εικόνα που περιέχει σκύλος, νερό, υπαίθριος, όρθιος&#10;&#10;Η περιγραφή δημιουργήθηκε με πολύ υψηλή αξιοπιστία">
            <a:extLst>
              <a:ext uri="{FF2B5EF4-FFF2-40B4-BE49-F238E27FC236}">
                <a16:creationId xmlns:a16="http://schemas.microsoft.com/office/drawing/2014/main" id="{24B5DEFC-0A29-4DFB-9675-89D91D1BBBDE}"/>
              </a:ext>
            </a:extLst>
          </p:cNvPr>
          <p:cNvPicPr>
            <a:picLocks noChangeAspect="1"/>
          </p:cNvPicPr>
          <p:nvPr/>
        </p:nvPicPr>
        <p:blipFill rotWithShape="1">
          <a:blip r:embed="rId4"/>
          <a:srcRect t="10828" r="-3" b="18248"/>
          <a:stretch/>
        </p:blipFill>
        <p:spPr>
          <a:xfrm>
            <a:off x="321730" y="3489159"/>
            <a:ext cx="5728548" cy="3047107"/>
          </a:xfrm>
          <a:prstGeom prst="rect">
            <a:avLst/>
          </a:prstGeom>
        </p:spPr>
      </p:pic>
      <p:pic>
        <p:nvPicPr>
          <p:cNvPr id="3" name="Εικόνα 3" descr="Εικόνα που περιέχει χλόη, υπαίθριος, σκύλος, μαύρο&#10;&#10;Η περιγραφή δημιουργήθηκε με πολύ υψηλή αξιοπιστία">
            <a:extLst>
              <a:ext uri="{FF2B5EF4-FFF2-40B4-BE49-F238E27FC236}">
                <a16:creationId xmlns:a16="http://schemas.microsoft.com/office/drawing/2014/main" id="{F160D208-0F8C-4E64-83CF-53C3EFE2C94E}"/>
              </a:ext>
            </a:extLst>
          </p:cNvPr>
          <p:cNvPicPr>
            <a:picLocks noChangeAspect="1"/>
          </p:cNvPicPr>
          <p:nvPr/>
        </p:nvPicPr>
        <p:blipFill rotWithShape="1">
          <a:blip r:embed="rId5"/>
          <a:srcRect t="9873" r="-3" b="9835"/>
          <a:stretch/>
        </p:blipFill>
        <p:spPr>
          <a:xfrm>
            <a:off x="6141718" y="3489159"/>
            <a:ext cx="5728547" cy="3047107"/>
          </a:xfrm>
          <a:prstGeom prst="rect">
            <a:avLst/>
          </a:prstGeom>
        </p:spPr>
      </p:pic>
    </p:spTree>
    <p:extLst>
      <p:ext uri="{BB962C8B-B14F-4D97-AF65-F5344CB8AC3E}">
        <p14:creationId xmlns:p14="http://schemas.microsoft.com/office/powerpoint/2010/main" val="3134947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ζώο&#10;&#10;Η περιγραφή δημιουργήθηκε με πολύ υψηλή αξιοπιστία">
            <a:extLst>
              <a:ext uri="{FF2B5EF4-FFF2-40B4-BE49-F238E27FC236}">
                <a16:creationId xmlns:a16="http://schemas.microsoft.com/office/drawing/2014/main" id="{D2FE45E0-0520-43DB-880A-171D776D6875}"/>
              </a:ext>
            </a:extLst>
          </p:cNvPr>
          <p:cNvPicPr>
            <a:picLocks noChangeAspect="1"/>
          </p:cNvPicPr>
          <p:nvPr/>
        </p:nvPicPr>
        <p:blipFill>
          <a:blip r:embed="rId2"/>
          <a:stretch>
            <a:fillRect/>
          </a:stretch>
        </p:blipFill>
        <p:spPr>
          <a:xfrm>
            <a:off x="6093791" y="2753877"/>
            <a:ext cx="3306417" cy="3967551"/>
          </a:xfrm>
          <a:prstGeom prst="rect">
            <a:avLst/>
          </a:prstGeom>
        </p:spPr>
      </p:pic>
      <p:sp>
        <p:nvSpPr>
          <p:cNvPr id="4" name="Σύννεφο 3">
            <a:extLst>
              <a:ext uri="{FF2B5EF4-FFF2-40B4-BE49-F238E27FC236}">
                <a16:creationId xmlns:a16="http://schemas.microsoft.com/office/drawing/2014/main" id="{5CA31C5F-3578-458C-B9FE-CE5AEB4263E3}"/>
              </a:ext>
            </a:extLst>
          </p:cNvPr>
          <p:cNvSpPr/>
          <p:nvPr/>
        </p:nvSpPr>
        <p:spPr>
          <a:xfrm>
            <a:off x="1177235" y="277192"/>
            <a:ext cx="5687389" cy="350078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Αλλά βόλτα πρέπει να με βγάζεις μόνο με λουράκι γιατί μόνος μου κινδυνεύω να χαθώ, να με χτυπήσει αυτοκίνητο ή να φάω κάτι που δεν πρέπει από το δρόμο</a:t>
            </a:r>
          </a:p>
        </p:txBody>
      </p:sp>
    </p:spTree>
    <p:extLst>
      <p:ext uri="{BB962C8B-B14F-4D97-AF65-F5344CB8AC3E}">
        <p14:creationId xmlns:p14="http://schemas.microsoft.com/office/powerpoint/2010/main" val="3582432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χλόη, σκύλος, υπαίθριος, άτομο&#10;&#10;Η περιγραφή δημιουργήθηκε με πολύ υψηλή αξιοπιστία">
            <a:extLst>
              <a:ext uri="{FF2B5EF4-FFF2-40B4-BE49-F238E27FC236}">
                <a16:creationId xmlns:a16="http://schemas.microsoft.com/office/drawing/2014/main" id="{9F0CECEA-3148-4D0A-9816-A5E34BDAE8C9}"/>
              </a:ext>
            </a:extLst>
          </p:cNvPr>
          <p:cNvPicPr>
            <a:picLocks noChangeAspect="1"/>
          </p:cNvPicPr>
          <p:nvPr/>
        </p:nvPicPr>
        <p:blipFill>
          <a:blip r:embed="rId2"/>
          <a:stretch>
            <a:fillRect/>
          </a:stretch>
        </p:blipFill>
        <p:spPr>
          <a:xfrm>
            <a:off x="583098" y="658607"/>
            <a:ext cx="8993806" cy="5054874"/>
          </a:xfrm>
          <a:prstGeom prst="rect">
            <a:avLst/>
          </a:prstGeom>
        </p:spPr>
      </p:pic>
    </p:spTree>
    <p:extLst>
      <p:ext uri="{BB962C8B-B14F-4D97-AF65-F5344CB8AC3E}">
        <p14:creationId xmlns:p14="http://schemas.microsoft.com/office/powerpoint/2010/main" val="173553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3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2">
            <a:extLst>
              <a:ext uri="{FF2B5EF4-FFF2-40B4-BE49-F238E27FC236}">
                <a16:creationId xmlns:a16="http://schemas.microsoft.com/office/drawing/2014/main" id="{E9CCD30A-9638-4B3C-99C7-50062B08A30F}"/>
              </a:ext>
            </a:extLst>
          </p:cNvPr>
          <p:cNvPicPr>
            <a:picLocks noChangeAspect="1"/>
          </p:cNvPicPr>
          <p:nvPr/>
        </p:nvPicPr>
        <p:blipFill rotWithShape="1">
          <a:blip r:embed="rId2"/>
          <a:srcRect r="1" b="8098"/>
          <a:stretch/>
        </p:blipFill>
        <p:spPr>
          <a:xfrm>
            <a:off x="568452" y="571500"/>
            <a:ext cx="11055096" cy="5715000"/>
          </a:xfrm>
          <a:prstGeom prst="rect">
            <a:avLst/>
          </a:prstGeom>
        </p:spPr>
      </p:pic>
    </p:spTree>
    <p:extLst>
      <p:ext uri="{BB962C8B-B14F-4D97-AF65-F5344CB8AC3E}">
        <p14:creationId xmlns:p14="http://schemas.microsoft.com/office/powerpoint/2010/main" val="3800342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115EB1F0-FB81-4A4C-8067-B50C0541D0E4}"/>
              </a:ext>
            </a:extLst>
          </p:cNvPr>
          <p:cNvPicPr>
            <a:picLocks noChangeAspect="1"/>
          </p:cNvPicPr>
          <p:nvPr/>
        </p:nvPicPr>
        <p:blipFill>
          <a:blip r:embed="rId2"/>
          <a:stretch>
            <a:fillRect/>
          </a:stretch>
        </p:blipFill>
        <p:spPr>
          <a:xfrm>
            <a:off x="249736" y="1305339"/>
            <a:ext cx="2029484" cy="3109844"/>
          </a:xfrm>
          <a:prstGeom prst="rect">
            <a:avLst/>
          </a:prstGeom>
        </p:spPr>
      </p:pic>
      <p:sp>
        <p:nvSpPr>
          <p:cNvPr id="4" name="Φυσαλίδα σκέψης: Σύννεφο 3">
            <a:extLst>
              <a:ext uri="{FF2B5EF4-FFF2-40B4-BE49-F238E27FC236}">
                <a16:creationId xmlns:a16="http://schemas.microsoft.com/office/drawing/2014/main" id="{6F59E3C7-A515-44F1-A58B-2C360B593B78}"/>
              </a:ext>
            </a:extLst>
          </p:cNvPr>
          <p:cNvSpPr/>
          <p:nvPr/>
        </p:nvSpPr>
        <p:spPr>
          <a:xfrm>
            <a:off x="1939671" y="2456"/>
            <a:ext cx="3922757" cy="23380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a:latin typeface="Comic Sans MS"/>
              </a:rPr>
              <a:t>Κι εγώ θέλω να παίζω και να περνάω χρόνο μαζί σου</a:t>
            </a:r>
          </a:p>
        </p:txBody>
      </p:sp>
      <p:pic>
        <p:nvPicPr>
          <p:cNvPr id="5" name="Εικόνα 5" descr="Εικόνα που περιέχει γάτα, εσωτερικό, τοποθέτηση, λευκό&#10;&#10;Η περιγραφή δημιουργήθηκε με πολύ υψηλή αξιοπιστία">
            <a:extLst>
              <a:ext uri="{FF2B5EF4-FFF2-40B4-BE49-F238E27FC236}">
                <a16:creationId xmlns:a16="http://schemas.microsoft.com/office/drawing/2014/main" id="{029F36A8-C5FA-4D98-A3DE-944652430636}"/>
              </a:ext>
            </a:extLst>
          </p:cNvPr>
          <p:cNvPicPr>
            <a:picLocks noChangeAspect="1"/>
          </p:cNvPicPr>
          <p:nvPr/>
        </p:nvPicPr>
        <p:blipFill>
          <a:blip r:embed="rId3"/>
          <a:stretch>
            <a:fillRect/>
          </a:stretch>
        </p:blipFill>
        <p:spPr>
          <a:xfrm>
            <a:off x="5331792" y="973597"/>
            <a:ext cx="4388677" cy="2414980"/>
          </a:xfrm>
          <a:prstGeom prst="rect">
            <a:avLst/>
          </a:prstGeom>
        </p:spPr>
      </p:pic>
      <p:pic>
        <p:nvPicPr>
          <p:cNvPr id="7" name="Εικόνα 7" descr="Εικόνα που περιέχει υπαίθριος, άτομο, θηλαστικό, ζώο&#10;&#10;Η περιγραφή δημιουργήθηκε με πολύ υψηλή αξιοπιστία">
            <a:extLst>
              <a:ext uri="{FF2B5EF4-FFF2-40B4-BE49-F238E27FC236}">
                <a16:creationId xmlns:a16="http://schemas.microsoft.com/office/drawing/2014/main" id="{942BB614-EEF9-4828-BC43-F68509D78A80}"/>
              </a:ext>
            </a:extLst>
          </p:cNvPr>
          <p:cNvPicPr>
            <a:picLocks noChangeAspect="1"/>
          </p:cNvPicPr>
          <p:nvPr/>
        </p:nvPicPr>
        <p:blipFill>
          <a:blip r:embed="rId4"/>
          <a:stretch>
            <a:fillRect/>
          </a:stretch>
        </p:blipFill>
        <p:spPr>
          <a:xfrm>
            <a:off x="2383183" y="3250650"/>
            <a:ext cx="4620590" cy="3426789"/>
          </a:xfrm>
          <a:prstGeom prst="rect">
            <a:avLst/>
          </a:prstGeom>
        </p:spPr>
      </p:pic>
    </p:spTree>
    <p:extLst>
      <p:ext uri="{BB962C8B-B14F-4D97-AF65-F5344CB8AC3E}">
        <p14:creationId xmlns:p14="http://schemas.microsoft.com/office/powerpoint/2010/main" val="2947446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ζώο&#10;&#10;Η περιγραφή δημιουργήθηκε με πολύ υψηλή αξιοπιστία">
            <a:extLst>
              <a:ext uri="{FF2B5EF4-FFF2-40B4-BE49-F238E27FC236}">
                <a16:creationId xmlns:a16="http://schemas.microsoft.com/office/drawing/2014/main" id="{B94B24DE-B932-45C0-9ADE-A3E278062102}"/>
              </a:ext>
            </a:extLst>
          </p:cNvPr>
          <p:cNvPicPr>
            <a:picLocks noChangeAspect="1"/>
          </p:cNvPicPr>
          <p:nvPr/>
        </p:nvPicPr>
        <p:blipFill>
          <a:blip r:embed="rId2"/>
          <a:stretch>
            <a:fillRect/>
          </a:stretch>
        </p:blipFill>
        <p:spPr>
          <a:xfrm>
            <a:off x="119271" y="2798053"/>
            <a:ext cx="3416851" cy="4111115"/>
          </a:xfrm>
          <a:prstGeom prst="rect">
            <a:avLst/>
          </a:prstGeom>
        </p:spPr>
      </p:pic>
      <p:sp>
        <p:nvSpPr>
          <p:cNvPr id="4" name="Φυσαλίδα σκέψης: Σύννεφο 3">
            <a:extLst>
              <a:ext uri="{FF2B5EF4-FFF2-40B4-BE49-F238E27FC236}">
                <a16:creationId xmlns:a16="http://schemas.microsoft.com/office/drawing/2014/main" id="{445210F8-6CAE-45FC-912F-BD5FDFDD1957}"/>
              </a:ext>
            </a:extLst>
          </p:cNvPr>
          <p:cNvSpPr/>
          <p:nvPr/>
        </p:nvSpPr>
        <p:spPr>
          <a:xfrm>
            <a:off x="2943134" y="-358"/>
            <a:ext cx="7562963" cy="423010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Όπως τα παιδιά μαθαίνουν κανόνες συμπεριφοράς, έτσι και εμείς τα κατοικίδια πρέπει να μάθουμε πού να κάνουμε την ανάγκη μας, πού μπορούμε να παίξουμε, με τι επιτρέπεται να παίξουμε, να μην κάνουμε ζημιές, πώς να φερόμαστε με τους υπόλοιπους ανθρώπους και ζώα</a:t>
            </a:r>
          </a:p>
        </p:txBody>
      </p:sp>
    </p:spTree>
    <p:extLst>
      <p:ext uri="{BB962C8B-B14F-4D97-AF65-F5344CB8AC3E}">
        <p14:creationId xmlns:p14="http://schemas.microsoft.com/office/powerpoint/2010/main" val="3846874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ννεφο 1">
            <a:extLst>
              <a:ext uri="{FF2B5EF4-FFF2-40B4-BE49-F238E27FC236}">
                <a16:creationId xmlns:a16="http://schemas.microsoft.com/office/drawing/2014/main" id="{D33C76EA-9725-484A-83F2-255F23F779F9}"/>
              </a:ext>
            </a:extLst>
          </p:cNvPr>
          <p:cNvSpPr/>
          <p:nvPr/>
        </p:nvSpPr>
        <p:spPr>
          <a:xfrm>
            <a:off x="4501323" y="122584"/>
            <a:ext cx="5930345" cy="293756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a:latin typeface="Comic Sans MS"/>
              </a:rPr>
              <a:t>Μόνο με θετική </a:t>
            </a:r>
            <a:r>
              <a:rPr lang="el-GR" sz="2400" dirty="0">
                <a:latin typeface="Comic Sans MS"/>
              </a:rPr>
              <a:t>εκπαίδευση μπορώ να </a:t>
            </a:r>
            <a:r>
              <a:rPr lang="el-GR" sz="2400">
                <a:latin typeface="Comic Sans MS"/>
              </a:rPr>
              <a:t>μάθω σωστά. Δηλαδή επιβράβευση της σωστής συμπεριφοράς. </a:t>
            </a:r>
            <a:endParaRPr lang="el-GR" sz="2400" dirty="0">
              <a:latin typeface="Comic Sans MS"/>
            </a:endParaRPr>
          </a:p>
        </p:txBody>
      </p:sp>
      <p:sp>
        <p:nvSpPr>
          <p:cNvPr id="3" name="Σύννεφο 2">
            <a:extLst>
              <a:ext uri="{FF2B5EF4-FFF2-40B4-BE49-F238E27FC236}">
                <a16:creationId xmlns:a16="http://schemas.microsoft.com/office/drawing/2014/main" id="{0D032D6E-16D8-4402-8D2F-17141C40AFA0}"/>
              </a:ext>
            </a:extLst>
          </p:cNvPr>
          <p:cNvSpPr/>
          <p:nvPr/>
        </p:nvSpPr>
        <p:spPr>
          <a:xfrm>
            <a:off x="2016540" y="3225802"/>
            <a:ext cx="5819910" cy="34234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Ο εκπαιδευτής θετικής </a:t>
            </a:r>
            <a:r>
              <a:rPr lang="el-GR" sz="2400">
                <a:latin typeface="Comic Sans MS"/>
              </a:rPr>
              <a:t>εκπαίδευσης των κατοικίδιων είναι όπως ο δάσκαλος για εσάς τα παιδιά</a:t>
            </a:r>
            <a:endParaRPr lang="el-GR" sz="2400" dirty="0">
              <a:latin typeface="Comic Sans MS"/>
            </a:endParaRPr>
          </a:p>
        </p:txBody>
      </p:sp>
      <p:sp>
        <p:nvSpPr>
          <p:cNvPr id="4" name="Σύννεφο 3">
            <a:extLst>
              <a:ext uri="{FF2B5EF4-FFF2-40B4-BE49-F238E27FC236}">
                <a16:creationId xmlns:a16="http://schemas.microsoft.com/office/drawing/2014/main" id="{1E71918E-C72F-4E69-AACE-DCDD07478015}"/>
              </a:ext>
            </a:extLst>
          </p:cNvPr>
          <p:cNvSpPr/>
          <p:nvPr/>
        </p:nvSpPr>
        <p:spPr>
          <a:xfrm>
            <a:off x="-5107" y="121893"/>
            <a:ext cx="5322953" cy="323573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Όμως αν με μαλώνεις και μου φωνάζεις, στεναχωριέμαι και δεν μπορώ να καταλάβω τι λάθος έκανα</a:t>
            </a:r>
          </a:p>
        </p:txBody>
      </p:sp>
      <p:pic>
        <p:nvPicPr>
          <p:cNvPr id="5" name="Εικόνα 5" descr="Εικόνα που περιέχει ζώο&#10;&#10;Η περιγραφή δημιουργήθηκε με πολύ υψηλή αξιοπιστία">
            <a:extLst>
              <a:ext uri="{FF2B5EF4-FFF2-40B4-BE49-F238E27FC236}">
                <a16:creationId xmlns:a16="http://schemas.microsoft.com/office/drawing/2014/main" id="{D2D31B63-5D46-43C1-BE1A-DD24C73917C4}"/>
              </a:ext>
            </a:extLst>
          </p:cNvPr>
          <p:cNvPicPr>
            <a:picLocks noChangeAspect="1"/>
          </p:cNvPicPr>
          <p:nvPr/>
        </p:nvPicPr>
        <p:blipFill>
          <a:blip r:embed="rId2"/>
          <a:stretch>
            <a:fillRect/>
          </a:stretch>
        </p:blipFill>
        <p:spPr>
          <a:xfrm>
            <a:off x="7849704" y="2400485"/>
            <a:ext cx="2743200" cy="3293899"/>
          </a:xfrm>
          <a:prstGeom prst="rect">
            <a:avLst/>
          </a:prstGeom>
        </p:spPr>
      </p:pic>
      <p:pic>
        <p:nvPicPr>
          <p:cNvPr id="7" name="Εικόνα 7"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B157E459-5D01-4296-A3D2-558D8960CBA9}"/>
              </a:ext>
            </a:extLst>
          </p:cNvPr>
          <p:cNvPicPr>
            <a:picLocks noChangeAspect="1"/>
          </p:cNvPicPr>
          <p:nvPr/>
        </p:nvPicPr>
        <p:blipFill>
          <a:blip r:embed="rId3"/>
          <a:stretch>
            <a:fillRect/>
          </a:stretch>
        </p:blipFill>
        <p:spPr>
          <a:xfrm>
            <a:off x="437475" y="4750904"/>
            <a:ext cx="1300615" cy="1983409"/>
          </a:xfrm>
          <a:prstGeom prst="rect">
            <a:avLst/>
          </a:prstGeom>
        </p:spPr>
      </p:pic>
    </p:spTree>
    <p:extLst>
      <p:ext uri="{BB962C8B-B14F-4D97-AF65-F5344CB8AC3E}">
        <p14:creationId xmlns:p14="http://schemas.microsoft.com/office/powerpoint/2010/main" val="452601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μπουκάλι, κείμενο, άτομα, ψυγείο&#10;&#10;Η περιγραφή δημιουργήθηκε με πολύ υψηλή αξιοπιστία">
            <a:extLst>
              <a:ext uri="{FF2B5EF4-FFF2-40B4-BE49-F238E27FC236}">
                <a16:creationId xmlns:a16="http://schemas.microsoft.com/office/drawing/2014/main" id="{69BEF877-53AA-4344-BA1F-654B887DFE31}"/>
              </a:ext>
            </a:extLst>
          </p:cNvPr>
          <p:cNvPicPr>
            <a:picLocks noChangeAspect="1"/>
          </p:cNvPicPr>
          <p:nvPr/>
        </p:nvPicPr>
        <p:blipFill>
          <a:blip r:embed="rId2"/>
          <a:stretch>
            <a:fillRect/>
          </a:stretch>
        </p:blipFill>
        <p:spPr>
          <a:xfrm>
            <a:off x="815008" y="106432"/>
            <a:ext cx="4631634" cy="2559049"/>
          </a:xfrm>
          <a:prstGeom prst="rect">
            <a:avLst/>
          </a:prstGeom>
        </p:spPr>
      </p:pic>
      <p:pic>
        <p:nvPicPr>
          <p:cNvPr id="4" name="Εικόνα 4" descr="Εικόνα που περιέχει σκύλος, κίτρινο, καθιστός, ζώο&#10;&#10;Η περιγραφή δημιουργήθηκε με πολύ υψηλή αξιοπιστία">
            <a:extLst>
              <a:ext uri="{FF2B5EF4-FFF2-40B4-BE49-F238E27FC236}">
                <a16:creationId xmlns:a16="http://schemas.microsoft.com/office/drawing/2014/main" id="{8C807BA9-A492-497E-8C25-A279D89F642D}"/>
              </a:ext>
            </a:extLst>
          </p:cNvPr>
          <p:cNvPicPr>
            <a:picLocks noChangeAspect="1"/>
          </p:cNvPicPr>
          <p:nvPr/>
        </p:nvPicPr>
        <p:blipFill>
          <a:blip r:embed="rId3"/>
          <a:stretch>
            <a:fillRect/>
          </a:stretch>
        </p:blipFill>
        <p:spPr>
          <a:xfrm>
            <a:off x="5121966" y="2072171"/>
            <a:ext cx="4996068" cy="2802005"/>
          </a:xfrm>
          <a:prstGeom prst="rect">
            <a:avLst/>
          </a:prstGeom>
        </p:spPr>
      </p:pic>
      <p:pic>
        <p:nvPicPr>
          <p:cNvPr id="6" name="Εικόνα 6" descr="Εικόνα που περιέχει σκύλος, χλόη, ζώο, θηλαστικό&#10;&#10;Η περιγραφή δημιουργήθηκε με πολύ υψηλή αξιοπιστία">
            <a:extLst>
              <a:ext uri="{FF2B5EF4-FFF2-40B4-BE49-F238E27FC236}">
                <a16:creationId xmlns:a16="http://schemas.microsoft.com/office/drawing/2014/main" id="{8E61499E-73DE-402C-AE20-145EDA046304}"/>
              </a:ext>
            </a:extLst>
          </p:cNvPr>
          <p:cNvPicPr>
            <a:picLocks noChangeAspect="1"/>
          </p:cNvPicPr>
          <p:nvPr/>
        </p:nvPicPr>
        <p:blipFill>
          <a:blip r:embed="rId4"/>
          <a:stretch>
            <a:fillRect/>
          </a:stretch>
        </p:blipFill>
        <p:spPr>
          <a:xfrm>
            <a:off x="649356" y="4181477"/>
            <a:ext cx="4565372" cy="2570092"/>
          </a:xfrm>
          <a:prstGeom prst="rect">
            <a:avLst/>
          </a:prstGeom>
        </p:spPr>
      </p:pic>
      <p:sp>
        <p:nvSpPr>
          <p:cNvPr id="8" name="TextBox 7">
            <a:extLst>
              <a:ext uri="{FF2B5EF4-FFF2-40B4-BE49-F238E27FC236}">
                <a16:creationId xmlns:a16="http://schemas.microsoft.com/office/drawing/2014/main" id="{75278366-B69A-47CA-BD8A-11936C8808C8}"/>
              </a:ext>
            </a:extLst>
          </p:cNvPr>
          <p:cNvSpPr txBox="1"/>
          <p:nvPr/>
        </p:nvSpPr>
        <p:spPr>
          <a:xfrm>
            <a:off x="6270486" y="792920"/>
            <a:ext cx="295302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4400" dirty="0">
                <a:solidFill>
                  <a:schemeClr val="accent5">
                    <a:lumMod val="50000"/>
                  </a:schemeClr>
                </a:solidFill>
                <a:latin typeface="Comic Sans MS"/>
              </a:rPr>
              <a:t>Μπράβο!!!</a:t>
            </a:r>
          </a:p>
        </p:txBody>
      </p:sp>
      <p:sp>
        <p:nvSpPr>
          <p:cNvPr id="9" name="TextBox 8">
            <a:extLst>
              <a:ext uri="{FF2B5EF4-FFF2-40B4-BE49-F238E27FC236}">
                <a16:creationId xmlns:a16="http://schemas.microsoft.com/office/drawing/2014/main" id="{32CB3270-92A8-49A7-80B4-89FE7B55C27C}"/>
              </a:ext>
            </a:extLst>
          </p:cNvPr>
          <p:cNvSpPr txBox="1"/>
          <p:nvPr/>
        </p:nvSpPr>
        <p:spPr>
          <a:xfrm>
            <a:off x="1057275" y="3045100"/>
            <a:ext cx="2743200"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400" dirty="0">
                <a:solidFill>
                  <a:schemeClr val="accent5">
                    <a:lumMod val="50000"/>
                  </a:schemeClr>
                </a:solidFill>
                <a:latin typeface="Comic Sans MS"/>
              </a:rPr>
              <a:t>Μπράβο!!!</a:t>
            </a:r>
            <a:endParaRPr lang="el-GR" sz="4400" dirty="0">
              <a:solidFill>
                <a:schemeClr val="accent5">
                  <a:lumMod val="50000"/>
                </a:schemeClr>
              </a:solidFill>
              <a:ea typeface="+mn-lt"/>
              <a:cs typeface="+mn-lt"/>
            </a:endParaRPr>
          </a:p>
          <a:p>
            <a:pPr algn="l"/>
            <a:endParaRPr lang="el-GR" dirty="0"/>
          </a:p>
        </p:txBody>
      </p:sp>
      <p:sp>
        <p:nvSpPr>
          <p:cNvPr id="10" name="TextBox 9">
            <a:extLst>
              <a:ext uri="{FF2B5EF4-FFF2-40B4-BE49-F238E27FC236}">
                <a16:creationId xmlns:a16="http://schemas.microsoft.com/office/drawing/2014/main" id="{D85AD327-A2C8-4602-A087-D4BAC695EBA5}"/>
              </a:ext>
            </a:extLst>
          </p:cNvPr>
          <p:cNvSpPr txBox="1"/>
          <p:nvPr/>
        </p:nvSpPr>
        <p:spPr>
          <a:xfrm>
            <a:off x="6015107" y="5540236"/>
            <a:ext cx="2743200"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400" dirty="0">
                <a:solidFill>
                  <a:schemeClr val="accent5">
                    <a:lumMod val="50000"/>
                  </a:schemeClr>
                </a:solidFill>
                <a:latin typeface="Comic Sans MS"/>
              </a:rPr>
              <a:t>Μπράβο!!!</a:t>
            </a:r>
            <a:endParaRPr lang="el-GR" sz="4400" dirty="0">
              <a:solidFill>
                <a:schemeClr val="accent5">
                  <a:lumMod val="50000"/>
                </a:schemeClr>
              </a:solidFill>
              <a:ea typeface="+mn-lt"/>
              <a:cs typeface="+mn-lt"/>
            </a:endParaRPr>
          </a:p>
          <a:p>
            <a:pPr algn="l"/>
            <a:endParaRPr lang="el-GR" dirty="0"/>
          </a:p>
        </p:txBody>
      </p:sp>
    </p:spTree>
    <p:extLst>
      <p:ext uri="{BB962C8B-B14F-4D97-AF65-F5344CB8AC3E}">
        <p14:creationId xmlns:p14="http://schemas.microsoft.com/office/powerpoint/2010/main" val="3953906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σκύλος, εσωτερικό, μικρό, καφέ&#10;&#10;Η περιγραφή δημιουργήθηκε με πολύ υψηλή αξιοπιστία">
            <a:extLst>
              <a:ext uri="{FF2B5EF4-FFF2-40B4-BE49-F238E27FC236}">
                <a16:creationId xmlns:a16="http://schemas.microsoft.com/office/drawing/2014/main" id="{409E3F72-9927-43A4-9171-6A63D001C204}"/>
              </a:ext>
            </a:extLst>
          </p:cNvPr>
          <p:cNvPicPr>
            <a:picLocks noChangeAspect="1"/>
          </p:cNvPicPr>
          <p:nvPr/>
        </p:nvPicPr>
        <p:blipFill>
          <a:blip r:embed="rId2"/>
          <a:stretch>
            <a:fillRect/>
          </a:stretch>
        </p:blipFill>
        <p:spPr>
          <a:xfrm>
            <a:off x="119270" y="124005"/>
            <a:ext cx="2831548" cy="3617210"/>
          </a:xfrm>
          <a:prstGeom prst="rect">
            <a:avLst/>
          </a:prstGeom>
        </p:spPr>
      </p:pic>
      <p:pic>
        <p:nvPicPr>
          <p:cNvPr id="4" name="Εικόνα 4" descr="Εικόνα που περιέχει γάτα, εσωτερικό, καθιστός, ζώο&#10;&#10;Η περιγραφή δημιουργήθηκε με πολύ υψηλή αξιοπιστία">
            <a:extLst>
              <a:ext uri="{FF2B5EF4-FFF2-40B4-BE49-F238E27FC236}">
                <a16:creationId xmlns:a16="http://schemas.microsoft.com/office/drawing/2014/main" id="{994B10D8-B8A8-4F10-9343-6E6716443A9A}"/>
              </a:ext>
            </a:extLst>
          </p:cNvPr>
          <p:cNvPicPr>
            <a:picLocks noChangeAspect="1"/>
          </p:cNvPicPr>
          <p:nvPr/>
        </p:nvPicPr>
        <p:blipFill>
          <a:blip r:embed="rId3"/>
          <a:stretch>
            <a:fillRect/>
          </a:stretch>
        </p:blipFill>
        <p:spPr>
          <a:xfrm>
            <a:off x="7595703" y="2168643"/>
            <a:ext cx="2610679" cy="3558799"/>
          </a:xfrm>
          <a:prstGeom prst="rect">
            <a:avLst/>
          </a:prstGeom>
        </p:spPr>
      </p:pic>
      <p:sp>
        <p:nvSpPr>
          <p:cNvPr id="6" name="Σύννεφο 5">
            <a:extLst>
              <a:ext uri="{FF2B5EF4-FFF2-40B4-BE49-F238E27FC236}">
                <a16:creationId xmlns:a16="http://schemas.microsoft.com/office/drawing/2014/main" id="{528D2A60-F1D3-41E7-99CA-33BF706F4259}"/>
              </a:ext>
            </a:extLst>
          </p:cNvPr>
          <p:cNvSpPr/>
          <p:nvPr/>
        </p:nvSpPr>
        <p:spPr>
          <a:xfrm>
            <a:off x="2524541" y="188847"/>
            <a:ext cx="5444430" cy="356703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Πρέπει όμως να κάνεις υπομονή μέχρι να μάθω γιατί είμαι μωρό </a:t>
            </a:r>
            <a:r>
              <a:rPr lang="el-GR" sz="2400">
                <a:latin typeface="Comic Sans MS"/>
              </a:rPr>
              <a:t>ακόμη </a:t>
            </a:r>
            <a:endParaRPr lang="el-GR" sz="2400" dirty="0">
              <a:latin typeface="Comic Sans MS"/>
            </a:endParaRPr>
          </a:p>
        </p:txBody>
      </p:sp>
      <p:pic>
        <p:nvPicPr>
          <p:cNvPr id="7" name="Εικόνα 7" descr="Εικόνα που περιέχει σκύλος, εσωτερικό, μαύρο, καθιστός&#10;&#10;Η περιγραφή δημιουργήθηκε με πολύ υψηλή αξιοπιστία">
            <a:extLst>
              <a:ext uri="{FF2B5EF4-FFF2-40B4-BE49-F238E27FC236}">
                <a16:creationId xmlns:a16="http://schemas.microsoft.com/office/drawing/2014/main" id="{81A3021D-087F-452E-BC34-E421FF67CE88}"/>
              </a:ext>
            </a:extLst>
          </p:cNvPr>
          <p:cNvPicPr>
            <a:picLocks noChangeAspect="1"/>
          </p:cNvPicPr>
          <p:nvPr/>
        </p:nvPicPr>
        <p:blipFill>
          <a:blip r:embed="rId4"/>
          <a:stretch>
            <a:fillRect/>
          </a:stretch>
        </p:blipFill>
        <p:spPr>
          <a:xfrm>
            <a:off x="2858053" y="3955856"/>
            <a:ext cx="3560417" cy="2822550"/>
          </a:xfrm>
          <a:prstGeom prst="rect">
            <a:avLst/>
          </a:prstGeom>
        </p:spPr>
      </p:pic>
    </p:spTree>
    <p:extLst>
      <p:ext uri="{BB962C8B-B14F-4D97-AF65-F5344CB8AC3E}">
        <p14:creationId xmlns:p14="http://schemas.microsoft.com/office/powerpoint/2010/main" val="2933324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ράφι, εσωτερικό, βιβλίο, σκύλος&#10;&#10;Η περιγραφή δημιουργήθηκε με πολύ υψηλή αξιοπιστία">
            <a:extLst>
              <a:ext uri="{FF2B5EF4-FFF2-40B4-BE49-F238E27FC236}">
                <a16:creationId xmlns:a16="http://schemas.microsoft.com/office/drawing/2014/main" id="{FE12DA19-2213-485A-BD0A-BBCC6008AB52}"/>
              </a:ext>
            </a:extLst>
          </p:cNvPr>
          <p:cNvPicPr>
            <a:picLocks noChangeAspect="1"/>
          </p:cNvPicPr>
          <p:nvPr/>
        </p:nvPicPr>
        <p:blipFill>
          <a:blip r:embed="rId2"/>
          <a:stretch>
            <a:fillRect/>
          </a:stretch>
        </p:blipFill>
        <p:spPr>
          <a:xfrm>
            <a:off x="163444" y="80242"/>
            <a:ext cx="3715025" cy="2478906"/>
          </a:xfrm>
          <a:prstGeom prst="rect">
            <a:avLst/>
          </a:prstGeom>
        </p:spPr>
      </p:pic>
      <p:pic>
        <p:nvPicPr>
          <p:cNvPr id="4" name="Εικόνα 4" descr="Εικόνα που περιέχει σκύλος, εσωτερικό, καθιστός, πίνακας&#10;&#10;Η περιγραφή δημιουργήθηκε με πολύ υψηλή αξιοπιστία">
            <a:extLst>
              <a:ext uri="{FF2B5EF4-FFF2-40B4-BE49-F238E27FC236}">
                <a16:creationId xmlns:a16="http://schemas.microsoft.com/office/drawing/2014/main" id="{A2D4BB67-E607-4A1D-A3AD-A9A6A06A4B0F}"/>
              </a:ext>
            </a:extLst>
          </p:cNvPr>
          <p:cNvPicPr>
            <a:picLocks noChangeAspect="1"/>
          </p:cNvPicPr>
          <p:nvPr/>
        </p:nvPicPr>
        <p:blipFill>
          <a:blip r:embed="rId3"/>
          <a:stretch>
            <a:fillRect/>
          </a:stretch>
        </p:blipFill>
        <p:spPr>
          <a:xfrm>
            <a:off x="848138" y="3323636"/>
            <a:ext cx="2654852" cy="3534816"/>
          </a:xfrm>
          <a:prstGeom prst="rect">
            <a:avLst/>
          </a:prstGeom>
        </p:spPr>
      </p:pic>
      <p:pic>
        <p:nvPicPr>
          <p:cNvPr id="6" name="Εικόνα 6" descr="Εικόνα που περιέχει σκύλος, εσωτερικό, καθιστός, πίνακας&#10;&#10;Η περιγραφή δημιουργήθηκε με πολύ υψηλή αξιοπιστία">
            <a:extLst>
              <a:ext uri="{FF2B5EF4-FFF2-40B4-BE49-F238E27FC236}">
                <a16:creationId xmlns:a16="http://schemas.microsoft.com/office/drawing/2014/main" id="{3186586A-04CD-428B-B4F6-61874F320F23}"/>
              </a:ext>
            </a:extLst>
          </p:cNvPr>
          <p:cNvPicPr>
            <a:picLocks noChangeAspect="1"/>
          </p:cNvPicPr>
          <p:nvPr/>
        </p:nvPicPr>
        <p:blipFill>
          <a:blip r:embed="rId4"/>
          <a:stretch>
            <a:fillRect/>
          </a:stretch>
        </p:blipFill>
        <p:spPr>
          <a:xfrm>
            <a:off x="5751444" y="3981484"/>
            <a:ext cx="3549373" cy="2815465"/>
          </a:xfrm>
          <a:prstGeom prst="rect">
            <a:avLst/>
          </a:prstGeom>
        </p:spPr>
      </p:pic>
      <p:pic>
        <p:nvPicPr>
          <p:cNvPr id="8" name="Εικόνα 8" descr="Εικόνα που περιέχει γάτα, λευκό, καθιστός, τοποθέτηση&#10;&#10;Η περιγραφή δημιουργήθηκε με πολύ υψηλή αξιοπιστία">
            <a:extLst>
              <a:ext uri="{FF2B5EF4-FFF2-40B4-BE49-F238E27FC236}">
                <a16:creationId xmlns:a16="http://schemas.microsoft.com/office/drawing/2014/main" id="{7F531ACD-1D7B-4EA4-A5AB-3B29BB94ADEF}"/>
              </a:ext>
            </a:extLst>
          </p:cNvPr>
          <p:cNvPicPr>
            <a:picLocks noChangeAspect="1"/>
          </p:cNvPicPr>
          <p:nvPr/>
        </p:nvPicPr>
        <p:blipFill>
          <a:blip r:embed="rId5"/>
          <a:stretch>
            <a:fillRect/>
          </a:stretch>
        </p:blipFill>
        <p:spPr>
          <a:xfrm>
            <a:off x="7010401" y="275636"/>
            <a:ext cx="2732157" cy="3634207"/>
          </a:xfrm>
          <a:prstGeom prst="rect">
            <a:avLst/>
          </a:prstGeom>
        </p:spPr>
      </p:pic>
      <p:sp>
        <p:nvSpPr>
          <p:cNvPr id="11" name="Σύννεφο 10">
            <a:extLst>
              <a:ext uri="{FF2B5EF4-FFF2-40B4-BE49-F238E27FC236}">
                <a16:creationId xmlns:a16="http://schemas.microsoft.com/office/drawing/2014/main" id="{D478108A-C7AA-4207-8822-B228147BE8FC}"/>
              </a:ext>
            </a:extLst>
          </p:cNvPr>
          <p:cNvSpPr/>
          <p:nvPr/>
        </p:nvSpPr>
        <p:spPr>
          <a:xfrm>
            <a:off x="3009763" y="839720"/>
            <a:ext cx="4108172" cy="44173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latin typeface="Comic Sans MS"/>
              </a:rPr>
              <a:t>Και γιατί χρειάζομαι χρόνο για να συνηθίσω τους κανόνες της καινούργιας μου οικογένειας</a:t>
            </a:r>
          </a:p>
        </p:txBody>
      </p:sp>
    </p:spTree>
    <p:extLst>
      <p:ext uri="{BB962C8B-B14F-4D97-AF65-F5344CB8AC3E}">
        <p14:creationId xmlns:p14="http://schemas.microsoft.com/office/powerpoint/2010/main" val="4194689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σκύλος, εσωτερικό, καθιστός, μικρό&#10;&#10;Η περιγραφή δημιουργήθηκε με πολύ υψηλή αξιοπιστία">
            <a:extLst>
              <a:ext uri="{FF2B5EF4-FFF2-40B4-BE49-F238E27FC236}">
                <a16:creationId xmlns:a16="http://schemas.microsoft.com/office/drawing/2014/main" id="{745C493C-2CC7-4C35-A032-45D5C271CD67}"/>
              </a:ext>
            </a:extLst>
          </p:cNvPr>
          <p:cNvPicPr>
            <a:picLocks noChangeAspect="1"/>
          </p:cNvPicPr>
          <p:nvPr/>
        </p:nvPicPr>
        <p:blipFill>
          <a:blip r:embed="rId2"/>
          <a:stretch>
            <a:fillRect/>
          </a:stretch>
        </p:blipFill>
        <p:spPr>
          <a:xfrm>
            <a:off x="516835" y="2068444"/>
            <a:ext cx="3494155" cy="3494155"/>
          </a:xfrm>
          <a:prstGeom prst="rect">
            <a:avLst/>
          </a:prstGeom>
        </p:spPr>
      </p:pic>
      <p:sp>
        <p:nvSpPr>
          <p:cNvPr id="5" name="Φυσαλίδα ομιλίας: Έλλειψη 4">
            <a:extLst>
              <a:ext uri="{FF2B5EF4-FFF2-40B4-BE49-F238E27FC236}">
                <a16:creationId xmlns:a16="http://schemas.microsoft.com/office/drawing/2014/main" id="{728D499B-C30A-495F-966F-95DE8182785D}"/>
              </a:ext>
            </a:extLst>
          </p:cNvPr>
          <p:cNvSpPr/>
          <p:nvPr/>
        </p:nvSpPr>
        <p:spPr>
          <a:xfrm>
            <a:off x="4246632" y="460508"/>
            <a:ext cx="5135214" cy="284921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Έχεις σκεφτεί τί θα κάνεις αν φύγεις διακοπές; Μπορείς να με πάρεις μαζί σου; Αν όχι, υπάρχει κάποιος που θα μπορούσε να με </a:t>
            </a:r>
            <a:r>
              <a:rPr lang="el-GR" sz="2400">
                <a:latin typeface="Comic Sans MS"/>
              </a:rPr>
              <a:t>προσέχει όσο εσύ θα λείπεις;</a:t>
            </a:r>
            <a:endParaRPr lang="el-GR" sz="2400" dirty="0">
              <a:latin typeface="Comic Sans MS"/>
            </a:endParaRPr>
          </a:p>
        </p:txBody>
      </p:sp>
      <p:sp>
        <p:nvSpPr>
          <p:cNvPr id="6" name="Οβάλ 5">
            <a:extLst>
              <a:ext uri="{FF2B5EF4-FFF2-40B4-BE49-F238E27FC236}">
                <a16:creationId xmlns:a16="http://schemas.microsoft.com/office/drawing/2014/main" id="{7D90435A-6654-4D3E-A25C-392EF300F56B}"/>
              </a:ext>
            </a:extLst>
          </p:cNvPr>
          <p:cNvSpPr/>
          <p:nvPr/>
        </p:nvSpPr>
        <p:spPr>
          <a:xfrm>
            <a:off x="4864376" y="3776594"/>
            <a:ext cx="4516781" cy="26614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Είσαι διατεθειμένος να θυσιάσεις τις διακοπές σου για εμένα;</a:t>
            </a:r>
          </a:p>
        </p:txBody>
      </p:sp>
      <p:sp>
        <p:nvSpPr>
          <p:cNvPr id="3" name="TextBox 2">
            <a:extLst>
              <a:ext uri="{FF2B5EF4-FFF2-40B4-BE49-F238E27FC236}">
                <a16:creationId xmlns:a16="http://schemas.microsoft.com/office/drawing/2014/main" id="{937F2961-2910-4F67-8AA4-93BB39E5E07D}"/>
              </a:ext>
            </a:extLst>
          </p:cNvPr>
          <p:cNvSpPr txBox="1"/>
          <p:nvPr/>
        </p:nvSpPr>
        <p:spPr>
          <a:xfrm>
            <a:off x="884321" y="423111"/>
            <a:ext cx="3294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4000" u="sng">
                <a:solidFill>
                  <a:srgbClr val="92D050"/>
                </a:solidFill>
                <a:latin typeface="Comic Sans MS"/>
              </a:rPr>
              <a:t>Διακοπές</a:t>
            </a:r>
          </a:p>
        </p:txBody>
      </p:sp>
    </p:spTree>
    <p:extLst>
      <p:ext uri="{BB962C8B-B14F-4D97-AF65-F5344CB8AC3E}">
        <p14:creationId xmlns:p14="http://schemas.microsoft.com/office/powerpoint/2010/main" val="213718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υπαίθριος, σκύλος, καθιστός, μπροστά&#10;&#10;Η περιγραφή δημιουργήθηκε με πολύ υψηλή αξιοπιστία">
            <a:extLst>
              <a:ext uri="{FF2B5EF4-FFF2-40B4-BE49-F238E27FC236}">
                <a16:creationId xmlns:a16="http://schemas.microsoft.com/office/drawing/2014/main" id="{BA2B9DE5-39E2-4511-8D9C-A8C5137C38B4}"/>
              </a:ext>
            </a:extLst>
          </p:cNvPr>
          <p:cNvPicPr>
            <a:picLocks noChangeAspect="1"/>
          </p:cNvPicPr>
          <p:nvPr/>
        </p:nvPicPr>
        <p:blipFill rotWithShape="1">
          <a:blip r:embed="rId2"/>
          <a:srcRect l="28411" t="23821" r="9533" b="4466"/>
          <a:stretch/>
        </p:blipFill>
        <p:spPr>
          <a:xfrm>
            <a:off x="834188" y="626313"/>
            <a:ext cx="3784211" cy="3290110"/>
          </a:xfrm>
          <a:prstGeom prst="rect">
            <a:avLst/>
          </a:prstGeom>
        </p:spPr>
      </p:pic>
      <p:pic>
        <p:nvPicPr>
          <p:cNvPr id="4" name="Εικόνα 4" descr="Εικόνα που περιέχει γάτα, καθιστός, ζώο, εσωτερικό&#10;&#10;Η περιγραφή δημιουργήθηκε με πολύ υψηλή αξιοπιστία">
            <a:extLst>
              <a:ext uri="{FF2B5EF4-FFF2-40B4-BE49-F238E27FC236}">
                <a16:creationId xmlns:a16="http://schemas.microsoft.com/office/drawing/2014/main" id="{BF152C94-0734-494A-B8AE-E365F5A14243}"/>
              </a:ext>
            </a:extLst>
          </p:cNvPr>
          <p:cNvPicPr>
            <a:picLocks noChangeAspect="1"/>
          </p:cNvPicPr>
          <p:nvPr/>
        </p:nvPicPr>
        <p:blipFill>
          <a:blip r:embed="rId3"/>
          <a:stretch>
            <a:fillRect/>
          </a:stretch>
        </p:blipFill>
        <p:spPr>
          <a:xfrm>
            <a:off x="6168191" y="2693070"/>
            <a:ext cx="2963777" cy="3958389"/>
          </a:xfrm>
          <a:prstGeom prst="rect">
            <a:avLst/>
          </a:prstGeom>
        </p:spPr>
      </p:pic>
      <p:sp>
        <p:nvSpPr>
          <p:cNvPr id="7" name="Φυσαλίδα ομιλίας: Έλλειψη 6">
            <a:extLst>
              <a:ext uri="{FF2B5EF4-FFF2-40B4-BE49-F238E27FC236}">
                <a16:creationId xmlns:a16="http://schemas.microsoft.com/office/drawing/2014/main" id="{0F2258DB-2B04-45F7-B389-6DCB928E9EE0}"/>
              </a:ext>
            </a:extLst>
          </p:cNvPr>
          <p:cNvSpPr/>
          <p:nvPr/>
        </p:nvSpPr>
        <p:spPr>
          <a:xfrm>
            <a:off x="5581150" y="558445"/>
            <a:ext cx="4150892" cy="213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Το ήξερες ότι υπάρχουν και ζωάκια </a:t>
            </a:r>
            <a:r>
              <a:rPr lang="el-GR" sz="2400" dirty="0" err="1">
                <a:latin typeface="Comic Sans MS"/>
              </a:rPr>
              <a:t>ΑμΕΑ</a:t>
            </a:r>
            <a:r>
              <a:rPr lang="el-GR" sz="2400" dirty="0">
                <a:latin typeface="Comic Sans MS"/>
              </a:rPr>
              <a:t>; Αλλά μην στεναχωριέσαι....</a:t>
            </a:r>
          </a:p>
        </p:txBody>
      </p:sp>
      <p:sp>
        <p:nvSpPr>
          <p:cNvPr id="8" name="TextBox 7">
            <a:extLst>
              <a:ext uri="{FF2B5EF4-FFF2-40B4-BE49-F238E27FC236}">
                <a16:creationId xmlns:a16="http://schemas.microsoft.com/office/drawing/2014/main" id="{F79F8AE4-3A21-4392-894E-462C38D408D1}"/>
              </a:ext>
            </a:extLst>
          </p:cNvPr>
          <p:cNvSpPr txBox="1"/>
          <p:nvPr/>
        </p:nvSpPr>
        <p:spPr>
          <a:xfrm>
            <a:off x="3405940" y="117309"/>
            <a:ext cx="41569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dirty="0">
                <a:solidFill>
                  <a:srgbClr val="92D050"/>
                </a:solidFill>
                <a:latin typeface="Comic Sans MS"/>
              </a:rPr>
              <a:t>Κατοικίδια </a:t>
            </a:r>
            <a:r>
              <a:rPr lang="el-GR" sz="3200" dirty="0" err="1">
                <a:solidFill>
                  <a:srgbClr val="92D050"/>
                </a:solidFill>
                <a:latin typeface="Comic Sans MS"/>
              </a:rPr>
              <a:t>ΑμΕΑ</a:t>
            </a:r>
            <a:endParaRPr lang="el-GR" dirty="0" err="1"/>
          </a:p>
        </p:txBody>
      </p:sp>
      <p:sp>
        <p:nvSpPr>
          <p:cNvPr id="10" name="Καρδιά 9">
            <a:extLst>
              <a:ext uri="{FF2B5EF4-FFF2-40B4-BE49-F238E27FC236}">
                <a16:creationId xmlns:a16="http://schemas.microsoft.com/office/drawing/2014/main" id="{5D6A3A09-49BC-4EC2-A77F-35D4A0AD041D}"/>
              </a:ext>
            </a:extLst>
          </p:cNvPr>
          <p:cNvSpPr/>
          <p:nvPr/>
        </p:nvSpPr>
        <p:spPr>
          <a:xfrm>
            <a:off x="836196" y="3262565"/>
            <a:ext cx="4602076" cy="3599445"/>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latin typeface="Comic Sans MS"/>
            </a:endParaRPr>
          </a:p>
          <a:p>
            <a:pPr algn="ctr"/>
            <a:r>
              <a:rPr lang="el-GR" sz="2400" dirty="0">
                <a:latin typeface="Comic Sans MS"/>
              </a:rPr>
              <a:t>Μπορούμε να ζήσουμε το ίδιο καλά και ευτυχισμένα αρκεί να μας αγαπάς και να μας φροντίζεις</a:t>
            </a:r>
            <a:endParaRPr lang="el-GR"/>
          </a:p>
        </p:txBody>
      </p:sp>
      <p:sp>
        <p:nvSpPr>
          <p:cNvPr id="11" name="TextBox 10">
            <a:extLst>
              <a:ext uri="{FF2B5EF4-FFF2-40B4-BE49-F238E27FC236}">
                <a16:creationId xmlns:a16="http://schemas.microsoft.com/office/drawing/2014/main" id="{FBAA3D8B-CF1D-4DAB-B473-C3149F0F2EE4}"/>
              </a:ext>
            </a:extLst>
          </p:cNvPr>
          <p:cNvSpPr txBox="1"/>
          <p:nvPr/>
        </p:nvSpPr>
        <p:spPr>
          <a:xfrm>
            <a:off x="433137" y="222585"/>
            <a:ext cx="1981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000" b="1" dirty="0">
                <a:solidFill>
                  <a:schemeClr val="accent5">
                    <a:lumMod val="50000"/>
                  </a:schemeClr>
                </a:solidFill>
                <a:latin typeface="Comic Sans MS"/>
              </a:rPr>
              <a:t>Όλιβερ</a:t>
            </a:r>
          </a:p>
        </p:txBody>
      </p:sp>
      <p:sp>
        <p:nvSpPr>
          <p:cNvPr id="12" name="TextBox 11">
            <a:extLst>
              <a:ext uri="{FF2B5EF4-FFF2-40B4-BE49-F238E27FC236}">
                <a16:creationId xmlns:a16="http://schemas.microsoft.com/office/drawing/2014/main" id="{E9B89221-B8ED-4E9C-9AA2-29B445990E25}"/>
              </a:ext>
            </a:extLst>
          </p:cNvPr>
          <p:cNvSpPr txBox="1"/>
          <p:nvPr/>
        </p:nvSpPr>
        <p:spPr>
          <a:xfrm>
            <a:off x="5328486" y="229051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000" b="1" dirty="0">
                <a:solidFill>
                  <a:schemeClr val="accent5">
                    <a:lumMod val="50000"/>
                  </a:schemeClr>
                </a:solidFill>
                <a:latin typeface="Comic Sans MS"/>
              </a:rPr>
              <a:t>Καμελίτα</a:t>
            </a:r>
            <a:endParaRPr lang="el-GR" sz="2000" b="1">
              <a:solidFill>
                <a:schemeClr val="accent5">
                  <a:lumMod val="50000"/>
                </a:schemeClr>
              </a:solidFill>
              <a:latin typeface="Comic Sans MS"/>
            </a:endParaRPr>
          </a:p>
        </p:txBody>
      </p:sp>
    </p:spTree>
    <p:extLst>
      <p:ext uri="{BB962C8B-B14F-4D97-AF65-F5344CB8AC3E}">
        <p14:creationId xmlns:p14="http://schemas.microsoft.com/office/powerpoint/2010/main" val="4043002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70636-9C0B-47BD-8A2D-C14D7C0DB8BD}"/>
              </a:ext>
            </a:extLst>
          </p:cNvPr>
          <p:cNvSpPr txBox="1"/>
          <p:nvPr/>
        </p:nvSpPr>
        <p:spPr>
          <a:xfrm>
            <a:off x="1987216" y="332875"/>
            <a:ext cx="6382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dirty="0">
                <a:solidFill>
                  <a:srgbClr val="92D050"/>
                </a:solidFill>
                <a:latin typeface="Comic Sans MS"/>
              </a:rPr>
              <a:t>Κατοικίδια βοηθοί ανθρώπων </a:t>
            </a:r>
            <a:r>
              <a:rPr lang="el-GR" sz="2800" dirty="0" err="1">
                <a:solidFill>
                  <a:srgbClr val="92D050"/>
                </a:solidFill>
                <a:latin typeface="Comic Sans MS"/>
              </a:rPr>
              <a:t>ΑμΕΑ</a:t>
            </a:r>
            <a:endParaRPr lang="el-GR" sz="2800" dirty="0">
              <a:solidFill>
                <a:srgbClr val="92D050"/>
              </a:solidFill>
              <a:latin typeface="Comic Sans MS"/>
            </a:endParaRPr>
          </a:p>
        </p:txBody>
      </p:sp>
      <p:pic>
        <p:nvPicPr>
          <p:cNvPr id="3" name="Εικόνα 3" descr="Εικόνα που περιέχει σκύλος, λουρί, υπαίθριος, δρόμος&#10;&#10;Η περιγραφή δημιουργήθηκε με πολύ υψηλή αξιοπιστία">
            <a:extLst>
              <a:ext uri="{FF2B5EF4-FFF2-40B4-BE49-F238E27FC236}">
                <a16:creationId xmlns:a16="http://schemas.microsoft.com/office/drawing/2014/main" id="{8DE3C372-23DE-410F-BD0A-B8A53EBCAD7C}"/>
              </a:ext>
            </a:extLst>
          </p:cNvPr>
          <p:cNvPicPr>
            <a:picLocks noChangeAspect="1"/>
          </p:cNvPicPr>
          <p:nvPr/>
        </p:nvPicPr>
        <p:blipFill>
          <a:blip r:embed="rId2"/>
          <a:stretch>
            <a:fillRect/>
          </a:stretch>
        </p:blipFill>
        <p:spPr>
          <a:xfrm>
            <a:off x="182479" y="1010653"/>
            <a:ext cx="4287251" cy="2861509"/>
          </a:xfrm>
          <a:prstGeom prst="rect">
            <a:avLst/>
          </a:prstGeom>
        </p:spPr>
      </p:pic>
      <p:pic>
        <p:nvPicPr>
          <p:cNvPr id="5" name="Εικόνα 5" descr="Εικόνα που περιέχει σκύλος, άτομο, καθιστός, εσωτερικό&#10;&#10;Η περιγραφή δημιουργήθηκε με πολύ υψηλή αξιοπιστία">
            <a:extLst>
              <a:ext uri="{FF2B5EF4-FFF2-40B4-BE49-F238E27FC236}">
                <a16:creationId xmlns:a16="http://schemas.microsoft.com/office/drawing/2014/main" id="{72067702-BEDD-45EA-904E-1C52E1F2E052}"/>
              </a:ext>
            </a:extLst>
          </p:cNvPr>
          <p:cNvPicPr>
            <a:picLocks noChangeAspect="1"/>
          </p:cNvPicPr>
          <p:nvPr/>
        </p:nvPicPr>
        <p:blipFill>
          <a:blip r:embed="rId3"/>
          <a:stretch>
            <a:fillRect/>
          </a:stretch>
        </p:blipFill>
        <p:spPr>
          <a:xfrm>
            <a:off x="5115427" y="3447049"/>
            <a:ext cx="4277225" cy="2851483"/>
          </a:xfrm>
          <a:prstGeom prst="rect">
            <a:avLst/>
          </a:prstGeom>
        </p:spPr>
      </p:pic>
      <p:sp>
        <p:nvSpPr>
          <p:cNvPr id="7" name="Σύννεφο 6">
            <a:extLst>
              <a:ext uri="{FF2B5EF4-FFF2-40B4-BE49-F238E27FC236}">
                <a16:creationId xmlns:a16="http://schemas.microsoft.com/office/drawing/2014/main" id="{2FC4BA47-60CF-4767-9E11-FFD322AAEEC8}"/>
              </a:ext>
            </a:extLst>
          </p:cNvPr>
          <p:cNvSpPr/>
          <p:nvPr/>
        </p:nvSpPr>
        <p:spPr>
          <a:xfrm>
            <a:off x="5067301" y="976563"/>
            <a:ext cx="4170945" cy="24363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Υπάρχουν κατοικίδια που βοηθούν ανθρώπους </a:t>
            </a:r>
            <a:r>
              <a:rPr lang="el-GR" sz="2400" dirty="0" err="1">
                <a:latin typeface="Comic Sans MS"/>
              </a:rPr>
              <a:t>ΑμΕΑ</a:t>
            </a:r>
            <a:endParaRPr lang="el-GR" sz="2400" dirty="0">
              <a:latin typeface="Comic Sans MS"/>
            </a:endParaRPr>
          </a:p>
        </p:txBody>
      </p:sp>
      <p:sp>
        <p:nvSpPr>
          <p:cNvPr id="8" name="Σύννεφο 7">
            <a:extLst>
              <a:ext uri="{FF2B5EF4-FFF2-40B4-BE49-F238E27FC236}">
                <a16:creationId xmlns:a16="http://schemas.microsoft.com/office/drawing/2014/main" id="{887E42FF-970E-4E4B-B258-1914BA538509}"/>
              </a:ext>
            </a:extLst>
          </p:cNvPr>
          <p:cNvSpPr/>
          <p:nvPr/>
        </p:nvSpPr>
        <p:spPr>
          <a:xfrm>
            <a:off x="237123" y="4267703"/>
            <a:ext cx="4190998" cy="25867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Πηγαίνουμε σε ειδικό σχολείο για να μάθουμε να το κάνουμε αυτό</a:t>
            </a:r>
          </a:p>
        </p:txBody>
      </p:sp>
      <p:sp>
        <p:nvSpPr>
          <p:cNvPr id="4" name="Σύννεφο 3">
            <a:extLst>
              <a:ext uri="{FF2B5EF4-FFF2-40B4-BE49-F238E27FC236}">
                <a16:creationId xmlns:a16="http://schemas.microsoft.com/office/drawing/2014/main" id="{B748AEE5-39AF-4F17-8AA9-7BE249721E81}"/>
              </a:ext>
            </a:extLst>
          </p:cNvPr>
          <p:cNvSpPr/>
          <p:nvPr/>
        </p:nvSpPr>
        <p:spPr>
          <a:xfrm>
            <a:off x="1317460" y="4205038"/>
            <a:ext cx="360946" cy="3509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Σύννεφο 5">
            <a:extLst>
              <a:ext uri="{FF2B5EF4-FFF2-40B4-BE49-F238E27FC236}">
                <a16:creationId xmlns:a16="http://schemas.microsoft.com/office/drawing/2014/main" id="{1671BFD8-B8BD-4BF6-ADD3-8B449AA9CE36}"/>
              </a:ext>
            </a:extLst>
          </p:cNvPr>
          <p:cNvSpPr/>
          <p:nvPr/>
        </p:nvSpPr>
        <p:spPr>
          <a:xfrm>
            <a:off x="1319963" y="3806490"/>
            <a:ext cx="290762" cy="30078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Σύννεφο 8">
            <a:extLst>
              <a:ext uri="{FF2B5EF4-FFF2-40B4-BE49-F238E27FC236}">
                <a16:creationId xmlns:a16="http://schemas.microsoft.com/office/drawing/2014/main" id="{765ED829-13E0-4BD5-BC09-9E08DD33A056}"/>
              </a:ext>
            </a:extLst>
          </p:cNvPr>
          <p:cNvSpPr/>
          <p:nvPr/>
        </p:nvSpPr>
        <p:spPr>
          <a:xfrm>
            <a:off x="1402681" y="3407945"/>
            <a:ext cx="210552" cy="26068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Σύννεφο 9">
            <a:extLst>
              <a:ext uri="{FF2B5EF4-FFF2-40B4-BE49-F238E27FC236}">
                <a16:creationId xmlns:a16="http://schemas.microsoft.com/office/drawing/2014/main" id="{347E497A-A63E-486B-A206-FB1800DCD17A}"/>
              </a:ext>
            </a:extLst>
          </p:cNvPr>
          <p:cNvSpPr/>
          <p:nvPr/>
        </p:nvSpPr>
        <p:spPr>
          <a:xfrm>
            <a:off x="1465345" y="3079583"/>
            <a:ext cx="170447" cy="17044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94795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Καρδιά 1">
            <a:extLst>
              <a:ext uri="{FF2B5EF4-FFF2-40B4-BE49-F238E27FC236}">
                <a16:creationId xmlns:a16="http://schemas.microsoft.com/office/drawing/2014/main" id="{6D530069-6772-436A-935D-9A4293106A27}"/>
              </a:ext>
            </a:extLst>
          </p:cNvPr>
          <p:cNvSpPr/>
          <p:nvPr/>
        </p:nvSpPr>
        <p:spPr>
          <a:xfrm>
            <a:off x="2540669" y="-6014"/>
            <a:ext cx="6075943" cy="6456943"/>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i="1" dirty="0">
              <a:latin typeface="Comic Sans MS"/>
            </a:endParaRPr>
          </a:p>
          <a:p>
            <a:pPr algn="ctr"/>
            <a:endParaRPr lang="el-GR" sz="3200" i="1" dirty="0">
              <a:latin typeface="Comic Sans MS"/>
            </a:endParaRPr>
          </a:p>
          <a:p>
            <a:pPr algn="ctr"/>
            <a:r>
              <a:rPr lang="el-GR" sz="3200" i="1">
                <a:latin typeface="Comic Sans MS"/>
              </a:rPr>
              <a:t>Όλα τα ζωάκια </a:t>
            </a:r>
            <a:r>
              <a:rPr lang="el-GR" sz="3200" i="1" dirty="0">
                <a:latin typeface="Comic Sans MS"/>
              </a:rPr>
              <a:t>αγαπάμε τους ανθρώπους. Το μόνο που θέλουμε είναι να μας </a:t>
            </a:r>
            <a:r>
              <a:rPr lang="el-GR" sz="3200" i="1">
                <a:latin typeface="Comic Sans MS"/>
              </a:rPr>
              <a:t>αγαπάτε και εσείς!</a:t>
            </a:r>
            <a:endParaRPr lang="el-GR" sz="3200" i="1" dirty="0">
              <a:latin typeface="Comic Sans MS"/>
            </a:endParaRPr>
          </a:p>
        </p:txBody>
      </p:sp>
    </p:spTree>
    <p:extLst>
      <p:ext uri="{BB962C8B-B14F-4D97-AF65-F5344CB8AC3E}">
        <p14:creationId xmlns:p14="http://schemas.microsoft.com/office/powerpoint/2010/main" val="2242488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Εικόνα 8" descr="Εικόνα που περιέχει γάτα, εσωτερικό, μαύρο, τοποθέτηση&#10;&#10;Η περιγραφή δημιουργήθηκε με πολύ υψηλή αξιοπιστία">
            <a:extLst>
              <a:ext uri="{FF2B5EF4-FFF2-40B4-BE49-F238E27FC236}">
                <a16:creationId xmlns:a16="http://schemas.microsoft.com/office/drawing/2014/main" id="{3684C3C9-8714-430B-A36F-838EB2E3DBA9}"/>
              </a:ext>
            </a:extLst>
          </p:cNvPr>
          <p:cNvPicPr>
            <a:picLocks noChangeAspect="1"/>
          </p:cNvPicPr>
          <p:nvPr/>
        </p:nvPicPr>
        <p:blipFill rotWithShape="1">
          <a:blip r:embed="rId2"/>
          <a:srcRect l="8648" r="13326" b="1"/>
          <a:stretch/>
        </p:blipFill>
        <p:spPr>
          <a:xfrm>
            <a:off x="20" y="4518832"/>
            <a:ext cx="2734360" cy="2339169"/>
          </a:xfrm>
          <a:prstGeom prst="rect">
            <a:avLst/>
          </a:prstGeom>
        </p:spPr>
      </p:pic>
      <p:pic>
        <p:nvPicPr>
          <p:cNvPr id="4" name="Εικόνα 4">
            <a:extLst>
              <a:ext uri="{FF2B5EF4-FFF2-40B4-BE49-F238E27FC236}">
                <a16:creationId xmlns:a16="http://schemas.microsoft.com/office/drawing/2014/main" id="{B2CC7114-7025-43FF-91BF-96CCA3751D17}"/>
              </a:ext>
            </a:extLst>
          </p:cNvPr>
          <p:cNvPicPr>
            <a:picLocks noChangeAspect="1"/>
          </p:cNvPicPr>
          <p:nvPr/>
        </p:nvPicPr>
        <p:blipFill rotWithShape="1">
          <a:blip r:embed="rId3"/>
          <a:srcRect t="5500" r="1" b="11282"/>
          <a:stretch/>
        </p:blipFill>
        <p:spPr>
          <a:xfrm>
            <a:off x="-1" y="10"/>
            <a:ext cx="5147925" cy="4520949"/>
          </a:xfrm>
          <a:prstGeom prst="rect">
            <a:avLst/>
          </a:prstGeom>
        </p:spPr>
      </p:pic>
      <p:sp>
        <p:nvSpPr>
          <p:cNvPr id="27"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Θέση περιεχομένου 2">
            <a:extLst>
              <a:ext uri="{FF2B5EF4-FFF2-40B4-BE49-F238E27FC236}">
                <a16:creationId xmlns:a16="http://schemas.microsoft.com/office/drawing/2014/main" id="{932961D5-9889-462A-B891-1BB0A7222D59}"/>
              </a:ext>
            </a:extLst>
          </p:cNvPr>
          <p:cNvSpPr>
            <a:spLocks noGrp="1"/>
          </p:cNvSpPr>
          <p:nvPr>
            <p:ph idx="1"/>
          </p:nvPr>
        </p:nvSpPr>
        <p:spPr>
          <a:xfrm>
            <a:off x="6004987" y="2521538"/>
            <a:ext cx="3583374" cy="3773680"/>
          </a:xfrm>
        </p:spPr>
        <p:txBody>
          <a:bodyPr vert="horz" lIns="91440" tIns="45720" rIns="91440" bIns="45720" rtlCol="0" anchor="t">
            <a:normAutofit/>
          </a:bodyPr>
          <a:lstStyle/>
          <a:p>
            <a:r>
              <a:rPr lang="el-GR" sz="2800" dirty="0">
                <a:latin typeface="Comic Sans MS"/>
              </a:rPr>
              <a:t>Πού ζουν;</a:t>
            </a:r>
          </a:p>
          <a:p>
            <a:r>
              <a:rPr lang="el-GR" sz="2800" dirty="0">
                <a:latin typeface="Comic Sans MS"/>
              </a:rPr>
              <a:t>Πού βρίσκουν νερό;</a:t>
            </a:r>
          </a:p>
          <a:p>
            <a:r>
              <a:rPr lang="el-GR" sz="2800" dirty="0">
                <a:latin typeface="Comic Sans MS"/>
              </a:rPr>
              <a:t>Πού βρίσκουν τροφή;</a:t>
            </a:r>
          </a:p>
          <a:p>
            <a:endParaRPr lang="el-GR" sz="2800" dirty="0"/>
          </a:p>
          <a:p>
            <a:endParaRPr lang="el-GR"/>
          </a:p>
        </p:txBody>
      </p:sp>
      <p:pic>
        <p:nvPicPr>
          <p:cNvPr id="6" name="Εικόνα 6" descr="Εικόνα που περιέχει σκύλος, υπαίθριος, χλόη, κτίριο&#10;&#10;Η περιγραφή δημιουργήθηκε με πολύ υψηλή αξιοπιστία">
            <a:extLst>
              <a:ext uri="{FF2B5EF4-FFF2-40B4-BE49-F238E27FC236}">
                <a16:creationId xmlns:a16="http://schemas.microsoft.com/office/drawing/2014/main" id="{E5EB1BCD-E6A0-47AB-83DA-334587F296A3}"/>
              </a:ext>
            </a:extLst>
          </p:cNvPr>
          <p:cNvPicPr>
            <a:picLocks noChangeAspect="1"/>
          </p:cNvPicPr>
          <p:nvPr/>
        </p:nvPicPr>
        <p:blipFill rotWithShape="1">
          <a:blip r:embed="rId4"/>
          <a:srcRect t="5243" b="26321"/>
          <a:stretch/>
        </p:blipFill>
        <p:spPr>
          <a:xfrm>
            <a:off x="2734379" y="4518262"/>
            <a:ext cx="2734387" cy="2339169"/>
          </a:xfrm>
          <a:prstGeom prst="rect">
            <a:avLst/>
          </a:prstGeom>
        </p:spPr>
      </p:pic>
      <p:sp>
        <p:nvSpPr>
          <p:cNvPr id="2" name="Τίτλος 1">
            <a:extLst>
              <a:ext uri="{FF2B5EF4-FFF2-40B4-BE49-F238E27FC236}">
                <a16:creationId xmlns:a16="http://schemas.microsoft.com/office/drawing/2014/main" id="{BDF4FE92-C2A2-4313-900C-A3BFF335B7A8}"/>
              </a:ext>
            </a:extLst>
          </p:cNvPr>
          <p:cNvSpPr>
            <a:spLocks noGrp="1"/>
          </p:cNvSpPr>
          <p:nvPr>
            <p:ph type="title"/>
          </p:nvPr>
        </p:nvSpPr>
        <p:spPr>
          <a:xfrm>
            <a:off x="5245483" y="659732"/>
            <a:ext cx="4523349" cy="1535009"/>
          </a:xfrm>
        </p:spPr>
        <p:txBody>
          <a:bodyPr>
            <a:noAutofit/>
          </a:bodyPr>
          <a:lstStyle/>
          <a:p>
            <a:pPr>
              <a:lnSpc>
                <a:spcPct val="90000"/>
              </a:lnSpc>
            </a:pPr>
            <a:r>
              <a:rPr lang="el-GR" sz="3200" dirty="0">
                <a:latin typeface="Comic Sans MS"/>
              </a:rPr>
              <a:t>Άγρια ζώα - Κατοικίδια: Ομοιότητες και Διαφορές</a:t>
            </a:r>
          </a:p>
        </p:txBody>
      </p:sp>
    </p:spTree>
    <p:extLst>
      <p:ext uri="{BB962C8B-B14F-4D97-AF65-F5344CB8AC3E}">
        <p14:creationId xmlns:p14="http://schemas.microsoft.com/office/powerpoint/2010/main" val="106460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44F316-D915-4BF4-8092-1677AE798F71}"/>
              </a:ext>
            </a:extLst>
          </p:cNvPr>
          <p:cNvSpPr>
            <a:spLocks noGrp="1"/>
          </p:cNvSpPr>
          <p:nvPr>
            <p:ph type="title"/>
          </p:nvPr>
        </p:nvSpPr>
        <p:spPr/>
        <p:txBody>
          <a:bodyPr/>
          <a:lstStyle/>
          <a:p>
            <a:r>
              <a:rPr lang="el-GR">
                <a:latin typeface="Comic Sans MS"/>
              </a:rPr>
              <a:t>Τί χρειάζομαι για να είμαι ευτυχισμένος και υγιής (Άνθρωποι - Κατοικίδια)</a:t>
            </a:r>
          </a:p>
        </p:txBody>
      </p:sp>
      <p:sp>
        <p:nvSpPr>
          <p:cNvPr id="3" name="Θέση περιεχομένου 2">
            <a:extLst>
              <a:ext uri="{FF2B5EF4-FFF2-40B4-BE49-F238E27FC236}">
                <a16:creationId xmlns:a16="http://schemas.microsoft.com/office/drawing/2014/main" id="{D899E3FE-560E-4C03-B5C3-6333DA74E96B}"/>
              </a:ext>
            </a:extLst>
          </p:cNvPr>
          <p:cNvSpPr>
            <a:spLocks noGrp="1"/>
          </p:cNvSpPr>
          <p:nvPr>
            <p:ph idx="1"/>
          </p:nvPr>
        </p:nvSpPr>
        <p:spPr/>
        <p:txBody>
          <a:bodyPr vert="horz" lIns="91440" tIns="45720" rIns="91440" bIns="45720" rtlCol="0" anchor="t">
            <a:normAutofit/>
          </a:bodyPr>
          <a:lstStyle/>
          <a:p>
            <a:r>
              <a:rPr lang="el-GR" sz="3200">
                <a:latin typeface="Comic Sans MS"/>
              </a:rPr>
              <a:t>Τί μου αρέσει;</a:t>
            </a:r>
          </a:p>
          <a:p>
            <a:r>
              <a:rPr lang="el-GR" sz="3200">
                <a:latin typeface="Comic Sans MS"/>
              </a:rPr>
              <a:t>Τί δεν μου αρέσει;</a:t>
            </a:r>
          </a:p>
          <a:p>
            <a:r>
              <a:rPr lang="el-GR" sz="3200">
                <a:latin typeface="Comic Sans MS"/>
              </a:rPr>
              <a:t>Τί ανάγκες έχω;</a:t>
            </a:r>
            <a:endParaRPr lang="el-GR">
              <a:latin typeface="Comic Sans MS"/>
            </a:endParaRPr>
          </a:p>
          <a:p>
            <a:r>
              <a:rPr lang="el-GR" sz="3200">
                <a:latin typeface="Comic Sans MS"/>
              </a:rPr>
              <a:t>Πότε πάω στο γιατρό;</a:t>
            </a:r>
          </a:p>
          <a:p>
            <a:r>
              <a:rPr lang="el-GR" sz="3200">
                <a:latin typeface="Comic Sans MS"/>
              </a:rPr>
              <a:t>Τί συναισθήματα έχω;</a:t>
            </a:r>
          </a:p>
        </p:txBody>
      </p:sp>
    </p:spTree>
    <p:extLst>
      <p:ext uri="{BB962C8B-B14F-4D97-AF65-F5344CB8AC3E}">
        <p14:creationId xmlns:p14="http://schemas.microsoft.com/office/powerpoint/2010/main" val="65593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2">
            <a:extLst>
              <a:ext uri="{FF2B5EF4-FFF2-40B4-BE49-F238E27FC236}">
                <a16:creationId xmlns:a16="http://schemas.microsoft.com/office/drawing/2014/main" id="{2EE5FF42-B110-4558-8823-C5E1CA5C5013}"/>
              </a:ext>
            </a:extLst>
          </p:cNvPr>
          <p:cNvPicPr>
            <a:picLocks noChangeAspect="1"/>
          </p:cNvPicPr>
          <p:nvPr/>
        </p:nvPicPr>
        <p:blipFill rotWithShape="1">
          <a:blip r:embed="rId2"/>
          <a:srcRect r="1" b="8098"/>
          <a:stretch/>
        </p:blipFill>
        <p:spPr>
          <a:xfrm>
            <a:off x="568452" y="571500"/>
            <a:ext cx="11055096" cy="5715000"/>
          </a:xfrm>
          <a:prstGeom prst="rect">
            <a:avLst/>
          </a:prstGeom>
        </p:spPr>
      </p:pic>
    </p:spTree>
    <p:extLst>
      <p:ext uri="{BB962C8B-B14F-4D97-AF65-F5344CB8AC3E}">
        <p14:creationId xmlns:p14="http://schemas.microsoft.com/office/powerpoint/2010/main" val="973849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8" name="Εικόνα 8" descr="Εικόνα που περιέχει άτομο, γάτα, άνδρας, εσωτερικό&#10;&#10;Η περιγραφή δημιουργήθηκε με πολύ υψηλή αξιοπιστία">
            <a:extLst>
              <a:ext uri="{FF2B5EF4-FFF2-40B4-BE49-F238E27FC236}">
                <a16:creationId xmlns:a16="http://schemas.microsoft.com/office/drawing/2014/main" id="{30F69430-8FA4-4FCC-96B6-66C051BE41B3}"/>
              </a:ext>
            </a:extLst>
          </p:cNvPr>
          <p:cNvPicPr>
            <a:picLocks noChangeAspect="1"/>
          </p:cNvPicPr>
          <p:nvPr/>
        </p:nvPicPr>
        <p:blipFill rotWithShape="1">
          <a:blip r:embed="rId2"/>
          <a:srcRect t="18973" r="2" b="23343"/>
          <a:stretch/>
        </p:blipFill>
        <p:spPr>
          <a:xfrm>
            <a:off x="3078396" y="10"/>
            <a:ext cx="3030396" cy="2618824"/>
          </a:xfrm>
          <a:custGeom>
            <a:avLst/>
            <a:gdLst/>
            <a:ahLst/>
            <a:cxnLst/>
            <a:rect l="l" t="t" r="r" b="b"/>
            <a:pathLst>
              <a:path w="3030396" h="2618834">
                <a:moveTo>
                  <a:pt x="398252" y="0"/>
                </a:moveTo>
                <a:lnTo>
                  <a:pt x="1887012" y="0"/>
                </a:lnTo>
                <a:lnTo>
                  <a:pt x="1887012" y="1"/>
                </a:lnTo>
                <a:lnTo>
                  <a:pt x="3030396" y="1"/>
                </a:lnTo>
                <a:lnTo>
                  <a:pt x="2639222" y="2618834"/>
                </a:lnTo>
                <a:lnTo>
                  <a:pt x="0" y="2618834"/>
                </a:lnTo>
                <a:close/>
              </a:path>
            </a:pathLst>
          </a:custGeom>
        </p:spPr>
      </p:pic>
      <p:sp>
        <p:nvSpPr>
          <p:cNvPr id="2" name="Τίτλος 1">
            <a:extLst>
              <a:ext uri="{FF2B5EF4-FFF2-40B4-BE49-F238E27FC236}">
                <a16:creationId xmlns:a16="http://schemas.microsoft.com/office/drawing/2014/main" id="{4790E97A-74B6-479A-8328-D969D02183E6}"/>
              </a:ext>
            </a:extLst>
          </p:cNvPr>
          <p:cNvSpPr>
            <a:spLocks noGrp="1"/>
          </p:cNvSpPr>
          <p:nvPr>
            <p:ph type="title"/>
          </p:nvPr>
        </p:nvSpPr>
        <p:spPr>
          <a:xfrm>
            <a:off x="6098764" y="1540724"/>
            <a:ext cx="3435922" cy="2259248"/>
          </a:xfrm>
        </p:spPr>
        <p:txBody>
          <a:bodyPr vert="horz" lIns="91440" tIns="45720" rIns="91440" bIns="45720" rtlCol="0" anchor="b">
            <a:normAutofit/>
          </a:bodyPr>
          <a:lstStyle/>
          <a:p>
            <a:pPr algn="r">
              <a:lnSpc>
                <a:spcPct val="90000"/>
              </a:lnSpc>
            </a:pPr>
            <a:r>
              <a:rPr lang="el-GR" dirty="0">
                <a:latin typeface="Comic Sans MS"/>
              </a:rPr>
              <a:t>Τα κατοικίδια είναι μέλη της οικογένειάς μας </a:t>
            </a:r>
            <a:r>
              <a:rPr lang="el-GR">
                <a:latin typeface="Comic Sans MS"/>
              </a:rPr>
              <a:t>και φίλοι μας</a:t>
            </a:r>
          </a:p>
        </p:txBody>
      </p:sp>
      <p:pic>
        <p:nvPicPr>
          <p:cNvPr id="6" name="Εικόνα 6" descr="Εικόνα που περιέχει σκύλος, καφέ, εσωτερικό, μικρό&#10;&#10;Η περιγραφή δημιουργήθηκε με πολύ υψηλή αξιοπιστία">
            <a:extLst>
              <a:ext uri="{FF2B5EF4-FFF2-40B4-BE49-F238E27FC236}">
                <a16:creationId xmlns:a16="http://schemas.microsoft.com/office/drawing/2014/main" id="{F79CDAB9-8ABB-4EAF-96F7-A8BE079ABFD5}"/>
              </a:ext>
            </a:extLst>
          </p:cNvPr>
          <p:cNvPicPr>
            <a:picLocks noChangeAspect="1"/>
          </p:cNvPicPr>
          <p:nvPr/>
        </p:nvPicPr>
        <p:blipFill rotWithShape="1">
          <a:blip r:embed="rId3"/>
          <a:srcRect l="12993" r="-5" b="-5"/>
          <a:stretch/>
        </p:blipFill>
        <p:spPr>
          <a:xfrm>
            <a:off x="440943" y="10"/>
            <a:ext cx="3038117" cy="2618824"/>
          </a:xfrm>
          <a:custGeom>
            <a:avLst/>
            <a:gdLst/>
            <a:ahLst/>
            <a:cxnLst/>
            <a:rect l="l" t="t" r="r" b="b"/>
            <a:pathLst>
              <a:path w="3038117" h="2618834">
                <a:moveTo>
                  <a:pt x="389438" y="0"/>
                </a:moveTo>
                <a:lnTo>
                  <a:pt x="3038117" y="0"/>
                </a:lnTo>
                <a:lnTo>
                  <a:pt x="2639865" y="2618834"/>
                </a:lnTo>
                <a:lnTo>
                  <a:pt x="0" y="2618834"/>
                </a:lnTo>
                <a:close/>
              </a:path>
            </a:pathLst>
          </a:custGeom>
        </p:spPr>
      </p:pic>
      <p:pic>
        <p:nvPicPr>
          <p:cNvPr id="4" name="Εικόνα 4" descr="Εικόνα που περιέχει σκύλος, εσωτερικό, κρεβάτι, τοποθέτηση&#10;&#10;Η περιγραφή δημιουργήθηκε με πολύ υψηλή αξιοπιστία">
            <a:extLst>
              <a:ext uri="{FF2B5EF4-FFF2-40B4-BE49-F238E27FC236}">
                <a16:creationId xmlns:a16="http://schemas.microsoft.com/office/drawing/2014/main" id="{1F6F0432-CDD5-4AC7-9249-7AD3AC407536}"/>
              </a:ext>
            </a:extLst>
          </p:cNvPr>
          <p:cNvPicPr>
            <a:picLocks noChangeAspect="1"/>
          </p:cNvPicPr>
          <p:nvPr/>
        </p:nvPicPr>
        <p:blipFill rotWithShape="1">
          <a:blip r:embed="rId4"/>
          <a:srcRect l="9264" r="8126" b="2"/>
          <a:stretch/>
        </p:blipFill>
        <p:spPr>
          <a:xfrm>
            <a:off x="1" y="2618834"/>
            <a:ext cx="5717617" cy="4239166"/>
          </a:xfrm>
          <a:custGeom>
            <a:avLst/>
            <a:gdLst/>
            <a:ahLst/>
            <a:cxnLst/>
            <a:rect l="l" t="t" r="r" b="b"/>
            <a:pathLst>
              <a:path w="5717617" h="4239166">
                <a:moveTo>
                  <a:pt x="440944" y="0"/>
                </a:moveTo>
                <a:lnTo>
                  <a:pt x="5717617" y="0"/>
                </a:lnTo>
                <a:lnTo>
                  <a:pt x="5084413" y="4239166"/>
                </a:lnTo>
                <a:lnTo>
                  <a:pt x="0" y="4239166"/>
                </a:lnTo>
                <a:lnTo>
                  <a:pt x="0" y="2965186"/>
                </a:lnTo>
                <a:close/>
              </a:path>
            </a:pathLst>
          </a:custGeom>
        </p:spPr>
      </p:pic>
      <p:cxnSp>
        <p:nvCxnSpPr>
          <p:cNvPr id="38" name="Straight Connector 37">
            <a:extLst>
              <a:ext uri="{FF2B5EF4-FFF2-40B4-BE49-F238E27FC236}">
                <a16:creationId xmlns:a16="http://schemas.microsoft.com/office/drawing/2014/main" id="{076A370E-C7CA-4ED6-BBEE-CE73A7944B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0943" y="2618834"/>
            <a:ext cx="52838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9C45DED-5AFE-434B-A28C-F5DF05539B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78396" y="0"/>
            <a:ext cx="400664" cy="26188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030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σκαμπό, πίνακας, σχεδίαση&#10;&#10;Η περιγραφή δημιουργήθηκε με πολύ υψηλή αξιοπιστία">
            <a:extLst>
              <a:ext uri="{FF2B5EF4-FFF2-40B4-BE49-F238E27FC236}">
                <a16:creationId xmlns:a16="http://schemas.microsoft.com/office/drawing/2014/main" id="{0E9C47FA-995C-4176-B30C-DE1872CAA700}"/>
              </a:ext>
            </a:extLst>
          </p:cNvPr>
          <p:cNvPicPr>
            <a:picLocks noChangeAspect="1"/>
          </p:cNvPicPr>
          <p:nvPr/>
        </p:nvPicPr>
        <p:blipFill>
          <a:blip r:embed="rId2"/>
          <a:stretch>
            <a:fillRect/>
          </a:stretch>
        </p:blipFill>
        <p:spPr>
          <a:xfrm>
            <a:off x="249539" y="454947"/>
            <a:ext cx="1915890" cy="2925102"/>
          </a:xfrm>
          <a:prstGeom prst="rect">
            <a:avLst/>
          </a:prstGeom>
        </p:spPr>
      </p:pic>
      <p:pic>
        <p:nvPicPr>
          <p:cNvPr id="4" name="Εικόνα 4" descr="Εικόνα που περιέχει ζώο&#10;&#10;Η περιγραφή δημιουργήθηκε με πολύ υψηλή αξιοπιστία">
            <a:extLst>
              <a:ext uri="{FF2B5EF4-FFF2-40B4-BE49-F238E27FC236}">
                <a16:creationId xmlns:a16="http://schemas.microsoft.com/office/drawing/2014/main" id="{8B984AEF-60B9-4FDE-A77C-966352ED9BC7}"/>
              </a:ext>
            </a:extLst>
          </p:cNvPr>
          <p:cNvPicPr>
            <a:picLocks noChangeAspect="1"/>
          </p:cNvPicPr>
          <p:nvPr/>
        </p:nvPicPr>
        <p:blipFill>
          <a:blip r:embed="rId3"/>
          <a:stretch>
            <a:fillRect/>
          </a:stretch>
        </p:blipFill>
        <p:spPr>
          <a:xfrm>
            <a:off x="8442241" y="3914084"/>
            <a:ext cx="2534433" cy="3043379"/>
          </a:xfrm>
          <a:prstGeom prst="rect">
            <a:avLst/>
          </a:prstGeom>
        </p:spPr>
      </p:pic>
      <p:sp>
        <p:nvSpPr>
          <p:cNvPr id="6" name="Σύννεφο 5">
            <a:extLst>
              <a:ext uri="{FF2B5EF4-FFF2-40B4-BE49-F238E27FC236}">
                <a16:creationId xmlns:a16="http://schemas.microsoft.com/office/drawing/2014/main" id="{0C4F3045-5EE2-4641-934E-12A549F6E76F}"/>
              </a:ext>
            </a:extLst>
          </p:cNvPr>
          <p:cNvSpPr/>
          <p:nvPr/>
        </p:nvSpPr>
        <p:spPr>
          <a:xfrm>
            <a:off x="1778668" y="866277"/>
            <a:ext cx="7776571" cy="411696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Comic Sans MS"/>
              </a:rPr>
              <a:t>Οι γατούλες και τα σκυλάκια, όταν μεγαλώσουμε και σταματήσουμε να πίνουμε γάλα από τη μαμά μας, φεύγουμε και ήμαστε μόνοι μας. Δεν έχουμε οικογένεια. Για αυτό, μετά η μόνη οικογένειά μας είναι η οικογένεια των ανθρώπων, οι κηδεμόνες μας που μας φροντίζουν.</a:t>
            </a:r>
          </a:p>
        </p:txBody>
      </p:sp>
    </p:spTree>
    <p:extLst>
      <p:ext uri="{BB962C8B-B14F-4D97-AF65-F5344CB8AC3E}">
        <p14:creationId xmlns:p14="http://schemas.microsoft.com/office/powerpoint/2010/main" val="151087447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Ευρεία οθόνη</PresentationFormat>
  <Paragraphs>0</Paragraphs>
  <Slides>49</Slides>
  <Notes>0</Notes>
  <HiddenSlides>0</HiddenSlides>
  <MMClips>0</MMClips>
  <ScaleCrop>false</ScaleCrop>
  <HeadingPairs>
    <vt:vector size="4" baseType="variant">
      <vt:variant>
        <vt:lpstr>Θέμα</vt:lpstr>
      </vt:variant>
      <vt:variant>
        <vt:i4>2</vt:i4>
      </vt:variant>
      <vt:variant>
        <vt:lpstr>Τίτλοι διαφανειών</vt:lpstr>
      </vt:variant>
      <vt:variant>
        <vt:i4>49</vt:i4>
      </vt:variant>
    </vt:vector>
  </HeadingPairs>
  <TitlesOfParts>
    <vt:vector size="51" baseType="lpstr">
      <vt:lpstr>Θέμα του Office</vt:lpstr>
      <vt:lpstr>Facet</vt:lpstr>
      <vt:lpstr>Παρουσίαση του PowerPoint</vt:lpstr>
      <vt:lpstr>Παρουσίαση του PowerPoint</vt:lpstr>
      <vt:lpstr>Ποιες οι βασικές ανάγκες όλων; (Άνθρωποι - Υπόλοιπα ζώα) </vt:lpstr>
      <vt:lpstr>Παρουσίαση του PowerPoint</vt:lpstr>
      <vt:lpstr>Άγρια ζώα - Κατοικίδια: Ομοιότητες και Διαφορές</vt:lpstr>
      <vt:lpstr>Τί χρειάζομαι για να είμαι ευτυχισμένος και υγιής (Άνθρωποι - Κατοικίδια)</vt:lpstr>
      <vt:lpstr>Παρουσίαση του PowerPoint</vt:lpstr>
      <vt:lpstr>Τα κατοικίδια είναι μέλη της οικογένειάς μας και φίλοι μας</vt:lpstr>
      <vt:lpstr>Παρουσίαση του PowerPoint</vt:lpstr>
      <vt:lpstr>Παρουσίαση του PowerPoint</vt:lpstr>
      <vt:lpstr>       Βλέπεις κάποιο λάθος;</vt:lpstr>
      <vt:lpstr>Πού ζούνε;</vt:lpstr>
      <vt:lpstr>Παρουσίαση του PowerPoint</vt:lpstr>
      <vt:lpstr>Υπεύθυνος κηδεμόνας κατοικίδιου</vt:lpstr>
      <vt:lpstr>Τί πρέπει να κάνω για να είναι το κατοικίδιό μου υγιές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Γιατί είναι απαραίτητη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
  <cp:lastModifiedBy/>
  <cp:revision>184</cp:revision>
  <dcterms:created xsi:type="dcterms:W3CDTF">2020-04-12T11:50:49Z</dcterms:created>
  <dcterms:modified xsi:type="dcterms:W3CDTF">2020-04-13T23:59:25Z</dcterms:modified>
</cp:coreProperties>
</file>