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9" r:id="rId4"/>
    <p:sldId id="260" r:id="rId5"/>
    <p:sldId id="262" r:id="rId6"/>
    <p:sldId id="263" r:id="rId7"/>
    <p:sldId id="264" r:id="rId8"/>
    <p:sldId id="265" r:id="rId9"/>
    <p:sldId id="267" r:id="rId10"/>
    <p:sldId id="268" r:id="rId11"/>
    <p:sldId id="280" r:id="rId12"/>
    <p:sldId id="281" r:id="rId13"/>
    <p:sldId id="269" r:id="rId14"/>
    <p:sldId id="289" r:id="rId15"/>
    <p:sldId id="270" r:id="rId16"/>
    <p:sldId id="272" r:id="rId17"/>
    <p:sldId id="283" r:id="rId18"/>
    <p:sldId id="273" r:id="rId19"/>
    <p:sldId id="282" r:id="rId20"/>
    <p:sldId id="275" r:id="rId21"/>
    <p:sldId id="284" r:id="rId22"/>
    <p:sldId id="278" r:id="rId23"/>
    <p:sldId id="288" r:id="rId24"/>
    <p:sldId id="286" r:id="rId25"/>
    <p:sldId id="285" r:id="rId26"/>
    <p:sldId id="287" r:id="rId27"/>
    <p:sldId id="290" r:id="rId2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y kou" initials="ok" lastIdx="1" clrIdx="0">
    <p:extLst>
      <p:ext uri="{19B8F6BF-5375-455C-9EA6-DF929625EA0E}">
        <p15:presenceInfo xmlns:p15="http://schemas.microsoft.com/office/powerpoint/2012/main" xmlns="" userId="b47ac08acd76e37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6D86E"/>
    <a:srgbClr val="FFD966"/>
    <a:srgbClr val="EF8D4B"/>
    <a:srgbClr val="ED7D31"/>
    <a:srgbClr val="B888DC"/>
    <a:srgbClr val="3786CD"/>
    <a:srgbClr val="9954CC"/>
    <a:srgbClr val="83D5D7"/>
    <a:srgbClr val="D05F12"/>
    <a:srgbClr val="EA6B1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837" autoAdjust="0"/>
    <p:restoredTop sz="94660"/>
  </p:normalViewPr>
  <p:slideViewPr>
    <p:cSldViewPr snapToGrid="0">
      <p:cViewPr varScale="1">
        <p:scale>
          <a:sx n="68" d="100"/>
          <a:sy n="68" d="100"/>
        </p:scale>
        <p:origin x="-744"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74C54-0BC8-472A-BECB-CA3E67F30355}" type="datetimeFigureOut">
              <a:rPr lang="el-GR" smtClean="0"/>
              <a:pPr/>
              <a:t>28/2/2020</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B9E1F-5803-4942-9C64-7AD89EF9C43E}" type="slidenum">
              <a:rPr lang="el-GR" smtClean="0"/>
              <a:pPr/>
              <a:t>‹#›</a:t>
            </a:fld>
            <a:endParaRPr lang="el-GR"/>
          </a:p>
        </p:txBody>
      </p:sp>
    </p:spTree>
    <p:extLst>
      <p:ext uri="{BB962C8B-B14F-4D97-AF65-F5344CB8AC3E}">
        <p14:creationId xmlns:p14="http://schemas.microsoft.com/office/powerpoint/2010/main" xmlns="" val="381290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8B0B9E1F-5803-4942-9C64-7AD89EF9C43E}" type="slidenum">
              <a:rPr lang="el-GR" smtClean="0"/>
              <a:pPr/>
              <a:t>20</a:t>
            </a:fld>
            <a:endParaRPr lang="el-GR"/>
          </a:p>
        </p:txBody>
      </p:sp>
    </p:spTree>
    <p:extLst>
      <p:ext uri="{BB962C8B-B14F-4D97-AF65-F5344CB8AC3E}">
        <p14:creationId xmlns:p14="http://schemas.microsoft.com/office/powerpoint/2010/main" xmlns="" val="64431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1C31E81-F13F-4737-A9AB-96A9B9471AD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xmlns="" id="{16997D4C-2B36-4D81-96E2-61DF8D7B31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xmlns="" id="{5B2E7E33-605D-469D-A886-0F6630346113}"/>
              </a:ext>
            </a:extLst>
          </p:cNvPr>
          <p:cNvSpPr>
            <a:spLocks noGrp="1"/>
          </p:cNvSpPr>
          <p:nvPr>
            <p:ph type="dt" sz="half" idx="10"/>
          </p:nvPr>
        </p:nvSpPr>
        <p:spPr/>
        <p:txBody>
          <a:bodyPr/>
          <a:lstStyle/>
          <a:p>
            <a:fld id="{926BEF63-BCDF-4A9B-BC84-59A840E4DFE4}" type="datetimeFigureOut">
              <a:rPr lang="el-GR" smtClean="0"/>
              <a:pPr/>
              <a:t>28/2/2020</a:t>
            </a:fld>
            <a:endParaRPr lang="el-GR"/>
          </a:p>
        </p:txBody>
      </p:sp>
      <p:sp>
        <p:nvSpPr>
          <p:cNvPr id="5" name="Θέση υποσέλιδου 4">
            <a:extLst>
              <a:ext uri="{FF2B5EF4-FFF2-40B4-BE49-F238E27FC236}">
                <a16:creationId xmlns:a16="http://schemas.microsoft.com/office/drawing/2014/main" xmlns="" id="{C5EF2BA0-B0AD-4B60-836C-D800E99E7C8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17CC8383-CE78-4E4D-930E-4195DBD31F07}"/>
              </a:ext>
            </a:extLst>
          </p:cNvPr>
          <p:cNvSpPr>
            <a:spLocks noGrp="1"/>
          </p:cNvSpPr>
          <p:nvPr>
            <p:ph type="sldNum" sz="quarter" idx="12"/>
          </p:nvPr>
        </p:nvSpPr>
        <p:spPr/>
        <p:txBody>
          <a:bodyPr/>
          <a:lstStyle/>
          <a:p>
            <a:fld id="{066752B7-198F-41E4-9173-D85D46C6BC8D}" type="slidenum">
              <a:rPr lang="el-GR" smtClean="0"/>
              <a:pPr/>
              <a:t>‹#›</a:t>
            </a:fld>
            <a:endParaRPr lang="el-GR"/>
          </a:p>
        </p:txBody>
      </p:sp>
    </p:spTree>
    <p:extLst>
      <p:ext uri="{BB962C8B-B14F-4D97-AF65-F5344CB8AC3E}">
        <p14:creationId xmlns:p14="http://schemas.microsoft.com/office/powerpoint/2010/main" xmlns="" val="3814654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64C35B2-E92A-475B-9ADB-9890B17A381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9AB0B960-0460-48D1-B9FC-36AF5DAE61D8}"/>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0CBB72D3-4F77-406A-A911-4D41E5CE25DB}"/>
              </a:ext>
            </a:extLst>
          </p:cNvPr>
          <p:cNvSpPr>
            <a:spLocks noGrp="1"/>
          </p:cNvSpPr>
          <p:nvPr>
            <p:ph type="dt" sz="half" idx="10"/>
          </p:nvPr>
        </p:nvSpPr>
        <p:spPr/>
        <p:txBody>
          <a:bodyPr/>
          <a:lstStyle/>
          <a:p>
            <a:fld id="{926BEF63-BCDF-4A9B-BC84-59A840E4DFE4}" type="datetimeFigureOut">
              <a:rPr lang="el-GR" smtClean="0"/>
              <a:pPr/>
              <a:t>28/2/2020</a:t>
            </a:fld>
            <a:endParaRPr lang="el-GR"/>
          </a:p>
        </p:txBody>
      </p:sp>
      <p:sp>
        <p:nvSpPr>
          <p:cNvPr id="5" name="Θέση υποσέλιδου 4">
            <a:extLst>
              <a:ext uri="{FF2B5EF4-FFF2-40B4-BE49-F238E27FC236}">
                <a16:creationId xmlns:a16="http://schemas.microsoft.com/office/drawing/2014/main" xmlns="" id="{1C2EEC43-0523-4628-B684-275E2D2BE25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9FAC2D08-9E0C-490B-857F-A704C6164184}"/>
              </a:ext>
            </a:extLst>
          </p:cNvPr>
          <p:cNvSpPr>
            <a:spLocks noGrp="1"/>
          </p:cNvSpPr>
          <p:nvPr>
            <p:ph type="sldNum" sz="quarter" idx="12"/>
          </p:nvPr>
        </p:nvSpPr>
        <p:spPr/>
        <p:txBody>
          <a:bodyPr/>
          <a:lstStyle/>
          <a:p>
            <a:fld id="{066752B7-198F-41E4-9173-D85D46C6BC8D}" type="slidenum">
              <a:rPr lang="el-GR" smtClean="0"/>
              <a:pPr/>
              <a:t>‹#›</a:t>
            </a:fld>
            <a:endParaRPr lang="el-GR"/>
          </a:p>
        </p:txBody>
      </p:sp>
    </p:spTree>
    <p:extLst>
      <p:ext uri="{BB962C8B-B14F-4D97-AF65-F5344CB8AC3E}">
        <p14:creationId xmlns:p14="http://schemas.microsoft.com/office/powerpoint/2010/main" xmlns="" val="1697305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xmlns="" id="{FB91CF7F-C6DF-462D-918B-DA1FE8F919E7}"/>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75173A6B-C41E-4632-8CE7-8FD9A5882B8A}"/>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8B26E09D-0059-4F63-B2D7-A60242AB362E}"/>
              </a:ext>
            </a:extLst>
          </p:cNvPr>
          <p:cNvSpPr>
            <a:spLocks noGrp="1"/>
          </p:cNvSpPr>
          <p:nvPr>
            <p:ph type="dt" sz="half" idx="10"/>
          </p:nvPr>
        </p:nvSpPr>
        <p:spPr/>
        <p:txBody>
          <a:bodyPr/>
          <a:lstStyle/>
          <a:p>
            <a:fld id="{926BEF63-BCDF-4A9B-BC84-59A840E4DFE4}" type="datetimeFigureOut">
              <a:rPr lang="el-GR" smtClean="0"/>
              <a:pPr/>
              <a:t>28/2/2020</a:t>
            </a:fld>
            <a:endParaRPr lang="el-GR"/>
          </a:p>
        </p:txBody>
      </p:sp>
      <p:sp>
        <p:nvSpPr>
          <p:cNvPr id="5" name="Θέση υποσέλιδου 4">
            <a:extLst>
              <a:ext uri="{FF2B5EF4-FFF2-40B4-BE49-F238E27FC236}">
                <a16:creationId xmlns:a16="http://schemas.microsoft.com/office/drawing/2014/main" xmlns="" id="{240D5EF1-9A1C-4040-9026-30A60A487A6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A4323DFC-718C-4876-94FF-4E560A31DC0F}"/>
              </a:ext>
            </a:extLst>
          </p:cNvPr>
          <p:cNvSpPr>
            <a:spLocks noGrp="1"/>
          </p:cNvSpPr>
          <p:nvPr>
            <p:ph type="sldNum" sz="quarter" idx="12"/>
          </p:nvPr>
        </p:nvSpPr>
        <p:spPr/>
        <p:txBody>
          <a:bodyPr/>
          <a:lstStyle/>
          <a:p>
            <a:fld id="{066752B7-198F-41E4-9173-D85D46C6BC8D}" type="slidenum">
              <a:rPr lang="el-GR" smtClean="0"/>
              <a:pPr/>
              <a:t>‹#›</a:t>
            </a:fld>
            <a:endParaRPr lang="el-GR"/>
          </a:p>
        </p:txBody>
      </p:sp>
    </p:spTree>
    <p:extLst>
      <p:ext uri="{BB962C8B-B14F-4D97-AF65-F5344CB8AC3E}">
        <p14:creationId xmlns:p14="http://schemas.microsoft.com/office/powerpoint/2010/main" xmlns="" val="533055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FD87252-20C5-4B4E-84C7-45BEC2CD606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D285844D-DC77-41F7-B6A3-486C0EC83355}"/>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64788F1A-58CD-4FB2-876A-F27E0B7D6C47}"/>
              </a:ext>
            </a:extLst>
          </p:cNvPr>
          <p:cNvSpPr>
            <a:spLocks noGrp="1"/>
          </p:cNvSpPr>
          <p:nvPr>
            <p:ph type="dt" sz="half" idx="10"/>
          </p:nvPr>
        </p:nvSpPr>
        <p:spPr/>
        <p:txBody>
          <a:bodyPr/>
          <a:lstStyle/>
          <a:p>
            <a:fld id="{926BEF63-BCDF-4A9B-BC84-59A840E4DFE4}" type="datetimeFigureOut">
              <a:rPr lang="el-GR" smtClean="0"/>
              <a:pPr/>
              <a:t>28/2/2020</a:t>
            </a:fld>
            <a:endParaRPr lang="el-GR"/>
          </a:p>
        </p:txBody>
      </p:sp>
      <p:sp>
        <p:nvSpPr>
          <p:cNvPr id="5" name="Θέση υποσέλιδου 4">
            <a:extLst>
              <a:ext uri="{FF2B5EF4-FFF2-40B4-BE49-F238E27FC236}">
                <a16:creationId xmlns:a16="http://schemas.microsoft.com/office/drawing/2014/main" xmlns="" id="{9DCB1EF7-1B1A-487C-839F-589B3AF3038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45FEF398-61E4-4BBD-93E0-952E22346B65}"/>
              </a:ext>
            </a:extLst>
          </p:cNvPr>
          <p:cNvSpPr>
            <a:spLocks noGrp="1"/>
          </p:cNvSpPr>
          <p:nvPr>
            <p:ph type="sldNum" sz="quarter" idx="12"/>
          </p:nvPr>
        </p:nvSpPr>
        <p:spPr/>
        <p:txBody>
          <a:bodyPr/>
          <a:lstStyle/>
          <a:p>
            <a:fld id="{066752B7-198F-41E4-9173-D85D46C6BC8D}" type="slidenum">
              <a:rPr lang="el-GR" smtClean="0"/>
              <a:pPr/>
              <a:t>‹#›</a:t>
            </a:fld>
            <a:endParaRPr lang="el-GR"/>
          </a:p>
        </p:txBody>
      </p:sp>
    </p:spTree>
    <p:extLst>
      <p:ext uri="{BB962C8B-B14F-4D97-AF65-F5344CB8AC3E}">
        <p14:creationId xmlns:p14="http://schemas.microsoft.com/office/powerpoint/2010/main" xmlns="" val="1477366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56D7FAB-B2BD-41EE-9AE2-BA6B1DA77166}"/>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8B9372AD-9A01-40CB-8388-A452C21965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xmlns="" id="{58FF8152-6AC9-4F7D-B708-226BF1CFF801}"/>
              </a:ext>
            </a:extLst>
          </p:cNvPr>
          <p:cNvSpPr>
            <a:spLocks noGrp="1"/>
          </p:cNvSpPr>
          <p:nvPr>
            <p:ph type="dt" sz="half" idx="10"/>
          </p:nvPr>
        </p:nvSpPr>
        <p:spPr/>
        <p:txBody>
          <a:bodyPr/>
          <a:lstStyle/>
          <a:p>
            <a:fld id="{926BEF63-BCDF-4A9B-BC84-59A840E4DFE4}" type="datetimeFigureOut">
              <a:rPr lang="el-GR" smtClean="0"/>
              <a:pPr/>
              <a:t>28/2/2020</a:t>
            </a:fld>
            <a:endParaRPr lang="el-GR"/>
          </a:p>
        </p:txBody>
      </p:sp>
      <p:sp>
        <p:nvSpPr>
          <p:cNvPr id="5" name="Θέση υποσέλιδου 4">
            <a:extLst>
              <a:ext uri="{FF2B5EF4-FFF2-40B4-BE49-F238E27FC236}">
                <a16:creationId xmlns:a16="http://schemas.microsoft.com/office/drawing/2014/main" xmlns="" id="{A3B2DC22-FE45-4746-B79C-E15E53287A1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6B48339A-12D7-4374-9872-090E42A57018}"/>
              </a:ext>
            </a:extLst>
          </p:cNvPr>
          <p:cNvSpPr>
            <a:spLocks noGrp="1"/>
          </p:cNvSpPr>
          <p:nvPr>
            <p:ph type="sldNum" sz="quarter" idx="12"/>
          </p:nvPr>
        </p:nvSpPr>
        <p:spPr/>
        <p:txBody>
          <a:bodyPr/>
          <a:lstStyle/>
          <a:p>
            <a:fld id="{066752B7-198F-41E4-9173-D85D46C6BC8D}" type="slidenum">
              <a:rPr lang="el-GR" smtClean="0"/>
              <a:pPr/>
              <a:t>‹#›</a:t>
            </a:fld>
            <a:endParaRPr lang="el-GR"/>
          </a:p>
        </p:txBody>
      </p:sp>
    </p:spTree>
    <p:extLst>
      <p:ext uri="{BB962C8B-B14F-4D97-AF65-F5344CB8AC3E}">
        <p14:creationId xmlns:p14="http://schemas.microsoft.com/office/powerpoint/2010/main" xmlns="" val="148421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B36917B-C671-4D78-A84A-F64539C411F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33E9CDD6-5074-4947-96CA-306145661616}"/>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xmlns="" id="{41AFB28A-403E-48F6-96CF-E340D424592B}"/>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xmlns="" id="{1B33BBCC-B53D-4BA8-A08B-AA34D7329DD0}"/>
              </a:ext>
            </a:extLst>
          </p:cNvPr>
          <p:cNvSpPr>
            <a:spLocks noGrp="1"/>
          </p:cNvSpPr>
          <p:nvPr>
            <p:ph type="dt" sz="half" idx="10"/>
          </p:nvPr>
        </p:nvSpPr>
        <p:spPr/>
        <p:txBody>
          <a:bodyPr/>
          <a:lstStyle/>
          <a:p>
            <a:fld id="{926BEF63-BCDF-4A9B-BC84-59A840E4DFE4}" type="datetimeFigureOut">
              <a:rPr lang="el-GR" smtClean="0"/>
              <a:pPr/>
              <a:t>28/2/2020</a:t>
            </a:fld>
            <a:endParaRPr lang="el-GR"/>
          </a:p>
        </p:txBody>
      </p:sp>
      <p:sp>
        <p:nvSpPr>
          <p:cNvPr id="6" name="Θέση υποσέλιδου 5">
            <a:extLst>
              <a:ext uri="{FF2B5EF4-FFF2-40B4-BE49-F238E27FC236}">
                <a16:creationId xmlns:a16="http://schemas.microsoft.com/office/drawing/2014/main" xmlns="" id="{362F4EC8-4BD9-4CFD-A289-F7FB29FAE60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41760461-0D0C-44B9-9AE2-36F29284C83A}"/>
              </a:ext>
            </a:extLst>
          </p:cNvPr>
          <p:cNvSpPr>
            <a:spLocks noGrp="1"/>
          </p:cNvSpPr>
          <p:nvPr>
            <p:ph type="sldNum" sz="quarter" idx="12"/>
          </p:nvPr>
        </p:nvSpPr>
        <p:spPr/>
        <p:txBody>
          <a:bodyPr/>
          <a:lstStyle/>
          <a:p>
            <a:fld id="{066752B7-198F-41E4-9173-D85D46C6BC8D}" type="slidenum">
              <a:rPr lang="el-GR" smtClean="0"/>
              <a:pPr/>
              <a:t>‹#›</a:t>
            </a:fld>
            <a:endParaRPr lang="el-GR"/>
          </a:p>
        </p:txBody>
      </p:sp>
    </p:spTree>
    <p:extLst>
      <p:ext uri="{BB962C8B-B14F-4D97-AF65-F5344CB8AC3E}">
        <p14:creationId xmlns:p14="http://schemas.microsoft.com/office/powerpoint/2010/main" xmlns="" val="1372427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E52EC59-39F6-46B5-A888-D760D056350B}"/>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F3D9604F-9F26-4786-84DB-23D1BB620C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xmlns="" id="{1287784E-685D-474D-8A74-9D2AD3BA71A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xmlns="" id="{0C1FD362-4BF4-4D0D-ADE2-56E7C76F10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xmlns="" id="{BA612695-0150-495A-BA44-BE275A4B1F9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xmlns="" id="{EF7686B8-8C0A-4C92-B575-F52461CF1CF6}"/>
              </a:ext>
            </a:extLst>
          </p:cNvPr>
          <p:cNvSpPr>
            <a:spLocks noGrp="1"/>
          </p:cNvSpPr>
          <p:nvPr>
            <p:ph type="dt" sz="half" idx="10"/>
          </p:nvPr>
        </p:nvSpPr>
        <p:spPr/>
        <p:txBody>
          <a:bodyPr/>
          <a:lstStyle/>
          <a:p>
            <a:fld id="{926BEF63-BCDF-4A9B-BC84-59A840E4DFE4}" type="datetimeFigureOut">
              <a:rPr lang="el-GR" smtClean="0"/>
              <a:pPr/>
              <a:t>28/2/2020</a:t>
            </a:fld>
            <a:endParaRPr lang="el-GR"/>
          </a:p>
        </p:txBody>
      </p:sp>
      <p:sp>
        <p:nvSpPr>
          <p:cNvPr id="8" name="Θέση υποσέλιδου 7">
            <a:extLst>
              <a:ext uri="{FF2B5EF4-FFF2-40B4-BE49-F238E27FC236}">
                <a16:creationId xmlns:a16="http://schemas.microsoft.com/office/drawing/2014/main" xmlns="" id="{1CA58258-2E83-489B-A903-0019A71A2A3C}"/>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xmlns="" id="{EEEA6E2F-F248-41D0-874E-8307E530B885}"/>
              </a:ext>
            </a:extLst>
          </p:cNvPr>
          <p:cNvSpPr>
            <a:spLocks noGrp="1"/>
          </p:cNvSpPr>
          <p:nvPr>
            <p:ph type="sldNum" sz="quarter" idx="12"/>
          </p:nvPr>
        </p:nvSpPr>
        <p:spPr/>
        <p:txBody>
          <a:bodyPr/>
          <a:lstStyle/>
          <a:p>
            <a:fld id="{066752B7-198F-41E4-9173-D85D46C6BC8D}" type="slidenum">
              <a:rPr lang="el-GR" smtClean="0"/>
              <a:pPr/>
              <a:t>‹#›</a:t>
            </a:fld>
            <a:endParaRPr lang="el-GR"/>
          </a:p>
        </p:txBody>
      </p:sp>
    </p:spTree>
    <p:extLst>
      <p:ext uri="{BB962C8B-B14F-4D97-AF65-F5344CB8AC3E}">
        <p14:creationId xmlns:p14="http://schemas.microsoft.com/office/powerpoint/2010/main" xmlns="" val="2317606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5AAEE96-C126-4135-998B-0A5C0C5450F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xmlns="" id="{79369DED-16B7-4A67-A271-953349BC74B8}"/>
              </a:ext>
            </a:extLst>
          </p:cNvPr>
          <p:cNvSpPr>
            <a:spLocks noGrp="1"/>
          </p:cNvSpPr>
          <p:nvPr>
            <p:ph type="dt" sz="half" idx="10"/>
          </p:nvPr>
        </p:nvSpPr>
        <p:spPr/>
        <p:txBody>
          <a:bodyPr/>
          <a:lstStyle/>
          <a:p>
            <a:fld id="{926BEF63-BCDF-4A9B-BC84-59A840E4DFE4}" type="datetimeFigureOut">
              <a:rPr lang="el-GR" smtClean="0"/>
              <a:pPr/>
              <a:t>28/2/2020</a:t>
            </a:fld>
            <a:endParaRPr lang="el-GR"/>
          </a:p>
        </p:txBody>
      </p:sp>
      <p:sp>
        <p:nvSpPr>
          <p:cNvPr id="4" name="Θέση υποσέλιδου 3">
            <a:extLst>
              <a:ext uri="{FF2B5EF4-FFF2-40B4-BE49-F238E27FC236}">
                <a16:creationId xmlns:a16="http://schemas.microsoft.com/office/drawing/2014/main" xmlns="" id="{16EF12A0-DA50-4483-9BED-581425AD2996}"/>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xmlns="" id="{16787C3A-187D-42CF-8BC5-64F3B9987674}"/>
              </a:ext>
            </a:extLst>
          </p:cNvPr>
          <p:cNvSpPr>
            <a:spLocks noGrp="1"/>
          </p:cNvSpPr>
          <p:nvPr>
            <p:ph type="sldNum" sz="quarter" idx="12"/>
          </p:nvPr>
        </p:nvSpPr>
        <p:spPr/>
        <p:txBody>
          <a:bodyPr/>
          <a:lstStyle/>
          <a:p>
            <a:fld id="{066752B7-198F-41E4-9173-D85D46C6BC8D}" type="slidenum">
              <a:rPr lang="el-GR" smtClean="0"/>
              <a:pPr/>
              <a:t>‹#›</a:t>
            </a:fld>
            <a:endParaRPr lang="el-GR"/>
          </a:p>
        </p:txBody>
      </p:sp>
    </p:spTree>
    <p:extLst>
      <p:ext uri="{BB962C8B-B14F-4D97-AF65-F5344CB8AC3E}">
        <p14:creationId xmlns:p14="http://schemas.microsoft.com/office/powerpoint/2010/main" xmlns="" val="2478724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xmlns="" id="{C8F80D4A-E1B0-4D45-8D17-8278545D5060}"/>
              </a:ext>
            </a:extLst>
          </p:cNvPr>
          <p:cNvSpPr>
            <a:spLocks noGrp="1"/>
          </p:cNvSpPr>
          <p:nvPr>
            <p:ph type="dt" sz="half" idx="10"/>
          </p:nvPr>
        </p:nvSpPr>
        <p:spPr/>
        <p:txBody>
          <a:bodyPr/>
          <a:lstStyle/>
          <a:p>
            <a:fld id="{926BEF63-BCDF-4A9B-BC84-59A840E4DFE4}" type="datetimeFigureOut">
              <a:rPr lang="el-GR" smtClean="0"/>
              <a:pPr/>
              <a:t>28/2/2020</a:t>
            </a:fld>
            <a:endParaRPr lang="el-GR"/>
          </a:p>
        </p:txBody>
      </p:sp>
      <p:sp>
        <p:nvSpPr>
          <p:cNvPr id="3" name="Θέση υποσέλιδου 2">
            <a:extLst>
              <a:ext uri="{FF2B5EF4-FFF2-40B4-BE49-F238E27FC236}">
                <a16:creationId xmlns:a16="http://schemas.microsoft.com/office/drawing/2014/main" xmlns="" id="{051B0328-B605-491B-85E6-95BE3120FC61}"/>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xmlns="" id="{39EFF65A-DBC3-47E7-9374-F0FC363E0010}"/>
              </a:ext>
            </a:extLst>
          </p:cNvPr>
          <p:cNvSpPr>
            <a:spLocks noGrp="1"/>
          </p:cNvSpPr>
          <p:nvPr>
            <p:ph type="sldNum" sz="quarter" idx="12"/>
          </p:nvPr>
        </p:nvSpPr>
        <p:spPr/>
        <p:txBody>
          <a:bodyPr/>
          <a:lstStyle/>
          <a:p>
            <a:fld id="{066752B7-198F-41E4-9173-D85D46C6BC8D}" type="slidenum">
              <a:rPr lang="el-GR" smtClean="0"/>
              <a:pPr/>
              <a:t>‹#›</a:t>
            </a:fld>
            <a:endParaRPr lang="el-GR"/>
          </a:p>
        </p:txBody>
      </p:sp>
    </p:spTree>
    <p:extLst>
      <p:ext uri="{BB962C8B-B14F-4D97-AF65-F5344CB8AC3E}">
        <p14:creationId xmlns:p14="http://schemas.microsoft.com/office/powerpoint/2010/main" xmlns="" val="238179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9F26525-8528-4F71-B49A-02AA96FC06A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321C77EB-A711-4EE7-9800-F9EE48918D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xmlns="" id="{7879942A-476F-4AAD-B247-3D0B521BF5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xmlns="" id="{F4A54CB8-874F-4246-980B-7AA62BAE7219}"/>
              </a:ext>
            </a:extLst>
          </p:cNvPr>
          <p:cNvSpPr>
            <a:spLocks noGrp="1"/>
          </p:cNvSpPr>
          <p:nvPr>
            <p:ph type="dt" sz="half" idx="10"/>
          </p:nvPr>
        </p:nvSpPr>
        <p:spPr/>
        <p:txBody>
          <a:bodyPr/>
          <a:lstStyle/>
          <a:p>
            <a:fld id="{926BEF63-BCDF-4A9B-BC84-59A840E4DFE4}" type="datetimeFigureOut">
              <a:rPr lang="el-GR" smtClean="0"/>
              <a:pPr/>
              <a:t>28/2/2020</a:t>
            </a:fld>
            <a:endParaRPr lang="el-GR"/>
          </a:p>
        </p:txBody>
      </p:sp>
      <p:sp>
        <p:nvSpPr>
          <p:cNvPr id="6" name="Θέση υποσέλιδου 5">
            <a:extLst>
              <a:ext uri="{FF2B5EF4-FFF2-40B4-BE49-F238E27FC236}">
                <a16:creationId xmlns:a16="http://schemas.microsoft.com/office/drawing/2014/main" xmlns="" id="{CC380456-7184-4739-A16A-6FB9227B36E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54B0A12E-0CD2-455A-BC69-D43C94F08C31}"/>
              </a:ext>
            </a:extLst>
          </p:cNvPr>
          <p:cNvSpPr>
            <a:spLocks noGrp="1"/>
          </p:cNvSpPr>
          <p:nvPr>
            <p:ph type="sldNum" sz="quarter" idx="12"/>
          </p:nvPr>
        </p:nvSpPr>
        <p:spPr/>
        <p:txBody>
          <a:bodyPr/>
          <a:lstStyle/>
          <a:p>
            <a:fld id="{066752B7-198F-41E4-9173-D85D46C6BC8D}" type="slidenum">
              <a:rPr lang="el-GR" smtClean="0"/>
              <a:pPr/>
              <a:t>‹#›</a:t>
            </a:fld>
            <a:endParaRPr lang="el-GR"/>
          </a:p>
        </p:txBody>
      </p:sp>
    </p:spTree>
    <p:extLst>
      <p:ext uri="{BB962C8B-B14F-4D97-AF65-F5344CB8AC3E}">
        <p14:creationId xmlns:p14="http://schemas.microsoft.com/office/powerpoint/2010/main" xmlns="" val="2840905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DC6D7FF-114B-4B4F-A734-842099C6853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xmlns="" id="{1EE800C2-4F7F-465E-8FFC-FBD8D9EA1C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xmlns="" id="{A921C03F-8140-4DE6-8DDF-DFBA68066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xmlns="" id="{37F4ED42-A629-4F70-B4DF-7BF7076F55A0}"/>
              </a:ext>
            </a:extLst>
          </p:cNvPr>
          <p:cNvSpPr>
            <a:spLocks noGrp="1"/>
          </p:cNvSpPr>
          <p:nvPr>
            <p:ph type="dt" sz="half" idx="10"/>
          </p:nvPr>
        </p:nvSpPr>
        <p:spPr/>
        <p:txBody>
          <a:bodyPr/>
          <a:lstStyle/>
          <a:p>
            <a:fld id="{926BEF63-BCDF-4A9B-BC84-59A840E4DFE4}" type="datetimeFigureOut">
              <a:rPr lang="el-GR" smtClean="0"/>
              <a:pPr/>
              <a:t>28/2/2020</a:t>
            </a:fld>
            <a:endParaRPr lang="el-GR"/>
          </a:p>
        </p:txBody>
      </p:sp>
      <p:sp>
        <p:nvSpPr>
          <p:cNvPr id="6" name="Θέση υποσέλιδου 5">
            <a:extLst>
              <a:ext uri="{FF2B5EF4-FFF2-40B4-BE49-F238E27FC236}">
                <a16:creationId xmlns:a16="http://schemas.microsoft.com/office/drawing/2014/main" xmlns="" id="{19E40C67-A125-489F-AD07-B66D4BDE8F2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182F98CF-B05D-4DA7-93B5-53B7FFD62E6D}"/>
              </a:ext>
            </a:extLst>
          </p:cNvPr>
          <p:cNvSpPr>
            <a:spLocks noGrp="1"/>
          </p:cNvSpPr>
          <p:nvPr>
            <p:ph type="sldNum" sz="quarter" idx="12"/>
          </p:nvPr>
        </p:nvSpPr>
        <p:spPr/>
        <p:txBody>
          <a:bodyPr/>
          <a:lstStyle/>
          <a:p>
            <a:fld id="{066752B7-198F-41E4-9173-D85D46C6BC8D}" type="slidenum">
              <a:rPr lang="el-GR" smtClean="0"/>
              <a:pPr/>
              <a:t>‹#›</a:t>
            </a:fld>
            <a:endParaRPr lang="el-GR"/>
          </a:p>
        </p:txBody>
      </p:sp>
    </p:spTree>
    <p:extLst>
      <p:ext uri="{BB962C8B-B14F-4D97-AF65-F5344CB8AC3E}">
        <p14:creationId xmlns:p14="http://schemas.microsoft.com/office/powerpoint/2010/main" xmlns="" val="571819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xmlns="" id="{0A1F8AF1-B14E-4F50-A962-BB5523710F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63D5C9F1-4DB2-4830-84FF-73EAC03188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81A12E17-80F1-4913-908B-D7D0B4E52D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6BEF63-BCDF-4A9B-BC84-59A840E4DFE4}" type="datetimeFigureOut">
              <a:rPr lang="el-GR" smtClean="0"/>
              <a:pPr/>
              <a:t>28/2/2020</a:t>
            </a:fld>
            <a:endParaRPr lang="el-GR"/>
          </a:p>
        </p:txBody>
      </p:sp>
      <p:sp>
        <p:nvSpPr>
          <p:cNvPr id="5" name="Θέση υποσέλιδου 4">
            <a:extLst>
              <a:ext uri="{FF2B5EF4-FFF2-40B4-BE49-F238E27FC236}">
                <a16:creationId xmlns:a16="http://schemas.microsoft.com/office/drawing/2014/main" xmlns="" id="{E7A20924-9C08-4178-9332-4BD7FA7C86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xmlns="" id="{FE2BAD24-0B87-4621-90CA-4841A94EE6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752B7-198F-41E4-9173-D85D46C6BC8D}" type="slidenum">
              <a:rPr lang="el-GR" smtClean="0"/>
              <a:pPr/>
              <a:t>‹#›</a:t>
            </a:fld>
            <a:endParaRPr lang="el-GR"/>
          </a:p>
        </p:txBody>
      </p:sp>
    </p:spTree>
    <p:extLst>
      <p:ext uri="{BB962C8B-B14F-4D97-AF65-F5344CB8AC3E}">
        <p14:creationId xmlns:p14="http://schemas.microsoft.com/office/powerpoint/2010/main" xmlns="" val="1581296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7.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43.sv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9.sv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55.sv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unsplash.com/" TargetMode="External"/><Relationship Id="rId7" Type="http://schemas.openxmlformats.org/officeDocument/2006/relationships/image" Target="../media/image63.svg"/><Relationship Id="rId2" Type="http://schemas.openxmlformats.org/officeDocument/2006/relationships/hyperlink" Target="https://pixabay.com/" TargetMode="Externa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61.svg"/><Relationship Id="rId4" Type="http://schemas.openxmlformats.org/officeDocument/2006/relationships/image" Target="../media/image48.png"/><Relationship Id="rId9" Type="http://schemas.openxmlformats.org/officeDocument/2006/relationships/image" Target="../media/image65.sv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79CC44B5-53F9-4F03-9EEB-4C3C821A6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1A3688C8-DFCE-4CCD-BCF0-5FB239E507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xmlns="" id="{E4A238FD-E871-493A-A9EF-2CB614C25AD8}"/>
              </a:ext>
            </a:extLst>
          </p:cNvPr>
          <p:cNvSpPr>
            <a:spLocks noGrp="1"/>
          </p:cNvSpPr>
          <p:nvPr>
            <p:ph type="ctrTitle"/>
          </p:nvPr>
        </p:nvSpPr>
        <p:spPr>
          <a:xfrm>
            <a:off x="495591" y="4656859"/>
            <a:ext cx="7005133" cy="2387600"/>
          </a:xfrm>
        </p:spPr>
        <p:txBody>
          <a:bodyPr>
            <a:normAutofit fontScale="90000"/>
          </a:bodyPr>
          <a:lstStyle/>
          <a:p>
            <a:pPr algn="l"/>
            <a:r>
              <a:rPr lang="el-GR" sz="4800" dirty="0"/>
              <a:t>Ζωολογικοί κήποι και ενυδρεία</a:t>
            </a:r>
            <a:r>
              <a:rPr lang="en-US" sz="4800" dirty="0"/>
              <a:t>…</a:t>
            </a:r>
            <a:br>
              <a:rPr lang="en-US" sz="4800" dirty="0"/>
            </a:br>
            <a:r>
              <a:rPr lang="el-GR" sz="4800" dirty="0"/>
              <a:t>	</a:t>
            </a:r>
            <a:r>
              <a:rPr lang="el-GR" sz="3600" dirty="0"/>
              <a:t>…ή μήπως καλύτερα στη φύση;</a:t>
            </a:r>
            <a:r>
              <a:rPr lang="en-US" sz="3600" dirty="0"/>
              <a:t/>
            </a:r>
            <a:br>
              <a:rPr lang="en-US" sz="3600" dirty="0"/>
            </a:br>
            <a:endParaRPr lang="el-GR" sz="3600" dirty="0"/>
          </a:p>
        </p:txBody>
      </p:sp>
      <p:sp>
        <p:nvSpPr>
          <p:cNvPr id="3" name="Υπότιτλος 2">
            <a:extLst>
              <a:ext uri="{FF2B5EF4-FFF2-40B4-BE49-F238E27FC236}">
                <a16:creationId xmlns:a16="http://schemas.microsoft.com/office/drawing/2014/main" xmlns="" id="{37026CFE-F6F3-4B1B-BFCF-7AF7AD501B92}"/>
              </a:ext>
            </a:extLst>
          </p:cNvPr>
          <p:cNvSpPr>
            <a:spLocks noGrp="1"/>
          </p:cNvSpPr>
          <p:nvPr>
            <p:ph type="subTitle" idx="1"/>
          </p:nvPr>
        </p:nvSpPr>
        <p:spPr>
          <a:xfrm>
            <a:off x="5406683" y="4744557"/>
            <a:ext cx="6339840" cy="1655762"/>
          </a:xfrm>
        </p:spPr>
        <p:txBody>
          <a:bodyPr>
            <a:normAutofit lnSpcReduction="10000"/>
          </a:bodyPr>
          <a:lstStyle/>
          <a:p>
            <a:pPr algn="r"/>
            <a:r>
              <a:rPr lang="el-GR" sz="2000" dirty="0"/>
              <a:t>Σύνταξη-Επιμέλεια: </a:t>
            </a:r>
          </a:p>
          <a:p>
            <a:pPr algn="r"/>
            <a:r>
              <a:rPr lang="el-GR" dirty="0"/>
              <a:t>Νικολέτα </a:t>
            </a:r>
            <a:r>
              <a:rPr lang="el-GR" dirty="0" err="1"/>
              <a:t>Παπαστεργίου</a:t>
            </a:r>
            <a:endParaRPr lang="el-GR" dirty="0"/>
          </a:p>
          <a:p>
            <a:pPr algn="r"/>
            <a:r>
              <a:rPr lang="el-GR" dirty="0"/>
              <a:t>Ολυμπία Κουκουβέτσιου</a:t>
            </a:r>
          </a:p>
          <a:p>
            <a:pPr algn="r"/>
            <a:r>
              <a:rPr lang="el-GR" sz="2000"/>
              <a:t>Εκπαιδευτικοί Πρωτοβάθμιας </a:t>
            </a:r>
            <a:r>
              <a:rPr lang="el-GR" sz="2000" dirty="0"/>
              <a:t>Εκπαίδευσης</a:t>
            </a:r>
          </a:p>
        </p:txBody>
      </p:sp>
      <p:cxnSp>
        <p:nvCxnSpPr>
          <p:cNvPr id="24" name="Straight Connector 23">
            <a:extLst>
              <a:ext uri="{FF2B5EF4-FFF2-40B4-BE49-F238E27FC236}">
                <a16:creationId xmlns:a16="http://schemas.microsoft.com/office/drawing/2014/main" xmlns="" id="{D598FBE3-48D2-40A2-B7E6-F485834C821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xmlns="" id="{403505FE-8A2D-42C6-B030-C79C28B0EDDC}"/>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5" b="5"/>
          <a:stretch/>
        </p:blipFill>
        <p:spPr bwMode="auto">
          <a:xfrm>
            <a:off x="495591" y="243800"/>
            <a:ext cx="3344889" cy="3344889"/>
          </a:xfrm>
          <a:custGeom>
            <a:avLst/>
            <a:gdLst/>
            <a:ahLst/>
            <a:cxnLst/>
            <a:rect l="l" t="t" r="r" b="b"/>
            <a:pathLst>
              <a:path w="3444236" h="3444236">
                <a:moveTo>
                  <a:pt x="1722118" y="0"/>
                </a:moveTo>
                <a:cubicBezTo>
                  <a:pt x="2673218" y="0"/>
                  <a:pt x="3444236" y="771018"/>
                  <a:pt x="3444236" y="1722118"/>
                </a:cubicBezTo>
                <a:cubicBezTo>
                  <a:pt x="3444236" y="2673218"/>
                  <a:pt x="2673218" y="3444236"/>
                  <a:pt x="1722118" y="3444236"/>
                </a:cubicBezTo>
                <a:cubicBezTo>
                  <a:pt x="771018" y="3444236"/>
                  <a:pt x="0" y="2673218"/>
                  <a:pt x="0" y="1722118"/>
                </a:cubicBezTo>
                <a:cubicBezTo>
                  <a:pt x="0" y="771018"/>
                  <a:pt x="771018" y="0"/>
                  <a:pt x="1722118" y="0"/>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D37C46F7-F3D2-422E-B9D5-1FD079B8DAA0}"/>
              </a:ext>
            </a:extLst>
          </p:cNvPr>
          <p:cNvSpPr txBox="1"/>
          <p:nvPr/>
        </p:nvSpPr>
        <p:spPr>
          <a:xfrm>
            <a:off x="6766560" y="703385"/>
            <a:ext cx="4642338" cy="954107"/>
          </a:xfrm>
          <a:prstGeom prst="rect">
            <a:avLst/>
          </a:prstGeom>
          <a:solidFill>
            <a:schemeClr val="accent4">
              <a:lumMod val="40000"/>
              <a:lumOff val="60000"/>
            </a:schemeClr>
          </a:solidFill>
          <a:ln w="38100">
            <a:solidFill>
              <a:srgbClr val="FFFF00"/>
            </a:solidFill>
          </a:ln>
        </p:spPr>
        <p:txBody>
          <a:bodyPr wrap="square" rtlCol="0">
            <a:spAutoFit/>
          </a:bodyPr>
          <a:lstStyle/>
          <a:p>
            <a:pPr algn="ctr"/>
            <a:r>
              <a:rPr lang="el-GR" sz="2800" dirty="0"/>
              <a:t>Εκπαιδευτικό υλικό για την πρωτοβάθμια εκπαίδευση</a:t>
            </a:r>
          </a:p>
        </p:txBody>
      </p:sp>
    </p:spTree>
    <p:extLst>
      <p:ext uri="{BB962C8B-B14F-4D97-AF65-F5344CB8AC3E}">
        <p14:creationId xmlns:p14="http://schemas.microsoft.com/office/powerpoint/2010/main" xmlns="" val="15783227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8D4B"/>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B71B043-CC4E-4001-BAAF-165D5D8B1F76}"/>
              </a:ext>
            </a:extLst>
          </p:cNvPr>
          <p:cNvSpPr>
            <a:spLocks noGrp="1"/>
          </p:cNvSpPr>
          <p:nvPr>
            <p:ph type="title"/>
          </p:nvPr>
        </p:nvSpPr>
        <p:spPr>
          <a:xfrm>
            <a:off x="0" y="0"/>
            <a:ext cx="12192000" cy="2274094"/>
          </a:xfrm>
          <a:solidFill>
            <a:srgbClr val="EF8D4B"/>
          </a:solidFill>
        </p:spPr>
        <p:txBody>
          <a:bodyPr>
            <a:noAutofit/>
          </a:bodyPr>
          <a:lstStyle/>
          <a:p>
            <a:r>
              <a:rPr lang="el-GR" sz="3600" dirty="0">
                <a:solidFill>
                  <a:schemeClr val="bg1"/>
                </a:solidFill>
              </a:rPr>
              <a:t/>
            </a:r>
            <a:br>
              <a:rPr lang="el-GR" sz="3600" dirty="0">
                <a:solidFill>
                  <a:schemeClr val="bg1"/>
                </a:solidFill>
              </a:rPr>
            </a:br>
            <a:r>
              <a:rPr lang="el-GR" sz="3600" dirty="0">
                <a:solidFill>
                  <a:schemeClr val="bg1"/>
                </a:solidFill>
              </a:rPr>
              <a:t/>
            </a:r>
            <a:br>
              <a:rPr lang="el-GR" sz="3600" dirty="0">
                <a:solidFill>
                  <a:schemeClr val="bg1"/>
                </a:solidFill>
              </a:rPr>
            </a:br>
            <a:r>
              <a:rPr lang="el-GR" sz="3600" dirty="0">
                <a:solidFill>
                  <a:schemeClr val="bg1"/>
                </a:solidFill>
              </a:rPr>
              <a:t>	Γιατί αυτά τα ζώα βρίσκονται στο ζωολογικό κήπο και στο 	ενυδρείο; </a:t>
            </a:r>
            <a:br>
              <a:rPr lang="el-GR" sz="3600" dirty="0">
                <a:solidFill>
                  <a:schemeClr val="bg1"/>
                </a:solidFill>
              </a:rPr>
            </a:br>
            <a:r>
              <a:rPr lang="el-GR" sz="3600" dirty="0">
                <a:solidFill>
                  <a:schemeClr val="bg1"/>
                </a:solidFill>
              </a:rPr>
              <a:t>	Πώς βρέθηκαν εκεί; Ποιος τους πήγε εκεί; Για ποιο λόγο;</a:t>
            </a:r>
            <a:r>
              <a:rPr lang="el-GR" sz="3600" dirty="0"/>
              <a:t/>
            </a:r>
            <a:br>
              <a:rPr lang="el-GR" sz="3600" dirty="0"/>
            </a:br>
            <a:r>
              <a:rPr lang="el-GR" sz="3600" dirty="0"/>
              <a:t/>
            </a:r>
            <a:br>
              <a:rPr lang="el-GR" sz="3600" dirty="0"/>
            </a:br>
            <a:endParaRPr lang="el-GR" sz="3600" dirty="0"/>
          </a:p>
        </p:txBody>
      </p:sp>
      <p:pic>
        <p:nvPicPr>
          <p:cNvPr id="6" name="Θέση περιεχομένου 5">
            <a:extLst>
              <a:ext uri="{FF2B5EF4-FFF2-40B4-BE49-F238E27FC236}">
                <a16:creationId xmlns:a16="http://schemas.microsoft.com/office/drawing/2014/main" xmlns="" id="{D894CB6D-D526-4A63-8BA3-4E6FD9BEAFF6}"/>
              </a:ext>
              <a:ext uri="{C183D7F6-B498-43B3-948B-1728B52AA6E4}">
                <adec:decorative xmlns:adec="http://schemas.microsoft.com/office/drawing/2017/decorative" xmlns="" val="0"/>
              </a:ext>
            </a:extLst>
          </p:cNvPr>
          <p:cNvPicPr>
            <a:picLocks noGrp="1" noChangeAspect="1"/>
          </p:cNvPicPr>
          <p:nvPr>
            <p:ph sz="half" idx="1"/>
          </p:nvPr>
        </p:nvPicPr>
        <p:blipFill>
          <a:blip r:embed="rId2" cstate="print">
            <a:extLst>
              <a:ext uri="{28A0092B-C50C-407E-A947-70E740481C1C}">
                <a14:useLocalDpi xmlns:a14="http://schemas.microsoft.com/office/drawing/2010/main" xmlns="" val="0"/>
              </a:ext>
            </a:extLst>
          </a:blip>
          <a:srcRect/>
          <a:stretch/>
        </p:blipFill>
        <p:spPr>
          <a:xfrm>
            <a:off x="914400" y="2748383"/>
            <a:ext cx="5181600" cy="3454400"/>
          </a:xfrm>
        </p:spPr>
      </p:pic>
      <p:pic>
        <p:nvPicPr>
          <p:cNvPr id="8" name="Θέση περιεχομένου 7">
            <a:extLst>
              <a:ext uri="{FF2B5EF4-FFF2-40B4-BE49-F238E27FC236}">
                <a16:creationId xmlns:a16="http://schemas.microsoft.com/office/drawing/2014/main" xmlns="" id="{9534A7C6-A952-41FD-B233-EB40282E64F8}"/>
              </a:ext>
            </a:extLst>
          </p:cNvPr>
          <p:cNvPicPr>
            <a:picLocks noGrp="1" noChangeAspect="1"/>
          </p:cNvPicPr>
          <p:nvPr>
            <p:ph sz="half" idx="2"/>
          </p:nvPr>
        </p:nvPicPr>
        <p:blipFill>
          <a:blip r:embed="rId3" cstate="print">
            <a:extLst>
              <a:ext uri="{28A0092B-C50C-407E-A947-70E740481C1C}">
                <a14:useLocalDpi xmlns:a14="http://schemas.microsoft.com/office/drawing/2010/main" xmlns="" val="0"/>
              </a:ext>
            </a:extLst>
          </a:blip>
          <a:srcRect/>
          <a:stretch/>
        </p:blipFill>
        <p:spPr>
          <a:xfrm>
            <a:off x="6406338" y="2748383"/>
            <a:ext cx="5063519" cy="3378316"/>
          </a:xfrm>
        </p:spPr>
      </p:pic>
    </p:spTree>
    <p:extLst>
      <p:ext uri="{BB962C8B-B14F-4D97-AF65-F5344CB8AC3E}">
        <p14:creationId xmlns:p14="http://schemas.microsoft.com/office/powerpoint/2010/main" xmlns="" val="953179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8D4B"/>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277C6B1-A15A-4CC5-B923-89309608CE2C}"/>
              </a:ext>
            </a:extLst>
          </p:cNvPr>
          <p:cNvSpPr>
            <a:spLocks noGrp="1"/>
          </p:cNvSpPr>
          <p:nvPr>
            <p:ph type="title"/>
          </p:nvPr>
        </p:nvSpPr>
        <p:spPr>
          <a:xfrm>
            <a:off x="400702" y="1087141"/>
            <a:ext cx="8551569" cy="777082"/>
          </a:xfrm>
        </p:spPr>
        <p:txBody>
          <a:bodyPr>
            <a:noAutofit/>
          </a:bodyPr>
          <a:lstStyle/>
          <a:p>
            <a:r>
              <a:rPr lang="el-GR" sz="3200" b="1" dirty="0">
                <a:solidFill>
                  <a:schemeClr val="bg1"/>
                </a:solidFill>
              </a:rPr>
              <a:t>Στους ζωολογικούς κήπους και στα ενυδρεία μπορούμε να δούμε τα ζώα από κοντά και να μάθουμε λίγα πράγματα για αυτά…</a:t>
            </a:r>
            <a:r>
              <a:rPr lang="el-GR" sz="3200" b="1" dirty="0"/>
              <a:t/>
            </a:r>
            <a:br>
              <a:rPr lang="el-GR" sz="3200" b="1" dirty="0"/>
            </a:br>
            <a:r>
              <a:rPr lang="el-GR" sz="3200" b="1" dirty="0"/>
              <a:t/>
            </a:r>
            <a:br>
              <a:rPr lang="el-GR" sz="3200" b="1" dirty="0"/>
            </a:br>
            <a:endParaRPr lang="el-GR" sz="3200" b="1" dirty="0"/>
          </a:p>
        </p:txBody>
      </p:sp>
      <p:pic>
        <p:nvPicPr>
          <p:cNvPr id="8" name="Θέση περιεχομένου 7" descr="Εικόνα που περιέχει νερό, μεγάλος, φως, βάρκα&#10;&#10;Περιγραφή που δημιουργήθηκε αυτόματα">
            <a:extLst>
              <a:ext uri="{FF2B5EF4-FFF2-40B4-BE49-F238E27FC236}">
                <a16:creationId xmlns:a16="http://schemas.microsoft.com/office/drawing/2014/main" xmlns="" id="{99B7B2AF-EBF5-48BE-A2BB-475EF2D16C8A}"/>
              </a:ext>
            </a:extLst>
          </p:cNvPr>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754664" y="1864223"/>
            <a:ext cx="5744498" cy="3129554"/>
          </a:xfrm>
        </p:spPr>
      </p:pic>
      <p:sp>
        <p:nvSpPr>
          <p:cNvPr id="3" name="TextBox 2">
            <a:extLst>
              <a:ext uri="{FF2B5EF4-FFF2-40B4-BE49-F238E27FC236}">
                <a16:creationId xmlns:a16="http://schemas.microsoft.com/office/drawing/2014/main" xmlns="" id="{BD39243D-1865-46A0-BAAF-B1B4EBDADAD1}"/>
              </a:ext>
            </a:extLst>
          </p:cNvPr>
          <p:cNvSpPr txBox="1"/>
          <p:nvPr/>
        </p:nvSpPr>
        <p:spPr>
          <a:xfrm>
            <a:off x="6712370" y="2431177"/>
            <a:ext cx="5276216" cy="3970318"/>
          </a:xfrm>
          <a:prstGeom prst="rect">
            <a:avLst/>
          </a:prstGeom>
          <a:noFill/>
        </p:spPr>
        <p:txBody>
          <a:bodyPr wrap="square" rtlCol="0">
            <a:spAutoFit/>
          </a:bodyPr>
          <a:lstStyle/>
          <a:p>
            <a:r>
              <a:rPr lang="el-GR" sz="2800" b="1" dirty="0">
                <a:solidFill>
                  <a:schemeClr val="bg1"/>
                </a:solidFill>
                <a:latin typeface="+mj-lt"/>
              </a:rPr>
              <a:t>Μήπως όμως θα μπορούσαμε να μάθουμε για αυτά τα ζώα με άλλο τρόπο; </a:t>
            </a:r>
          </a:p>
          <a:p>
            <a:r>
              <a:rPr lang="el-GR" sz="2800" b="1" dirty="0">
                <a:latin typeface="+mj-lt"/>
              </a:rPr>
              <a:t>Όπως ας πούμε μέσα από ένα βίντεο! </a:t>
            </a:r>
          </a:p>
          <a:p>
            <a:r>
              <a:rPr lang="el-GR" sz="2800" b="1" dirty="0">
                <a:solidFill>
                  <a:schemeClr val="bg1"/>
                </a:solidFill>
                <a:latin typeface="+mj-lt"/>
              </a:rPr>
              <a:t>Με ποιους άλλους τρόπους θα μπορούσαμε να μάθουμε για τα ζώα χωρίς να τα πάρουμε από το φυσικό τους περιβάλλον;</a:t>
            </a:r>
          </a:p>
        </p:txBody>
      </p:sp>
    </p:spTree>
    <p:extLst>
      <p:ext uri="{BB962C8B-B14F-4D97-AF65-F5344CB8AC3E}">
        <p14:creationId xmlns:p14="http://schemas.microsoft.com/office/powerpoint/2010/main" xmlns="" val="252429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8D4B"/>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B194BC0-1771-4BF4-9329-4E1534267258}"/>
              </a:ext>
            </a:extLst>
          </p:cNvPr>
          <p:cNvSpPr>
            <a:spLocks noGrp="1"/>
          </p:cNvSpPr>
          <p:nvPr>
            <p:ph type="title"/>
          </p:nvPr>
        </p:nvSpPr>
        <p:spPr>
          <a:xfrm>
            <a:off x="398205" y="1709430"/>
            <a:ext cx="4306530" cy="1325563"/>
          </a:xfrm>
        </p:spPr>
        <p:txBody>
          <a:bodyPr>
            <a:noAutofit/>
          </a:bodyPr>
          <a:lstStyle/>
          <a:p>
            <a:r>
              <a:rPr lang="el-GR" sz="3200" b="1" dirty="0">
                <a:solidFill>
                  <a:schemeClr val="bg1"/>
                </a:solidFill>
              </a:rPr>
              <a:t>Οι άνθρωποι επισκέπτονται τους ζωολογικούς κήπους και τα ενυδρεία όχι μόνο για να μάθουν για τα ζώα, αλλά και για να διασκεδάσουν. Κάποια από αυτά προσφέρουν και θεάματα με ζώα…</a:t>
            </a:r>
          </a:p>
        </p:txBody>
      </p:sp>
      <p:pic>
        <p:nvPicPr>
          <p:cNvPr id="5" name="Θέση περιεχομένου 4">
            <a:extLst>
              <a:ext uri="{FF2B5EF4-FFF2-40B4-BE49-F238E27FC236}">
                <a16:creationId xmlns:a16="http://schemas.microsoft.com/office/drawing/2014/main" xmlns="" id="{4276BB2A-C7A2-49A5-AF47-1E0C3E2572B5}"/>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rcRect/>
          <a:stretch/>
        </p:blipFill>
        <p:spPr>
          <a:xfrm>
            <a:off x="4979663" y="321290"/>
            <a:ext cx="5801784" cy="4351338"/>
          </a:xfrm>
        </p:spPr>
      </p:pic>
      <p:sp>
        <p:nvSpPr>
          <p:cNvPr id="3" name="TextBox 2">
            <a:extLst>
              <a:ext uri="{FF2B5EF4-FFF2-40B4-BE49-F238E27FC236}">
                <a16:creationId xmlns:a16="http://schemas.microsoft.com/office/drawing/2014/main" xmlns="" id="{E19A40EA-3109-4175-BB5A-5A631B798792}"/>
              </a:ext>
            </a:extLst>
          </p:cNvPr>
          <p:cNvSpPr txBox="1"/>
          <p:nvPr/>
        </p:nvSpPr>
        <p:spPr>
          <a:xfrm>
            <a:off x="4782641" y="5102942"/>
            <a:ext cx="7388942" cy="1077218"/>
          </a:xfrm>
          <a:prstGeom prst="rect">
            <a:avLst/>
          </a:prstGeom>
          <a:noFill/>
        </p:spPr>
        <p:txBody>
          <a:bodyPr wrap="square" rtlCol="0">
            <a:spAutoFit/>
          </a:bodyPr>
          <a:lstStyle/>
          <a:p>
            <a:r>
              <a:rPr lang="el-GR" sz="3200" b="1" dirty="0">
                <a:latin typeface="+mj-lt"/>
              </a:rPr>
              <a:t>Πιστεύεις ότι τα ζώα διασκεδάζουν σε ένα τέτοιο μέρος; Γιατί;</a:t>
            </a:r>
          </a:p>
        </p:txBody>
      </p:sp>
    </p:spTree>
    <p:extLst>
      <p:ext uri="{BB962C8B-B14F-4D97-AF65-F5344CB8AC3E}">
        <p14:creationId xmlns:p14="http://schemas.microsoft.com/office/powerpoint/2010/main" xmlns="" val="315036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BB3EF74-5708-4FAA-8110-C5659A4F0202}"/>
              </a:ext>
            </a:extLst>
          </p:cNvPr>
          <p:cNvSpPr>
            <a:spLocks noGrp="1"/>
          </p:cNvSpPr>
          <p:nvPr>
            <p:ph type="title"/>
          </p:nvPr>
        </p:nvSpPr>
        <p:spPr>
          <a:xfrm>
            <a:off x="572122" y="437906"/>
            <a:ext cx="5872163" cy="1325563"/>
          </a:xfrm>
        </p:spPr>
        <p:txBody>
          <a:bodyPr>
            <a:noAutofit/>
          </a:bodyPr>
          <a:lstStyle/>
          <a:p>
            <a:pPr>
              <a:spcAft>
                <a:spcPts val="600"/>
              </a:spcAft>
            </a:pPr>
            <a:r>
              <a:rPr lang="el-GR" sz="2400" dirty="0"/>
              <a:t/>
            </a:r>
            <a:br>
              <a:rPr lang="el-GR" sz="2400" dirty="0"/>
            </a:br>
            <a:r>
              <a:rPr lang="el-GR" sz="2400" dirty="0"/>
              <a:t/>
            </a:r>
            <a:br>
              <a:rPr lang="el-GR" sz="2400" dirty="0"/>
            </a:br>
            <a:r>
              <a:rPr lang="el-GR" sz="4000" b="1" dirty="0">
                <a:solidFill>
                  <a:srgbClr val="ED7D31"/>
                </a:solidFill>
              </a:rPr>
              <a:t>Ας δώσουμε φωνή στα ζώα!</a:t>
            </a:r>
            <a:r>
              <a:rPr lang="el-GR" sz="2400" dirty="0">
                <a:solidFill>
                  <a:srgbClr val="ED7D31"/>
                </a:solidFill>
              </a:rPr>
              <a:t/>
            </a:r>
            <a:br>
              <a:rPr lang="el-GR" sz="2400" dirty="0">
                <a:solidFill>
                  <a:srgbClr val="ED7D31"/>
                </a:solidFill>
              </a:rPr>
            </a:br>
            <a:r>
              <a:rPr lang="el-GR" sz="2400" dirty="0">
                <a:solidFill>
                  <a:srgbClr val="ED7D31"/>
                </a:solidFill>
              </a:rPr>
              <a:t/>
            </a:r>
            <a:br>
              <a:rPr lang="el-GR" sz="2400" dirty="0">
                <a:solidFill>
                  <a:srgbClr val="ED7D31"/>
                </a:solidFill>
              </a:rPr>
            </a:br>
            <a:endParaRPr lang="el-GR" sz="2400" dirty="0"/>
          </a:p>
        </p:txBody>
      </p:sp>
      <p:pic>
        <p:nvPicPr>
          <p:cNvPr id="8" name="Θέση περιεχομένου 7">
            <a:extLst>
              <a:ext uri="{FF2B5EF4-FFF2-40B4-BE49-F238E27FC236}">
                <a16:creationId xmlns:a16="http://schemas.microsoft.com/office/drawing/2014/main" xmlns="" id="{70E6923A-CFBC-4E8E-8086-3E04E97372FB}"/>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p:blipFill>
        <p:spPr>
          <a:xfrm>
            <a:off x="5162843" y="2254250"/>
            <a:ext cx="5766602" cy="4146485"/>
          </a:xfrm>
        </p:spPr>
      </p:pic>
      <p:sp>
        <p:nvSpPr>
          <p:cNvPr id="9" name="Φυσαλίδα σκέψης: Σύννεφο 8">
            <a:extLst>
              <a:ext uri="{FF2B5EF4-FFF2-40B4-BE49-F238E27FC236}">
                <a16:creationId xmlns:a16="http://schemas.microsoft.com/office/drawing/2014/main" xmlns="" id="{28536A2B-B056-4352-96B8-9023AB1AACB0}"/>
              </a:ext>
            </a:extLst>
          </p:cNvPr>
          <p:cNvSpPr/>
          <p:nvPr/>
        </p:nvSpPr>
        <p:spPr>
          <a:xfrm>
            <a:off x="7725728" y="457264"/>
            <a:ext cx="2785403" cy="2053883"/>
          </a:xfrm>
          <a:prstGeom prst="cloudCallout">
            <a:avLst/>
          </a:prstGeom>
          <a:ln>
            <a:solidFill>
              <a:srgbClr val="ED7D3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sp>
        <p:nvSpPr>
          <p:cNvPr id="10" name="Φυσαλίδα ομιλίας: Έλλειψη 9">
            <a:extLst>
              <a:ext uri="{FF2B5EF4-FFF2-40B4-BE49-F238E27FC236}">
                <a16:creationId xmlns:a16="http://schemas.microsoft.com/office/drawing/2014/main" xmlns="" id="{2693249F-5867-422D-83AC-C8055435CC63}"/>
              </a:ext>
            </a:extLst>
          </p:cNvPr>
          <p:cNvSpPr/>
          <p:nvPr/>
        </p:nvSpPr>
        <p:spPr>
          <a:xfrm rot="10800000">
            <a:off x="3848724" y="5094531"/>
            <a:ext cx="3446801" cy="1669564"/>
          </a:xfrm>
          <a:prstGeom prst="wedgeEllipseCallou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xmlns="" id="{811BDB33-4E78-407C-9E62-CD7B37E9BF90}"/>
              </a:ext>
            </a:extLst>
          </p:cNvPr>
          <p:cNvSpPr txBox="1"/>
          <p:nvPr/>
        </p:nvSpPr>
        <p:spPr>
          <a:xfrm>
            <a:off x="572122" y="2043175"/>
            <a:ext cx="3810000" cy="3570208"/>
          </a:xfrm>
          <a:prstGeom prst="rect">
            <a:avLst/>
          </a:prstGeom>
          <a:noFill/>
        </p:spPr>
        <p:txBody>
          <a:bodyPr wrap="square" rtlCol="0">
            <a:spAutoFit/>
          </a:bodyPr>
          <a:lstStyle/>
          <a:p>
            <a:r>
              <a:rPr lang="el-GR" sz="2400" dirty="0"/>
              <a:t>Δραστηριότητα στην ολομέλεια</a:t>
            </a:r>
            <a:r>
              <a:rPr lang="el-GR" sz="2000" dirty="0"/>
              <a:t/>
            </a:r>
            <a:br>
              <a:rPr lang="el-GR" sz="2000" dirty="0"/>
            </a:br>
            <a:r>
              <a:rPr lang="el-GR" sz="2000" dirty="0"/>
              <a:t>Τα παιδιά καλούνται να απαντήσουν στις ερωτήσεις που συνοδεύουν κάθε εικόνα. Οι απαντήσεις των παιδιών καταγράφονται από τον/την εκπαιδευτικό</a:t>
            </a:r>
            <a:r>
              <a:rPr lang="en-US" sz="2000" dirty="0"/>
              <a:t> </a:t>
            </a:r>
            <a:r>
              <a:rPr lang="el-GR" sz="2000" dirty="0"/>
              <a:t>στον πίνακα ή σε κάποιο σημείο που να τις βλέπουν όλοι.</a:t>
            </a:r>
            <a:br>
              <a:rPr lang="el-GR" sz="2000" dirty="0"/>
            </a:br>
            <a:endParaRPr lang="el-GR" dirty="0"/>
          </a:p>
        </p:txBody>
      </p:sp>
    </p:spTree>
    <p:extLst>
      <p:ext uri="{BB962C8B-B14F-4D97-AF65-F5344CB8AC3E}">
        <p14:creationId xmlns:p14="http://schemas.microsoft.com/office/powerpoint/2010/main" xmlns="" val="1953600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7AE99B7-BF79-44F9-8A17-A5E789D09609}"/>
              </a:ext>
            </a:extLst>
          </p:cNvPr>
          <p:cNvSpPr>
            <a:spLocks noGrp="1"/>
          </p:cNvSpPr>
          <p:nvPr>
            <p:ph type="title"/>
          </p:nvPr>
        </p:nvSpPr>
        <p:spPr>
          <a:xfrm>
            <a:off x="0" y="0"/>
            <a:ext cx="4276578" cy="6858000"/>
          </a:xfrm>
          <a:solidFill>
            <a:srgbClr val="EF8D4B"/>
          </a:solidFill>
        </p:spPr>
        <p:txBody>
          <a:bodyPr/>
          <a:lstStyle/>
          <a:p>
            <a:r>
              <a:rPr lang="el-GR" dirty="0"/>
              <a:t>	Τι λέτε να 	</a:t>
            </a:r>
            <a:r>
              <a:rPr lang="el-GR" b="1" dirty="0">
                <a:solidFill>
                  <a:schemeClr val="bg1"/>
                </a:solidFill>
              </a:rPr>
              <a:t>σκέφτεται</a:t>
            </a:r>
            <a:r>
              <a:rPr lang="el-GR" dirty="0"/>
              <a:t>;</a:t>
            </a:r>
          </a:p>
        </p:txBody>
      </p:sp>
      <p:pic>
        <p:nvPicPr>
          <p:cNvPr id="5" name="Θέση περιεχομένου 4">
            <a:extLst>
              <a:ext uri="{FF2B5EF4-FFF2-40B4-BE49-F238E27FC236}">
                <a16:creationId xmlns:a16="http://schemas.microsoft.com/office/drawing/2014/main" xmlns="" id="{01D8F738-B2A4-443E-B398-0AC75274798A}"/>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rcRect/>
          <a:stretch/>
        </p:blipFill>
        <p:spPr>
          <a:xfrm>
            <a:off x="5894364" y="577947"/>
            <a:ext cx="4276578" cy="5702104"/>
          </a:xfrm>
        </p:spPr>
      </p:pic>
    </p:spTree>
    <p:extLst>
      <p:ext uri="{BB962C8B-B14F-4D97-AF65-F5344CB8AC3E}">
        <p14:creationId xmlns:p14="http://schemas.microsoft.com/office/powerpoint/2010/main" xmlns="" val="3770619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2569B54-0B4A-4F45-B144-7FCE18E72FC8}"/>
              </a:ext>
            </a:extLst>
          </p:cNvPr>
          <p:cNvSpPr>
            <a:spLocks noGrp="1"/>
          </p:cNvSpPr>
          <p:nvPr>
            <p:ph type="title"/>
          </p:nvPr>
        </p:nvSpPr>
        <p:spPr>
          <a:xfrm>
            <a:off x="0" y="1"/>
            <a:ext cx="12192000" cy="1825624"/>
          </a:xfrm>
          <a:solidFill>
            <a:srgbClr val="EF8D4B"/>
          </a:solidFill>
        </p:spPr>
        <p:txBody>
          <a:bodyPr>
            <a:normAutofit/>
          </a:bodyPr>
          <a:lstStyle/>
          <a:p>
            <a:r>
              <a:rPr lang="el-GR" dirty="0"/>
              <a:t>	Τι μπορεί να </a:t>
            </a:r>
            <a:r>
              <a:rPr lang="el-GR" b="1" dirty="0">
                <a:solidFill>
                  <a:schemeClr val="bg1"/>
                </a:solidFill>
              </a:rPr>
              <a:t>σκέφτεται</a:t>
            </a:r>
            <a:r>
              <a:rPr lang="el-GR" dirty="0"/>
              <a:t>; </a:t>
            </a:r>
            <a:br>
              <a:rPr lang="el-GR" dirty="0"/>
            </a:br>
            <a:r>
              <a:rPr lang="el-GR" dirty="0"/>
              <a:t>	Τι πιστεύετε ότι </a:t>
            </a:r>
            <a:r>
              <a:rPr lang="el-GR" b="1" dirty="0">
                <a:solidFill>
                  <a:schemeClr val="bg1"/>
                </a:solidFill>
              </a:rPr>
              <a:t>θα</a:t>
            </a:r>
            <a:r>
              <a:rPr lang="el-GR" dirty="0"/>
              <a:t> </a:t>
            </a:r>
            <a:r>
              <a:rPr lang="el-GR" b="1" dirty="0">
                <a:solidFill>
                  <a:schemeClr val="bg1"/>
                </a:solidFill>
              </a:rPr>
              <a:t>ήθελε</a:t>
            </a:r>
            <a:r>
              <a:rPr lang="el-GR" dirty="0"/>
              <a:t> τώρα;</a:t>
            </a:r>
          </a:p>
        </p:txBody>
      </p:sp>
      <p:pic>
        <p:nvPicPr>
          <p:cNvPr id="5" name="Θέση περιεχομένου 4">
            <a:extLst>
              <a:ext uri="{FF2B5EF4-FFF2-40B4-BE49-F238E27FC236}">
                <a16:creationId xmlns:a16="http://schemas.microsoft.com/office/drawing/2014/main" xmlns="" id="{6E066438-53A0-4BD7-91D6-BC867A2DC05A}"/>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rcRect/>
          <a:stretch/>
        </p:blipFill>
        <p:spPr>
          <a:xfrm>
            <a:off x="2832496" y="2022573"/>
            <a:ext cx="6527007" cy="4351338"/>
          </a:xfrm>
        </p:spPr>
      </p:pic>
    </p:spTree>
    <p:extLst>
      <p:ext uri="{BB962C8B-B14F-4D97-AF65-F5344CB8AC3E}">
        <p14:creationId xmlns:p14="http://schemas.microsoft.com/office/powerpoint/2010/main" xmlns="" val="25480210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8A2F125-8D7C-41DE-8742-1065AE051562}"/>
              </a:ext>
            </a:extLst>
          </p:cNvPr>
          <p:cNvSpPr>
            <a:spLocks noGrp="1"/>
          </p:cNvSpPr>
          <p:nvPr>
            <p:ph type="title"/>
          </p:nvPr>
        </p:nvSpPr>
        <p:spPr>
          <a:xfrm>
            <a:off x="0" y="0"/>
            <a:ext cx="4923692" cy="6858000"/>
          </a:xfrm>
          <a:solidFill>
            <a:srgbClr val="EF8D4B"/>
          </a:solidFill>
        </p:spPr>
        <p:txBody>
          <a:bodyPr/>
          <a:lstStyle/>
          <a:p>
            <a:r>
              <a:rPr lang="el-GR" dirty="0"/>
              <a:t>	Πώς λέτε να 	</a:t>
            </a:r>
            <a:r>
              <a:rPr lang="el-GR" b="1" dirty="0">
                <a:solidFill>
                  <a:schemeClr val="bg1"/>
                </a:solidFill>
              </a:rPr>
              <a:t>νιώθει</a:t>
            </a:r>
            <a:r>
              <a:rPr lang="el-GR" dirty="0"/>
              <a:t>; Γιατί;</a:t>
            </a:r>
          </a:p>
        </p:txBody>
      </p:sp>
      <p:pic>
        <p:nvPicPr>
          <p:cNvPr id="5" name="Θέση περιεχομένου 4">
            <a:extLst>
              <a:ext uri="{FF2B5EF4-FFF2-40B4-BE49-F238E27FC236}">
                <a16:creationId xmlns:a16="http://schemas.microsoft.com/office/drawing/2014/main" xmlns="" id="{C6AE693F-180C-43CE-9CA2-64F56F507172}"/>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rcRect/>
          <a:stretch/>
        </p:blipFill>
        <p:spPr>
          <a:xfrm>
            <a:off x="6096000" y="738502"/>
            <a:ext cx="3697359" cy="5579138"/>
          </a:xfrm>
        </p:spPr>
      </p:pic>
    </p:spTree>
    <p:extLst>
      <p:ext uri="{BB962C8B-B14F-4D97-AF65-F5344CB8AC3E}">
        <p14:creationId xmlns:p14="http://schemas.microsoft.com/office/powerpoint/2010/main" xmlns="" val="4574792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0A6A2FC-E6CF-4980-8245-1700617CE680}"/>
              </a:ext>
            </a:extLst>
          </p:cNvPr>
          <p:cNvSpPr>
            <a:spLocks noGrp="1"/>
          </p:cNvSpPr>
          <p:nvPr>
            <p:ph type="title"/>
          </p:nvPr>
        </p:nvSpPr>
        <p:spPr>
          <a:xfrm>
            <a:off x="0" y="0"/>
            <a:ext cx="12192000" cy="1871003"/>
          </a:xfrm>
          <a:solidFill>
            <a:srgbClr val="EF8D4B"/>
          </a:solidFill>
        </p:spPr>
        <p:txBody>
          <a:bodyPr>
            <a:noAutofit/>
          </a:bodyPr>
          <a:lstStyle/>
          <a:p>
            <a:r>
              <a:rPr lang="el-GR" dirty="0"/>
              <a:t>	</a:t>
            </a:r>
            <a:br>
              <a:rPr lang="el-GR" dirty="0"/>
            </a:br>
            <a:r>
              <a:rPr lang="el-GR" dirty="0"/>
              <a:t>	Σε ποια εικόνα πιστεύετε ότι είναι πιο 	</a:t>
            </a:r>
            <a:r>
              <a:rPr lang="el-GR" b="1" dirty="0">
                <a:solidFill>
                  <a:schemeClr val="bg1"/>
                </a:solidFill>
              </a:rPr>
              <a:t>χαρούμενα</a:t>
            </a:r>
            <a:r>
              <a:rPr lang="el-GR" dirty="0"/>
              <a:t>; Γιατί;</a:t>
            </a:r>
            <a:br>
              <a:rPr lang="el-GR" dirty="0"/>
            </a:br>
            <a:endParaRPr lang="el-GR" dirty="0"/>
          </a:p>
        </p:txBody>
      </p:sp>
      <p:pic>
        <p:nvPicPr>
          <p:cNvPr id="6" name="Θέση περιεχομένου 5">
            <a:extLst>
              <a:ext uri="{FF2B5EF4-FFF2-40B4-BE49-F238E27FC236}">
                <a16:creationId xmlns:a16="http://schemas.microsoft.com/office/drawing/2014/main" xmlns="" id="{2FA6EA5F-D0A7-4A5D-A595-16723C91C476}"/>
              </a:ext>
            </a:extLst>
          </p:cNvPr>
          <p:cNvPicPr>
            <a:picLocks noGrp="1" noChangeAspect="1"/>
          </p:cNvPicPr>
          <p:nvPr>
            <p:ph sz="half" idx="1"/>
          </p:nvPr>
        </p:nvPicPr>
        <p:blipFill>
          <a:blip r:embed="rId2" cstate="print">
            <a:extLst>
              <a:ext uri="{28A0092B-C50C-407E-A947-70E740481C1C}">
                <a14:useLocalDpi xmlns:a14="http://schemas.microsoft.com/office/drawing/2010/main" xmlns="" val="0"/>
              </a:ext>
            </a:extLst>
          </a:blip>
          <a:srcRect/>
          <a:stretch/>
        </p:blipFill>
        <p:spPr>
          <a:xfrm>
            <a:off x="764492" y="3008709"/>
            <a:ext cx="5181600" cy="3454400"/>
          </a:xfrm>
        </p:spPr>
      </p:pic>
      <p:pic>
        <p:nvPicPr>
          <p:cNvPr id="8" name="Θέση περιεχομένου 7">
            <a:extLst>
              <a:ext uri="{FF2B5EF4-FFF2-40B4-BE49-F238E27FC236}">
                <a16:creationId xmlns:a16="http://schemas.microsoft.com/office/drawing/2014/main" xmlns="" id="{5DEC9E17-1BFF-408F-A907-BC474C02E722}"/>
              </a:ext>
            </a:extLst>
          </p:cNvPr>
          <p:cNvPicPr>
            <a:picLocks noGrp="1" noChangeAspect="1"/>
          </p:cNvPicPr>
          <p:nvPr>
            <p:ph sz="half" idx="2"/>
          </p:nvPr>
        </p:nvPicPr>
        <p:blipFill>
          <a:blip r:embed="rId3">
            <a:extLst>
              <a:ext uri="{28A0092B-C50C-407E-A947-70E740481C1C}">
                <a14:useLocalDpi xmlns:a14="http://schemas.microsoft.com/office/drawing/2010/main" xmlns="" val="0"/>
              </a:ext>
            </a:extLst>
          </a:blip>
          <a:srcRect/>
          <a:stretch/>
        </p:blipFill>
        <p:spPr>
          <a:xfrm>
            <a:off x="6500593" y="2659062"/>
            <a:ext cx="5072062" cy="3804047"/>
          </a:xfrm>
        </p:spPr>
      </p:pic>
      <p:sp>
        <p:nvSpPr>
          <p:cNvPr id="3" name="Φυσαλίδα ομιλίας: Έλλειψη 2">
            <a:extLst>
              <a:ext uri="{FF2B5EF4-FFF2-40B4-BE49-F238E27FC236}">
                <a16:creationId xmlns:a16="http://schemas.microsoft.com/office/drawing/2014/main" xmlns="" id="{D2047045-C252-4219-9536-9D1E85A68DB6}"/>
              </a:ext>
            </a:extLst>
          </p:cNvPr>
          <p:cNvSpPr/>
          <p:nvPr/>
        </p:nvSpPr>
        <p:spPr>
          <a:xfrm>
            <a:off x="2848855" y="1519311"/>
            <a:ext cx="5072062" cy="2535041"/>
          </a:xfrm>
          <a:prstGeom prst="wedgeEllipseCallout">
            <a:avLst/>
          </a:prstGeom>
          <a:solidFill>
            <a:srgbClr val="A6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latin typeface="Segoe Print" panose="02000600000000000000" pitchFamily="2" charset="0"/>
              </a:rPr>
              <a:t>Στο ζωολογικό κήπο βρισκόμαστε σε περιορισμένους χώρους και συνήθως χωρίς παρέα. Τα ζώα όπως και οι άνθρωποι βαριόμαστε όταν δεν έχουμε τι να κάνουμε.</a:t>
            </a:r>
          </a:p>
        </p:txBody>
      </p:sp>
    </p:spTree>
    <p:extLst>
      <p:ext uri="{BB962C8B-B14F-4D97-AF65-F5344CB8AC3E}">
        <p14:creationId xmlns:p14="http://schemas.microsoft.com/office/powerpoint/2010/main" xmlns="" val="163687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75C1960-8DB6-4B81-B085-3C7860D7DF61}"/>
              </a:ext>
            </a:extLst>
          </p:cNvPr>
          <p:cNvSpPr>
            <a:spLocks noGrp="1"/>
          </p:cNvSpPr>
          <p:nvPr>
            <p:ph type="title"/>
          </p:nvPr>
        </p:nvSpPr>
        <p:spPr>
          <a:xfrm>
            <a:off x="0" y="1"/>
            <a:ext cx="12192000" cy="1825624"/>
          </a:xfrm>
          <a:solidFill>
            <a:srgbClr val="EF8D4B"/>
          </a:solidFill>
        </p:spPr>
        <p:txBody>
          <a:bodyPr/>
          <a:lstStyle/>
          <a:p>
            <a:r>
              <a:rPr lang="el-GR" dirty="0"/>
              <a:t>	Αν μπορούσαν να μιλήσουν τι θα έλεγαν ότι 	</a:t>
            </a:r>
            <a:r>
              <a:rPr lang="el-GR" b="1" dirty="0">
                <a:solidFill>
                  <a:schemeClr val="bg1"/>
                </a:solidFill>
              </a:rPr>
              <a:t>θέλουν</a:t>
            </a:r>
            <a:r>
              <a:rPr lang="el-GR" dirty="0"/>
              <a:t>;</a:t>
            </a:r>
          </a:p>
        </p:txBody>
      </p:sp>
      <p:pic>
        <p:nvPicPr>
          <p:cNvPr id="5" name="Θέση περιεχομένου 4">
            <a:extLst>
              <a:ext uri="{FF2B5EF4-FFF2-40B4-BE49-F238E27FC236}">
                <a16:creationId xmlns:a16="http://schemas.microsoft.com/office/drawing/2014/main" xmlns="" id="{2831EF10-EF14-48B2-A092-1248EDA51F02}"/>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rcRect/>
          <a:stretch/>
        </p:blipFill>
        <p:spPr>
          <a:xfrm>
            <a:off x="3195108" y="2163250"/>
            <a:ext cx="5801784" cy="4351338"/>
          </a:xfrm>
        </p:spPr>
      </p:pic>
    </p:spTree>
    <p:extLst>
      <p:ext uri="{BB962C8B-B14F-4D97-AF65-F5344CB8AC3E}">
        <p14:creationId xmlns:p14="http://schemas.microsoft.com/office/powerpoint/2010/main" xmlns="" val="39694895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9FD8F44-D49C-47B1-BF97-973031687C06}"/>
              </a:ext>
            </a:extLst>
          </p:cNvPr>
          <p:cNvSpPr>
            <a:spLocks noGrp="1"/>
          </p:cNvSpPr>
          <p:nvPr>
            <p:ph type="title"/>
          </p:nvPr>
        </p:nvSpPr>
        <p:spPr>
          <a:xfrm>
            <a:off x="0" y="1"/>
            <a:ext cx="12192000" cy="1825624"/>
          </a:xfrm>
          <a:solidFill>
            <a:srgbClr val="EF8D4B"/>
          </a:solidFill>
        </p:spPr>
        <p:txBody>
          <a:bodyPr/>
          <a:lstStyle/>
          <a:p>
            <a:r>
              <a:rPr lang="el-GR" dirty="0"/>
              <a:t>	Πιστεύετε ότι </a:t>
            </a:r>
            <a:r>
              <a:rPr lang="el-GR" b="1" dirty="0">
                <a:solidFill>
                  <a:schemeClr val="bg1"/>
                </a:solidFill>
              </a:rPr>
              <a:t>νιώθουν ασφάλεια</a:t>
            </a:r>
            <a:r>
              <a:rPr lang="el-GR" dirty="0"/>
              <a:t>; Γιατί;</a:t>
            </a:r>
          </a:p>
        </p:txBody>
      </p:sp>
      <p:pic>
        <p:nvPicPr>
          <p:cNvPr id="5" name="Θέση περιεχομένου 4">
            <a:extLst>
              <a:ext uri="{FF2B5EF4-FFF2-40B4-BE49-F238E27FC236}">
                <a16:creationId xmlns:a16="http://schemas.microsoft.com/office/drawing/2014/main" xmlns="" id="{A709C0F7-C845-4718-A2B2-38B3A534382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p:blipFill>
        <p:spPr>
          <a:xfrm>
            <a:off x="2832496" y="2163249"/>
            <a:ext cx="6527007" cy="4351338"/>
          </a:xfrm>
        </p:spPr>
      </p:pic>
    </p:spTree>
    <p:extLst>
      <p:ext uri="{BB962C8B-B14F-4D97-AF65-F5344CB8AC3E}">
        <p14:creationId xmlns:p14="http://schemas.microsoft.com/office/powerpoint/2010/main" xmlns="" val="18992199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02CE865-9BDE-4777-B3EC-D8B052FFEF1B}"/>
              </a:ext>
            </a:extLst>
          </p:cNvPr>
          <p:cNvSpPr>
            <a:spLocks noGrp="1"/>
          </p:cNvSpPr>
          <p:nvPr>
            <p:ph type="title"/>
          </p:nvPr>
        </p:nvSpPr>
        <p:spPr>
          <a:xfrm>
            <a:off x="0" y="0"/>
            <a:ext cx="12192000" cy="1899138"/>
          </a:xfrm>
          <a:solidFill>
            <a:srgbClr val="EF8D4B"/>
          </a:solidFill>
          <a:ln w="25400" cap="sq">
            <a:noFill/>
            <a:miter lim="800000"/>
          </a:ln>
        </p:spPr>
        <p:txBody>
          <a:bodyPr vert="horz" lIns="91440" tIns="45720" rIns="91440" bIns="45720" rtlCol="0" anchor="ctr">
            <a:normAutofit fontScale="90000"/>
          </a:bodyPr>
          <a:lstStyle/>
          <a:p>
            <a:r>
              <a:rPr lang="el-GR" sz="3200" dirty="0">
                <a:solidFill>
                  <a:schemeClr val="bg1"/>
                </a:solidFill>
                <a:latin typeface="Segoe UI Symbol" panose="020B0502040204020203" pitchFamily="34" charset="0"/>
                <a:ea typeface="Segoe UI Symbol" panose="020B0502040204020203" pitchFamily="34" charset="0"/>
                <a:cs typeface="Segoe UI Semilight" panose="020B0402040204020203" pitchFamily="34" charset="0"/>
              </a:rPr>
              <a:t/>
            </a:r>
            <a:br>
              <a:rPr lang="el-GR" sz="3200" dirty="0">
                <a:solidFill>
                  <a:schemeClr val="bg1"/>
                </a:solidFill>
                <a:latin typeface="Segoe UI Symbol" panose="020B0502040204020203" pitchFamily="34" charset="0"/>
                <a:ea typeface="Segoe UI Symbol" panose="020B0502040204020203" pitchFamily="34" charset="0"/>
                <a:cs typeface="Segoe UI Semilight" panose="020B0402040204020203" pitchFamily="34" charset="0"/>
              </a:rPr>
            </a:br>
            <a:r>
              <a:rPr lang="el-GR" sz="3200" dirty="0">
                <a:solidFill>
                  <a:schemeClr val="bg1"/>
                </a:solidFill>
                <a:latin typeface="Segoe UI Symbol" panose="020B0502040204020203" pitchFamily="34" charset="0"/>
                <a:ea typeface="Segoe UI Symbol" panose="020B0502040204020203" pitchFamily="34" charset="0"/>
                <a:cs typeface="Segoe UI Semilight" panose="020B0402040204020203" pitchFamily="34" charset="0"/>
              </a:rPr>
              <a:t>	</a:t>
            </a:r>
            <a:r>
              <a:rPr lang="en-US" dirty="0" err="1">
                <a:solidFill>
                  <a:schemeClr val="bg1"/>
                </a:solidFill>
                <a:ea typeface="Segoe UI Symbol" panose="020B0502040204020203" pitchFamily="34" charset="0"/>
                <a:cs typeface="Segoe UI Semilight" panose="020B0402040204020203" pitchFamily="34" charset="0"/>
              </a:rPr>
              <a:t>Τι</a:t>
            </a:r>
            <a:r>
              <a:rPr lang="en-US" dirty="0">
                <a:solidFill>
                  <a:schemeClr val="bg1"/>
                </a:solidFill>
                <a:ea typeface="Segoe UI Symbol" panose="020B0502040204020203" pitchFamily="34" charset="0"/>
                <a:cs typeface="Segoe UI Semilight" panose="020B0402040204020203" pitchFamily="34" charset="0"/>
              </a:rPr>
              <a:t> παρα</a:t>
            </a:r>
            <a:r>
              <a:rPr lang="en-US" dirty="0" err="1">
                <a:solidFill>
                  <a:schemeClr val="bg1"/>
                </a:solidFill>
                <a:ea typeface="Segoe UI Symbol" panose="020B0502040204020203" pitchFamily="34" charset="0"/>
                <a:cs typeface="Segoe UI Semilight" panose="020B0402040204020203" pitchFamily="34" charset="0"/>
              </a:rPr>
              <a:t>τηρεί</a:t>
            </a:r>
            <a:r>
              <a:rPr lang="el-GR" dirty="0">
                <a:solidFill>
                  <a:schemeClr val="bg1"/>
                </a:solidFill>
                <a:ea typeface="Segoe UI Symbol" panose="020B0502040204020203" pitchFamily="34" charset="0"/>
                <a:cs typeface="Segoe UI Semilight" panose="020B0402040204020203" pitchFamily="34" charset="0"/>
              </a:rPr>
              <a:t>τε</a:t>
            </a:r>
            <a:r>
              <a:rPr lang="en-US" dirty="0">
                <a:solidFill>
                  <a:schemeClr val="bg1"/>
                </a:solidFill>
                <a:ea typeface="Segoe UI Symbol" panose="020B0502040204020203" pitchFamily="34" charset="0"/>
                <a:cs typeface="Segoe UI Semilight" panose="020B0402040204020203" pitchFamily="34" charset="0"/>
              </a:rPr>
              <a:t> </a:t>
            </a:r>
            <a:r>
              <a:rPr lang="en-US" dirty="0" err="1">
                <a:solidFill>
                  <a:schemeClr val="bg1"/>
                </a:solidFill>
                <a:ea typeface="Segoe UI Symbol" panose="020B0502040204020203" pitchFamily="34" charset="0"/>
                <a:cs typeface="Segoe UI Semilight" panose="020B0402040204020203" pitchFamily="34" charset="0"/>
              </a:rPr>
              <a:t>στις</a:t>
            </a:r>
            <a:r>
              <a:rPr lang="en-US" dirty="0">
                <a:solidFill>
                  <a:schemeClr val="bg1"/>
                </a:solidFill>
                <a:ea typeface="Segoe UI Symbol" panose="020B0502040204020203" pitchFamily="34" charset="0"/>
                <a:cs typeface="Segoe UI Semilight" panose="020B0402040204020203" pitchFamily="34" charset="0"/>
              </a:rPr>
              <a:t> </a:t>
            </a:r>
            <a:r>
              <a:rPr lang="en-US" dirty="0" err="1">
                <a:solidFill>
                  <a:schemeClr val="bg1"/>
                </a:solidFill>
                <a:ea typeface="Segoe UI Symbol" panose="020B0502040204020203" pitchFamily="34" charset="0"/>
                <a:cs typeface="Segoe UI Semilight" panose="020B0402040204020203" pitchFamily="34" charset="0"/>
              </a:rPr>
              <a:t>εικόνες</a:t>
            </a:r>
            <a:r>
              <a:rPr lang="en-US" dirty="0">
                <a:solidFill>
                  <a:schemeClr val="bg1"/>
                </a:solidFill>
                <a:ea typeface="Segoe UI Symbol" panose="020B0502040204020203" pitchFamily="34" charset="0"/>
                <a:cs typeface="Segoe UI Semilight" panose="020B0402040204020203" pitchFamily="34" charset="0"/>
              </a:rPr>
              <a:t>;</a:t>
            </a:r>
            <a:r>
              <a:rPr lang="el-GR" dirty="0">
                <a:solidFill>
                  <a:schemeClr val="bg1"/>
                </a:solidFill>
                <a:ea typeface="Segoe UI Symbol" panose="020B0502040204020203" pitchFamily="34" charset="0"/>
                <a:cs typeface="Segoe UI Semilight" panose="020B0402040204020203" pitchFamily="34" charset="0"/>
              </a:rPr>
              <a:t/>
            </a:r>
            <a:br>
              <a:rPr lang="el-GR" dirty="0">
                <a:solidFill>
                  <a:schemeClr val="bg1"/>
                </a:solidFill>
                <a:ea typeface="Segoe UI Symbol" panose="020B0502040204020203" pitchFamily="34" charset="0"/>
                <a:cs typeface="Segoe UI Semilight" panose="020B0402040204020203" pitchFamily="34" charset="0"/>
              </a:rPr>
            </a:br>
            <a:r>
              <a:rPr lang="el-GR" dirty="0">
                <a:solidFill>
                  <a:schemeClr val="bg1"/>
                </a:solidFill>
                <a:ea typeface="Segoe UI Symbol" panose="020B0502040204020203" pitchFamily="34" charset="0"/>
                <a:cs typeface="Segoe UI Semilight" panose="020B0402040204020203" pitchFamily="34" charset="0"/>
              </a:rPr>
              <a:t>	Ποιο είναι</a:t>
            </a:r>
            <a:r>
              <a:rPr lang="en-US" kern="1200" dirty="0">
                <a:solidFill>
                  <a:schemeClr val="bg1"/>
                </a:solidFill>
                <a:ea typeface="Segoe UI Symbol" panose="020B0502040204020203" pitchFamily="34" charset="0"/>
                <a:cs typeface="Segoe UI Semilight" panose="020B0402040204020203" pitchFamily="34" charset="0"/>
              </a:rPr>
              <a:t> </a:t>
            </a:r>
            <a:r>
              <a:rPr lang="en-US" kern="1200" dirty="0" err="1">
                <a:solidFill>
                  <a:schemeClr val="bg1"/>
                </a:solidFill>
                <a:ea typeface="Segoe UI Symbol" panose="020B0502040204020203" pitchFamily="34" charset="0"/>
                <a:cs typeface="Segoe UI Semilight" panose="020B0402040204020203" pitchFamily="34" charset="0"/>
              </a:rPr>
              <a:t>το</a:t>
            </a:r>
            <a:r>
              <a:rPr lang="en-US" kern="1200" dirty="0">
                <a:solidFill>
                  <a:schemeClr val="bg1"/>
                </a:solidFill>
                <a:ea typeface="Segoe UI Symbol" panose="020B0502040204020203" pitchFamily="34" charset="0"/>
                <a:cs typeface="Segoe UI Semilight" panose="020B0402040204020203" pitchFamily="34" charset="0"/>
              </a:rPr>
              <a:t> </a:t>
            </a:r>
            <a:r>
              <a:rPr lang="en-US" kern="1200" dirty="0" err="1">
                <a:solidFill>
                  <a:schemeClr val="bg1"/>
                </a:solidFill>
                <a:ea typeface="Segoe UI Symbol" panose="020B0502040204020203" pitchFamily="34" charset="0"/>
                <a:cs typeface="Segoe UI Semilight" panose="020B0402040204020203" pitchFamily="34" charset="0"/>
              </a:rPr>
              <a:t>φυσικό</a:t>
            </a:r>
            <a:r>
              <a:rPr lang="en-US" kern="1200" dirty="0">
                <a:solidFill>
                  <a:schemeClr val="bg1"/>
                </a:solidFill>
                <a:ea typeface="Segoe UI Symbol" panose="020B0502040204020203" pitchFamily="34" charset="0"/>
                <a:cs typeface="Segoe UI Semilight" panose="020B0402040204020203" pitchFamily="34" charset="0"/>
              </a:rPr>
              <a:t> </a:t>
            </a:r>
            <a:r>
              <a:rPr lang="en-US" kern="1200" dirty="0" err="1">
                <a:solidFill>
                  <a:schemeClr val="bg1"/>
                </a:solidFill>
                <a:ea typeface="Segoe UI Symbol" panose="020B0502040204020203" pitchFamily="34" charset="0"/>
                <a:cs typeface="Segoe UI Semilight" panose="020B0402040204020203" pitchFamily="34" charset="0"/>
              </a:rPr>
              <a:t>τους</a:t>
            </a:r>
            <a:r>
              <a:rPr lang="en-US" kern="1200" dirty="0">
                <a:solidFill>
                  <a:schemeClr val="bg1"/>
                </a:solidFill>
                <a:ea typeface="Segoe UI Symbol" panose="020B0502040204020203" pitchFamily="34" charset="0"/>
                <a:cs typeface="Segoe UI Semilight" panose="020B0402040204020203" pitchFamily="34" charset="0"/>
              </a:rPr>
              <a:t> π</a:t>
            </a:r>
            <a:r>
              <a:rPr lang="en-US" kern="1200" dirty="0" err="1">
                <a:solidFill>
                  <a:schemeClr val="bg1"/>
                </a:solidFill>
                <a:ea typeface="Segoe UI Symbol" panose="020B0502040204020203" pitchFamily="34" charset="0"/>
                <a:cs typeface="Segoe UI Semilight" panose="020B0402040204020203" pitchFamily="34" charset="0"/>
              </a:rPr>
              <a:t>ερι</a:t>
            </a:r>
            <a:r>
              <a:rPr lang="en-US" kern="1200" dirty="0">
                <a:solidFill>
                  <a:schemeClr val="bg1"/>
                </a:solidFill>
                <a:ea typeface="Segoe UI Symbol" panose="020B0502040204020203" pitchFamily="34" charset="0"/>
                <a:cs typeface="Segoe UI Semilight" panose="020B0402040204020203" pitchFamily="34" charset="0"/>
              </a:rPr>
              <a:t>βάλλον; </a:t>
            </a:r>
            <a:br>
              <a:rPr lang="en-US" kern="1200" dirty="0">
                <a:solidFill>
                  <a:schemeClr val="bg1"/>
                </a:solidFill>
                <a:ea typeface="Segoe UI Symbol" panose="020B0502040204020203" pitchFamily="34" charset="0"/>
                <a:cs typeface="Segoe UI Semilight" panose="020B0402040204020203" pitchFamily="34" charset="0"/>
              </a:rPr>
            </a:br>
            <a:r>
              <a:rPr lang="el-GR" kern="1200" dirty="0">
                <a:solidFill>
                  <a:schemeClr val="bg1"/>
                </a:solidFill>
                <a:ea typeface="Segoe UI Symbol" panose="020B0502040204020203" pitchFamily="34" charset="0"/>
                <a:cs typeface="Segoe UI Semilight" panose="020B0402040204020203" pitchFamily="34" charset="0"/>
              </a:rPr>
              <a:t>	</a:t>
            </a:r>
            <a:r>
              <a:rPr lang="en-US" kern="1200" dirty="0" err="1">
                <a:solidFill>
                  <a:schemeClr val="bg1"/>
                </a:solidFill>
                <a:ea typeface="Segoe UI Symbol" panose="020B0502040204020203" pitchFamily="34" charset="0"/>
                <a:cs typeface="Segoe UI Semilight" panose="020B0402040204020203" pitchFamily="34" charset="0"/>
              </a:rPr>
              <a:t>Γι</a:t>
            </a:r>
            <a:r>
              <a:rPr lang="en-US" kern="1200" dirty="0">
                <a:solidFill>
                  <a:schemeClr val="bg1"/>
                </a:solidFill>
                <a:ea typeface="Segoe UI Symbol" panose="020B0502040204020203" pitchFamily="34" charset="0"/>
                <a:cs typeface="Segoe UI Semilight" panose="020B0402040204020203" pitchFamily="34" charset="0"/>
              </a:rPr>
              <a:t>ατί;</a:t>
            </a:r>
            <a:r>
              <a:rPr lang="en-US" sz="4000" kern="1200" dirty="0">
                <a:solidFill>
                  <a:schemeClr val="bg1"/>
                </a:solidFill>
                <a:ea typeface="Segoe UI Symbol" panose="020B0502040204020203" pitchFamily="34" charset="0"/>
                <a:cs typeface="Segoe UI Semilight" panose="020B0402040204020203" pitchFamily="34" charset="0"/>
              </a:rPr>
              <a:t/>
            </a:r>
            <a:br>
              <a:rPr lang="en-US" sz="4000" kern="1200" dirty="0">
                <a:solidFill>
                  <a:schemeClr val="bg1"/>
                </a:solidFill>
                <a:ea typeface="Segoe UI Symbol" panose="020B0502040204020203" pitchFamily="34" charset="0"/>
                <a:cs typeface="Segoe UI Semilight" panose="020B0402040204020203" pitchFamily="34" charset="0"/>
              </a:rPr>
            </a:br>
            <a:endParaRPr lang="en-US" sz="4000" kern="1200" dirty="0">
              <a:solidFill>
                <a:schemeClr val="bg1"/>
              </a:solidFill>
              <a:ea typeface="Segoe UI Symbol" panose="020B0502040204020203" pitchFamily="34" charset="0"/>
              <a:cs typeface="Segoe UI Semilight" panose="020B0402040204020203" pitchFamily="34" charset="0"/>
            </a:endParaRPr>
          </a:p>
        </p:txBody>
      </p:sp>
      <p:pic>
        <p:nvPicPr>
          <p:cNvPr id="8" name="Θέση περιεχομένου 7">
            <a:extLst>
              <a:ext uri="{FF2B5EF4-FFF2-40B4-BE49-F238E27FC236}">
                <a16:creationId xmlns:a16="http://schemas.microsoft.com/office/drawing/2014/main" xmlns="" id="{7ED06ECA-54B8-4EBB-ABEF-7DDC10B51303}"/>
              </a:ext>
            </a:extLst>
          </p:cNvPr>
          <p:cNvPicPr>
            <a:picLocks noGrp="1" noChangeAspect="1"/>
          </p:cNvPicPr>
          <p:nvPr>
            <p:ph sz="half" idx="1"/>
          </p:nvPr>
        </p:nvPicPr>
        <p:blipFill>
          <a:blip r:embed="rId2">
            <a:extLst>
              <a:ext uri="{28A0092B-C50C-407E-A947-70E740481C1C}">
                <a14:useLocalDpi xmlns:a14="http://schemas.microsoft.com/office/drawing/2010/main" xmlns="" val="0"/>
              </a:ext>
            </a:extLst>
          </a:blip>
          <a:srcRect/>
          <a:stretch/>
        </p:blipFill>
        <p:spPr>
          <a:xfrm>
            <a:off x="294205" y="2374030"/>
            <a:ext cx="5739370" cy="3814290"/>
          </a:xfrm>
        </p:spPr>
      </p:pic>
      <p:pic>
        <p:nvPicPr>
          <p:cNvPr id="10" name="Θέση περιεχομένου 9">
            <a:extLst>
              <a:ext uri="{FF2B5EF4-FFF2-40B4-BE49-F238E27FC236}">
                <a16:creationId xmlns:a16="http://schemas.microsoft.com/office/drawing/2014/main" xmlns="" id="{63496DF0-34EA-4FC5-B27C-729273E51A5D}"/>
              </a:ext>
            </a:extLst>
          </p:cNvPr>
          <p:cNvPicPr>
            <a:picLocks noGrp="1" noChangeAspect="1"/>
          </p:cNvPicPr>
          <p:nvPr>
            <p:ph sz="half" idx="2"/>
          </p:nvPr>
        </p:nvPicPr>
        <p:blipFill>
          <a:blip r:embed="rId3" cstate="print">
            <a:extLst>
              <a:ext uri="{28A0092B-C50C-407E-A947-70E740481C1C}">
                <a14:useLocalDpi xmlns:a14="http://schemas.microsoft.com/office/drawing/2010/main" xmlns="" val="0"/>
              </a:ext>
            </a:extLst>
          </a:blip>
          <a:srcRect/>
          <a:stretch/>
        </p:blipFill>
        <p:spPr>
          <a:xfrm>
            <a:off x="6327364" y="2359742"/>
            <a:ext cx="5721435" cy="3814290"/>
          </a:xfrm>
        </p:spPr>
      </p:pic>
    </p:spTree>
    <p:extLst>
      <p:ext uri="{BB962C8B-B14F-4D97-AF65-F5344CB8AC3E}">
        <p14:creationId xmlns:p14="http://schemas.microsoft.com/office/powerpoint/2010/main" xmlns="" val="888318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FE602B4-0031-439E-8B96-DD58535C5A07}"/>
              </a:ext>
            </a:extLst>
          </p:cNvPr>
          <p:cNvSpPr>
            <a:spLocks noGrp="1"/>
          </p:cNvSpPr>
          <p:nvPr>
            <p:ph type="title"/>
          </p:nvPr>
        </p:nvSpPr>
        <p:spPr>
          <a:xfrm>
            <a:off x="0" y="0"/>
            <a:ext cx="12192000" cy="1690689"/>
          </a:xfrm>
          <a:solidFill>
            <a:srgbClr val="EF8D4B"/>
          </a:solidFill>
        </p:spPr>
        <p:txBody>
          <a:bodyPr/>
          <a:lstStyle/>
          <a:p>
            <a:r>
              <a:rPr lang="el-GR" dirty="0"/>
              <a:t>	Τι να </a:t>
            </a:r>
            <a:r>
              <a:rPr lang="el-GR" dirty="0">
                <a:solidFill>
                  <a:schemeClr val="bg1"/>
                </a:solidFill>
              </a:rPr>
              <a:t>σκέφτεται</a:t>
            </a:r>
            <a:r>
              <a:rPr lang="el-GR" dirty="0"/>
              <a:t> άραγε;</a:t>
            </a:r>
          </a:p>
        </p:txBody>
      </p:sp>
      <p:pic>
        <p:nvPicPr>
          <p:cNvPr id="5" name="Θέση περιεχομένου 4">
            <a:extLst>
              <a:ext uri="{FF2B5EF4-FFF2-40B4-BE49-F238E27FC236}">
                <a16:creationId xmlns:a16="http://schemas.microsoft.com/office/drawing/2014/main" xmlns="" id="{FE1D034B-BA1F-4618-BA95-0F9881B5BDC4}"/>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rcRect/>
          <a:stretch/>
        </p:blipFill>
        <p:spPr>
          <a:xfrm>
            <a:off x="2832496" y="2177317"/>
            <a:ext cx="6527007" cy="4351338"/>
          </a:xfrm>
        </p:spPr>
      </p:pic>
    </p:spTree>
    <p:extLst>
      <p:ext uri="{BB962C8B-B14F-4D97-AF65-F5344CB8AC3E}">
        <p14:creationId xmlns:p14="http://schemas.microsoft.com/office/powerpoint/2010/main" xmlns="" val="2809826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F0E912C-9C28-4D94-8B7A-E83AC27411C9}"/>
              </a:ext>
            </a:extLst>
          </p:cNvPr>
          <p:cNvSpPr>
            <a:spLocks noGrp="1"/>
          </p:cNvSpPr>
          <p:nvPr>
            <p:ph type="title"/>
          </p:nvPr>
        </p:nvSpPr>
        <p:spPr>
          <a:xfrm>
            <a:off x="0" y="0"/>
            <a:ext cx="12192000" cy="1744393"/>
          </a:xfrm>
          <a:solidFill>
            <a:srgbClr val="EF8D4B"/>
          </a:solidFill>
        </p:spPr>
        <p:txBody>
          <a:bodyPr/>
          <a:lstStyle/>
          <a:p>
            <a:r>
              <a:rPr lang="el-GR" dirty="0"/>
              <a:t>	Πού </a:t>
            </a:r>
            <a:r>
              <a:rPr lang="el-GR" b="1" dirty="0">
                <a:solidFill>
                  <a:schemeClr val="bg1"/>
                </a:solidFill>
              </a:rPr>
              <a:t>θα προτιμούσε </a:t>
            </a:r>
            <a:r>
              <a:rPr lang="el-GR" dirty="0"/>
              <a:t>να ζει ένα δελφίνι; Γιατί;</a:t>
            </a:r>
          </a:p>
        </p:txBody>
      </p:sp>
      <p:pic>
        <p:nvPicPr>
          <p:cNvPr id="6" name="Θέση περιεχομένου 5">
            <a:extLst>
              <a:ext uri="{FF2B5EF4-FFF2-40B4-BE49-F238E27FC236}">
                <a16:creationId xmlns:a16="http://schemas.microsoft.com/office/drawing/2014/main" xmlns="" id="{0C527E2A-C08C-4B0A-9E0B-E4B28FCE9F38}"/>
              </a:ext>
            </a:extLst>
          </p:cNvPr>
          <p:cNvPicPr>
            <a:picLocks noGrp="1" noChangeAspect="1"/>
          </p:cNvPicPr>
          <p:nvPr>
            <p:ph sz="half" idx="1"/>
          </p:nvPr>
        </p:nvPicPr>
        <p:blipFill>
          <a:blip r:embed="rId2" cstate="print">
            <a:extLst>
              <a:ext uri="{28A0092B-C50C-407E-A947-70E740481C1C}">
                <a14:useLocalDpi xmlns:a14="http://schemas.microsoft.com/office/drawing/2010/main" xmlns="" val="0"/>
              </a:ext>
            </a:extLst>
          </a:blip>
          <a:srcRect/>
          <a:stretch/>
        </p:blipFill>
        <p:spPr>
          <a:xfrm>
            <a:off x="838200" y="2274094"/>
            <a:ext cx="5181600" cy="3454400"/>
          </a:xfrm>
        </p:spPr>
      </p:pic>
      <p:pic>
        <p:nvPicPr>
          <p:cNvPr id="8" name="Θέση περιεχομένου 7">
            <a:extLst>
              <a:ext uri="{FF2B5EF4-FFF2-40B4-BE49-F238E27FC236}">
                <a16:creationId xmlns:a16="http://schemas.microsoft.com/office/drawing/2014/main" xmlns="" id="{75B42710-61D5-48A5-9932-5B03ACCD821E}"/>
              </a:ext>
            </a:extLst>
          </p:cNvPr>
          <p:cNvPicPr>
            <a:picLocks noGrp="1" noChangeAspect="1"/>
          </p:cNvPicPr>
          <p:nvPr>
            <p:ph sz="half" idx="2"/>
          </p:nvPr>
        </p:nvPicPr>
        <p:blipFill>
          <a:blip r:embed="rId3">
            <a:extLst>
              <a:ext uri="{28A0092B-C50C-407E-A947-70E740481C1C}">
                <a14:useLocalDpi xmlns:a14="http://schemas.microsoft.com/office/drawing/2010/main" xmlns="" val="0"/>
              </a:ext>
            </a:extLst>
          </a:blip>
          <a:srcRect/>
          <a:stretch/>
        </p:blipFill>
        <p:spPr>
          <a:xfrm>
            <a:off x="6172200" y="2274094"/>
            <a:ext cx="5181600" cy="3454400"/>
          </a:xfrm>
        </p:spPr>
      </p:pic>
    </p:spTree>
    <p:extLst>
      <p:ext uri="{BB962C8B-B14F-4D97-AF65-F5344CB8AC3E}">
        <p14:creationId xmlns:p14="http://schemas.microsoft.com/office/powerpoint/2010/main" xmlns="" val="26604966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DBF916D-53E7-4A4F-BEC1-DF769371337D}"/>
              </a:ext>
            </a:extLst>
          </p:cNvPr>
          <p:cNvSpPr>
            <a:spLocks noGrp="1"/>
          </p:cNvSpPr>
          <p:nvPr>
            <p:ph type="title"/>
          </p:nvPr>
        </p:nvSpPr>
        <p:spPr>
          <a:xfrm>
            <a:off x="0" y="0"/>
            <a:ext cx="12192000" cy="1690689"/>
          </a:xfrm>
          <a:solidFill>
            <a:srgbClr val="EF8D4B"/>
          </a:solidFill>
        </p:spPr>
        <p:txBody>
          <a:bodyPr/>
          <a:lstStyle/>
          <a:p>
            <a:r>
              <a:rPr lang="el-GR" dirty="0"/>
              <a:t>	Αν μπορούσε να μιλήσει στον άνθρωπο τι θα του 	</a:t>
            </a:r>
            <a:r>
              <a:rPr lang="el-GR" b="1" dirty="0">
                <a:solidFill>
                  <a:schemeClr val="bg1"/>
                </a:solidFill>
              </a:rPr>
              <a:t>έλεγε</a:t>
            </a:r>
            <a:r>
              <a:rPr lang="el-GR" dirty="0"/>
              <a:t>; </a:t>
            </a:r>
          </a:p>
        </p:txBody>
      </p:sp>
      <p:pic>
        <p:nvPicPr>
          <p:cNvPr id="5" name="Θέση περιεχομένου 4">
            <a:extLst>
              <a:ext uri="{FF2B5EF4-FFF2-40B4-BE49-F238E27FC236}">
                <a16:creationId xmlns:a16="http://schemas.microsoft.com/office/drawing/2014/main" xmlns="" id="{EE2AE5CC-4AB9-4B2C-B392-D19D6C6554BA}"/>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p:blipFill>
        <p:spPr>
          <a:xfrm>
            <a:off x="2834137" y="1825625"/>
            <a:ext cx="6523725" cy="4351337"/>
          </a:xfrm>
        </p:spPr>
      </p:pic>
    </p:spTree>
    <p:extLst>
      <p:ext uri="{BB962C8B-B14F-4D97-AF65-F5344CB8AC3E}">
        <p14:creationId xmlns:p14="http://schemas.microsoft.com/office/powerpoint/2010/main" xmlns="" val="33855154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F620938-622F-4CE5-AC5D-68360C3F2967}"/>
              </a:ext>
            </a:extLst>
          </p:cNvPr>
          <p:cNvSpPr>
            <a:spLocks noGrp="1"/>
          </p:cNvSpPr>
          <p:nvPr>
            <p:ph type="title"/>
          </p:nvPr>
        </p:nvSpPr>
        <p:spPr>
          <a:xfrm>
            <a:off x="587325" y="139724"/>
            <a:ext cx="10515600" cy="1325563"/>
          </a:xfrm>
        </p:spPr>
        <p:txBody>
          <a:bodyPr>
            <a:noAutofit/>
          </a:bodyPr>
          <a:lstStyle/>
          <a:p>
            <a:r>
              <a:rPr lang="el-GR" sz="4000" b="1" dirty="0">
                <a:solidFill>
                  <a:srgbClr val="ED7D31"/>
                </a:solidFill>
              </a:rPr>
              <a:t>Τι έχουν τελικά ανάγκη τα ζώα; </a:t>
            </a:r>
            <a:r>
              <a:rPr lang="el-GR" sz="3200" dirty="0"/>
              <a:t/>
            </a:r>
            <a:br>
              <a:rPr lang="el-GR" sz="3200" dirty="0"/>
            </a:br>
            <a:r>
              <a:rPr lang="el-GR" sz="3200" dirty="0"/>
              <a:t>Ξαναδείτε τις απαντήσεις που δώσατε πριν</a:t>
            </a:r>
          </a:p>
        </p:txBody>
      </p:sp>
      <p:sp>
        <p:nvSpPr>
          <p:cNvPr id="3" name="Θέση περιεχομένου 2">
            <a:extLst>
              <a:ext uri="{FF2B5EF4-FFF2-40B4-BE49-F238E27FC236}">
                <a16:creationId xmlns:a16="http://schemas.microsoft.com/office/drawing/2014/main" xmlns="" id="{32C86294-78CB-49FC-BA7D-2F7A658EC3E7}"/>
              </a:ext>
            </a:extLst>
          </p:cNvPr>
          <p:cNvSpPr>
            <a:spLocks noGrp="1"/>
          </p:cNvSpPr>
          <p:nvPr>
            <p:ph idx="1"/>
          </p:nvPr>
        </p:nvSpPr>
        <p:spPr>
          <a:xfrm>
            <a:off x="2917874" y="6003169"/>
            <a:ext cx="10571872" cy="715107"/>
          </a:xfrm>
        </p:spPr>
        <p:txBody>
          <a:bodyPr>
            <a:noAutofit/>
          </a:bodyPr>
          <a:lstStyle/>
          <a:p>
            <a:pPr marL="0" indent="0">
              <a:buNone/>
            </a:pPr>
            <a:r>
              <a:rPr lang="el-GR" sz="3200" dirty="0">
                <a:latin typeface="+mj-lt"/>
              </a:rPr>
              <a:t>Μήπως αυτές μοιάζουν και με τις δικές μας ανάγκες;</a:t>
            </a:r>
            <a:br>
              <a:rPr lang="el-GR" sz="3200" dirty="0">
                <a:latin typeface="+mj-lt"/>
              </a:rPr>
            </a:br>
            <a:endParaRPr lang="el-GR" sz="3200" dirty="0">
              <a:latin typeface="+mj-lt"/>
            </a:endParaRPr>
          </a:p>
        </p:txBody>
      </p:sp>
      <p:sp>
        <p:nvSpPr>
          <p:cNvPr id="9" name="Διάγραμμα ροής: Γραμμή σύνδεσης 8">
            <a:extLst>
              <a:ext uri="{FF2B5EF4-FFF2-40B4-BE49-F238E27FC236}">
                <a16:creationId xmlns:a16="http://schemas.microsoft.com/office/drawing/2014/main" xmlns="" id="{6BFC9881-CBB7-49D1-B59E-1F22732FA28E}"/>
              </a:ext>
            </a:extLst>
          </p:cNvPr>
          <p:cNvSpPr/>
          <p:nvPr/>
        </p:nvSpPr>
        <p:spPr>
          <a:xfrm>
            <a:off x="7716537" y="2149690"/>
            <a:ext cx="2700122" cy="2491694"/>
          </a:xfrm>
          <a:prstGeom prst="flowChartConnector">
            <a:avLst/>
          </a:prstGeom>
          <a:solidFill>
            <a:schemeClr val="accent2">
              <a:lumMod val="60000"/>
              <a:lumOff val="4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latin typeface="+mj-lt"/>
              </a:rPr>
              <a:t>Να προστατεύουμε το φυσικό τους περιβάλλον</a:t>
            </a:r>
          </a:p>
        </p:txBody>
      </p:sp>
      <p:sp>
        <p:nvSpPr>
          <p:cNvPr id="10" name="Διάγραμμα ροής: Γραμμή σύνδεσης 9">
            <a:extLst>
              <a:ext uri="{FF2B5EF4-FFF2-40B4-BE49-F238E27FC236}">
                <a16:creationId xmlns:a16="http://schemas.microsoft.com/office/drawing/2014/main" xmlns="" id="{B8FE6B0A-6276-4072-BD05-35495459DE59}"/>
              </a:ext>
            </a:extLst>
          </p:cNvPr>
          <p:cNvSpPr/>
          <p:nvPr/>
        </p:nvSpPr>
        <p:spPr>
          <a:xfrm>
            <a:off x="7861198" y="245808"/>
            <a:ext cx="2700122" cy="2491694"/>
          </a:xfrm>
          <a:prstGeom prst="flowChartConnector">
            <a:avLst/>
          </a:prstGeom>
          <a:solidFill>
            <a:srgbClr val="FFD966">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latin typeface="+mj-lt"/>
              </a:rPr>
              <a:t>Να τα προστατεύουμε</a:t>
            </a:r>
          </a:p>
        </p:txBody>
      </p:sp>
      <p:sp>
        <p:nvSpPr>
          <p:cNvPr id="11" name="Διάγραμμα ροής: Γραμμή σύνδεσης 10">
            <a:extLst>
              <a:ext uri="{FF2B5EF4-FFF2-40B4-BE49-F238E27FC236}">
                <a16:creationId xmlns:a16="http://schemas.microsoft.com/office/drawing/2014/main" xmlns="" id="{F561F91F-FA90-44C9-8F71-3A7019F5D703}"/>
              </a:ext>
            </a:extLst>
          </p:cNvPr>
          <p:cNvSpPr/>
          <p:nvPr/>
        </p:nvSpPr>
        <p:spPr>
          <a:xfrm>
            <a:off x="193577" y="3892063"/>
            <a:ext cx="2250831" cy="2250830"/>
          </a:xfrm>
          <a:prstGeom prst="flowChartConnector">
            <a:avLst/>
          </a:prstGeom>
          <a:solidFill>
            <a:schemeClr val="accent5">
              <a:lumMod val="40000"/>
              <a:lumOff val="6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latin typeface="+mj-lt"/>
              </a:rPr>
              <a:t>Να τα σεβόμαστε</a:t>
            </a:r>
          </a:p>
        </p:txBody>
      </p:sp>
      <p:sp>
        <p:nvSpPr>
          <p:cNvPr id="12" name="Διάγραμμα ροής: Γραμμή σύνδεσης 11">
            <a:extLst>
              <a:ext uri="{FF2B5EF4-FFF2-40B4-BE49-F238E27FC236}">
                <a16:creationId xmlns:a16="http://schemas.microsoft.com/office/drawing/2014/main" xmlns="" id="{76A7EB35-5DC9-4D26-82E1-373E6CAFAF07}"/>
              </a:ext>
            </a:extLst>
          </p:cNvPr>
          <p:cNvSpPr/>
          <p:nvPr/>
        </p:nvSpPr>
        <p:spPr>
          <a:xfrm>
            <a:off x="4067908" y="3569623"/>
            <a:ext cx="2250831" cy="2250830"/>
          </a:xfrm>
          <a:prstGeom prst="flowChartConnector">
            <a:avLst/>
          </a:prstGeom>
          <a:solidFill>
            <a:schemeClr val="accent2">
              <a:lumMod val="60000"/>
              <a:lumOff val="4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latin typeface="+mj-lt"/>
              </a:rPr>
              <a:t>Να βρίσκονται στο φυσικό τους περιβάλλον</a:t>
            </a:r>
          </a:p>
          <a:p>
            <a:pPr algn="ctr"/>
            <a:endParaRPr lang="el-GR" dirty="0"/>
          </a:p>
        </p:txBody>
      </p:sp>
      <p:sp>
        <p:nvSpPr>
          <p:cNvPr id="13" name="Διάγραμμα ροής: Γραμμή σύνδεσης 12">
            <a:extLst>
              <a:ext uri="{FF2B5EF4-FFF2-40B4-BE49-F238E27FC236}">
                <a16:creationId xmlns:a16="http://schemas.microsoft.com/office/drawing/2014/main" xmlns="" id="{FB0CAAF8-3599-4F0E-B1EB-27687FB6CB9D}"/>
              </a:ext>
            </a:extLst>
          </p:cNvPr>
          <p:cNvSpPr/>
          <p:nvPr/>
        </p:nvSpPr>
        <p:spPr>
          <a:xfrm>
            <a:off x="3349722" y="1256397"/>
            <a:ext cx="2250831" cy="2250830"/>
          </a:xfrm>
          <a:prstGeom prst="flowChartConnector">
            <a:avLst/>
          </a:prstGeom>
          <a:solidFill>
            <a:schemeClr val="accent6">
              <a:lumMod val="60000"/>
              <a:lumOff val="4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latin typeface="+mj-lt"/>
              </a:rPr>
              <a:t>Να παίζουν</a:t>
            </a:r>
          </a:p>
          <a:p>
            <a:pPr algn="ctr"/>
            <a:endParaRPr lang="el-GR" dirty="0"/>
          </a:p>
        </p:txBody>
      </p:sp>
      <p:sp>
        <p:nvSpPr>
          <p:cNvPr id="14" name="Διάγραμμα ροής: Γραμμή σύνδεσης 13">
            <a:extLst>
              <a:ext uri="{FF2B5EF4-FFF2-40B4-BE49-F238E27FC236}">
                <a16:creationId xmlns:a16="http://schemas.microsoft.com/office/drawing/2014/main" xmlns="" id="{26B44BE5-01F6-4D41-981C-E458983AC212}"/>
              </a:ext>
            </a:extLst>
          </p:cNvPr>
          <p:cNvSpPr/>
          <p:nvPr/>
        </p:nvSpPr>
        <p:spPr>
          <a:xfrm>
            <a:off x="6189964" y="3569623"/>
            <a:ext cx="2250831" cy="2250830"/>
          </a:xfrm>
          <a:prstGeom prst="flowChartConnector">
            <a:avLst/>
          </a:prstGeom>
          <a:solidFill>
            <a:srgbClr val="FFD966">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latin typeface="+mj-lt"/>
              </a:rPr>
              <a:t>Να είναι με την οικογένειά τους</a:t>
            </a:r>
          </a:p>
        </p:txBody>
      </p:sp>
      <p:sp>
        <p:nvSpPr>
          <p:cNvPr id="15" name="Διάγραμμα ροής: Γραμμή σύνδεσης 14">
            <a:extLst>
              <a:ext uri="{FF2B5EF4-FFF2-40B4-BE49-F238E27FC236}">
                <a16:creationId xmlns:a16="http://schemas.microsoft.com/office/drawing/2014/main" xmlns="" id="{3274DF25-C919-4DE3-AA8B-C2D2AEF3E4CC}"/>
              </a:ext>
            </a:extLst>
          </p:cNvPr>
          <p:cNvSpPr/>
          <p:nvPr/>
        </p:nvSpPr>
        <p:spPr>
          <a:xfrm>
            <a:off x="265829" y="1404829"/>
            <a:ext cx="2568034" cy="2547692"/>
          </a:xfrm>
          <a:prstGeom prst="flowChartConnector">
            <a:avLst/>
          </a:prstGeom>
          <a:solidFill>
            <a:schemeClr val="accent2">
              <a:lumMod val="60000"/>
              <a:lumOff val="4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latin typeface="+mj-lt"/>
              </a:rPr>
              <a:t>Να τρέχουν, να πετούν, να κολυμπούν, να σκαρφαλώνουν</a:t>
            </a:r>
          </a:p>
          <a:p>
            <a:pPr algn="ctr"/>
            <a:endParaRPr lang="el-GR" dirty="0"/>
          </a:p>
        </p:txBody>
      </p:sp>
      <p:sp>
        <p:nvSpPr>
          <p:cNvPr id="16" name="Διάγραμμα ροής: Γραμμή σύνδεσης 15">
            <a:extLst>
              <a:ext uri="{FF2B5EF4-FFF2-40B4-BE49-F238E27FC236}">
                <a16:creationId xmlns:a16="http://schemas.microsoft.com/office/drawing/2014/main" xmlns="" id="{2C68300D-8E11-4E8F-8F24-7D37DEEB9A1D}"/>
              </a:ext>
            </a:extLst>
          </p:cNvPr>
          <p:cNvSpPr/>
          <p:nvPr/>
        </p:nvSpPr>
        <p:spPr>
          <a:xfrm>
            <a:off x="5438652" y="1608522"/>
            <a:ext cx="2250831" cy="2250830"/>
          </a:xfrm>
          <a:prstGeom prst="flowChartConnector">
            <a:avLst/>
          </a:prstGeom>
          <a:solidFill>
            <a:schemeClr val="accent5">
              <a:lumMod val="40000"/>
              <a:lumOff val="6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latin typeface="+mj-lt"/>
              </a:rPr>
              <a:t>Να είναι ελεύθερα</a:t>
            </a:r>
          </a:p>
          <a:p>
            <a:pPr algn="ctr"/>
            <a:endParaRPr lang="el-GR" dirty="0"/>
          </a:p>
        </p:txBody>
      </p:sp>
      <p:sp>
        <p:nvSpPr>
          <p:cNvPr id="17" name="Διάγραμμα ροής: Γραμμή σύνδεσης 16">
            <a:extLst>
              <a:ext uri="{FF2B5EF4-FFF2-40B4-BE49-F238E27FC236}">
                <a16:creationId xmlns:a16="http://schemas.microsoft.com/office/drawing/2014/main" xmlns="" id="{414C430D-D579-4CF6-BE91-197761F6CAC3}"/>
              </a:ext>
            </a:extLst>
          </p:cNvPr>
          <p:cNvSpPr/>
          <p:nvPr/>
        </p:nvSpPr>
        <p:spPr>
          <a:xfrm>
            <a:off x="2034283" y="2975538"/>
            <a:ext cx="2250831" cy="2250830"/>
          </a:xfrm>
          <a:prstGeom prst="flowChartConnector">
            <a:avLst/>
          </a:prstGeom>
          <a:solidFill>
            <a:srgbClr val="FFD966">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latin typeface="+mj-lt"/>
              </a:rPr>
              <a:t>Να έχουν καθαρό νερό</a:t>
            </a:r>
          </a:p>
          <a:p>
            <a:pPr algn="ctr"/>
            <a:endParaRPr lang="el-GR" dirty="0"/>
          </a:p>
        </p:txBody>
      </p:sp>
      <p:sp>
        <p:nvSpPr>
          <p:cNvPr id="18" name="Διάγραμμα ροής: Γραμμή σύνδεσης 17">
            <a:extLst>
              <a:ext uri="{FF2B5EF4-FFF2-40B4-BE49-F238E27FC236}">
                <a16:creationId xmlns:a16="http://schemas.microsoft.com/office/drawing/2014/main" xmlns="" id="{3BBCFB0B-904F-4497-AACA-CE9325D75A62}"/>
              </a:ext>
            </a:extLst>
          </p:cNvPr>
          <p:cNvSpPr/>
          <p:nvPr/>
        </p:nvSpPr>
        <p:spPr>
          <a:xfrm>
            <a:off x="9838593" y="3716117"/>
            <a:ext cx="2250831" cy="2250830"/>
          </a:xfrm>
          <a:prstGeom prst="flowChartConnector">
            <a:avLst/>
          </a:prstGeom>
          <a:solidFill>
            <a:schemeClr val="accent6">
              <a:lumMod val="60000"/>
              <a:lumOff val="4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latin typeface="+mj-lt"/>
              </a:rPr>
              <a:t>Να έχουν τροφή και να μπορούν να βρίσκουν την τροφή τους</a:t>
            </a:r>
          </a:p>
          <a:p>
            <a:pPr algn="ctr"/>
            <a:endParaRPr lang="el-GR" dirty="0"/>
          </a:p>
        </p:txBody>
      </p:sp>
      <p:sp>
        <p:nvSpPr>
          <p:cNvPr id="19" name="Διάγραμμα ροής: Γραμμή σύνδεσης 18">
            <a:extLst>
              <a:ext uri="{FF2B5EF4-FFF2-40B4-BE49-F238E27FC236}">
                <a16:creationId xmlns:a16="http://schemas.microsoft.com/office/drawing/2014/main" xmlns="" id="{D931CABA-2F53-4D4A-9CC1-9C9311E6EE80}"/>
              </a:ext>
            </a:extLst>
          </p:cNvPr>
          <p:cNvSpPr/>
          <p:nvPr/>
        </p:nvSpPr>
        <p:spPr>
          <a:xfrm>
            <a:off x="9838824" y="1571371"/>
            <a:ext cx="2250831" cy="2250830"/>
          </a:xfrm>
          <a:prstGeom prst="flowChartConnector">
            <a:avLst/>
          </a:prstGeom>
          <a:solidFill>
            <a:schemeClr val="accent5">
              <a:lumMod val="40000"/>
              <a:lumOff val="6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latin typeface="+mj-lt"/>
              </a:rPr>
              <a:t>Να νιώθουν ασφάλεια</a:t>
            </a:r>
          </a:p>
        </p:txBody>
      </p:sp>
    </p:spTree>
    <p:extLst>
      <p:ext uri="{BB962C8B-B14F-4D97-AF65-F5344CB8AC3E}">
        <p14:creationId xmlns:p14="http://schemas.microsoft.com/office/powerpoint/2010/main" xmlns="" val="170693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xmlns="" id="{F39B6E6A-28FB-49A7-B238-3A2F6F75DF9B}"/>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rcRect/>
          <a:stretch/>
        </p:blipFill>
        <p:spPr>
          <a:xfrm>
            <a:off x="0" y="-235249"/>
            <a:ext cx="12191999" cy="8054994"/>
          </a:xfrm>
        </p:spPr>
      </p:pic>
      <p:sp>
        <p:nvSpPr>
          <p:cNvPr id="2" name="Τίτλος 1">
            <a:extLst>
              <a:ext uri="{FF2B5EF4-FFF2-40B4-BE49-F238E27FC236}">
                <a16:creationId xmlns:a16="http://schemas.microsoft.com/office/drawing/2014/main" xmlns="" id="{0BAC203E-11F0-475B-85F1-07315CE86197}"/>
              </a:ext>
            </a:extLst>
          </p:cNvPr>
          <p:cNvSpPr>
            <a:spLocks noGrp="1"/>
          </p:cNvSpPr>
          <p:nvPr>
            <p:ph type="title"/>
          </p:nvPr>
        </p:nvSpPr>
        <p:spPr>
          <a:xfrm>
            <a:off x="382612" y="182880"/>
            <a:ext cx="11448317" cy="2078116"/>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pPr algn="ctr"/>
            <a:r>
              <a:rPr lang="el-GR" b="1" dirty="0">
                <a:solidFill>
                  <a:schemeClr val="bg1"/>
                </a:solidFill>
                <a:latin typeface="+mj-lt"/>
              </a:rPr>
              <a:t>Εσύ θα επισκεπτόσουν ένα ζωολογικό κήπο </a:t>
            </a:r>
            <a:br>
              <a:rPr lang="el-GR" b="1" dirty="0">
                <a:solidFill>
                  <a:schemeClr val="bg1"/>
                </a:solidFill>
                <a:latin typeface="+mj-lt"/>
              </a:rPr>
            </a:br>
            <a:r>
              <a:rPr lang="el-GR" b="1" dirty="0">
                <a:solidFill>
                  <a:schemeClr val="bg1"/>
                </a:solidFill>
                <a:latin typeface="+mj-lt"/>
              </a:rPr>
              <a:t>ή ένα ενυδρείο; </a:t>
            </a:r>
          </a:p>
        </p:txBody>
      </p:sp>
    </p:spTree>
    <p:extLst>
      <p:ext uri="{BB962C8B-B14F-4D97-AF65-F5344CB8AC3E}">
        <p14:creationId xmlns:p14="http://schemas.microsoft.com/office/powerpoint/2010/main" xmlns="" val="26529813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5730C40-5DF3-4C16-8713-5B9A2EA32B2E}"/>
              </a:ext>
            </a:extLst>
          </p:cNvPr>
          <p:cNvSpPr>
            <a:spLocks noGrp="1"/>
          </p:cNvSpPr>
          <p:nvPr>
            <p:ph type="title"/>
          </p:nvPr>
        </p:nvSpPr>
        <p:spPr/>
        <p:txBody>
          <a:bodyPr/>
          <a:lstStyle/>
          <a:p>
            <a:r>
              <a:rPr lang="el-GR" b="1" dirty="0">
                <a:solidFill>
                  <a:srgbClr val="ED7D31"/>
                </a:solidFill>
              </a:rPr>
              <a:t>Ας δημιουργήσουμε τους δικούς μας νόμους! </a:t>
            </a:r>
          </a:p>
        </p:txBody>
      </p:sp>
      <p:sp>
        <p:nvSpPr>
          <p:cNvPr id="3" name="Θέση περιεχομένου 2">
            <a:extLst>
              <a:ext uri="{FF2B5EF4-FFF2-40B4-BE49-F238E27FC236}">
                <a16:creationId xmlns:a16="http://schemas.microsoft.com/office/drawing/2014/main" xmlns="" id="{22B7A4B3-FC8D-49B5-9CD4-91946BCBF9E0}"/>
              </a:ext>
            </a:extLst>
          </p:cNvPr>
          <p:cNvSpPr>
            <a:spLocks noGrp="1"/>
          </p:cNvSpPr>
          <p:nvPr>
            <p:ph idx="1"/>
          </p:nvPr>
        </p:nvSpPr>
        <p:spPr>
          <a:xfrm>
            <a:off x="1471612" y="2043113"/>
            <a:ext cx="9258301" cy="3529012"/>
          </a:xfrm>
        </p:spPr>
        <p:txBody>
          <a:bodyPr/>
          <a:lstStyle/>
          <a:p>
            <a:pPr marL="0" indent="0">
              <a:buNone/>
            </a:pPr>
            <a:endParaRPr lang="el-GR" dirty="0">
              <a:latin typeface="+mj-lt"/>
            </a:endParaRPr>
          </a:p>
          <a:p>
            <a:pPr marL="0" indent="0">
              <a:buNone/>
            </a:pPr>
            <a:r>
              <a:rPr lang="el-GR" dirty="0">
                <a:latin typeface="+mj-lt"/>
              </a:rPr>
              <a:t>Δραστηριότητα σε ομάδες</a:t>
            </a:r>
          </a:p>
          <a:p>
            <a:pPr marL="0" indent="0">
              <a:buNone/>
            </a:pPr>
            <a:r>
              <a:rPr lang="el-GR" dirty="0">
                <a:latin typeface="+mj-lt"/>
              </a:rPr>
              <a:t>Τα παιδιά χωρίζονται σε ομάδες. Κάθε ομάδα καλείται να σκεφτεί και να καταγράψει σε ένα χαρτί τους δικούς της νόμους για την προστασία των ζώων και των δικαιωμάτων τους. Τα μικρότερα παιδιά μπορούν να τους ζωγραφίσουν. Αφού όλες οι ομάδες τελειώσουν τα παιδιά θα παρουσιάσουν στην ολομέλεια τι έκαναν στην ομάδα τους.</a:t>
            </a:r>
          </a:p>
        </p:txBody>
      </p:sp>
      <p:pic>
        <p:nvPicPr>
          <p:cNvPr id="13" name="Γραφικό 12" descr="Μολύβι">
            <a:extLst>
              <a:ext uri="{FF2B5EF4-FFF2-40B4-BE49-F238E27FC236}">
                <a16:creationId xmlns:a16="http://schemas.microsoft.com/office/drawing/2014/main" xmlns="" id="{EBD489D1-2F0D-4370-B607-F5783127832C}"/>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6245887" y="6007101"/>
            <a:ext cx="485774" cy="485774"/>
          </a:xfrm>
          <a:prstGeom prst="rect">
            <a:avLst/>
          </a:prstGeom>
        </p:spPr>
      </p:pic>
      <p:pic>
        <p:nvPicPr>
          <p:cNvPr id="15" name="Γραφικό 14" descr="Κολιμπρί">
            <a:extLst>
              <a:ext uri="{FF2B5EF4-FFF2-40B4-BE49-F238E27FC236}">
                <a16:creationId xmlns:a16="http://schemas.microsoft.com/office/drawing/2014/main" xmlns="" id="{536D589D-0E8C-46AF-A039-95AC0E2D0656}"/>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723899" y="1721645"/>
            <a:ext cx="685801" cy="685801"/>
          </a:xfrm>
          <a:prstGeom prst="rect">
            <a:avLst/>
          </a:prstGeom>
        </p:spPr>
      </p:pic>
      <p:pic>
        <p:nvPicPr>
          <p:cNvPr id="17" name="Γραφικό 16" descr="Ζέβρα">
            <a:extLst>
              <a:ext uri="{FF2B5EF4-FFF2-40B4-BE49-F238E27FC236}">
                <a16:creationId xmlns:a16="http://schemas.microsoft.com/office/drawing/2014/main" xmlns="" id="{9FBC840E-FC89-407C-9D6F-75ECD42F61E9}"/>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flipH="1">
            <a:off x="10791825" y="5107777"/>
            <a:ext cx="542133" cy="542133"/>
          </a:xfrm>
          <a:prstGeom prst="rect">
            <a:avLst/>
          </a:prstGeom>
        </p:spPr>
      </p:pic>
      <p:pic>
        <p:nvPicPr>
          <p:cNvPr id="19" name="Γραφικό 18" descr="Καρχαρίας">
            <a:extLst>
              <a:ext uri="{FF2B5EF4-FFF2-40B4-BE49-F238E27FC236}">
                <a16:creationId xmlns:a16="http://schemas.microsoft.com/office/drawing/2014/main" xmlns="" id="{B38C98AA-C348-477A-A646-70A657C1B4D9}"/>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tretch>
            <a:fillRect/>
          </a:stretch>
        </p:blipFill>
        <p:spPr>
          <a:xfrm rot="1577581">
            <a:off x="1849703" y="5507251"/>
            <a:ext cx="570464" cy="570464"/>
          </a:xfrm>
          <a:prstGeom prst="rect">
            <a:avLst/>
          </a:prstGeom>
        </p:spPr>
      </p:pic>
      <p:pic>
        <p:nvPicPr>
          <p:cNvPr id="21" name="Γραφικό 20" descr="Πάντα">
            <a:extLst>
              <a:ext uri="{FF2B5EF4-FFF2-40B4-BE49-F238E27FC236}">
                <a16:creationId xmlns:a16="http://schemas.microsoft.com/office/drawing/2014/main" xmlns="" id="{1CAB69B9-652C-4384-AF7D-087438F740F3}"/>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tretch>
            <a:fillRect/>
          </a:stretch>
        </p:blipFill>
        <p:spPr>
          <a:xfrm>
            <a:off x="11082733" y="1721643"/>
            <a:ext cx="542133" cy="542133"/>
          </a:xfrm>
          <a:prstGeom prst="rect">
            <a:avLst/>
          </a:prstGeom>
        </p:spPr>
      </p:pic>
      <p:pic>
        <p:nvPicPr>
          <p:cNvPr id="23" name="Γραφικό 22" descr="Ελέφαντας">
            <a:extLst>
              <a:ext uri="{FF2B5EF4-FFF2-40B4-BE49-F238E27FC236}">
                <a16:creationId xmlns:a16="http://schemas.microsoft.com/office/drawing/2014/main" xmlns="" id="{4EFDF20E-00AD-4232-93EA-ADE038AB7C5C}"/>
              </a:ext>
            </a:extLst>
          </p:cNvPr>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tretch>
            <a:fillRect/>
          </a:stretch>
        </p:blipFill>
        <p:spPr>
          <a:xfrm flipH="1">
            <a:off x="6719092" y="2007395"/>
            <a:ext cx="542133" cy="542133"/>
          </a:xfrm>
          <a:prstGeom prst="rect">
            <a:avLst/>
          </a:prstGeom>
        </p:spPr>
      </p:pic>
    </p:spTree>
    <p:extLst>
      <p:ext uri="{BB962C8B-B14F-4D97-AF65-F5344CB8AC3E}">
        <p14:creationId xmlns:p14="http://schemas.microsoft.com/office/powerpoint/2010/main" xmlns="" val="2033439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7BD568F-2724-4AF5-98FB-6C8AD87913AD}"/>
              </a:ext>
            </a:extLst>
          </p:cNvPr>
          <p:cNvSpPr>
            <a:spLocks noGrp="1"/>
          </p:cNvSpPr>
          <p:nvPr>
            <p:ph type="title"/>
          </p:nvPr>
        </p:nvSpPr>
        <p:spPr/>
        <p:txBody>
          <a:bodyPr/>
          <a:lstStyle/>
          <a:p>
            <a:r>
              <a:rPr lang="el-GR" b="1" dirty="0">
                <a:solidFill>
                  <a:srgbClr val="ED7D31"/>
                </a:solidFill>
              </a:rPr>
              <a:t>Αν ήμουν άγριο ζώο θα ήθελα να μένω…</a:t>
            </a:r>
          </a:p>
        </p:txBody>
      </p:sp>
      <p:sp>
        <p:nvSpPr>
          <p:cNvPr id="3" name="Θέση περιεχομένου 2">
            <a:extLst>
              <a:ext uri="{FF2B5EF4-FFF2-40B4-BE49-F238E27FC236}">
                <a16:creationId xmlns:a16="http://schemas.microsoft.com/office/drawing/2014/main" xmlns="" id="{9F846132-4A8D-4D05-AE91-A975C28F39A8}"/>
              </a:ext>
            </a:extLst>
          </p:cNvPr>
          <p:cNvSpPr>
            <a:spLocks noGrp="1"/>
          </p:cNvSpPr>
          <p:nvPr>
            <p:ph idx="1"/>
          </p:nvPr>
        </p:nvSpPr>
        <p:spPr>
          <a:xfrm>
            <a:off x="1766887" y="1971675"/>
            <a:ext cx="8658226" cy="3800475"/>
          </a:xfrm>
        </p:spPr>
        <p:txBody>
          <a:bodyPr/>
          <a:lstStyle/>
          <a:p>
            <a:pPr marL="0" indent="0">
              <a:buNone/>
            </a:pPr>
            <a:endParaRPr lang="el-GR" dirty="0">
              <a:latin typeface="+mj-lt"/>
            </a:endParaRPr>
          </a:p>
          <a:p>
            <a:pPr marL="0" indent="0">
              <a:buNone/>
            </a:pPr>
            <a:r>
              <a:rPr lang="el-GR" dirty="0">
                <a:latin typeface="+mj-lt"/>
              </a:rPr>
              <a:t>Ατομική δραστηριότητα</a:t>
            </a:r>
          </a:p>
          <a:p>
            <a:pPr marL="0" indent="0">
              <a:buNone/>
            </a:pPr>
            <a:r>
              <a:rPr lang="el-GR" dirty="0">
                <a:latin typeface="+mj-lt"/>
              </a:rPr>
              <a:t>Τα παιδιά καλούνται να επιλέξουν ένα άγριο ζώο. Ποιο θα ήταν το ιδανικό μέρος για να μένει αυτό το ζώο; Αν οι ίδιοι ήταν αυτό το ζώο πώς θα ήθελαν να είναι το μέρος όπου μένουν; Τι θα ήθελαν να έχει; Τι δε θα ήθελαν να έχει; </a:t>
            </a:r>
          </a:p>
          <a:p>
            <a:pPr marL="0" indent="0">
              <a:buNone/>
            </a:pPr>
            <a:r>
              <a:rPr lang="el-GR" dirty="0">
                <a:latin typeface="+mj-lt"/>
              </a:rPr>
              <a:t>Τα παιδιά καλούνται να φανταστούν αυτό το μέρος και να το αποτυπώσουν μέσα από τη ζωγραφική.</a:t>
            </a:r>
          </a:p>
        </p:txBody>
      </p:sp>
      <p:pic>
        <p:nvPicPr>
          <p:cNvPr id="5" name="Γραφικό 4" descr="Πινέλο ζωγραφικής">
            <a:extLst>
              <a:ext uri="{FF2B5EF4-FFF2-40B4-BE49-F238E27FC236}">
                <a16:creationId xmlns:a16="http://schemas.microsoft.com/office/drawing/2014/main" xmlns="" id="{7D13E56F-5225-462A-A606-AC38CBAFCA5A}"/>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7681914" y="6038182"/>
            <a:ext cx="504826" cy="504826"/>
          </a:xfrm>
          <a:prstGeom prst="rect">
            <a:avLst/>
          </a:prstGeom>
        </p:spPr>
      </p:pic>
      <p:pic>
        <p:nvPicPr>
          <p:cNvPr id="9" name="Γραφικό 8" descr="Πατημασιές ζώου">
            <a:extLst>
              <a:ext uri="{FF2B5EF4-FFF2-40B4-BE49-F238E27FC236}">
                <a16:creationId xmlns:a16="http://schemas.microsoft.com/office/drawing/2014/main" xmlns="" id="{315C90BA-7E49-4235-A1B4-59DC4167483E}"/>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rot="1333773">
            <a:off x="10613136" y="1688704"/>
            <a:ext cx="642938" cy="642938"/>
          </a:xfrm>
          <a:prstGeom prst="rect">
            <a:avLst/>
          </a:prstGeom>
        </p:spPr>
      </p:pic>
      <p:pic>
        <p:nvPicPr>
          <p:cNvPr id="11" name="Γραφικό 10" descr="Σκηνή δάσους">
            <a:extLst>
              <a:ext uri="{FF2B5EF4-FFF2-40B4-BE49-F238E27FC236}">
                <a16:creationId xmlns:a16="http://schemas.microsoft.com/office/drawing/2014/main" xmlns="" id="{E39D2CEA-3BD7-442D-8EA5-72B163451776}"/>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528637" y="3071813"/>
            <a:ext cx="666750" cy="666750"/>
          </a:xfrm>
          <a:prstGeom prst="rect">
            <a:avLst/>
          </a:prstGeom>
        </p:spPr>
      </p:pic>
      <p:pic>
        <p:nvPicPr>
          <p:cNvPr id="13" name="Γραφικό 12" descr="Τροπική σκηνή">
            <a:extLst>
              <a:ext uri="{FF2B5EF4-FFF2-40B4-BE49-F238E27FC236}">
                <a16:creationId xmlns:a16="http://schemas.microsoft.com/office/drawing/2014/main" xmlns="" id="{13A82493-5392-4154-BA80-03B0C79E01F9}"/>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tretch>
            <a:fillRect/>
          </a:stretch>
        </p:blipFill>
        <p:spPr>
          <a:xfrm>
            <a:off x="10734674" y="5129212"/>
            <a:ext cx="642937" cy="642937"/>
          </a:xfrm>
          <a:prstGeom prst="rect">
            <a:avLst/>
          </a:prstGeom>
        </p:spPr>
      </p:pic>
      <p:pic>
        <p:nvPicPr>
          <p:cNvPr id="15" name="Γραφικό 14" descr="Μαϊμού">
            <a:extLst>
              <a:ext uri="{FF2B5EF4-FFF2-40B4-BE49-F238E27FC236}">
                <a16:creationId xmlns:a16="http://schemas.microsoft.com/office/drawing/2014/main" xmlns="" id="{27482DB9-527A-453C-853D-A16923069E5E}"/>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tretch>
            <a:fillRect/>
          </a:stretch>
        </p:blipFill>
        <p:spPr>
          <a:xfrm flipH="1">
            <a:off x="6617494" y="1741489"/>
            <a:ext cx="537368" cy="537368"/>
          </a:xfrm>
          <a:prstGeom prst="rect">
            <a:avLst/>
          </a:prstGeom>
        </p:spPr>
      </p:pic>
      <p:pic>
        <p:nvPicPr>
          <p:cNvPr id="17" name="Γραφικό 16" descr="Φάλαινα">
            <a:extLst>
              <a:ext uri="{FF2B5EF4-FFF2-40B4-BE49-F238E27FC236}">
                <a16:creationId xmlns:a16="http://schemas.microsoft.com/office/drawing/2014/main" xmlns="" id="{DF27A64C-B1AC-4D9C-B05F-727C4981DE86}"/>
              </a:ext>
            </a:extLst>
          </p:cNvPr>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tretch>
            <a:fillRect/>
          </a:stretch>
        </p:blipFill>
        <p:spPr>
          <a:xfrm rot="19298374">
            <a:off x="1995488" y="5772149"/>
            <a:ext cx="504826" cy="592431"/>
          </a:xfrm>
          <a:prstGeom prst="rect">
            <a:avLst/>
          </a:prstGeom>
        </p:spPr>
      </p:pic>
    </p:spTree>
    <p:extLst>
      <p:ext uri="{BB962C8B-B14F-4D97-AF65-F5344CB8AC3E}">
        <p14:creationId xmlns:p14="http://schemas.microsoft.com/office/powerpoint/2010/main" xmlns="" val="11871065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8815BBE-075A-47AF-B02F-4F32BEB63BF3}"/>
              </a:ext>
            </a:extLst>
          </p:cNvPr>
          <p:cNvSpPr>
            <a:spLocks noGrp="1"/>
          </p:cNvSpPr>
          <p:nvPr>
            <p:ph type="title"/>
          </p:nvPr>
        </p:nvSpPr>
        <p:spPr>
          <a:xfrm>
            <a:off x="1757363" y="-95779"/>
            <a:ext cx="10515600" cy="1325563"/>
          </a:xfrm>
        </p:spPr>
        <p:txBody>
          <a:bodyPr/>
          <a:lstStyle/>
          <a:p>
            <a:r>
              <a:rPr lang="el-GR" dirty="0"/>
              <a:t>Πηγές</a:t>
            </a:r>
          </a:p>
        </p:txBody>
      </p:sp>
      <p:sp>
        <p:nvSpPr>
          <p:cNvPr id="3" name="Θέση περιεχομένου 2">
            <a:extLst>
              <a:ext uri="{FF2B5EF4-FFF2-40B4-BE49-F238E27FC236}">
                <a16:creationId xmlns:a16="http://schemas.microsoft.com/office/drawing/2014/main" xmlns="" id="{0559A0F6-2022-4B0D-B197-B9DEFD189E6D}"/>
              </a:ext>
            </a:extLst>
          </p:cNvPr>
          <p:cNvSpPr>
            <a:spLocks noGrp="1"/>
          </p:cNvSpPr>
          <p:nvPr>
            <p:ph idx="1"/>
          </p:nvPr>
        </p:nvSpPr>
        <p:spPr>
          <a:xfrm>
            <a:off x="1757363" y="1458261"/>
            <a:ext cx="9596437" cy="5047469"/>
          </a:xfrm>
        </p:spPr>
        <p:txBody>
          <a:bodyPr>
            <a:normAutofit fontScale="85000" lnSpcReduction="10000"/>
          </a:bodyPr>
          <a:lstStyle/>
          <a:p>
            <a:r>
              <a:rPr lang="en-US" dirty="0" err="1"/>
              <a:t>Eltringham</a:t>
            </a:r>
            <a:r>
              <a:rPr lang="en-US" dirty="0"/>
              <a:t>, S.K. (1991). </a:t>
            </a:r>
            <a:r>
              <a:rPr lang="en-US" i="1" dirty="0"/>
              <a:t>The illustrated encyclopedia of elephants: From their origins and evolution to their ceremonial and working relationship with man</a:t>
            </a:r>
            <a:r>
              <a:rPr lang="en-US" dirty="0"/>
              <a:t>. </a:t>
            </a:r>
            <a:r>
              <a:rPr lang="en-US" i="1" dirty="0"/>
              <a:t> </a:t>
            </a:r>
            <a:r>
              <a:rPr lang="en-US" dirty="0"/>
              <a:t>London: Salamander Books</a:t>
            </a:r>
          </a:p>
          <a:p>
            <a:r>
              <a:rPr lang="en-US" dirty="0"/>
              <a:t>Jamieson, D. (2006). Against zoos. </a:t>
            </a:r>
            <a:r>
              <a:rPr lang="el-GR" dirty="0"/>
              <a:t>Στο</a:t>
            </a:r>
            <a:r>
              <a:rPr lang="en-US" dirty="0"/>
              <a:t> P. Singer (</a:t>
            </a:r>
            <a:r>
              <a:rPr lang="el-GR" dirty="0" err="1"/>
              <a:t>Επιμ</a:t>
            </a:r>
            <a:r>
              <a:rPr lang="en-US" dirty="0"/>
              <a:t>.) </a:t>
            </a:r>
            <a:r>
              <a:rPr lang="en-US" i="1" dirty="0"/>
              <a:t>In Defense of Animals: The second wave</a:t>
            </a:r>
            <a:r>
              <a:rPr lang="en-US" dirty="0"/>
              <a:t> (</a:t>
            </a:r>
            <a:r>
              <a:rPr lang="el-GR" dirty="0" err="1"/>
              <a:t>σσ</a:t>
            </a:r>
            <a:r>
              <a:rPr lang="en-US" dirty="0"/>
              <a:t>. 108–117). Malden, MA: Blackwell Pub.</a:t>
            </a:r>
            <a:endParaRPr lang="el-GR" dirty="0"/>
          </a:p>
          <a:p>
            <a:r>
              <a:rPr lang="en-US" dirty="0"/>
              <a:t>Martin, A.R. (1990). </a:t>
            </a:r>
            <a:r>
              <a:rPr lang="en-US" i="1" dirty="0"/>
              <a:t>Whales and Dolphins</a:t>
            </a:r>
            <a:r>
              <a:rPr lang="en-US" dirty="0"/>
              <a:t>. London: Salamander Books</a:t>
            </a:r>
            <a:endParaRPr lang="el-GR" i="1" dirty="0"/>
          </a:p>
          <a:p>
            <a:endParaRPr lang="en-US" dirty="0"/>
          </a:p>
          <a:p>
            <a:r>
              <a:rPr lang="en-US" dirty="0"/>
              <a:t>World Animal Protection</a:t>
            </a:r>
            <a:endParaRPr lang="el-GR" dirty="0"/>
          </a:p>
          <a:p>
            <a:pPr marL="0" indent="0">
              <a:buNone/>
            </a:pPr>
            <a:endParaRPr lang="el-GR" dirty="0"/>
          </a:p>
          <a:p>
            <a:pPr marL="0" indent="0">
              <a:buNone/>
            </a:pPr>
            <a:endParaRPr lang="el-GR" dirty="0"/>
          </a:p>
          <a:p>
            <a:pPr marL="0" indent="0">
              <a:buNone/>
            </a:pPr>
            <a:r>
              <a:rPr lang="el-GR" dirty="0"/>
              <a:t>Φωτογραφίες από </a:t>
            </a:r>
            <a:r>
              <a:rPr lang="el-GR" dirty="0" err="1"/>
              <a:t>ιστότοπους</a:t>
            </a:r>
            <a:r>
              <a:rPr lang="el-GR" dirty="0"/>
              <a:t> με ελεύθερο υλικό</a:t>
            </a:r>
          </a:p>
          <a:p>
            <a:r>
              <a:rPr lang="en-US" altLang="el-GR" dirty="0">
                <a:hlinkClick r:id="rId2"/>
              </a:rPr>
              <a:t>https://pixabay.com</a:t>
            </a:r>
            <a:endParaRPr lang="el-GR" altLang="el-GR" dirty="0"/>
          </a:p>
          <a:p>
            <a:r>
              <a:rPr lang="en-US" altLang="el-GR" dirty="0">
                <a:hlinkClick r:id="rId3"/>
              </a:rPr>
              <a:t>https://unsplash.com</a:t>
            </a:r>
            <a:endParaRPr lang="en-US" altLang="el-GR" dirty="0"/>
          </a:p>
          <a:p>
            <a:endParaRPr lang="en-US" dirty="0"/>
          </a:p>
          <a:p>
            <a:endParaRPr lang="el-GR" dirty="0"/>
          </a:p>
        </p:txBody>
      </p:sp>
      <p:sp>
        <p:nvSpPr>
          <p:cNvPr id="22" name="Διάγραμμα ροής: Γραμμή σύνδεσης 21">
            <a:extLst>
              <a:ext uri="{FF2B5EF4-FFF2-40B4-BE49-F238E27FC236}">
                <a16:creationId xmlns:a16="http://schemas.microsoft.com/office/drawing/2014/main" xmlns="" id="{2EADC6EF-66A4-4535-A3E8-0535686DD69A}"/>
              </a:ext>
            </a:extLst>
          </p:cNvPr>
          <p:cNvSpPr/>
          <p:nvPr/>
        </p:nvSpPr>
        <p:spPr>
          <a:xfrm>
            <a:off x="518234" y="1229784"/>
            <a:ext cx="1091485" cy="1063632"/>
          </a:xfrm>
          <a:prstGeom prst="flowChartConnec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7" name="Διάγραμμα ροής: Γραμμή σύνδεσης 26">
            <a:extLst>
              <a:ext uri="{FF2B5EF4-FFF2-40B4-BE49-F238E27FC236}">
                <a16:creationId xmlns:a16="http://schemas.microsoft.com/office/drawing/2014/main" xmlns="" id="{D4279329-61B2-4090-90C5-C0A4E66417F3}"/>
              </a:ext>
            </a:extLst>
          </p:cNvPr>
          <p:cNvSpPr/>
          <p:nvPr/>
        </p:nvSpPr>
        <p:spPr>
          <a:xfrm>
            <a:off x="518235" y="3652675"/>
            <a:ext cx="1091485" cy="1063632"/>
          </a:xfrm>
          <a:prstGeom prst="flowChartConnecto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7" name="Γραφικό 6" descr="Βιβλία">
            <a:extLst>
              <a:ext uri="{FF2B5EF4-FFF2-40B4-BE49-F238E27FC236}">
                <a16:creationId xmlns:a16="http://schemas.microsoft.com/office/drawing/2014/main" xmlns="" id="{3851B5B4-624B-4A6B-BC19-7C0B709E67C8}"/>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749259" y="1446884"/>
            <a:ext cx="629433" cy="629433"/>
          </a:xfrm>
          <a:prstGeom prst="rect">
            <a:avLst/>
          </a:prstGeom>
        </p:spPr>
      </p:pic>
      <p:sp>
        <p:nvSpPr>
          <p:cNvPr id="26" name="Διάγραμμα ροής: Γραμμή σύνδεσης 25">
            <a:extLst>
              <a:ext uri="{FF2B5EF4-FFF2-40B4-BE49-F238E27FC236}">
                <a16:creationId xmlns:a16="http://schemas.microsoft.com/office/drawing/2014/main" xmlns="" id="{117B4957-0D1E-4163-97B9-49CD9F97B02A}"/>
              </a:ext>
            </a:extLst>
          </p:cNvPr>
          <p:cNvSpPr/>
          <p:nvPr/>
        </p:nvSpPr>
        <p:spPr>
          <a:xfrm>
            <a:off x="518234" y="5011934"/>
            <a:ext cx="1091485" cy="1063632"/>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13" name="Γραφικό 12" descr="Πατημασιές ζώου">
            <a:extLst>
              <a:ext uri="{FF2B5EF4-FFF2-40B4-BE49-F238E27FC236}">
                <a16:creationId xmlns:a16="http://schemas.microsoft.com/office/drawing/2014/main" xmlns="" id="{E06EED72-1B9F-4AEF-95FB-2674DD6E7A8C}"/>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719136" y="3847314"/>
            <a:ext cx="690954" cy="690954"/>
          </a:xfrm>
          <a:prstGeom prst="rect">
            <a:avLst/>
          </a:prstGeom>
        </p:spPr>
      </p:pic>
      <p:pic>
        <p:nvPicPr>
          <p:cNvPr id="17" name="Γραφικό 16" descr="Κάμερα">
            <a:extLst>
              <a:ext uri="{FF2B5EF4-FFF2-40B4-BE49-F238E27FC236}">
                <a16:creationId xmlns:a16="http://schemas.microsoft.com/office/drawing/2014/main" xmlns="" id="{335A215B-AF38-4CC5-85B1-B620AA8F5A8D}"/>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tretch>
            <a:fillRect/>
          </a:stretch>
        </p:blipFill>
        <p:spPr>
          <a:xfrm>
            <a:off x="767106" y="5246881"/>
            <a:ext cx="593737" cy="593737"/>
          </a:xfrm>
          <a:prstGeom prst="rect">
            <a:avLst/>
          </a:prstGeom>
        </p:spPr>
      </p:pic>
    </p:spTree>
    <p:extLst>
      <p:ext uri="{BB962C8B-B14F-4D97-AF65-F5344CB8AC3E}">
        <p14:creationId xmlns:p14="http://schemas.microsoft.com/office/powerpoint/2010/main" xmlns="" val="39414531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17837CC-56B6-432D-B9B5-B631DB302010}"/>
              </a:ext>
            </a:extLst>
          </p:cNvPr>
          <p:cNvSpPr>
            <a:spLocks noGrp="1"/>
          </p:cNvSpPr>
          <p:nvPr>
            <p:ph type="title"/>
          </p:nvPr>
        </p:nvSpPr>
        <p:spPr>
          <a:xfrm>
            <a:off x="0" y="0"/>
            <a:ext cx="12192000" cy="1814051"/>
          </a:xfrm>
          <a:solidFill>
            <a:srgbClr val="EF8D4B"/>
          </a:solidFill>
        </p:spPr>
        <p:txBody>
          <a:bodyPr/>
          <a:lstStyle/>
          <a:p>
            <a:r>
              <a:rPr lang="el-GR" dirty="0">
                <a:solidFill>
                  <a:schemeClr val="bg1"/>
                </a:solidFill>
              </a:rPr>
              <a:t>	Ποιο είναι το φυσικό τους περιβάλλον;</a:t>
            </a:r>
            <a:br>
              <a:rPr lang="el-GR" dirty="0">
                <a:solidFill>
                  <a:schemeClr val="bg1"/>
                </a:solidFill>
              </a:rPr>
            </a:br>
            <a:r>
              <a:rPr lang="el-GR" dirty="0">
                <a:solidFill>
                  <a:schemeClr val="bg1"/>
                </a:solidFill>
              </a:rPr>
              <a:t>	Πού βρίσκονται τα δελφίνια στις εικόνες;</a:t>
            </a:r>
          </a:p>
        </p:txBody>
      </p:sp>
      <p:pic>
        <p:nvPicPr>
          <p:cNvPr id="6" name="Θέση περιεχομένου 5">
            <a:extLst>
              <a:ext uri="{FF2B5EF4-FFF2-40B4-BE49-F238E27FC236}">
                <a16:creationId xmlns:a16="http://schemas.microsoft.com/office/drawing/2014/main" xmlns="" id="{DB2D052D-D109-477A-A420-AD80E195866A}"/>
              </a:ext>
            </a:extLst>
          </p:cNvPr>
          <p:cNvPicPr>
            <a:picLocks noGrp="1" noChangeAspect="1"/>
          </p:cNvPicPr>
          <p:nvPr>
            <p:ph sz="half" idx="1"/>
          </p:nvPr>
        </p:nvPicPr>
        <p:blipFill>
          <a:blip r:embed="rId2" cstate="print">
            <a:extLst>
              <a:ext uri="{28A0092B-C50C-407E-A947-70E740481C1C}">
                <a14:useLocalDpi xmlns:a14="http://schemas.microsoft.com/office/drawing/2010/main" xmlns="" val="0"/>
              </a:ext>
            </a:extLst>
          </a:blip>
          <a:srcRect/>
          <a:stretch/>
        </p:blipFill>
        <p:spPr>
          <a:xfrm>
            <a:off x="838199" y="2848710"/>
            <a:ext cx="5181599" cy="3458993"/>
          </a:xfrm>
        </p:spPr>
      </p:pic>
      <p:pic>
        <p:nvPicPr>
          <p:cNvPr id="8" name="Θέση περιεχομένου 7">
            <a:extLst>
              <a:ext uri="{FF2B5EF4-FFF2-40B4-BE49-F238E27FC236}">
                <a16:creationId xmlns:a16="http://schemas.microsoft.com/office/drawing/2014/main" xmlns="" id="{9A961148-1CAC-48B3-BAF1-4506B210FF4A}"/>
              </a:ext>
            </a:extLst>
          </p:cNvPr>
          <p:cNvPicPr>
            <a:picLocks noGrp="1" noChangeAspect="1"/>
          </p:cNvPicPr>
          <p:nvPr>
            <p:ph sz="half" idx="2"/>
          </p:nvPr>
        </p:nvPicPr>
        <p:blipFill>
          <a:blip r:embed="rId3" cstate="print">
            <a:extLst>
              <a:ext uri="{28A0092B-C50C-407E-A947-70E740481C1C}">
                <a14:useLocalDpi xmlns:a14="http://schemas.microsoft.com/office/drawing/2010/main" xmlns="" val="0"/>
              </a:ext>
            </a:extLst>
          </a:blip>
          <a:srcRect/>
          <a:stretch/>
        </p:blipFill>
        <p:spPr>
          <a:xfrm>
            <a:off x="6172204" y="3429000"/>
            <a:ext cx="5181600" cy="2914650"/>
          </a:xfrm>
        </p:spPr>
      </p:pic>
      <p:sp>
        <p:nvSpPr>
          <p:cNvPr id="3" name="Φυσαλίδα ομιλίας: Έλλειψη 2">
            <a:extLst>
              <a:ext uri="{FF2B5EF4-FFF2-40B4-BE49-F238E27FC236}">
                <a16:creationId xmlns:a16="http://schemas.microsoft.com/office/drawing/2014/main" xmlns="" id="{741B183A-072D-428A-8388-13EC66961529}"/>
              </a:ext>
            </a:extLst>
          </p:cNvPr>
          <p:cNvSpPr/>
          <p:nvPr/>
        </p:nvSpPr>
        <p:spPr>
          <a:xfrm>
            <a:off x="2424334" y="0"/>
            <a:ext cx="6808762" cy="3677281"/>
          </a:xfrm>
          <a:prstGeom prst="wedgeEllipseCallout">
            <a:avLst>
              <a:gd name="adj1" fmla="val 23171"/>
              <a:gd name="adj2" fmla="val 60970"/>
            </a:avLst>
          </a:prstGeom>
          <a:solidFill>
            <a:srgbClr val="A6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bg1"/>
                </a:solidFill>
                <a:latin typeface="Segoe Print" panose="02000600000000000000" pitchFamily="2" charset="0"/>
              </a:rPr>
              <a:t>Εμείς τα δελφίνια είμαστε πολύ καλοί κολυμβητές.  Μας αρέσει να παίζουμε στα κύματα και να πηδάμε αρκετά μέτρα μακριά από το νερό. Όταν ψάχνουμε για τροφή κολυμπάμε μεγάλες αποστάσεις και μπορεί να φτάσουμε ταχύτητες 25 χλμ. ανά ώρα. Το ενυδρείο μας όμως δεν είναι αρκετά μεγάλο για να κολυμπήσουμε τόσο, ούτε έχει κύματα για να παίξουμε…</a:t>
            </a:r>
          </a:p>
        </p:txBody>
      </p:sp>
    </p:spTree>
    <p:extLst>
      <p:ext uri="{BB962C8B-B14F-4D97-AF65-F5344CB8AC3E}">
        <p14:creationId xmlns:p14="http://schemas.microsoft.com/office/powerpoint/2010/main" xmlns="" val="91748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81BC666-FE94-48B5-8C4E-1E8EFB017AEF}"/>
              </a:ext>
            </a:extLst>
          </p:cNvPr>
          <p:cNvSpPr>
            <a:spLocks noGrp="1"/>
          </p:cNvSpPr>
          <p:nvPr>
            <p:ph type="title"/>
          </p:nvPr>
        </p:nvSpPr>
        <p:spPr>
          <a:xfrm>
            <a:off x="0" y="0"/>
            <a:ext cx="12192000" cy="1825625"/>
          </a:xfrm>
          <a:solidFill>
            <a:srgbClr val="EF8D4B"/>
          </a:solidFill>
        </p:spPr>
        <p:txBody>
          <a:bodyPr>
            <a:normAutofit fontScale="90000"/>
          </a:bodyPr>
          <a:lstStyle/>
          <a:p>
            <a:r>
              <a:rPr lang="el-GR" dirty="0">
                <a:solidFill>
                  <a:schemeClr val="bg1"/>
                </a:solidFill>
              </a:rPr>
              <a:t>	Ποιο είναι το φυσικό τους περιβάλλον;</a:t>
            </a:r>
            <a:br>
              <a:rPr lang="el-GR" dirty="0">
                <a:solidFill>
                  <a:schemeClr val="bg1"/>
                </a:solidFill>
              </a:rPr>
            </a:br>
            <a:r>
              <a:rPr lang="el-GR" dirty="0">
                <a:solidFill>
                  <a:schemeClr val="bg1"/>
                </a:solidFill>
              </a:rPr>
              <a:t>	Πού βρίσκονται οι πιγκουίνοι σε κάθε εικόνα;</a:t>
            </a:r>
            <a:br>
              <a:rPr lang="el-GR" dirty="0">
                <a:solidFill>
                  <a:schemeClr val="bg1"/>
                </a:solidFill>
              </a:rPr>
            </a:br>
            <a:r>
              <a:rPr lang="el-GR" dirty="0">
                <a:solidFill>
                  <a:schemeClr val="bg1"/>
                </a:solidFill>
              </a:rPr>
              <a:t>	Τι παρατηρείς;</a:t>
            </a:r>
          </a:p>
        </p:txBody>
      </p:sp>
      <p:pic>
        <p:nvPicPr>
          <p:cNvPr id="6" name="Θέση περιεχομένου 5">
            <a:extLst>
              <a:ext uri="{FF2B5EF4-FFF2-40B4-BE49-F238E27FC236}">
                <a16:creationId xmlns:a16="http://schemas.microsoft.com/office/drawing/2014/main" xmlns="" id="{BA4F4D80-09A6-4EFA-B7B7-54929D316530}"/>
              </a:ext>
            </a:extLst>
          </p:cNvPr>
          <p:cNvPicPr>
            <a:picLocks noGrp="1" noChangeAspect="1"/>
          </p:cNvPicPr>
          <p:nvPr>
            <p:ph sz="half" idx="1"/>
          </p:nvPr>
        </p:nvPicPr>
        <p:blipFill>
          <a:blip r:embed="rId2">
            <a:extLst>
              <a:ext uri="{28A0092B-C50C-407E-A947-70E740481C1C}">
                <a14:useLocalDpi xmlns:a14="http://schemas.microsoft.com/office/drawing/2010/main" xmlns="" val="0"/>
              </a:ext>
            </a:extLst>
          </a:blip>
          <a:srcRect/>
          <a:stretch/>
        </p:blipFill>
        <p:spPr>
          <a:xfrm>
            <a:off x="1570650" y="2120593"/>
            <a:ext cx="3480726" cy="4351337"/>
          </a:xfrm>
        </p:spPr>
      </p:pic>
      <p:pic>
        <p:nvPicPr>
          <p:cNvPr id="8" name="Θέση περιεχομένου 7">
            <a:extLst>
              <a:ext uri="{FF2B5EF4-FFF2-40B4-BE49-F238E27FC236}">
                <a16:creationId xmlns:a16="http://schemas.microsoft.com/office/drawing/2014/main" xmlns="" id="{5AFD841A-46AA-4DC7-BA7F-BFF22783BA6B}"/>
              </a:ext>
            </a:extLst>
          </p:cNvPr>
          <p:cNvPicPr>
            <a:picLocks noGrp="1" noChangeAspect="1"/>
          </p:cNvPicPr>
          <p:nvPr>
            <p:ph sz="half" idx="2"/>
          </p:nvPr>
        </p:nvPicPr>
        <p:blipFill>
          <a:blip r:embed="rId3" cstate="print">
            <a:extLst>
              <a:ext uri="{28A0092B-C50C-407E-A947-70E740481C1C}">
                <a14:useLocalDpi xmlns:a14="http://schemas.microsoft.com/office/drawing/2010/main" xmlns="" val="0"/>
              </a:ext>
            </a:extLst>
          </a:blip>
          <a:srcRect/>
          <a:stretch/>
        </p:blipFill>
        <p:spPr>
          <a:xfrm>
            <a:off x="6096000" y="2436326"/>
            <a:ext cx="5181600" cy="3454400"/>
          </a:xfrm>
        </p:spPr>
      </p:pic>
    </p:spTree>
    <p:extLst>
      <p:ext uri="{BB962C8B-B14F-4D97-AF65-F5344CB8AC3E}">
        <p14:creationId xmlns:p14="http://schemas.microsoft.com/office/powerpoint/2010/main" xmlns="" val="3230152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43AE401-BFAC-4439-AE3E-EAB1168A1354}"/>
              </a:ext>
            </a:extLst>
          </p:cNvPr>
          <p:cNvSpPr>
            <a:spLocks noGrp="1"/>
          </p:cNvSpPr>
          <p:nvPr>
            <p:ph type="title"/>
          </p:nvPr>
        </p:nvSpPr>
        <p:spPr>
          <a:xfrm>
            <a:off x="0" y="1"/>
            <a:ext cx="12192000" cy="1533832"/>
          </a:xfrm>
          <a:solidFill>
            <a:srgbClr val="EF8D4B"/>
          </a:solidFill>
        </p:spPr>
        <p:txBody>
          <a:bodyPr>
            <a:normAutofit/>
          </a:bodyPr>
          <a:lstStyle/>
          <a:p>
            <a:r>
              <a:rPr lang="el-GR" sz="3600" dirty="0">
                <a:solidFill>
                  <a:schemeClr val="bg1"/>
                </a:solidFill>
              </a:rPr>
              <a:t>	</a:t>
            </a:r>
            <a:r>
              <a:rPr lang="el-GR" dirty="0">
                <a:solidFill>
                  <a:schemeClr val="bg1"/>
                </a:solidFill>
              </a:rPr>
              <a:t>Ποιο είναι το φυσικό τους περιβάλλον;</a:t>
            </a:r>
            <a:br>
              <a:rPr lang="el-GR" dirty="0">
                <a:solidFill>
                  <a:schemeClr val="bg1"/>
                </a:solidFill>
              </a:rPr>
            </a:br>
            <a:r>
              <a:rPr lang="el-GR" dirty="0">
                <a:solidFill>
                  <a:schemeClr val="bg1"/>
                </a:solidFill>
              </a:rPr>
              <a:t>	Παρατηρείτε κάτι διαφορετικό σε κάθε εικόνα;</a:t>
            </a:r>
          </a:p>
        </p:txBody>
      </p:sp>
      <p:pic>
        <p:nvPicPr>
          <p:cNvPr id="10" name="Θέση περιεχομένου 9">
            <a:extLst>
              <a:ext uri="{FF2B5EF4-FFF2-40B4-BE49-F238E27FC236}">
                <a16:creationId xmlns:a16="http://schemas.microsoft.com/office/drawing/2014/main" xmlns="" id="{95CF4BA8-597D-473E-B3B0-89E4327376B9}"/>
              </a:ext>
            </a:extLst>
          </p:cNvPr>
          <p:cNvPicPr>
            <a:picLocks noGrp="1" noChangeAspect="1"/>
          </p:cNvPicPr>
          <p:nvPr>
            <p:ph sz="half" idx="1"/>
          </p:nvPr>
        </p:nvPicPr>
        <p:blipFill>
          <a:blip r:embed="rId2">
            <a:extLst>
              <a:ext uri="{28A0092B-C50C-407E-A947-70E740481C1C}">
                <a14:useLocalDpi xmlns:a14="http://schemas.microsoft.com/office/drawing/2010/main" xmlns="" val="0"/>
              </a:ext>
            </a:extLst>
          </a:blip>
          <a:srcRect/>
          <a:stretch/>
        </p:blipFill>
        <p:spPr>
          <a:xfrm>
            <a:off x="543235" y="2672523"/>
            <a:ext cx="5181598" cy="3453953"/>
          </a:xfrm>
        </p:spPr>
      </p:pic>
      <p:pic>
        <p:nvPicPr>
          <p:cNvPr id="8" name="Θέση περιεχομένου 7">
            <a:extLst>
              <a:ext uri="{FF2B5EF4-FFF2-40B4-BE49-F238E27FC236}">
                <a16:creationId xmlns:a16="http://schemas.microsoft.com/office/drawing/2014/main" xmlns="" id="{49923606-FD6A-4508-AF53-D81A1A7FAF5A}"/>
              </a:ext>
            </a:extLst>
          </p:cNvPr>
          <p:cNvPicPr>
            <a:picLocks noGrp="1" noChangeAspect="1"/>
          </p:cNvPicPr>
          <p:nvPr>
            <p:ph sz="half" idx="2"/>
          </p:nvPr>
        </p:nvPicPr>
        <p:blipFill>
          <a:blip r:embed="rId3" cstate="print">
            <a:extLst>
              <a:ext uri="{28A0092B-C50C-407E-A947-70E740481C1C}">
                <a14:useLocalDpi xmlns:a14="http://schemas.microsoft.com/office/drawing/2010/main" xmlns="" val="0"/>
              </a:ext>
            </a:extLst>
          </a:blip>
          <a:srcRect/>
          <a:stretch/>
        </p:blipFill>
        <p:spPr>
          <a:xfrm>
            <a:off x="6467168" y="3077129"/>
            <a:ext cx="5181598" cy="2915999"/>
          </a:xfrm>
        </p:spPr>
      </p:pic>
      <p:sp>
        <p:nvSpPr>
          <p:cNvPr id="3" name="Φυσαλίδα ομιλίας: Έλλειψη 2">
            <a:extLst>
              <a:ext uri="{FF2B5EF4-FFF2-40B4-BE49-F238E27FC236}">
                <a16:creationId xmlns:a16="http://schemas.microsoft.com/office/drawing/2014/main" xmlns="" id="{A946F6C3-9CFB-471C-9427-9DCF5F8E4AB8}"/>
              </a:ext>
            </a:extLst>
          </p:cNvPr>
          <p:cNvSpPr/>
          <p:nvPr/>
        </p:nvSpPr>
        <p:spPr>
          <a:xfrm>
            <a:off x="1678856" y="1097280"/>
            <a:ext cx="5059569" cy="2644501"/>
          </a:xfrm>
          <a:prstGeom prst="wedgeEllipseCallou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latin typeface="Segoe Print" panose="02000600000000000000" pitchFamily="2" charset="0"/>
              </a:rPr>
              <a:t>Οι ελέφαντες είμαστε κοινωνικά ζώα. Οι θηλυκοί ελέφαντες ζούμε σε ομάδες με την οικογένειά μας και τα μικρά μας. Τα αρσενικά όταν μεγαλώσουν ζουν μόνα τους ή με άλλα αρσενικά.</a:t>
            </a:r>
          </a:p>
        </p:txBody>
      </p:sp>
    </p:spTree>
    <p:extLst>
      <p:ext uri="{BB962C8B-B14F-4D97-AF65-F5344CB8AC3E}">
        <p14:creationId xmlns:p14="http://schemas.microsoft.com/office/powerpoint/2010/main" xmlns="" val="161044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C72802F-51B4-44BF-8B76-823BFF836A33}"/>
              </a:ext>
            </a:extLst>
          </p:cNvPr>
          <p:cNvSpPr>
            <a:spLocks noGrp="1"/>
          </p:cNvSpPr>
          <p:nvPr>
            <p:ph type="title"/>
          </p:nvPr>
        </p:nvSpPr>
        <p:spPr>
          <a:xfrm>
            <a:off x="0" y="0"/>
            <a:ext cx="12192000" cy="1690689"/>
          </a:xfrm>
          <a:solidFill>
            <a:srgbClr val="EF8D4B"/>
          </a:solidFill>
        </p:spPr>
        <p:txBody>
          <a:bodyPr>
            <a:normAutofit/>
          </a:bodyPr>
          <a:lstStyle/>
          <a:p>
            <a:r>
              <a:rPr lang="el-GR" dirty="0">
                <a:solidFill>
                  <a:schemeClr val="bg1"/>
                </a:solidFill>
              </a:rPr>
              <a:t>	Ποιο περιβάλλον είναι κατάλληλο για την πολική 	αρκούδα; Γιατί;</a:t>
            </a:r>
          </a:p>
        </p:txBody>
      </p:sp>
      <p:pic>
        <p:nvPicPr>
          <p:cNvPr id="6" name="Θέση περιεχομένου 5">
            <a:extLst>
              <a:ext uri="{FF2B5EF4-FFF2-40B4-BE49-F238E27FC236}">
                <a16:creationId xmlns:a16="http://schemas.microsoft.com/office/drawing/2014/main" xmlns="" id="{8B9CE8C4-2199-4414-8E35-06739B63A126}"/>
              </a:ext>
            </a:extLst>
          </p:cNvPr>
          <p:cNvPicPr>
            <a:picLocks noGrp="1" noChangeAspect="1"/>
          </p:cNvPicPr>
          <p:nvPr>
            <p:ph sz="half" idx="1"/>
          </p:nvPr>
        </p:nvPicPr>
        <p:blipFill>
          <a:blip r:embed="rId2">
            <a:extLst>
              <a:ext uri="{28A0092B-C50C-407E-A947-70E740481C1C}">
                <a14:useLocalDpi xmlns:a14="http://schemas.microsoft.com/office/drawing/2010/main" xmlns="" val="0"/>
              </a:ext>
            </a:extLst>
          </a:blip>
          <a:srcRect/>
          <a:stretch/>
        </p:blipFill>
        <p:spPr>
          <a:xfrm>
            <a:off x="838200" y="2274094"/>
            <a:ext cx="5181600" cy="3454400"/>
          </a:xfrm>
        </p:spPr>
      </p:pic>
      <p:pic>
        <p:nvPicPr>
          <p:cNvPr id="8" name="Θέση περιεχομένου 7">
            <a:extLst>
              <a:ext uri="{FF2B5EF4-FFF2-40B4-BE49-F238E27FC236}">
                <a16:creationId xmlns:a16="http://schemas.microsoft.com/office/drawing/2014/main" xmlns="" id="{5F3D95E6-1FA1-43C5-BFF6-5CEBC868DEB0}"/>
              </a:ext>
            </a:extLst>
          </p:cNvPr>
          <p:cNvPicPr>
            <a:picLocks noGrp="1" noChangeAspect="1"/>
          </p:cNvPicPr>
          <p:nvPr>
            <p:ph sz="half" idx="2"/>
          </p:nvPr>
        </p:nvPicPr>
        <p:blipFill>
          <a:blip r:embed="rId3" cstate="print">
            <a:extLst>
              <a:ext uri="{28A0092B-C50C-407E-A947-70E740481C1C}">
                <a14:useLocalDpi xmlns:a14="http://schemas.microsoft.com/office/drawing/2010/main" xmlns="" val="0"/>
              </a:ext>
            </a:extLst>
          </a:blip>
          <a:srcRect/>
          <a:stretch/>
        </p:blipFill>
        <p:spPr>
          <a:xfrm>
            <a:off x="6172200" y="2274094"/>
            <a:ext cx="5181600" cy="3454400"/>
          </a:xfrm>
        </p:spPr>
      </p:pic>
    </p:spTree>
    <p:extLst>
      <p:ext uri="{BB962C8B-B14F-4D97-AF65-F5344CB8AC3E}">
        <p14:creationId xmlns:p14="http://schemas.microsoft.com/office/powerpoint/2010/main" xmlns="" val="15236252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6D4DAF5-8857-4281-8D8E-E1EF20069C55}"/>
              </a:ext>
            </a:extLst>
          </p:cNvPr>
          <p:cNvSpPr>
            <a:spLocks noGrp="1"/>
          </p:cNvSpPr>
          <p:nvPr>
            <p:ph type="title"/>
          </p:nvPr>
        </p:nvSpPr>
        <p:spPr>
          <a:xfrm>
            <a:off x="0" y="-28242"/>
            <a:ext cx="12192000" cy="1637070"/>
          </a:xfrm>
          <a:solidFill>
            <a:srgbClr val="EF8D4B"/>
          </a:solidFill>
        </p:spPr>
        <p:txBody>
          <a:bodyPr>
            <a:noAutofit/>
          </a:bodyPr>
          <a:lstStyle/>
          <a:p>
            <a:r>
              <a:rPr lang="el-GR" dirty="0">
                <a:solidFill>
                  <a:schemeClr val="bg1"/>
                </a:solidFill>
              </a:rPr>
              <a:t>	Ποιο είναι το φυσικό τους περιβάλλον;</a:t>
            </a:r>
          </a:p>
        </p:txBody>
      </p:sp>
      <p:pic>
        <p:nvPicPr>
          <p:cNvPr id="6" name="Θέση περιεχομένου 5">
            <a:extLst>
              <a:ext uri="{FF2B5EF4-FFF2-40B4-BE49-F238E27FC236}">
                <a16:creationId xmlns:a16="http://schemas.microsoft.com/office/drawing/2014/main" xmlns="" id="{32F08B88-04EF-451E-9730-53B0D1459263}"/>
              </a:ext>
            </a:extLst>
          </p:cNvPr>
          <p:cNvPicPr>
            <a:picLocks noGrp="1" noChangeAspect="1"/>
          </p:cNvPicPr>
          <p:nvPr>
            <p:ph sz="half" idx="1"/>
          </p:nvPr>
        </p:nvPicPr>
        <p:blipFill>
          <a:blip r:embed="rId2">
            <a:extLst>
              <a:ext uri="{28A0092B-C50C-407E-A947-70E740481C1C}">
                <a14:useLocalDpi xmlns:a14="http://schemas.microsoft.com/office/drawing/2010/main" xmlns="" val="0"/>
              </a:ext>
            </a:extLst>
          </a:blip>
          <a:srcRect/>
          <a:stretch/>
        </p:blipFill>
        <p:spPr>
          <a:xfrm>
            <a:off x="1688465" y="1825625"/>
            <a:ext cx="3481070" cy="4351337"/>
          </a:xfrm>
        </p:spPr>
      </p:pic>
      <p:pic>
        <p:nvPicPr>
          <p:cNvPr id="8" name="Θέση περιεχομένου 7">
            <a:extLst>
              <a:ext uri="{FF2B5EF4-FFF2-40B4-BE49-F238E27FC236}">
                <a16:creationId xmlns:a16="http://schemas.microsoft.com/office/drawing/2014/main" xmlns="" id="{57FC09AB-1A27-4A33-A4A1-2BD3D066374E}"/>
              </a:ext>
            </a:extLst>
          </p:cNvPr>
          <p:cNvPicPr>
            <a:picLocks noGrp="1" noChangeAspect="1"/>
          </p:cNvPicPr>
          <p:nvPr>
            <p:ph sz="half" idx="2"/>
          </p:nvPr>
        </p:nvPicPr>
        <p:blipFill>
          <a:blip r:embed="rId3" cstate="print">
            <a:extLst>
              <a:ext uri="{28A0092B-C50C-407E-A947-70E740481C1C}">
                <a14:useLocalDpi xmlns:a14="http://schemas.microsoft.com/office/drawing/2010/main" xmlns="" val="0"/>
              </a:ext>
            </a:extLst>
          </a:blip>
          <a:srcRect/>
          <a:stretch/>
        </p:blipFill>
        <p:spPr>
          <a:xfrm>
            <a:off x="6216445" y="2613307"/>
            <a:ext cx="5181600" cy="3454400"/>
          </a:xfrm>
        </p:spPr>
      </p:pic>
      <p:sp>
        <p:nvSpPr>
          <p:cNvPr id="3" name="Φυσαλίδα ομιλίας: Έλλειψη 2">
            <a:extLst>
              <a:ext uri="{FF2B5EF4-FFF2-40B4-BE49-F238E27FC236}">
                <a16:creationId xmlns:a16="http://schemas.microsoft.com/office/drawing/2014/main" xmlns="" id="{07A9C041-9ABB-4192-A26C-F7B593718837}"/>
              </a:ext>
            </a:extLst>
          </p:cNvPr>
          <p:cNvSpPr/>
          <p:nvPr/>
        </p:nvSpPr>
        <p:spPr>
          <a:xfrm>
            <a:off x="6511980" y="228160"/>
            <a:ext cx="5459626" cy="3454400"/>
          </a:xfrm>
          <a:prstGeom prst="wedgeEllipseCallout">
            <a:avLst/>
          </a:prstGeom>
          <a:solidFill>
            <a:srgbClr val="A6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latin typeface="Segoe Print" panose="02000600000000000000" pitchFamily="2" charset="0"/>
              </a:rPr>
              <a:t>Οι ζέβρες είμαστε φυτοφάγα ζώα. Όταν βρισκόμαστε στη φύση βρίσκουμε μόνες μας την τροφή μας, όπως και τα υπόλοιπα ζώα. Στους ζωολογικούς κήπους όμως δεν μπορούμε να βρούμε μόνες μας την τροφή μας και χρειαζόμαστε κάποιον άνθρωπο να μας ταΐσει.</a:t>
            </a:r>
          </a:p>
        </p:txBody>
      </p:sp>
    </p:spTree>
    <p:extLst>
      <p:ext uri="{BB962C8B-B14F-4D97-AF65-F5344CB8AC3E}">
        <p14:creationId xmlns:p14="http://schemas.microsoft.com/office/powerpoint/2010/main" xmlns="" val="348145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DC75B55-003D-4454-B5CB-F881199EDBB1}"/>
              </a:ext>
            </a:extLst>
          </p:cNvPr>
          <p:cNvSpPr>
            <a:spLocks noGrp="1"/>
          </p:cNvSpPr>
          <p:nvPr>
            <p:ph type="title"/>
          </p:nvPr>
        </p:nvSpPr>
        <p:spPr>
          <a:xfrm>
            <a:off x="0" y="0"/>
            <a:ext cx="12192000" cy="1690689"/>
          </a:xfrm>
          <a:solidFill>
            <a:srgbClr val="EF8D4B"/>
          </a:solidFill>
        </p:spPr>
        <p:txBody>
          <a:bodyPr>
            <a:normAutofit/>
          </a:bodyPr>
          <a:lstStyle/>
          <a:p>
            <a:r>
              <a:rPr lang="el-GR" dirty="0">
                <a:solidFill>
                  <a:schemeClr val="bg1"/>
                </a:solidFill>
              </a:rPr>
              <a:t>	Ποιο είναι το φυσικό του περιβάλλον;</a:t>
            </a:r>
          </a:p>
        </p:txBody>
      </p:sp>
      <p:pic>
        <p:nvPicPr>
          <p:cNvPr id="6" name="Θέση περιεχομένου 5">
            <a:extLst>
              <a:ext uri="{FF2B5EF4-FFF2-40B4-BE49-F238E27FC236}">
                <a16:creationId xmlns:a16="http://schemas.microsoft.com/office/drawing/2014/main" xmlns="" id="{62CA2683-64E9-42A0-9D55-7C762D9655C7}"/>
              </a:ext>
            </a:extLst>
          </p:cNvPr>
          <p:cNvPicPr>
            <a:picLocks noGrp="1" noChangeAspect="1"/>
          </p:cNvPicPr>
          <p:nvPr>
            <p:ph sz="half" idx="1"/>
          </p:nvPr>
        </p:nvPicPr>
        <p:blipFill>
          <a:blip r:embed="rId2">
            <a:extLst>
              <a:ext uri="{28A0092B-C50C-407E-A947-70E740481C1C}">
                <a14:useLocalDpi xmlns:a14="http://schemas.microsoft.com/office/drawing/2010/main" xmlns="" val="0"/>
              </a:ext>
            </a:extLst>
          </a:blip>
          <a:srcRect/>
          <a:stretch/>
        </p:blipFill>
        <p:spPr>
          <a:xfrm>
            <a:off x="6321654" y="2447514"/>
            <a:ext cx="5490268" cy="3659813"/>
          </a:xfrm>
        </p:spPr>
      </p:pic>
      <p:pic>
        <p:nvPicPr>
          <p:cNvPr id="8" name="Θέση περιεχομένου 7">
            <a:extLst>
              <a:ext uri="{FF2B5EF4-FFF2-40B4-BE49-F238E27FC236}">
                <a16:creationId xmlns:a16="http://schemas.microsoft.com/office/drawing/2014/main" xmlns="" id="{CD0C288B-8F89-4AA8-A948-7B9F9A950E34}"/>
              </a:ext>
            </a:extLst>
          </p:cNvPr>
          <p:cNvPicPr>
            <a:picLocks noGrp="1" noChangeAspect="1"/>
          </p:cNvPicPr>
          <p:nvPr>
            <p:ph sz="half" idx="2"/>
          </p:nvPr>
        </p:nvPicPr>
        <p:blipFill>
          <a:blip r:embed="rId3">
            <a:extLst>
              <a:ext uri="{28A0092B-C50C-407E-A947-70E740481C1C}">
                <a14:useLocalDpi xmlns:a14="http://schemas.microsoft.com/office/drawing/2010/main" xmlns="" val="0"/>
              </a:ext>
            </a:extLst>
          </a:blip>
          <a:srcRect/>
          <a:stretch/>
        </p:blipFill>
        <p:spPr>
          <a:xfrm>
            <a:off x="223195" y="2447514"/>
            <a:ext cx="5647152" cy="3659813"/>
          </a:xfrm>
        </p:spPr>
      </p:pic>
      <p:sp>
        <p:nvSpPr>
          <p:cNvPr id="3" name="Φυσαλίδα ομιλίας: Έλλειψη 2">
            <a:extLst>
              <a:ext uri="{FF2B5EF4-FFF2-40B4-BE49-F238E27FC236}">
                <a16:creationId xmlns:a16="http://schemas.microsoft.com/office/drawing/2014/main" xmlns="" id="{8128590E-4BA6-4004-A120-BC75ABD5926B}"/>
              </a:ext>
            </a:extLst>
          </p:cNvPr>
          <p:cNvSpPr/>
          <p:nvPr/>
        </p:nvSpPr>
        <p:spPr>
          <a:xfrm flipH="1">
            <a:off x="4814765" y="1091380"/>
            <a:ext cx="5490267" cy="2810869"/>
          </a:xfrm>
          <a:prstGeom prst="wedgeEllipseCallou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latin typeface="Segoe Print" panose="02000600000000000000" pitchFamily="2" charset="0"/>
              </a:rPr>
              <a:t>Είμαι ο γατόπαρδος ή αλλιώς </a:t>
            </a:r>
            <a:r>
              <a:rPr lang="el-GR" dirty="0" err="1" smtClean="0">
                <a:solidFill>
                  <a:schemeClr val="tx1"/>
                </a:solidFill>
                <a:latin typeface="Segoe Print" panose="02000600000000000000" pitchFamily="2" charset="0"/>
              </a:rPr>
              <a:t>τσιτάχ</a:t>
            </a:r>
            <a:r>
              <a:rPr lang="el-GR" dirty="0" smtClean="0">
                <a:solidFill>
                  <a:schemeClr val="tx1"/>
                </a:solidFill>
                <a:latin typeface="Segoe Print" panose="02000600000000000000" pitchFamily="2" charset="0"/>
              </a:rPr>
              <a:t>. </a:t>
            </a:r>
            <a:r>
              <a:rPr lang="el-GR" dirty="0">
                <a:solidFill>
                  <a:schemeClr val="tx1"/>
                </a:solidFill>
                <a:latin typeface="Segoe Print" panose="02000600000000000000" pitchFamily="2" charset="0"/>
              </a:rPr>
              <a:t>Είμαι το πιο γρήγορο θηλαστικό πάνω στη γη και χρειάζομαι χώρο για να τρέξω. Στο ζωολογικό κήπο τα ζώα δεν έχουμε όσο χώρο χρειαζόμαστε για να τρέξουμε ελεύθερα…</a:t>
            </a:r>
          </a:p>
        </p:txBody>
      </p:sp>
    </p:spTree>
    <p:extLst>
      <p:ext uri="{BB962C8B-B14F-4D97-AF65-F5344CB8AC3E}">
        <p14:creationId xmlns:p14="http://schemas.microsoft.com/office/powerpoint/2010/main" xmlns="" val="150810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BAB2C1B-FC95-425B-88EF-B90E96E5D77A}"/>
              </a:ext>
            </a:extLst>
          </p:cNvPr>
          <p:cNvSpPr>
            <a:spLocks noGrp="1"/>
          </p:cNvSpPr>
          <p:nvPr>
            <p:ph type="title"/>
          </p:nvPr>
        </p:nvSpPr>
        <p:spPr>
          <a:xfrm>
            <a:off x="209669" y="1373741"/>
            <a:ext cx="3890382" cy="639356"/>
          </a:xfrm>
        </p:spPr>
        <p:txBody>
          <a:bodyPr>
            <a:noAutofit/>
          </a:bodyPr>
          <a:lstStyle/>
          <a:p>
            <a:r>
              <a:rPr lang="el-GR" sz="3200" b="1" dirty="0">
                <a:solidFill>
                  <a:srgbClr val="ED7D31"/>
                </a:solidFill>
              </a:rPr>
              <a:t>Τα ζώα έχουν ανάγκη να τρέχουν ελεύθερα, να σκαρφαλώνουν ελεύθερα…</a:t>
            </a:r>
          </a:p>
        </p:txBody>
      </p:sp>
      <p:pic>
        <p:nvPicPr>
          <p:cNvPr id="6" name="Θέση περιεχομένου 5">
            <a:extLst>
              <a:ext uri="{FF2B5EF4-FFF2-40B4-BE49-F238E27FC236}">
                <a16:creationId xmlns:a16="http://schemas.microsoft.com/office/drawing/2014/main" xmlns="" id="{1F78A2A5-BFE3-4012-A2B3-1C7A1BCF4846}"/>
              </a:ext>
            </a:extLst>
          </p:cNvPr>
          <p:cNvPicPr>
            <a:picLocks noGrp="1" noChangeAspect="1"/>
          </p:cNvPicPr>
          <p:nvPr>
            <p:ph sz="half" idx="1"/>
          </p:nvPr>
        </p:nvPicPr>
        <p:blipFill>
          <a:blip r:embed="rId2" cstate="print">
            <a:extLst>
              <a:ext uri="{28A0092B-C50C-407E-A947-70E740481C1C}">
                <a14:useLocalDpi xmlns:a14="http://schemas.microsoft.com/office/drawing/2010/main" xmlns="" val="0"/>
              </a:ext>
            </a:extLst>
          </a:blip>
          <a:srcRect/>
          <a:stretch/>
        </p:blipFill>
        <p:spPr>
          <a:xfrm>
            <a:off x="209670" y="3611905"/>
            <a:ext cx="4403959" cy="2935972"/>
          </a:xfrm>
        </p:spPr>
      </p:pic>
      <p:pic>
        <p:nvPicPr>
          <p:cNvPr id="8" name="Θέση περιεχομένου 7" descr="Εικόνα που περιέχει υπαίθριος, πέταγμα, πουλί, πίδακας&#10;&#10;Περιγραφή που δημιουργήθηκε αυτόματα">
            <a:extLst>
              <a:ext uri="{FF2B5EF4-FFF2-40B4-BE49-F238E27FC236}">
                <a16:creationId xmlns:a16="http://schemas.microsoft.com/office/drawing/2014/main" xmlns="" id="{C0B01B14-6F37-44DE-BE02-8D6B0F5E7CD6}"/>
              </a:ext>
            </a:extLst>
          </p:cNvPr>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7578373" y="3558095"/>
            <a:ext cx="4577562" cy="3043591"/>
          </a:xfrm>
        </p:spPr>
      </p:pic>
      <p:pic>
        <p:nvPicPr>
          <p:cNvPr id="10" name="Εικόνα 9">
            <a:extLst>
              <a:ext uri="{FF2B5EF4-FFF2-40B4-BE49-F238E27FC236}">
                <a16:creationId xmlns:a16="http://schemas.microsoft.com/office/drawing/2014/main" xmlns="" id="{1B7DE7C1-4AE0-4BAA-AB92-D199E2EA3D72}"/>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4151235" y="78152"/>
            <a:ext cx="4985825" cy="3323492"/>
          </a:xfrm>
          <a:prstGeom prst="rect">
            <a:avLst/>
          </a:prstGeom>
        </p:spPr>
      </p:pic>
      <p:sp>
        <p:nvSpPr>
          <p:cNvPr id="3" name="TextBox 2">
            <a:extLst>
              <a:ext uri="{FF2B5EF4-FFF2-40B4-BE49-F238E27FC236}">
                <a16:creationId xmlns:a16="http://schemas.microsoft.com/office/drawing/2014/main" xmlns="" id="{80560589-A69E-438C-9612-CAE44CA1570C}"/>
              </a:ext>
            </a:extLst>
          </p:cNvPr>
          <p:cNvSpPr txBox="1"/>
          <p:nvPr/>
        </p:nvSpPr>
        <p:spPr>
          <a:xfrm>
            <a:off x="9188245" y="457200"/>
            <a:ext cx="2794086" cy="1077218"/>
          </a:xfrm>
          <a:prstGeom prst="rect">
            <a:avLst/>
          </a:prstGeom>
          <a:noFill/>
        </p:spPr>
        <p:txBody>
          <a:bodyPr wrap="square" rtlCol="0">
            <a:spAutoFit/>
          </a:bodyPr>
          <a:lstStyle/>
          <a:p>
            <a:r>
              <a:rPr lang="el-GR" sz="3200" b="1" dirty="0">
                <a:solidFill>
                  <a:srgbClr val="ED7D31"/>
                </a:solidFill>
                <a:latin typeface="+mj-lt"/>
              </a:rPr>
              <a:t>…και να πετούν ελεύθερα.</a:t>
            </a:r>
          </a:p>
        </p:txBody>
      </p:sp>
      <p:sp>
        <p:nvSpPr>
          <p:cNvPr id="4" name="TextBox 3">
            <a:extLst>
              <a:ext uri="{FF2B5EF4-FFF2-40B4-BE49-F238E27FC236}">
                <a16:creationId xmlns:a16="http://schemas.microsoft.com/office/drawing/2014/main" xmlns="" id="{DA1B07DF-9069-42D4-BFDA-7D9716755D5C}"/>
              </a:ext>
            </a:extLst>
          </p:cNvPr>
          <p:cNvSpPr txBox="1"/>
          <p:nvPr/>
        </p:nvSpPr>
        <p:spPr>
          <a:xfrm>
            <a:off x="4613628" y="3967316"/>
            <a:ext cx="2964745" cy="1077218"/>
          </a:xfrm>
          <a:prstGeom prst="rect">
            <a:avLst/>
          </a:prstGeom>
          <a:noFill/>
        </p:spPr>
        <p:txBody>
          <a:bodyPr wrap="square" rtlCol="0">
            <a:spAutoFit/>
          </a:bodyPr>
          <a:lstStyle/>
          <a:p>
            <a:r>
              <a:rPr lang="el-GR" sz="3200" b="1" dirty="0">
                <a:solidFill>
                  <a:srgbClr val="ED7D31"/>
                </a:solidFill>
                <a:latin typeface="+mj-lt"/>
              </a:rPr>
              <a:t>…να κολυμπούν ελεύθερα…</a:t>
            </a:r>
          </a:p>
        </p:txBody>
      </p:sp>
    </p:spTree>
    <p:extLst>
      <p:ext uri="{BB962C8B-B14F-4D97-AF65-F5344CB8AC3E}">
        <p14:creationId xmlns:p14="http://schemas.microsoft.com/office/powerpoint/2010/main" xmlns="" val="13610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630</TotalTime>
  <Words>613</Words>
  <Application>Microsoft Office PowerPoint</Application>
  <PresentationFormat>Προσαρμογή</PresentationFormat>
  <Paragraphs>74</Paragraphs>
  <Slides>27</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27</vt:i4>
      </vt:variant>
    </vt:vector>
  </HeadingPairs>
  <TitlesOfParts>
    <vt:vector size="28" baseType="lpstr">
      <vt:lpstr>Θέμα του Office</vt:lpstr>
      <vt:lpstr>Ζωολογικοί κήποι και ενυδρεία…  …ή μήπως καλύτερα στη φύση; </vt:lpstr>
      <vt:lpstr>  Τι παρατηρείτε στις εικόνες;  Ποιο είναι το φυσικό τους περιβάλλον;   Γιατί; </vt:lpstr>
      <vt:lpstr> Ποιο είναι το φυσικό τους περιβάλλον;  Πού βρίσκονται τα δελφίνια στις εικόνες;</vt:lpstr>
      <vt:lpstr> Ποιο είναι το φυσικό τους περιβάλλον;  Πού βρίσκονται οι πιγκουίνοι σε κάθε εικόνα;  Τι παρατηρείς;</vt:lpstr>
      <vt:lpstr> Ποιο είναι το φυσικό τους περιβάλλον;  Παρατηρείτε κάτι διαφορετικό σε κάθε εικόνα;</vt:lpstr>
      <vt:lpstr> Ποιο περιβάλλον είναι κατάλληλο για την πολική  αρκούδα; Γιατί;</vt:lpstr>
      <vt:lpstr> Ποιο είναι το φυσικό τους περιβάλλον;</vt:lpstr>
      <vt:lpstr> Ποιο είναι το φυσικό του περιβάλλον;</vt:lpstr>
      <vt:lpstr>Τα ζώα έχουν ανάγκη να τρέχουν ελεύθερα, να σκαρφαλώνουν ελεύθερα…</vt:lpstr>
      <vt:lpstr>   Γιατί αυτά τα ζώα βρίσκονται στο ζωολογικό κήπο και στο  ενυδρείο;   Πώς βρέθηκαν εκεί; Ποιος τους πήγε εκεί; Για ποιο λόγο;  </vt:lpstr>
      <vt:lpstr>Στους ζωολογικούς κήπους και στα ενυδρεία μπορούμε να δούμε τα ζώα από κοντά και να μάθουμε λίγα πράγματα για αυτά…  </vt:lpstr>
      <vt:lpstr>Οι άνθρωποι επισκέπτονται τους ζωολογικούς κήπους και τα ενυδρεία όχι μόνο για να μάθουν για τα ζώα, αλλά και για να διασκεδάσουν. Κάποια από αυτά προσφέρουν και θεάματα με ζώα…</vt:lpstr>
      <vt:lpstr>  Ας δώσουμε φωνή στα ζώα!  </vt:lpstr>
      <vt:lpstr> Τι λέτε να  σκέφτεται;</vt:lpstr>
      <vt:lpstr> Τι μπορεί να σκέφτεται;   Τι πιστεύετε ότι θα ήθελε τώρα;</vt:lpstr>
      <vt:lpstr> Πώς λέτε να  νιώθει; Γιατί;</vt:lpstr>
      <vt:lpstr>   Σε ποια εικόνα πιστεύετε ότι είναι πιο  χαρούμενα; Γιατί; </vt:lpstr>
      <vt:lpstr> Αν μπορούσαν να μιλήσουν τι θα έλεγαν ότι  θέλουν;</vt:lpstr>
      <vt:lpstr> Πιστεύετε ότι νιώθουν ασφάλεια; Γιατί;</vt:lpstr>
      <vt:lpstr> Τι να σκέφτεται άραγε;</vt:lpstr>
      <vt:lpstr> Πού θα προτιμούσε να ζει ένα δελφίνι; Γιατί;</vt:lpstr>
      <vt:lpstr> Αν μπορούσε να μιλήσει στον άνθρωπο τι θα του  έλεγε; </vt:lpstr>
      <vt:lpstr>Τι έχουν τελικά ανάγκη τα ζώα;  Ξαναδείτε τις απαντήσεις που δώσατε πριν</vt:lpstr>
      <vt:lpstr>Εσύ θα επισκεπτόσουν ένα ζωολογικό κήπο  ή ένα ενυδρείο; </vt:lpstr>
      <vt:lpstr>Ας δημιουργήσουμε τους δικούς μας νόμους! </vt:lpstr>
      <vt:lpstr>Αν ήμουν άγριο ζώο θα ήθελα να μένω…</vt:lpstr>
      <vt:lpstr>Πηγές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oly kou</dc:creator>
  <cp:lastModifiedBy>Stavros Karageorgakis</cp:lastModifiedBy>
  <cp:revision>79</cp:revision>
  <dcterms:created xsi:type="dcterms:W3CDTF">2020-02-23T07:25:13Z</dcterms:created>
  <dcterms:modified xsi:type="dcterms:W3CDTF">2020-02-28T09:14:00Z</dcterms:modified>
</cp:coreProperties>
</file>