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3" r:id="rId6"/>
    <p:sldId id="264" r:id="rId7"/>
    <p:sldId id="268" r:id="rId8"/>
    <p:sldId id="262" r:id="rId9"/>
    <p:sldId id="265" r:id="rId10"/>
    <p:sldId id="277" r:id="rId11"/>
    <p:sldId id="266" r:id="rId12"/>
    <p:sldId id="270" r:id="rId13"/>
    <p:sldId id="267" r:id="rId14"/>
    <p:sldId id="269" r:id="rId15"/>
    <p:sldId id="271" r:id="rId16"/>
    <p:sldId id="272" r:id="rId17"/>
    <p:sldId id="274" r:id="rId18"/>
    <p:sldId id="273" r:id="rId19"/>
    <p:sldId id="275" r:id="rId20"/>
    <p:sldId id="276" r:id="rId2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11FE5F9D-90B6-459B-BB41-0B3EFB77970B}" type="datetimeFigureOut">
              <a:rPr lang="el-GR" smtClean="0"/>
              <a:pPr/>
              <a:t>8/3/2020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6969185-EB88-4571-915E-25F48B7A1747}" type="slidenum">
              <a:rPr lang="el-GR" smtClean="0"/>
              <a:pPr/>
              <a:t>‹#›</a:t>
            </a:fld>
            <a:endParaRPr lang="el-GR"/>
          </a:p>
        </p:txBody>
      </p:sp>
    </p:spTree>
    <p:extLst>
      <p:ext uri="{BB962C8B-B14F-4D97-AF65-F5344CB8AC3E}">
        <p14:creationId xmlns:p14="http://schemas.microsoft.com/office/powerpoint/2010/main" xmlns="" val="3249298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1FE5F9D-90B6-459B-BB41-0B3EFB77970B}" type="datetimeFigureOut">
              <a:rPr lang="el-GR" smtClean="0"/>
              <a:pPr/>
              <a:t>8/3/2020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6969185-EB88-4571-915E-25F48B7A1747}" type="slidenum">
              <a:rPr lang="el-GR" smtClean="0"/>
              <a:pPr/>
              <a:t>‹#›</a:t>
            </a:fld>
            <a:endParaRPr lang="el-GR"/>
          </a:p>
        </p:txBody>
      </p:sp>
    </p:spTree>
    <p:extLst>
      <p:ext uri="{BB962C8B-B14F-4D97-AF65-F5344CB8AC3E}">
        <p14:creationId xmlns:p14="http://schemas.microsoft.com/office/powerpoint/2010/main" xmlns="" val="2656103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1FE5F9D-90B6-459B-BB41-0B3EFB77970B}" type="datetimeFigureOut">
              <a:rPr lang="el-GR" smtClean="0"/>
              <a:pPr/>
              <a:t>8/3/2020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6969185-EB88-4571-915E-25F48B7A1747}" type="slidenum">
              <a:rPr lang="el-GR" smtClean="0"/>
              <a:pPr/>
              <a:t>‹#›</a:t>
            </a:fld>
            <a:endParaRPr lang="el-GR"/>
          </a:p>
        </p:txBody>
      </p:sp>
    </p:spTree>
    <p:extLst>
      <p:ext uri="{BB962C8B-B14F-4D97-AF65-F5344CB8AC3E}">
        <p14:creationId xmlns:p14="http://schemas.microsoft.com/office/powerpoint/2010/main" xmlns="" val="3750777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1FE5F9D-90B6-459B-BB41-0B3EFB77970B}" type="datetimeFigureOut">
              <a:rPr lang="el-GR" smtClean="0"/>
              <a:pPr/>
              <a:t>8/3/2020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6969185-EB88-4571-915E-25F48B7A1747}" type="slidenum">
              <a:rPr lang="el-GR" smtClean="0"/>
              <a:pPr/>
              <a:t>‹#›</a:t>
            </a:fld>
            <a:endParaRPr lang="el-GR"/>
          </a:p>
        </p:txBody>
      </p:sp>
    </p:spTree>
    <p:extLst>
      <p:ext uri="{BB962C8B-B14F-4D97-AF65-F5344CB8AC3E}">
        <p14:creationId xmlns:p14="http://schemas.microsoft.com/office/powerpoint/2010/main" xmlns="" val="1788927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11FE5F9D-90B6-459B-BB41-0B3EFB77970B}" type="datetimeFigureOut">
              <a:rPr lang="el-GR" smtClean="0"/>
              <a:pPr/>
              <a:t>8/3/2020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6969185-EB88-4571-915E-25F48B7A1747}" type="slidenum">
              <a:rPr lang="el-GR" smtClean="0"/>
              <a:pPr/>
              <a:t>‹#›</a:t>
            </a:fld>
            <a:endParaRPr lang="el-GR"/>
          </a:p>
        </p:txBody>
      </p:sp>
    </p:spTree>
    <p:extLst>
      <p:ext uri="{BB962C8B-B14F-4D97-AF65-F5344CB8AC3E}">
        <p14:creationId xmlns:p14="http://schemas.microsoft.com/office/powerpoint/2010/main" xmlns="" val="3076385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11FE5F9D-90B6-459B-BB41-0B3EFB77970B}" type="datetimeFigureOut">
              <a:rPr lang="el-GR" smtClean="0"/>
              <a:pPr/>
              <a:t>8/3/2020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6969185-EB88-4571-915E-25F48B7A1747}" type="slidenum">
              <a:rPr lang="el-GR" smtClean="0"/>
              <a:pPr/>
              <a:t>‹#›</a:t>
            </a:fld>
            <a:endParaRPr lang="el-GR"/>
          </a:p>
        </p:txBody>
      </p:sp>
    </p:spTree>
    <p:extLst>
      <p:ext uri="{BB962C8B-B14F-4D97-AF65-F5344CB8AC3E}">
        <p14:creationId xmlns:p14="http://schemas.microsoft.com/office/powerpoint/2010/main" xmlns="" val="3768949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11FE5F9D-90B6-459B-BB41-0B3EFB77970B}" type="datetimeFigureOut">
              <a:rPr lang="el-GR" smtClean="0"/>
              <a:pPr/>
              <a:t>8/3/2020</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46969185-EB88-4571-915E-25F48B7A1747}" type="slidenum">
              <a:rPr lang="el-GR" smtClean="0"/>
              <a:pPr/>
              <a:t>‹#›</a:t>
            </a:fld>
            <a:endParaRPr lang="el-GR"/>
          </a:p>
        </p:txBody>
      </p:sp>
    </p:spTree>
    <p:extLst>
      <p:ext uri="{BB962C8B-B14F-4D97-AF65-F5344CB8AC3E}">
        <p14:creationId xmlns:p14="http://schemas.microsoft.com/office/powerpoint/2010/main" xmlns="" val="274317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11FE5F9D-90B6-459B-BB41-0B3EFB77970B}" type="datetimeFigureOut">
              <a:rPr lang="el-GR" smtClean="0"/>
              <a:pPr/>
              <a:t>8/3/2020</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46969185-EB88-4571-915E-25F48B7A1747}" type="slidenum">
              <a:rPr lang="el-GR" smtClean="0"/>
              <a:pPr/>
              <a:t>‹#›</a:t>
            </a:fld>
            <a:endParaRPr lang="el-GR"/>
          </a:p>
        </p:txBody>
      </p:sp>
    </p:spTree>
    <p:extLst>
      <p:ext uri="{BB962C8B-B14F-4D97-AF65-F5344CB8AC3E}">
        <p14:creationId xmlns:p14="http://schemas.microsoft.com/office/powerpoint/2010/main" xmlns="" val="3883923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1FE5F9D-90B6-459B-BB41-0B3EFB77970B}" type="datetimeFigureOut">
              <a:rPr lang="el-GR" smtClean="0"/>
              <a:pPr/>
              <a:t>8/3/2020</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46969185-EB88-4571-915E-25F48B7A1747}" type="slidenum">
              <a:rPr lang="el-GR" smtClean="0"/>
              <a:pPr/>
              <a:t>‹#›</a:t>
            </a:fld>
            <a:endParaRPr lang="el-GR"/>
          </a:p>
        </p:txBody>
      </p:sp>
    </p:spTree>
    <p:extLst>
      <p:ext uri="{BB962C8B-B14F-4D97-AF65-F5344CB8AC3E}">
        <p14:creationId xmlns:p14="http://schemas.microsoft.com/office/powerpoint/2010/main" xmlns="" val="197415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11FE5F9D-90B6-459B-BB41-0B3EFB77970B}" type="datetimeFigureOut">
              <a:rPr lang="el-GR" smtClean="0"/>
              <a:pPr/>
              <a:t>8/3/2020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6969185-EB88-4571-915E-25F48B7A1747}" type="slidenum">
              <a:rPr lang="el-GR" smtClean="0"/>
              <a:pPr/>
              <a:t>‹#›</a:t>
            </a:fld>
            <a:endParaRPr lang="el-GR"/>
          </a:p>
        </p:txBody>
      </p:sp>
    </p:spTree>
    <p:extLst>
      <p:ext uri="{BB962C8B-B14F-4D97-AF65-F5344CB8AC3E}">
        <p14:creationId xmlns:p14="http://schemas.microsoft.com/office/powerpoint/2010/main" xmlns="" val="203958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11FE5F9D-90B6-459B-BB41-0B3EFB77970B}" type="datetimeFigureOut">
              <a:rPr lang="el-GR" smtClean="0"/>
              <a:pPr/>
              <a:t>8/3/2020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6969185-EB88-4571-915E-25F48B7A1747}" type="slidenum">
              <a:rPr lang="el-GR" smtClean="0"/>
              <a:pPr/>
              <a:t>‹#›</a:t>
            </a:fld>
            <a:endParaRPr lang="el-GR"/>
          </a:p>
        </p:txBody>
      </p:sp>
    </p:spTree>
    <p:extLst>
      <p:ext uri="{BB962C8B-B14F-4D97-AF65-F5344CB8AC3E}">
        <p14:creationId xmlns:p14="http://schemas.microsoft.com/office/powerpoint/2010/main" xmlns="" val="3361260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E5F9D-90B6-459B-BB41-0B3EFB77970B}" type="datetimeFigureOut">
              <a:rPr lang="el-GR" smtClean="0"/>
              <a:pPr/>
              <a:t>8/3/2020</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969185-EB88-4571-915E-25F48B7A1747}" type="slidenum">
              <a:rPr lang="el-GR" smtClean="0"/>
              <a:pPr/>
              <a:t>‹#›</a:t>
            </a:fld>
            <a:endParaRPr lang="el-GR"/>
          </a:p>
        </p:txBody>
      </p:sp>
    </p:spTree>
    <p:extLst>
      <p:ext uri="{BB962C8B-B14F-4D97-AF65-F5344CB8AC3E}">
        <p14:creationId xmlns:p14="http://schemas.microsoft.com/office/powerpoint/2010/main" xmlns="" val="683768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llisto.gr/" TargetMode="External"/><Relationship Id="rId2" Type="http://schemas.openxmlformats.org/officeDocument/2006/relationships/hyperlink" Target="https://www.arcturos.gr/animals" TargetMode="External"/><Relationship Id="rId1" Type="http://schemas.openxmlformats.org/officeDocument/2006/relationships/slideLayout" Target="../slideLayouts/slideLayout2.xml"/><Relationship Id="rId6" Type="http://schemas.openxmlformats.org/officeDocument/2006/relationships/hyperlink" Target="https://www.needpix.com/" TargetMode="External"/><Relationship Id="rId5" Type="http://schemas.openxmlformats.org/officeDocument/2006/relationships/hyperlink" Target="https://unsplash.com/" TargetMode="External"/><Relationship Id="rId4" Type="http://schemas.openxmlformats.org/officeDocument/2006/relationships/hyperlink" Target="https://www.piqsels.com/e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528710" y="448935"/>
            <a:ext cx="6330463" cy="1223890"/>
          </a:xfrm>
          <a:solidFill>
            <a:schemeClr val="accent6">
              <a:lumMod val="20000"/>
              <a:lumOff val="80000"/>
            </a:schemeClr>
          </a:solidFill>
        </p:spPr>
        <p:txBody>
          <a:bodyPr>
            <a:normAutofit/>
          </a:bodyPr>
          <a:lstStyle/>
          <a:p>
            <a:r>
              <a:rPr lang="el-GR" i="1" dirty="0" smtClean="0">
                <a:solidFill>
                  <a:schemeClr val="tx2">
                    <a:lumMod val="50000"/>
                  </a:schemeClr>
                </a:solidFill>
                <a:effectLst>
                  <a:outerShdw blurRad="38100" dist="38100" dir="2700000" algn="tl">
                    <a:srgbClr val="000000">
                      <a:alpha val="43137"/>
                    </a:srgbClr>
                  </a:outerShdw>
                </a:effectLst>
                <a:latin typeface="Comic Sans MS" panose="030F0702030302020204" pitchFamily="66" charset="0"/>
              </a:rPr>
              <a:t>Ας γνωρίσουμε τον λύκο </a:t>
            </a:r>
            <a:endParaRPr lang="el-GR" i="1" dirty="0">
              <a:solidFill>
                <a:schemeClr val="tx2">
                  <a:lumMod val="50000"/>
                </a:schemeClr>
              </a:solidFill>
              <a:effectLst>
                <a:outerShdw blurRad="38100" dist="38100" dir="2700000" algn="tl">
                  <a:srgbClr val="000000">
                    <a:alpha val="43137"/>
                  </a:srgbClr>
                </a:outerShdw>
              </a:effectLst>
              <a:latin typeface="Comic Sans MS" panose="030F0702030302020204" pitchFamily="66" charset="0"/>
            </a:endParaRPr>
          </a:p>
        </p:txBody>
      </p:sp>
      <p:pic>
        <p:nvPicPr>
          <p:cNvPr id="6" name="Εικόνα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8710" y="3987999"/>
            <a:ext cx="2594318" cy="2594318"/>
          </a:xfrm>
          <a:prstGeom prst="rect">
            <a:avLst/>
          </a:prstGeom>
          <a:solidFill>
            <a:schemeClr val="accent6">
              <a:lumMod val="20000"/>
              <a:lumOff val="80000"/>
            </a:schemeClr>
          </a:solidFill>
        </p:spPr>
      </p:pic>
      <p:pic>
        <p:nvPicPr>
          <p:cNvPr id="8" name="Εικόνα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71042" y="1466098"/>
            <a:ext cx="7220958" cy="5391902"/>
          </a:xfrm>
          <a:prstGeom prst="rect">
            <a:avLst/>
          </a:prstGeom>
        </p:spPr>
      </p:pic>
      <p:sp>
        <p:nvSpPr>
          <p:cNvPr id="7" name="TextBox 6"/>
          <p:cNvSpPr txBox="1"/>
          <p:nvPr/>
        </p:nvSpPr>
        <p:spPr>
          <a:xfrm>
            <a:off x="528710" y="1671595"/>
            <a:ext cx="6316153" cy="400110"/>
          </a:xfrm>
          <a:prstGeom prst="rect">
            <a:avLst/>
          </a:prstGeom>
          <a:noFill/>
        </p:spPr>
        <p:txBody>
          <a:bodyPr wrap="none" rtlCol="0">
            <a:spAutoFit/>
          </a:bodyPr>
          <a:lstStyle/>
          <a:p>
            <a:r>
              <a:rPr lang="el-GR" sz="2000" dirty="0" smtClean="0">
                <a:latin typeface="Comic Sans MS" panose="030F0702030302020204" pitchFamily="66" charset="0"/>
              </a:rPr>
              <a:t>Εκπαιδευτικό υλικό για την πρωτοβάθμια εκπαίδευση </a:t>
            </a:r>
          </a:p>
        </p:txBody>
      </p:sp>
      <p:sp>
        <p:nvSpPr>
          <p:cNvPr id="3" name="TextBox 2"/>
          <p:cNvSpPr txBox="1"/>
          <p:nvPr/>
        </p:nvSpPr>
        <p:spPr>
          <a:xfrm>
            <a:off x="528710" y="2660520"/>
            <a:ext cx="4700113" cy="646331"/>
          </a:xfrm>
          <a:prstGeom prst="rect">
            <a:avLst/>
          </a:prstGeom>
          <a:noFill/>
        </p:spPr>
        <p:txBody>
          <a:bodyPr wrap="square" rtlCol="0">
            <a:spAutoFit/>
          </a:bodyPr>
          <a:lstStyle/>
          <a:p>
            <a:r>
              <a:rPr lang="el-GR" dirty="0" smtClean="0">
                <a:latin typeface="Comic Sans MS" panose="030F0702030302020204" pitchFamily="66" charset="0"/>
              </a:rPr>
              <a:t>Δραγούνη Κωνσταντία Ελπινίκη </a:t>
            </a:r>
          </a:p>
          <a:p>
            <a:r>
              <a:rPr lang="el-GR" dirty="0" smtClean="0">
                <a:latin typeface="Comic Sans MS" panose="030F0702030302020204" pitchFamily="66" charset="0"/>
              </a:rPr>
              <a:t>Εκπαιδευτικός Πρωτοβάθμιας Εκπαίδευσης </a:t>
            </a:r>
            <a:endParaRPr lang="el-GR" dirty="0">
              <a:latin typeface="Comic Sans MS" panose="030F0702030302020204" pitchFamily="66" charset="0"/>
            </a:endParaRPr>
          </a:p>
        </p:txBody>
      </p:sp>
    </p:spTree>
    <p:extLst>
      <p:ext uri="{BB962C8B-B14F-4D97-AF65-F5344CB8AC3E}">
        <p14:creationId xmlns:p14="http://schemas.microsoft.com/office/powerpoint/2010/main" xmlns="" val="4112333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Επεξήγηση με στρογγυλεμένο παραλληλόγραμμο 6"/>
          <p:cNvSpPr/>
          <p:nvPr/>
        </p:nvSpPr>
        <p:spPr>
          <a:xfrm>
            <a:off x="8020049" y="495300"/>
            <a:ext cx="3626521" cy="2236341"/>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Οι λύκοι παραμένουν με ένα μοναδικό ταίρι μέχρι το τέλος της ζωής τους</a:t>
            </a:r>
            <a:endParaRPr lang="el-GR" sz="2800" dirty="0">
              <a:solidFill>
                <a:schemeClr val="accent6">
                  <a:lumMod val="50000"/>
                </a:schemeClr>
              </a:solidFill>
              <a:latin typeface="Comic Sans MS" panose="030F0702030302020204" pitchFamily="66" charset="0"/>
            </a:endParaRPr>
          </a:p>
        </p:txBody>
      </p:sp>
      <p:pic>
        <p:nvPicPr>
          <p:cNvPr id="6" name="Εικόνα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025217" y="3461457"/>
            <a:ext cx="2621354" cy="2886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6585800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025217" y="3461457"/>
            <a:ext cx="2621354" cy="2886954"/>
          </a:xfrm>
          <a:prstGeom prst="rect">
            <a:avLst/>
          </a:prstGeom>
          <a:ln>
            <a:noFill/>
          </a:ln>
          <a:effectLst>
            <a:outerShdw blurRad="292100" dist="139700" dir="2700000" algn="tl" rotWithShape="0">
              <a:srgbClr val="333333">
                <a:alpha val="65000"/>
              </a:srgbClr>
            </a:outerShdw>
          </a:effectLst>
        </p:spPr>
      </p:pic>
      <p:pic>
        <p:nvPicPr>
          <p:cNvPr id="4" name="Εικόνα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7599" y="273627"/>
            <a:ext cx="6577311" cy="4384133"/>
          </a:xfrm>
          <a:prstGeom prst="ellipse">
            <a:avLst/>
          </a:prstGeom>
          <a:ln>
            <a:noFill/>
          </a:ln>
          <a:effectLst>
            <a:softEdge rad="112500"/>
          </a:effectLst>
        </p:spPr>
      </p:pic>
      <p:sp>
        <p:nvSpPr>
          <p:cNvPr id="6" name="Επεξήγηση με στρογγυλεμένο παραλληλόγραμμο 5"/>
          <p:cNvSpPr/>
          <p:nvPr/>
        </p:nvSpPr>
        <p:spPr>
          <a:xfrm>
            <a:off x="8465127" y="564572"/>
            <a:ext cx="3181444" cy="2064328"/>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Δυστυχώς οι λύκοι κινδυνεύουν</a:t>
            </a:r>
            <a:endParaRPr lang="el-GR" sz="2800" dirty="0">
              <a:solidFill>
                <a:schemeClr val="accent6">
                  <a:lumMod val="50000"/>
                </a:schemeClr>
              </a:solidFill>
              <a:latin typeface="Comic Sans MS" panose="030F0702030302020204" pitchFamily="66" charset="0"/>
            </a:endParaRPr>
          </a:p>
        </p:txBody>
      </p:sp>
      <p:sp>
        <p:nvSpPr>
          <p:cNvPr id="7" name="Επεξήγηση με στρογγυλεμένο παραλληλόγραμμο 6"/>
          <p:cNvSpPr/>
          <p:nvPr/>
        </p:nvSpPr>
        <p:spPr>
          <a:xfrm>
            <a:off x="8465127" y="564572"/>
            <a:ext cx="3430826" cy="2498372"/>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Όσο τα δάση καταστρέφονται χάνουν όχι μόνο το σπίτι τους αλλά και την τροφή τους</a:t>
            </a:r>
            <a:endParaRPr lang="el-GR" sz="2800" dirty="0">
              <a:solidFill>
                <a:schemeClr val="accent6">
                  <a:lumMod val="50000"/>
                </a:schemeClr>
              </a:solidFill>
              <a:latin typeface="Comic Sans MS" panose="030F0702030302020204" pitchFamily="66" charset="0"/>
            </a:endParaRPr>
          </a:p>
        </p:txBody>
      </p:sp>
      <p:sp>
        <p:nvSpPr>
          <p:cNvPr id="8" name="Επεξήγηση με στρογγυλεμένο παραλληλόγραμμο 7"/>
          <p:cNvSpPr/>
          <p:nvPr/>
        </p:nvSpPr>
        <p:spPr>
          <a:xfrm>
            <a:off x="8520545" y="661749"/>
            <a:ext cx="3319989" cy="2365664"/>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Τα ζώα με τα οποία τρέφονται οι λύκοι χάνουν κι αυτά το σπίτι τους </a:t>
            </a:r>
            <a:endParaRPr lang="el-GR" sz="28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8401741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32" presetClass="emph" presetSubtype="0"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32" presetClass="emph" presetSubtype="0" fill="hold" nodeType="withEffect">
                                  <p:stCondLst>
                                    <p:cond delay="0"/>
                                  </p:stCondLst>
                                  <p:childTnLst>
                                    <p:animRot by="120000">
                                      <p:cBhvr>
                                        <p:cTn id="34" dur="100" fill="hold">
                                          <p:stCondLst>
                                            <p:cond delay="0"/>
                                          </p:stCondLst>
                                        </p:cTn>
                                        <p:tgtEl>
                                          <p:spTgt spid="3"/>
                                        </p:tgtEl>
                                        <p:attrNameLst>
                                          <p:attrName>r</p:attrName>
                                        </p:attrNameLst>
                                      </p:cBhvr>
                                    </p:animRot>
                                    <p:animRot by="-240000">
                                      <p:cBhvr>
                                        <p:cTn id="35" dur="200" fill="hold">
                                          <p:stCondLst>
                                            <p:cond delay="200"/>
                                          </p:stCondLst>
                                        </p:cTn>
                                        <p:tgtEl>
                                          <p:spTgt spid="3"/>
                                        </p:tgtEl>
                                        <p:attrNameLst>
                                          <p:attrName>r</p:attrName>
                                        </p:attrNameLst>
                                      </p:cBhvr>
                                    </p:animRot>
                                    <p:animRot by="240000">
                                      <p:cBhvr>
                                        <p:cTn id="36" dur="200" fill="hold">
                                          <p:stCondLst>
                                            <p:cond delay="400"/>
                                          </p:stCondLst>
                                        </p:cTn>
                                        <p:tgtEl>
                                          <p:spTgt spid="3"/>
                                        </p:tgtEl>
                                        <p:attrNameLst>
                                          <p:attrName>r</p:attrName>
                                        </p:attrNameLst>
                                      </p:cBhvr>
                                    </p:animRot>
                                    <p:animRot by="-240000">
                                      <p:cBhvr>
                                        <p:cTn id="37" dur="200" fill="hold">
                                          <p:stCondLst>
                                            <p:cond delay="600"/>
                                          </p:stCondLst>
                                        </p:cTn>
                                        <p:tgtEl>
                                          <p:spTgt spid="3"/>
                                        </p:tgtEl>
                                        <p:attrNameLst>
                                          <p:attrName>r</p:attrName>
                                        </p:attrNameLst>
                                      </p:cBhvr>
                                    </p:animRot>
                                    <p:animRot by="120000">
                                      <p:cBhvr>
                                        <p:cTn id="3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241694" y="3393916"/>
            <a:ext cx="2621354" cy="2886954"/>
          </a:xfrm>
          <a:prstGeom prst="rect">
            <a:avLst/>
          </a:prstGeom>
          <a:ln>
            <a:noFill/>
          </a:ln>
          <a:effectLst>
            <a:outerShdw blurRad="292100" dist="139700" dir="2700000" algn="tl" rotWithShape="0">
              <a:srgbClr val="333333">
                <a:alpha val="65000"/>
              </a:srgbClr>
            </a:outerShdw>
          </a:effectLst>
        </p:spPr>
      </p:pic>
      <p:sp>
        <p:nvSpPr>
          <p:cNvPr id="5" name="Επεξήγηση με στρογγυλεμένο παραλληλόγραμμο 4"/>
          <p:cNvSpPr/>
          <p:nvPr/>
        </p:nvSpPr>
        <p:spPr>
          <a:xfrm>
            <a:off x="5966114" y="382732"/>
            <a:ext cx="3676650" cy="205740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Τι μπορεί να κάνει ένα ζώο όταν χάνει το σπίτι του και την τροφή του; </a:t>
            </a:r>
            <a:endParaRPr lang="el-GR" sz="28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13333487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58333E-6 -2.59259E-6 L -0.38072 -0.10092 " pathEditMode="relative" rAng="0" ptsTypes="AA">
                                      <p:cBhvr>
                                        <p:cTn id="6" dur="2000" fill="hold"/>
                                        <p:tgtEl>
                                          <p:spTgt spid="4"/>
                                        </p:tgtEl>
                                        <p:attrNameLst>
                                          <p:attrName>ppt_x</p:attrName>
                                          <p:attrName>ppt_y</p:attrName>
                                        </p:attrNameLst>
                                      </p:cBhvr>
                                      <p:rCtr x="-19062" y="-5046"/>
                                    </p:animMotion>
                                  </p:childTnLst>
                                </p:cTn>
                              </p:par>
                              <p:par>
                                <p:cTn id="7" presetID="32" presetClass="emph" presetSubtype="0" fill="hold" nodeType="withEffect">
                                  <p:stCondLst>
                                    <p:cond delay="0"/>
                                  </p:st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8887" y="-311727"/>
            <a:ext cx="6390409" cy="4260273"/>
          </a:xfrm>
          <a:prstGeom prst="ellipse">
            <a:avLst/>
          </a:prstGeom>
          <a:ln>
            <a:noFill/>
          </a:ln>
          <a:effectLst>
            <a:softEdge rad="112500"/>
          </a:effectLst>
        </p:spPr>
      </p:pic>
      <p:pic>
        <p:nvPicPr>
          <p:cNvPr id="3" name="Εικόνα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25399" y="2715916"/>
            <a:ext cx="6567054" cy="4378036"/>
          </a:xfrm>
          <a:prstGeom prst="ellipse">
            <a:avLst/>
          </a:prstGeom>
          <a:ln>
            <a:noFill/>
          </a:ln>
          <a:effectLst>
            <a:softEdge rad="112500"/>
          </a:effectLst>
        </p:spPr>
      </p:pic>
      <p:pic>
        <p:nvPicPr>
          <p:cNvPr id="4" name="Εικόνα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125196" y="2211731"/>
            <a:ext cx="2621354" cy="2886954"/>
          </a:xfrm>
          <a:prstGeom prst="rect">
            <a:avLst/>
          </a:prstGeom>
          <a:ln>
            <a:noFill/>
          </a:ln>
          <a:effectLst>
            <a:outerShdw blurRad="292100" dist="139700" dir="2700000" algn="tl" rotWithShape="0">
              <a:srgbClr val="333333">
                <a:alpha val="65000"/>
              </a:srgbClr>
            </a:outerShdw>
          </a:effectLst>
        </p:spPr>
      </p:pic>
      <p:sp>
        <p:nvSpPr>
          <p:cNvPr id="5" name="Επεξήγηση με στρογγυλεμένο παραλληλόγραμμο 4"/>
          <p:cNvSpPr/>
          <p:nvPr/>
        </p:nvSpPr>
        <p:spPr>
          <a:xfrm>
            <a:off x="7677151" y="259773"/>
            <a:ext cx="4085358" cy="284364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Οι λύκοι αναγκάζονται να ζουν πιο κοντά σε κάποιες πόλεις και σε κάποια χωριά για να βρίσκουν τροφή</a:t>
            </a:r>
            <a:endParaRPr lang="el-GR" sz="28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26605805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58333E-6 -3.7037E-7 L 0.33816 0.15347 " pathEditMode="relative" rAng="0" ptsTypes="AA">
                                      <p:cBhvr>
                                        <p:cTn id="6" dur="2000" fill="hold"/>
                                        <p:tgtEl>
                                          <p:spTgt spid="4"/>
                                        </p:tgtEl>
                                        <p:attrNameLst>
                                          <p:attrName>ppt_x</p:attrName>
                                          <p:attrName>ppt_y</p:attrName>
                                        </p:attrNameLst>
                                      </p:cBhvr>
                                      <p:rCtr x="16901" y="7662"/>
                                    </p:animMotion>
                                  </p:childTnLst>
                                </p:cTn>
                              </p:par>
                              <p:par>
                                <p:cTn id="7" presetID="32" presetClass="emph" presetSubtype="0" fill="hold" nodeType="withEffect">
                                  <p:stCondLst>
                                    <p:cond delay="0"/>
                                  </p:st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32" presetClass="emph" presetSubtype="0" fill="hold" nodeType="withEffect">
                                  <p:stCondLst>
                                    <p:cond delay="0"/>
                                  </p:stCondLst>
                                  <p:childTnLst>
                                    <p:animRot by="120000">
                                      <p:cBhvr>
                                        <p:cTn id="22" dur="100" fill="hold">
                                          <p:stCondLst>
                                            <p:cond delay="0"/>
                                          </p:stCondLst>
                                        </p:cTn>
                                        <p:tgtEl>
                                          <p:spTgt spid="4"/>
                                        </p:tgtEl>
                                        <p:attrNameLst>
                                          <p:attrName>r</p:attrName>
                                        </p:attrNameLst>
                                      </p:cBhvr>
                                    </p:animRot>
                                    <p:animRot by="-240000">
                                      <p:cBhvr>
                                        <p:cTn id="23" dur="200" fill="hold">
                                          <p:stCondLst>
                                            <p:cond delay="200"/>
                                          </p:stCondLst>
                                        </p:cTn>
                                        <p:tgtEl>
                                          <p:spTgt spid="4"/>
                                        </p:tgtEl>
                                        <p:attrNameLst>
                                          <p:attrName>r</p:attrName>
                                        </p:attrNameLst>
                                      </p:cBhvr>
                                    </p:animRot>
                                    <p:animRot by="240000">
                                      <p:cBhvr>
                                        <p:cTn id="24" dur="200" fill="hold">
                                          <p:stCondLst>
                                            <p:cond delay="400"/>
                                          </p:stCondLst>
                                        </p:cTn>
                                        <p:tgtEl>
                                          <p:spTgt spid="4"/>
                                        </p:tgtEl>
                                        <p:attrNameLst>
                                          <p:attrName>r</p:attrName>
                                        </p:attrNameLst>
                                      </p:cBhvr>
                                    </p:animRot>
                                    <p:animRot by="-240000">
                                      <p:cBhvr>
                                        <p:cTn id="25" dur="200" fill="hold">
                                          <p:stCondLst>
                                            <p:cond delay="600"/>
                                          </p:stCondLst>
                                        </p:cTn>
                                        <p:tgtEl>
                                          <p:spTgt spid="4"/>
                                        </p:tgtEl>
                                        <p:attrNameLst>
                                          <p:attrName>r</p:attrName>
                                        </p:attrNameLst>
                                      </p:cBhvr>
                                    </p:animRot>
                                    <p:animRot by="120000">
                                      <p:cBhvr>
                                        <p:cTn id="2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025217" y="3461457"/>
            <a:ext cx="2621354" cy="2886954"/>
          </a:xfrm>
          <a:prstGeom prst="rect">
            <a:avLst/>
          </a:prstGeom>
          <a:ln>
            <a:noFill/>
          </a:ln>
          <a:effectLst>
            <a:outerShdw blurRad="292100" dist="139700" dir="2700000" algn="tl" rotWithShape="0">
              <a:srgbClr val="333333">
                <a:alpha val="65000"/>
              </a:srgbClr>
            </a:outerShdw>
          </a:effectLst>
        </p:spPr>
      </p:pic>
      <p:sp>
        <p:nvSpPr>
          <p:cNvPr id="5" name="Επεξήγηση με στρογγυλεμένο παραλληλόγραμμο 4"/>
          <p:cNvSpPr/>
          <p:nvPr/>
        </p:nvSpPr>
        <p:spPr>
          <a:xfrm>
            <a:off x="8629650" y="247650"/>
            <a:ext cx="3352800" cy="236220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Αναγκάζονται να τρέφονται με σκουπίδια ή με τα ζώα των κτηνοτρόφων</a:t>
            </a:r>
            <a:endParaRPr lang="el-GR" sz="28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18069323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025217" y="3461457"/>
            <a:ext cx="2621354" cy="2886954"/>
          </a:xfrm>
          <a:prstGeom prst="rect">
            <a:avLst/>
          </a:prstGeom>
          <a:ln>
            <a:noFill/>
          </a:ln>
          <a:effectLst>
            <a:outerShdw blurRad="292100" dist="139700" dir="2700000" algn="tl" rotWithShape="0">
              <a:srgbClr val="333333">
                <a:alpha val="65000"/>
              </a:srgbClr>
            </a:outerShdw>
          </a:effectLst>
        </p:spPr>
      </p:pic>
      <p:sp>
        <p:nvSpPr>
          <p:cNvPr id="5" name="Επεξήγηση με στρογγυλεμένο παραλληλόγραμμο 4"/>
          <p:cNvSpPr/>
          <p:nvPr/>
        </p:nvSpPr>
        <p:spPr>
          <a:xfrm>
            <a:off x="7810500" y="762000"/>
            <a:ext cx="3238500" cy="213360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dirty="0" smtClean="0">
                <a:solidFill>
                  <a:schemeClr val="accent6">
                    <a:lumMod val="50000"/>
                  </a:schemeClr>
                </a:solidFill>
                <a:latin typeface="Comic Sans MS" panose="030F0702030302020204" pitchFamily="66" charset="0"/>
              </a:rPr>
              <a:t>Γι’ αυτό πολλές φορές οι άνθρωποι τους κυνηγούν</a:t>
            </a:r>
            <a:endParaRPr lang="el-GR" sz="3200" dirty="0">
              <a:solidFill>
                <a:schemeClr val="accent6">
                  <a:lumMod val="50000"/>
                </a:schemeClr>
              </a:solidFill>
              <a:latin typeface="Comic Sans MS" panose="030F0702030302020204" pitchFamily="66" charset="0"/>
            </a:endParaRPr>
          </a:p>
        </p:txBody>
      </p:sp>
      <p:pic>
        <p:nvPicPr>
          <p:cNvPr id="7" name="Εικόνα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7018" y="847030"/>
            <a:ext cx="7432022" cy="4791770"/>
          </a:xfrm>
          <a:prstGeom prst="ellipse">
            <a:avLst/>
          </a:prstGeom>
          <a:ln>
            <a:noFill/>
          </a:ln>
          <a:effectLst>
            <a:softEdge rad="112500"/>
          </a:effectLst>
        </p:spPr>
      </p:pic>
    </p:spTree>
    <p:extLst>
      <p:ext uri="{BB962C8B-B14F-4D97-AF65-F5344CB8AC3E}">
        <p14:creationId xmlns:p14="http://schemas.microsoft.com/office/powerpoint/2010/main" xmlns="" val="22337941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094489" y="3600002"/>
            <a:ext cx="2621354" cy="2994762"/>
          </a:xfrm>
          <a:prstGeom prst="rect">
            <a:avLst/>
          </a:prstGeom>
          <a:ln>
            <a:noFill/>
          </a:ln>
          <a:effectLst>
            <a:outerShdw blurRad="292100" dist="139700" dir="2700000" algn="tl" rotWithShape="0">
              <a:srgbClr val="333333">
                <a:alpha val="65000"/>
              </a:srgbClr>
            </a:outerShdw>
          </a:effectLst>
        </p:spPr>
      </p:pic>
      <p:sp>
        <p:nvSpPr>
          <p:cNvPr id="5" name="Επεξήγηση με στρογγυλεμένο παραλληλόγραμμο 4"/>
          <p:cNvSpPr/>
          <p:nvPr/>
        </p:nvSpPr>
        <p:spPr>
          <a:xfrm>
            <a:off x="6802582" y="304800"/>
            <a:ext cx="3158837" cy="2022764"/>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Στην Ελλάδα σήμερα υπάρχουν περίπου 700 λύκοι. </a:t>
            </a:r>
            <a:endParaRPr lang="el-GR" sz="2800" dirty="0">
              <a:solidFill>
                <a:schemeClr val="accent6">
                  <a:lumMod val="50000"/>
                </a:schemeClr>
              </a:solidFill>
              <a:latin typeface="Comic Sans MS" panose="030F0702030302020204" pitchFamily="66" charset="0"/>
            </a:endParaRPr>
          </a:p>
        </p:txBody>
      </p:sp>
      <p:sp>
        <p:nvSpPr>
          <p:cNvPr id="6" name="Επεξήγηση με στρογγυλεμένο παραλληλόγραμμο 5"/>
          <p:cNvSpPr/>
          <p:nvPr/>
        </p:nvSpPr>
        <p:spPr>
          <a:xfrm>
            <a:off x="6802582" y="304800"/>
            <a:ext cx="3158837" cy="2022764"/>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Αν δεν τους προστατέψουμε μπορεί να χαθούν κι αυτοί </a:t>
            </a:r>
            <a:endParaRPr lang="el-GR" sz="28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14442755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58333E-6 -0.01019 L -0.37722 -0.15348 " pathEditMode="relative" rAng="0" ptsTypes="AA">
                                      <p:cBhvr>
                                        <p:cTn id="6" dur="2000" fill="hold"/>
                                        <p:tgtEl>
                                          <p:spTgt spid="4"/>
                                        </p:tgtEl>
                                        <p:attrNameLst>
                                          <p:attrName>ppt_x</p:attrName>
                                          <p:attrName>ppt_y</p:attrName>
                                        </p:attrNameLst>
                                      </p:cBhvr>
                                      <p:rCtr x="-18867" y="-7176"/>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32" presetClass="emph" presetSubtype="0"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32" presetClass="emph" presetSubtype="0"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2847305" y="473343"/>
            <a:ext cx="6206544" cy="801665"/>
          </a:xfrm>
        </p:spPr>
        <p:txBody>
          <a:bodyPr>
            <a:normAutofit/>
          </a:bodyPr>
          <a:lstStyle/>
          <a:p>
            <a:pPr marL="0" indent="0" algn="ctr">
              <a:buNone/>
            </a:pPr>
            <a:r>
              <a:rPr lang="el-GR" sz="3200" i="1" dirty="0" smtClean="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rPr>
              <a:t>Προτεινόμενες δραστηριότητες </a:t>
            </a:r>
            <a:endParaRPr lang="el-GR" sz="3200" i="1" dirty="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01325" y="1275008"/>
            <a:ext cx="366867" cy="404038"/>
          </a:xfrm>
          <a:prstGeom prst="rect">
            <a:avLst/>
          </a:prstGeom>
        </p:spPr>
      </p:pic>
      <p:sp>
        <p:nvSpPr>
          <p:cNvPr id="6" name="TextBox 5"/>
          <p:cNvSpPr txBox="1"/>
          <p:nvPr/>
        </p:nvSpPr>
        <p:spPr>
          <a:xfrm>
            <a:off x="1880651" y="1292679"/>
            <a:ext cx="7840123" cy="4524315"/>
          </a:xfrm>
          <a:prstGeom prst="rect">
            <a:avLst/>
          </a:prstGeom>
          <a:noFill/>
        </p:spPr>
        <p:txBody>
          <a:bodyPr wrap="square" rtlCol="0">
            <a:spAutoFit/>
          </a:bodyPr>
          <a:lstStyle/>
          <a:p>
            <a:r>
              <a:rPr lang="el-GR" sz="2400" b="1" dirty="0" smtClean="0">
                <a:latin typeface="Comic Sans MS" panose="030F0702030302020204" pitchFamily="66" charset="0"/>
                <a:cs typeface="Times New Roman" panose="02020603050405020304" pitchFamily="18" charset="0"/>
              </a:rPr>
              <a:t>Κινητοποίηση για την προστασία του λύκου </a:t>
            </a:r>
          </a:p>
          <a:p>
            <a:endParaRPr lang="el-GR" sz="2400" dirty="0">
              <a:latin typeface="Comic Sans MS" panose="030F0702030302020204" pitchFamily="66" charset="0"/>
              <a:cs typeface="Times New Roman" panose="02020603050405020304" pitchFamily="18" charset="0"/>
            </a:endParaRPr>
          </a:p>
          <a:p>
            <a:r>
              <a:rPr lang="el-GR" sz="2400" dirty="0" smtClean="0">
                <a:latin typeface="Comic Sans MS" panose="030F0702030302020204" pitchFamily="66" charset="0"/>
                <a:cs typeface="Times New Roman" panose="02020603050405020304" pitchFamily="18" charset="0"/>
              </a:rPr>
              <a:t>Στην ολομέλεια τα παιδιά παρατηρούν και συγκρίνουν την κατανομή του λύκου στο παρελθόν και στο παρόν στους χάρτες της επόμενης διαφάνειας. Καλούνται να εντοπίσουν διαφορές ανάμεσα στους δύο χάρτες και συζητούν για τους λόγους που οδήγησαν στις διαφορές αυτές. Σε ομάδες συζητούν πιθανά μέτρα για την προστασία του λύκου. Η κάθε ομάδα μπορεί να αξιοποιήσει τις ιδέες της για τη δημιουργία μιας σχετικής αφίσας την οποία στη συνέχεια θα παρουσιάσει στην ολομέλεια.  </a:t>
            </a:r>
            <a:endParaRPr lang="el-GR" sz="2400" dirty="0">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xmlns="" val="3247254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1471" y="514707"/>
            <a:ext cx="5147829" cy="57142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77000" y="514707"/>
            <a:ext cx="4972049" cy="5714286"/>
          </a:xfrm>
          <a:prstGeom prst="rect">
            <a:avLst/>
          </a:prstGeom>
        </p:spPr>
      </p:pic>
    </p:spTree>
    <p:extLst>
      <p:ext uri="{BB962C8B-B14F-4D97-AF65-F5344CB8AC3E}">
        <p14:creationId xmlns:p14="http://schemas.microsoft.com/office/powerpoint/2010/main" xmlns="" val="23770191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88113" y="1280802"/>
            <a:ext cx="365778" cy="403187"/>
          </a:xfrm>
          <a:prstGeom prst="rect">
            <a:avLst/>
          </a:prstGeom>
        </p:spPr>
      </p:pic>
      <p:sp>
        <p:nvSpPr>
          <p:cNvPr id="5" name="TextBox 4"/>
          <p:cNvSpPr txBox="1"/>
          <p:nvPr/>
        </p:nvSpPr>
        <p:spPr>
          <a:xfrm>
            <a:off x="1772529" y="1301231"/>
            <a:ext cx="9421944" cy="4154984"/>
          </a:xfrm>
          <a:prstGeom prst="rect">
            <a:avLst/>
          </a:prstGeom>
          <a:noFill/>
        </p:spPr>
        <p:txBody>
          <a:bodyPr wrap="square" rtlCol="0">
            <a:spAutoFit/>
          </a:bodyPr>
          <a:lstStyle/>
          <a:p>
            <a:r>
              <a:rPr lang="el-GR" sz="2400" b="1" dirty="0" smtClean="0">
                <a:latin typeface="Comic Sans MS" panose="030F0702030302020204" pitchFamily="66" charset="0"/>
              </a:rPr>
              <a:t>Η κοκκινοσκουφίτσα…αλλιώς </a:t>
            </a:r>
          </a:p>
          <a:p>
            <a:endParaRPr lang="el-GR" sz="2400" b="1" dirty="0">
              <a:latin typeface="Comic Sans MS" panose="030F0702030302020204" pitchFamily="66" charset="0"/>
            </a:endParaRPr>
          </a:p>
          <a:p>
            <a:r>
              <a:rPr lang="el-GR" sz="2400" dirty="0" smtClean="0">
                <a:latin typeface="Comic Sans MS" panose="030F0702030302020204" pitchFamily="66" charset="0"/>
              </a:rPr>
              <a:t>Στην ολομέλεια τα παιδιά διηγούνται το παραμύθι της κοκκινοσκουφίτσας από την οπτική του λύκου. Ενθαρρύνονται από τον/την παιδαγωγό να αξιοποιήσουν στην αφήγησή τους πληροφορίες που παρέχονται στο εκπαιδευτικό υλικό, να αναφερθούν σε πιθανές σκέψεις του λύκου και να αιτιολογήσουν τις πράξεις του. Οι ιδέες των παιδιών καταγράφονται. Όταν τελειώσει η αφήγηση ακολουθεί είτε δραματοποίηση του παραμυθιού των παιδιών είτε η δημιουργία ενός </a:t>
            </a:r>
            <a:r>
              <a:rPr lang="el-GR" sz="2400" dirty="0" err="1" smtClean="0">
                <a:latin typeface="Comic Sans MS" panose="030F0702030302020204" pitchFamily="66" charset="0"/>
              </a:rPr>
              <a:t>εικονοβιβλίου</a:t>
            </a:r>
            <a:r>
              <a:rPr lang="el-GR" sz="2400" dirty="0" smtClean="0">
                <a:latin typeface="Comic Sans MS" panose="030F0702030302020204" pitchFamily="66" charset="0"/>
              </a:rPr>
              <a:t> που στηρίζεται σε αυτό. </a:t>
            </a:r>
            <a:endParaRPr lang="el-GR" sz="2400" dirty="0">
              <a:latin typeface="Comic Sans MS" panose="030F0702030302020204" pitchFamily="66" charset="0"/>
            </a:endParaRPr>
          </a:p>
        </p:txBody>
      </p:sp>
    </p:spTree>
    <p:extLst>
      <p:ext uri="{BB962C8B-B14F-4D97-AF65-F5344CB8AC3E}">
        <p14:creationId xmlns:p14="http://schemas.microsoft.com/office/powerpoint/2010/main" xmlns="" val="3316602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9" name="Εικόνα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48861" y="2707476"/>
            <a:ext cx="2621354" cy="2886954"/>
          </a:xfrm>
          <a:prstGeom prst="rect">
            <a:avLst/>
          </a:prstGeom>
          <a:ln>
            <a:noFill/>
          </a:ln>
          <a:effectLst>
            <a:outerShdw blurRad="292100" dist="139700" dir="2700000" algn="tl" rotWithShape="0">
              <a:srgbClr val="333333">
                <a:alpha val="65000"/>
              </a:srgbClr>
            </a:outerShdw>
          </a:effectLst>
        </p:spPr>
      </p:pic>
      <p:sp>
        <p:nvSpPr>
          <p:cNvPr id="11" name="Επεξήγηση με στρογγυλεμένο παραλληλόγραμμο 10"/>
          <p:cNvSpPr/>
          <p:nvPr/>
        </p:nvSpPr>
        <p:spPr>
          <a:xfrm>
            <a:off x="6477669" y="360313"/>
            <a:ext cx="3504697" cy="2073499"/>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dirty="0" err="1" smtClean="0">
                <a:solidFill>
                  <a:schemeClr val="accent6">
                    <a:lumMod val="50000"/>
                  </a:schemeClr>
                </a:solidFill>
                <a:latin typeface="Comic Sans MS" panose="030F0702030302020204" pitchFamily="66" charset="0"/>
              </a:rPr>
              <a:t>Γει</a:t>
            </a:r>
            <a:r>
              <a:rPr lang="en-US" sz="3200" dirty="0" smtClean="0">
                <a:solidFill>
                  <a:schemeClr val="accent6">
                    <a:lumMod val="50000"/>
                  </a:schemeClr>
                </a:solidFill>
                <a:latin typeface="Comic Sans MS" panose="030F0702030302020204" pitchFamily="66" charset="0"/>
              </a:rPr>
              <a:t>a</a:t>
            </a:r>
            <a:r>
              <a:rPr lang="el-GR" sz="3200" dirty="0" smtClean="0">
                <a:solidFill>
                  <a:schemeClr val="accent6">
                    <a:lumMod val="50000"/>
                  </a:schemeClr>
                </a:solidFill>
                <a:latin typeface="Comic Sans MS" panose="030F0702030302020204" pitchFamily="66" charset="0"/>
              </a:rPr>
              <a:t> σας! Είμαι ο Ρίκο! </a:t>
            </a:r>
          </a:p>
        </p:txBody>
      </p:sp>
      <p:pic>
        <p:nvPicPr>
          <p:cNvPr id="15" name="Εικόνα 14"/>
          <p:cNvPicPr>
            <a:picLocks noChangeAspect="1"/>
          </p:cNvPicPr>
          <p:nvPr/>
        </p:nvPicPr>
        <p:blipFill>
          <a:blip r:embed="rId3"/>
          <a:stretch>
            <a:fillRect/>
          </a:stretch>
        </p:blipFill>
        <p:spPr>
          <a:xfrm>
            <a:off x="6477669" y="360313"/>
            <a:ext cx="3560373" cy="2347163"/>
          </a:xfrm>
          <a:prstGeom prst="rect">
            <a:avLst/>
          </a:prstGeom>
        </p:spPr>
      </p:pic>
    </p:spTree>
    <p:extLst>
      <p:ext uri="{BB962C8B-B14F-4D97-AF65-F5344CB8AC3E}">
        <p14:creationId xmlns:p14="http://schemas.microsoft.com/office/powerpoint/2010/main" xmlns="" val="35710191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50" fill="hold">
                                          <p:stCondLst>
                                            <p:cond delay="0"/>
                                          </p:stCondLst>
                                        </p:cTn>
                                        <p:tgtEl>
                                          <p:spTgt spid="9"/>
                                        </p:tgtEl>
                                        <p:attrNameLst>
                                          <p:attrName>r</p:attrName>
                                        </p:attrNameLst>
                                      </p:cBhvr>
                                    </p:animRot>
                                    <p:animRot by="-240000">
                                      <p:cBhvr>
                                        <p:cTn id="7" dur="100" fill="hold">
                                          <p:stCondLst>
                                            <p:cond delay="100"/>
                                          </p:stCondLst>
                                        </p:cTn>
                                        <p:tgtEl>
                                          <p:spTgt spid="9"/>
                                        </p:tgtEl>
                                        <p:attrNameLst>
                                          <p:attrName>r</p:attrName>
                                        </p:attrNameLst>
                                      </p:cBhvr>
                                    </p:animRot>
                                    <p:animRot by="240000">
                                      <p:cBhvr>
                                        <p:cTn id="8" dur="100" fill="hold">
                                          <p:stCondLst>
                                            <p:cond delay="200"/>
                                          </p:stCondLst>
                                        </p:cTn>
                                        <p:tgtEl>
                                          <p:spTgt spid="9"/>
                                        </p:tgtEl>
                                        <p:attrNameLst>
                                          <p:attrName>r</p:attrName>
                                        </p:attrNameLst>
                                      </p:cBhvr>
                                    </p:animRot>
                                    <p:animRot by="-240000">
                                      <p:cBhvr>
                                        <p:cTn id="9" dur="100" fill="hold">
                                          <p:stCondLst>
                                            <p:cond delay="300"/>
                                          </p:stCondLst>
                                        </p:cTn>
                                        <p:tgtEl>
                                          <p:spTgt spid="9"/>
                                        </p:tgtEl>
                                        <p:attrNameLst>
                                          <p:attrName>r</p:attrName>
                                        </p:attrNameLst>
                                      </p:cBhvr>
                                    </p:animRot>
                                    <p:animRot by="120000">
                                      <p:cBhvr>
                                        <p:cTn id="10" dur="100" fill="hold">
                                          <p:stCondLst>
                                            <p:cond delay="400"/>
                                          </p:stCondLst>
                                        </p:cTn>
                                        <p:tgtEl>
                                          <p:spTgt spid="9"/>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1"/>
                                        </p:tgtEl>
                                        <p:attrNameLst>
                                          <p:attrName>style.visibility</p:attrName>
                                        </p:attrNameLst>
                                      </p:cBhvr>
                                      <p:to>
                                        <p:strVal val="hidden"/>
                                      </p:to>
                                    </p:set>
                                  </p:childTnLst>
                                </p:cTn>
                              </p:par>
                              <p:par>
                                <p:cTn id="18" presetID="32" presetClass="emph" presetSubtype="0" fill="hold" nodeType="withEffect">
                                  <p:stCondLst>
                                    <p:cond delay="0"/>
                                  </p:stCondLst>
                                  <p:childTnLst>
                                    <p:animRot by="120000">
                                      <p:cBhvr>
                                        <p:cTn id="19" dur="200" fill="hold">
                                          <p:stCondLst>
                                            <p:cond delay="0"/>
                                          </p:stCondLst>
                                        </p:cTn>
                                        <p:tgtEl>
                                          <p:spTgt spid="9"/>
                                        </p:tgtEl>
                                        <p:attrNameLst>
                                          <p:attrName>r</p:attrName>
                                        </p:attrNameLst>
                                      </p:cBhvr>
                                    </p:animRot>
                                    <p:animRot by="-240000">
                                      <p:cBhvr>
                                        <p:cTn id="20" dur="400" fill="hold">
                                          <p:stCondLst>
                                            <p:cond delay="400"/>
                                          </p:stCondLst>
                                        </p:cTn>
                                        <p:tgtEl>
                                          <p:spTgt spid="9"/>
                                        </p:tgtEl>
                                        <p:attrNameLst>
                                          <p:attrName>r</p:attrName>
                                        </p:attrNameLst>
                                      </p:cBhvr>
                                    </p:animRot>
                                    <p:animRot by="240000">
                                      <p:cBhvr>
                                        <p:cTn id="21" dur="400" fill="hold">
                                          <p:stCondLst>
                                            <p:cond delay="800"/>
                                          </p:stCondLst>
                                        </p:cTn>
                                        <p:tgtEl>
                                          <p:spTgt spid="9"/>
                                        </p:tgtEl>
                                        <p:attrNameLst>
                                          <p:attrName>r</p:attrName>
                                        </p:attrNameLst>
                                      </p:cBhvr>
                                    </p:animRot>
                                    <p:animRot by="-240000">
                                      <p:cBhvr>
                                        <p:cTn id="22" dur="400" fill="hold">
                                          <p:stCondLst>
                                            <p:cond delay="1200"/>
                                          </p:stCondLst>
                                        </p:cTn>
                                        <p:tgtEl>
                                          <p:spTgt spid="9"/>
                                        </p:tgtEl>
                                        <p:attrNameLst>
                                          <p:attrName>r</p:attrName>
                                        </p:attrNameLst>
                                      </p:cBhvr>
                                    </p:animRot>
                                    <p:animRot by="120000">
                                      <p:cBhvr>
                                        <p:cTn id="23" dur="400" fill="hold">
                                          <p:stCondLst>
                                            <p:cond delay="1600"/>
                                          </p:stCondLst>
                                        </p:cTn>
                                        <p:tgtEl>
                                          <p:spTgt spid="9"/>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50" presetClass="path" presetSubtype="0" accel="50000" decel="50000" fill="hold" nodeType="withEffect">
                                  <p:stCondLst>
                                    <p:cond delay="0"/>
                                  </p:stCondLst>
                                  <p:childTnLst>
                                    <p:animMotion origin="layout" path="M 4.16667E-7 -2.59259E-6 L -0.17786 -2.59259E-6 C -0.25755 -2.59259E-6 -0.3556 0.03912 -0.3556 0.07107 L -0.3556 0.14236 " pathEditMode="relative" rAng="0" ptsTypes="AAAA">
                                      <p:cBhvr>
                                        <p:cTn id="32" dur="2000" fill="hold"/>
                                        <p:tgtEl>
                                          <p:spTgt spid="9"/>
                                        </p:tgtEl>
                                        <p:attrNameLst>
                                          <p:attrName>ppt_x</p:attrName>
                                          <p:attrName>ppt_y</p:attrName>
                                        </p:attrNameLst>
                                      </p:cBhvr>
                                      <p:rCtr x="-17786" y="7106"/>
                                    </p:animMotion>
                                  </p:childTnLst>
                                </p:cTn>
                              </p:par>
                            </p:childTnLst>
                          </p:cTn>
                        </p:par>
                        <p:par>
                          <p:cTn id="33" fill="hold">
                            <p:stCondLst>
                              <p:cond delay="2000"/>
                            </p:stCondLst>
                            <p:childTnLst>
                              <p:par>
                                <p:cTn id="34" presetID="31" presetClass="exit" presetSubtype="0" fill="hold" nodeType="afterEffect">
                                  <p:stCondLst>
                                    <p:cond delay="0"/>
                                  </p:stCondLst>
                                  <p:childTnLst>
                                    <p:anim calcmode="lin" valueType="num">
                                      <p:cBhvr>
                                        <p:cTn id="35" dur="1000"/>
                                        <p:tgtEl>
                                          <p:spTgt spid="9"/>
                                        </p:tgtEl>
                                        <p:attrNameLst>
                                          <p:attrName>ppt_w</p:attrName>
                                        </p:attrNameLst>
                                      </p:cBhvr>
                                      <p:tavLst>
                                        <p:tav tm="0">
                                          <p:val>
                                            <p:strVal val="ppt_w"/>
                                          </p:val>
                                        </p:tav>
                                        <p:tav tm="100000">
                                          <p:val>
                                            <p:fltVal val="0"/>
                                          </p:val>
                                        </p:tav>
                                      </p:tavLst>
                                    </p:anim>
                                    <p:anim calcmode="lin" valueType="num">
                                      <p:cBhvr>
                                        <p:cTn id="36" dur="1000"/>
                                        <p:tgtEl>
                                          <p:spTgt spid="9"/>
                                        </p:tgtEl>
                                        <p:attrNameLst>
                                          <p:attrName>ppt_h</p:attrName>
                                        </p:attrNameLst>
                                      </p:cBhvr>
                                      <p:tavLst>
                                        <p:tav tm="0">
                                          <p:val>
                                            <p:strVal val="ppt_h"/>
                                          </p:val>
                                        </p:tav>
                                        <p:tav tm="100000">
                                          <p:val>
                                            <p:fltVal val="0"/>
                                          </p:val>
                                        </p:tav>
                                      </p:tavLst>
                                    </p:anim>
                                    <p:anim calcmode="lin" valueType="num">
                                      <p:cBhvr>
                                        <p:cTn id="37" dur="1000"/>
                                        <p:tgtEl>
                                          <p:spTgt spid="9"/>
                                        </p:tgtEl>
                                        <p:attrNameLst>
                                          <p:attrName>style.rotation</p:attrName>
                                        </p:attrNameLst>
                                      </p:cBhvr>
                                      <p:tavLst>
                                        <p:tav tm="0">
                                          <p:val>
                                            <p:fltVal val="0"/>
                                          </p:val>
                                        </p:tav>
                                        <p:tav tm="100000">
                                          <p:val>
                                            <p:fltVal val="90"/>
                                          </p:val>
                                        </p:tav>
                                      </p:tavLst>
                                    </p:anim>
                                    <p:animEffect transition="out" filter="fade">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7473" y="758825"/>
            <a:ext cx="10515600" cy="4508634"/>
          </a:xfrm>
        </p:spPr>
        <p:txBody>
          <a:bodyPr>
            <a:normAutofit fontScale="85000" lnSpcReduction="20000"/>
          </a:bodyPr>
          <a:lstStyle/>
          <a:p>
            <a:pPr marL="0" indent="0">
              <a:buNone/>
            </a:pPr>
            <a:r>
              <a:rPr lang="el-GR" sz="3200" u="sng" dirty="0" smtClean="0">
                <a:solidFill>
                  <a:schemeClr val="accent6">
                    <a:lumMod val="50000"/>
                  </a:schemeClr>
                </a:solidFill>
              </a:rPr>
              <a:t>Πηγές</a:t>
            </a:r>
          </a:p>
          <a:p>
            <a:pPr marL="0" indent="0">
              <a:buNone/>
            </a:pPr>
            <a:endParaRPr lang="el-GR" sz="3200" u="sng" dirty="0" smtClean="0">
              <a:solidFill>
                <a:schemeClr val="accent6">
                  <a:lumMod val="50000"/>
                </a:schemeClr>
              </a:solidFill>
            </a:endParaRPr>
          </a:p>
          <a:p>
            <a:pPr marL="0" indent="0">
              <a:buNone/>
            </a:pPr>
            <a:r>
              <a:rPr lang="el-GR" dirty="0">
                <a:solidFill>
                  <a:schemeClr val="accent6">
                    <a:lumMod val="50000"/>
                  </a:schemeClr>
                </a:solidFill>
              </a:rPr>
              <a:t>Ηλιόπουλος Γιώργος, 2018. Η κατάσταση διατήρησης του λύκου στην Ελλάδα, ζητήματα σύγκρουσης και τρόποι αντιμετώπισης (Τεχνική αναφορά), σ.78. </a:t>
            </a:r>
            <a:endParaRPr lang="el-GR" dirty="0" smtClean="0">
              <a:solidFill>
                <a:schemeClr val="accent6">
                  <a:lumMod val="50000"/>
                </a:schemeClr>
              </a:solidFill>
            </a:endParaRPr>
          </a:p>
          <a:p>
            <a:pPr marL="0" indent="0">
              <a:buNone/>
            </a:pPr>
            <a:r>
              <a:rPr lang="en-US" dirty="0" smtClean="0">
                <a:solidFill>
                  <a:schemeClr val="accent6">
                    <a:lumMod val="50000"/>
                  </a:schemeClr>
                </a:solidFill>
                <a:hlinkClick r:id="rId2"/>
              </a:rPr>
              <a:t>https</a:t>
            </a:r>
            <a:r>
              <a:rPr lang="en-US" dirty="0">
                <a:solidFill>
                  <a:schemeClr val="accent6">
                    <a:lumMod val="50000"/>
                  </a:schemeClr>
                </a:solidFill>
                <a:hlinkClick r:id="rId2"/>
              </a:rPr>
              <a:t>://</a:t>
            </a:r>
            <a:r>
              <a:rPr lang="en-US" dirty="0" smtClean="0">
                <a:solidFill>
                  <a:schemeClr val="accent6">
                    <a:lumMod val="50000"/>
                  </a:schemeClr>
                </a:solidFill>
                <a:hlinkClick r:id="rId2"/>
              </a:rPr>
              <a:t>www.arcturos.gr/animals</a:t>
            </a:r>
            <a:endParaRPr lang="en-US" dirty="0" smtClean="0">
              <a:solidFill>
                <a:schemeClr val="accent6">
                  <a:lumMod val="50000"/>
                </a:schemeClr>
              </a:solidFill>
            </a:endParaRPr>
          </a:p>
          <a:p>
            <a:pPr marL="0" indent="0">
              <a:buNone/>
            </a:pPr>
            <a:r>
              <a:rPr lang="en-US" dirty="0" smtClean="0">
                <a:solidFill>
                  <a:schemeClr val="accent6">
                    <a:lumMod val="50000"/>
                  </a:schemeClr>
                </a:solidFill>
                <a:hlinkClick r:id="rId3"/>
              </a:rPr>
              <a:t>https</a:t>
            </a:r>
            <a:r>
              <a:rPr lang="en-US" dirty="0">
                <a:solidFill>
                  <a:schemeClr val="accent6">
                    <a:lumMod val="50000"/>
                  </a:schemeClr>
                </a:solidFill>
                <a:hlinkClick r:id="rId3"/>
              </a:rPr>
              <a:t>://</a:t>
            </a:r>
            <a:r>
              <a:rPr lang="en-US" dirty="0" smtClean="0">
                <a:solidFill>
                  <a:schemeClr val="accent6">
                    <a:lumMod val="50000"/>
                  </a:schemeClr>
                </a:solidFill>
                <a:hlinkClick r:id="rId3"/>
              </a:rPr>
              <a:t>www.callisto.gr</a:t>
            </a:r>
            <a:endParaRPr lang="en-US" dirty="0" smtClean="0">
              <a:solidFill>
                <a:schemeClr val="accent6">
                  <a:lumMod val="50000"/>
                </a:schemeClr>
              </a:solidFill>
            </a:endParaRPr>
          </a:p>
          <a:p>
            <a:pPr marL="0" indent="0">
              <a:buNone/>
            </a:pPr>
            <a:endParaRPr lang="en-US" dirty="0" smtClean="0">
              <a:solidFill>
                <a:schemeClr val="accent6">
                  <a:lumMod val="50000"/>
                </a:schemeClr>
              </a:solidFill>
            </a:endParaRPr>
          </a:p>
          <a:p>
            <a:pPr marL="0" indent="0">
              <a:buNone/>
            </a:pPr>
            <a:r>
              <a:rPr lang="el-GR" u="sng" dirty="0" smtClean="0">
                <a:solidFill>
                  <a:schemeClr val="accent6">
                    <a:lumMod val="50000"/>
                  </a:schemeClr>
                </a:solidFill>
              </a:rPr>
              <a:t>Φωτογραφικό υλικό</a:t>
            </a:r>
          </a:p>
          <a:p>
            <a:pPr marL="0" indent="0">
              <a:buNone/>
            </a:pPr>
            <a:r>
              <a:rPr lang="el-GR" u="sng" dirty="0" smtClean="0">
                <a:solidFill>
                  <a:schemeClr val="accent6">
                    <a:lumMod val="50000"/>
                  </a:schemeClr>
                </a:solidFill>
              </a:rPr>
              <a:t> </a:t>
            </a:r>
            <a:endParaRPr lang="en-US" u="sng" dirty="0">
              <a:solidFill>
                <a:schemeClr val="accent6">
                  <a:lumMod val="50000"/>
                </a:schemeClr>
              </a:solidFill>
            </a:endParaRPr>
          </a:p>
          <a:p>
            <a:pPr marL="0" indent="0">
              <a:buNone/>
            </a:pPr>
            <a:r>
              <a:rPr lang="en-US" dirty="0">
                <a:solidFill>
                  <a:schemeClr val="accent6">
                    <a:lumMod val="50000"/>
                  </a:schemeClr>
                </a:solidFill>
                <a:hlinkClick r:id="rId4"/>
              </a:rPr>
              <a:t>https://</a:t>
            </a:r>
            <a:r>
              <a:rPr lang="en-US" dirty="0" smtClean="0">
                <a:solidFill>
                  <a:schemeClr val="accent6">
                    <a:lumMod val="50000"/>
                  </a:schemeClr>
                </a:solidFill>
                <a:hlinkClick r:id="rId4"/>
              </a:rPr>
              <a:t>www.piqsels.com/el</a:t>
            </a:r>
            <a:endParaRPr lang="en-US" dirty="0" smtClean="0">
              <a:solidFill>
                <a:schemeClr val="accent6">
                  <a:lumMod val="50000"/>
                </a:schemeClr>
              </a:solidFill>
            </a:endParaRPr>
          </a:p>
          <a:p>
            <a:pPr marL="0" indent="0">
              <a:buNone/>
            </a:pPr>
            <a:r>
              <a:rPr lang="en-US" dirty="0">
                <a:solidFill>
                  <a:schemeClr val="accent6">
                    <a:lumMod val="50000"/>
                  </a:schemeClr>
                </a:solidFill>
                <a:hlinkClick r:id="rId5"/>
              </a:rPr>
              <a:t>https://unsplash.com</a:t>
            </a:r>
            <a:r>
              <a:rPr lang="en-US" dirty="0" smtClean="0">
                <a:solidFill>
                  <a:schemeClr val="accent6">
                    <a:lumMod val="50000"/>
                  </a:schemeClr>
                </a:solidFill>
                <a:hlinkClick r:id="rId5"/>
              </a:rPr>
              <a:t>/</a:t>
            </a:r>
            <a:endParaRPr lang="en-US" dirty="0" smtClean="0">
              <a:solidFill>
                <a:schemeClr val="accent6">
                  <a:lumMod val="50000"/>
                </a:schemeClr>
              </a:solidFill>
            </a:endParaRPr>
          </a:p>
          <a:p>
            <a:pPr marL="0" indent="0">
              <a:buNone/>
            </a:pPr>
            <a:r>
              <a:rPr lang="en-US" dirty="0">
                <a:solidFill>
                  <a:schemeClr val="accent6">
                    <a:lumMod val="50000"/>
                  </a:schemeClr>
                </a:solidFill>
                <a:hlinkClick r:id="rId6"/>
              </a:rPr>
              <a:t>https://</a:t>
            </a:r>
            <a:r>
              <a:rPr lang="en-US" dirty="0" smtClean="0">
                <a:solidFill>
                  <a:schemeClr val="accent6">
                    <a:lumMod val="50000"/>
                  </a:schemeClr>
                </a:solidFill>
                <a:hlinkClick r:id="rId6"/>
              </a:rPr>
              <a:t>www.needpix.com</a:t>
            </a:r>
            <a:r>
              <a:rPr lang="en-US" dirty="0" smtClean="0">
                <a:solidFill>
                  <a:schemeClr val="accent6">
                    <a:lumMod val="50000"/>
                  </a:schemeClr>
                </a:solidFill>
              </a:rPr>
              <a:t> </a:t>
            </a:r>
          </a:p>
          <a:p>
            <a:pPr marL="0" indent="0">
              <a:buNone/>
            </a:pPr>
            <a:endParaRPr lang="el-GR" dirty="0">
              <a:solidFill>
                <a:schemeClr val="accent6">
                  <a:lumMod val="50000"/>
                </a:schemeClr>
              </a:solidFill>
            </a:endParaRPr>
          </a:p>
        </p:txBody>
      </p:sp>
    </p:spTree>
    <p:extLst>
      <p:ext uri="{BB962C8B-B14F-4D97-AF65-F5344CB8AC3E}">
        <p14:creationId xmlns:p14="http://schemas.microsoft.com/office/powerpoint/2010/main" xmlns="" val="2097106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11" name="Εικόνα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667235" y="3361753"/>
            <a:ext cx="2977573" cy="3279266"/>
          </a:xfrm>
          <a:prstGeom prst="rect">
            <a:avLst/>
          </a:prstGeom>
          <a:ln>
            <a:noFill/>
          </a:ln>
          <a:effectLst>
            <a:outerShdw blurRad="292100" dist="139700" dir="2700000" algn="tl" rotWithShape="0">
              <a:srgbClr val="333333">
                <a:alpha val="65000"/>
              </a:srgbClr>
            </a:outerShdw>
          </a:effectLst>
        </p:spPr>
      </p:pic>
      <p:sp>
        <p:nvSpPr>
          <p:cNvPr id="12" name="Επεξήγηση με στρογγυλεμένο παραλληλόγραμμο 11"/>
          <p:cNvSpPr/>
          <p:nvPr/>
        </p:nvSpPr>
        <p:spPr>
          <a:xfrm>
            <a:off x="8978385" y="997527"/>
            <a:ext cx="2355272" cy="1704109"/>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dirty="0" smtClean="0">
                <a:solidFill>
                  <a:schemeClr val="accent6">
                    <a:lumMod val="50000"/>
                  </a:schemeClr>
                </a:solidFill>
              </a:rPr>
              <a:t>Αυτός είναι ο φίλος μου ο λύκος </a:t>
            </a:r>
            <a:endParaRPr lang="el-GR" sz="3200" dirty="0">
              <a:solidFill>
                <a:schemeClr val="accent6">
                  <a:lumMod val="50000"/>
                </a:schemeClr>
              </a:solidFill>
            </a:endParaRPr>
          </a:p>
        </p:txBody>
      </p:sp>
      <p:sp>
        <p:nvSpPr>
          <p:cNvPr id="14" name="Επεξήγηση με στρογγυλεμένο παραλληλόγραμμο 13"/>
          <p:cNvSpPr/>
          <p:nvPr/>
        </p:nvSpPr>
        <p:spPr>
          <a:xfrm>
            <a:off x="8978385" y="997527"/>
            <a:ext cx="2355272" cy="1704109"/>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dirty="0" smtClean="0">
                <a:solidFill>
                  <a:schemeClr val="accent6">
                    <a:lumMod val="50000"/>
                  </a:schemeClr>
                </a:solidFill>
                <a:latin typeface="Comic Sans MS" panose="030F0702030302020204" pitchFamily="66" charset="0"/>
              </a:rPr>
              <a:t>Τι ξέρετε γι’ αυτόν; </a:t>
            </a:r>
            <a:endParaRPr lang="el-GR" sz="3200" dirty="0">
              <a:solidFill>
                <a:schemeClr val="accent6">
                  <a:lumMod val="50000"/>
                </a:schemeClr>
              </a:solidFill>
              <a:latin typeface="Comic Sans MS" panose="030F0702030302020204" pitchFamily="66" charset="0"/>
            </a:endParaRPr>
          </a:p>
        </p:txBody>
      </p:sp>
      <p:sp>
        <p:nvSpPr>
          <p:cNvPr id="15" name="Επεξήγηση με στρογγυλεμένο παραλληλόγραμμο 14"/>
          <p:cNvSpPr/>
          <p:nvPr/>
        </p:nvSpPr>
        <p:spPr>
          <a:xfrm>
            <a:off x="8978385" y="997526"/>
            <a:ext cx="2355272" cy="1704109"/>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Τι θέλετε να μάθετε για τον λύκο; </a:t>
            </a:r>
            <a:endParaRPr lang="el-GR" sz="2800" dirty="0">
              <a:solidFill>
                <a:schemeClr val="accent6">
                  <a:lumMod val="50000"/>
                </a:schemeClr>
              </a:solidFill>
              <a:latin typeface="Comic Sans MS" panose="030F0702030302020204" pitchFamily="66" charset="0"/>
            </a:endParaRPr>
          </a:p>
        </p:txBody>
      </p:sp>
      <p:sp>
        <p:nvSpPr>
          <p:cNvPr id="16" name="Επεξήγηση με στρογγυλεμένο παραλληλόγραμμο 15"/>
          <p:cNvSpPr/>
          <p:nvPr/>
        </p:nvSpPr>
        <p:spPr>
          <a:xfrm>
            <a:off x="8978385" y="997525"/>
            <a:ext cx="2355272" cy="17041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Πάμε να τον γνωρίσουμε καλύτερα! </a:t>
            </a:r>
            <a:endParaRPr lang="el-GR" sz="28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11899354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42" presetClass="path" presetSubtype="0" accel="50000" decel="50000" fill="hold" nodeType="withEffect">
                                  <p:stCondLst>
                                    <p:cond delay="0"/>
                                  </p:stCondLst>
                                  <p:childTnLst>
                                    <p:animMotion origin="layout" path="M -0.69036 0.07662 L -2.70833E-6 3.33333E-6 " pathEditMode="relative" rAng="0" ptsTypes="AA">
                                      <p:cBhvr>
                                        <p:cTn id="12" dur="2000" fill="hold"/>
                                        <p:tgtEl>
                                          <p:spTgt spid="11"/>
                                        </p:tgtEl>
                                        <p:attrNameLst>
                                          <p:attrName>ppt_x</p:attrName>
                                          <p:attrName>ppt_y</p:attrName>
                                        </p:attrNameLst>
                                      </p:cBhvr>
                                      <p:rCtr x="34518" y="-3843"/>
                                    </p:animMotion>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32" presetClass="emph" presetSubtype="0" fill="hold" nodeType="with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2"/>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32" presetClass="emph" presetSubtype="0" fill="hold" nodeType="withEffect">
                                  <p:stCondLst>
                                    <p:cond delay="0"/>
                                  </p:stCondLst>
                                  <p:childTnLst>
                                    <p:animRot by="120000">
                                      <p:cBhvr>
                                        <p:cTn id="29" dur="80" fill="hold">
                                          <p:stCondLst>
                                            <p:cond delay="0"/>
                                          </p:stCondLst>
                                        </p:cTn>
                                        <p:tgtEl>
                                          <p:spTgt spid="11"/>
                                        </p:tgtEl>
                                        <p:attrNameLst>
                                          <p:attrName>r</p:attrName>
                                        </p:attrNameLst>
                                      </p:cBhvr>
                                    </p:animRot>
                                    <p:animRot by="-240000">
                                      <p:cBhvr>
                                        <p:cTn id="30" dur="160" fill="hold">
                                          <p:stCondLst>
                                            <p:cond delay="160"/>
                                          </p:stCondLst>
                                        </p:cTn>
                                        <p:tgtEl>
                                          <p:spTgt spid="11"/>
                                        </p:tgtEl>
                                        <p:attrNameLst>
                                          <p:attrName>r</p:attrName>
                                        </p:attrNameLst>
                                      </p:cBhvr>
                                    </p:animRot>
                                    <p:animRot by="240000">
                                      <p:cBhvr>
                                        <p:cTn id="31" dur="160" fill="hold">
                                          <p:stCondLst>
                                            <p:cond delay="320"/>
                                          </p:stCondLst>
                                        </p:cTn>
                                        <p:tgtEl>
                                          <p:spTgt spid="11"/>
                                        </p:tgtEl>
                                        <p:attrNameLst>
                                          <p:attrName>r</p:attrName>
                                        </p:attrNameLst>
                                      </p:cBhvr>
                                    </p:animRot>
                                    <p:animRot by="-240000">
                                      <p:cBhvr>
                                        <p:cTn id="32" dur="160" fill="hold">
                                          <p:stCondLst>
                                            <p:cond delay="480"/>
                                          </p:stCondLst>
                                        </p:cTn>
                                        <p:tgtEl>
                                          <p:spTgt spid="11"/>
                                        </p:tgtEl>
                                        <p:attrNameLst>
                                          <p:attrName>r</p:attrName>
                                        </p:attrNameLst>
                                      </p:cBhvr>
                                    </p:animRot>
                                    <p:animRot by="120000">
                                      <p:cBhvr>
                                        <p:cTn id="33" dur="160" fill="hold">
                                          <p:stCondLst>
                                            <p:cond delay="640"/>
                                          </p:stCondLst>
                                        </p:cTn>
                                        <p:tgtEl>
                                          <p:spTgt spid="11"/>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par>
                                <p:cTn id="40" presetID="32" presetClass="emph" presetSubtype="0" fill="hold" nodeType="withEffect">
                                  <p:stCondLst>
                                    <p:cond delay="0"/>
                                  </p:stCondLst>
                                  <p:childTnLst>
                                    <p:animRot by="120000">
                                      <p:cBhvr>
                                        <p:cTn id="41" dur="100" fill="hold">
                                          <p:stCondLst>
                                            <p:cond delay="0"/>
                                          </p:stCondLst>
                                        </p:cTn>
                                        <p:tgtEl>
                                          <p:spTgt spid="11"/>
                                        </p:tgtEl>
                                        <p:attrNameLst>
                                          <p:attrName>r</p:attrName>
                                        </p:attrNameLst>
                                      </p:cBhvr>
                                    </p:animRot>
                                    <p:animRot by="-240000">
                                      <p:cBhvr>
                                        <p:cTn id="42" dur="200" fill="hold">
                                          <p:stCondLst>
                                            <p:cond delay="200"/>
                                          </p:stCondLst>
                                        </p:cTn>
                                        <p:tgtEl>
                                          <p:spTgt spid="11"/>
                                        </p:tgtEl>
                                        <p:attrNameLst>
                                          <p:attrName>r</p:attrName>
                                        </p:attrNameLst>
                                      </p:cBhvr>
                                    </p:animRot>
                                    <p:animRot by="240000">
                                      <p:cBhvr>
                                        <p:cTn id="43" dur="200" fill="hold">
                                          <p:stCondLst>
                                            <p:cond delay="400"/>
                                          </p:stCondLst>
                                        </p:cTn>
                                        <p:tgtEl>
                                          <p:spTgt spid="11"/>
                                        </p:tgtEl>
                                        <p:attrNameLst>
                                          <p:attrName>r</p:attrName>
                                        </p:attrNameLst>
                                      </p:cBhvr>
                                    </p:animRot>
                                    <p:animRot by="-240000">
                                      <p:cBhvr>
                                        <p:cTn id="44" dur="200" fill="hold">
                                          <p:stCondLst>
                                            <p:cond delay="600"/>
                                          </p:stCondLst>
                                        </p:cTn>
                                        <p:tgtEl>
                                          <p:spTgt spid="11"/>
                                        </p:tgtEl>
                                        <p:attrNameLst>
                                          <p:attrName>r</p:attrName>
                                        </p:attrNameLst>
                                      </p:cBhvr>
                                    </p:animRot>
                                    <p:animRot by="120000">
                                      <p:cBhvr>
                                        <p:cTn id="45" dur="200" fill="hold">
                                          <p:stCondLst>
                                            <p:cond delay="800"/>
                                          </p:stCondLst>
                                        </p:cTn>
                                        <p:tgtEl>
                                          <p:spTgt spid="11"/>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5"/>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par>
                                <p:cTn id="52" presetID="32" presetClass="emph" presetSubtype="0" fill="hold" nodeType="withEffect">
                                  <p:stCondLst>
                                    <p:cond delay="0"/>
                                  </p:stCondLst>
                                  <p:childTnLst>
                                    <p:animRot by="120000">
                                      <p:cBhvr>
                                        <p:cTn id="53" dur="100" fill="hold">
                                          <p:stCondLst>
                                            <p:cond delay="0"/>
                                          </p:stCondLst>
                                        </p:cTn>
                                        <p:tgtEl>
                                          <p:spTgt spid="11"/>
                                        </p:tgtEl>
                                        <p:attrNameLst>
                                          <p:attrName>r</p:attrName>
                                        </p:attrNameLst>
                                      </p:cBhvr>
                                    </p:animRot>
                                    <p:animRot by="-240000">
                                      <p:cBhvr>
                                        <p:cTn id="54" dur="200" fill="hold">
                                          <p:stCondLst>
                                            <p:cond delay="200"/>
                                          </p:stCondLst>
                                        </p:cTn>
                                        <p:tgtEl>
                                          <p:spTgt spid="11"/>
                                        </p:tgtEl>
                                        <p:attrNameLst>
                                          <p:attrName>r</p:attrName>
                                        </p:attrNameLst>
                                      </p:cBhvr>
                                    </p:animRot>
                                    <p:animRot by="240000">
                                      <p:cBhvr>
                                        <p:cTn id="55" dur="200" fill="hold">
                                          <p:stCondLst>
                                            <p:cond delay="400"/>
                                          </p:stCondLst>
                                        </p:cTn>
                                        <p:tgtEl>
                                          <p:spTgt spid="11"/>
                                        </p:tgtEl>
                                        <p:attrNameLst>
                                          <p:attrName>r</p:attrName>
                                        </p:attrNameLst>
                                      </p:cBhvr>
                                    </p:animRot>
                                    <p:animRot by="-240000">
                                      <p:cBhvr>
                                        <p:cTn id="56" dur="200" fill="hold">
                                          <p:stCondLst>
                                            <p:cond delay="600"/>
                                          </p:stCondLst>
                                        </p:cTn>
                                        <p:tgtEl>
                                          <p:spTgt spid="11"/>
                                        </p:tgtEl>
                                        <p:attrNameLst>
                                          <p:attrName>r</p:attrName>
                                        </p:attrNameLst>
                                      </p:cBhvr>
                                    </p:animRot>
                                    <p:animRot by="120000">
                                      <p:cBhvr>
                                        <p:cTn id="57" dur="200" fill="hold">
                                          <p:stCondLst>
                                            <p:cond delay="800"/>
                                          </p:stCondLst>
                                        </p:cTn>
                                        <p:tgtEl>
                                          <p:spTgt spid="11"/>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6"/>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2.70833E-6 3.33333E-6 L -0.70455 0.00208 " pathEditMode="relative" rAng="0" ptsTypes="AA">
                                      <p:cBhvr>
                                        <p:cTn id="63" dur="2000" fill="hold"/>
                                        <p:tgtEl>
                                          <p:spTgt spid="11"/>
                                        </p:tgtEl>
                                        <p:attrNameLst>
                                          <p:attrName>ppt_x</p:attrName>
                                          <p:attrName>ppt_y</p:attrName>
                                        </p:attrNameLst>
                                      </p:cBhvr>
                                      <p:rCtr x="-35234"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4" grpId="1" animBg="1"/>
      <p:bldP spid="15" grpId="0" animBg="1"/>
      <p:bldP spid="15" grpId="1" animBg="1"/>
      <p:bldP spid="16" grpId="0" animBg="1"/>
      <p:bldP spid="1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9" name="Εικόνα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626698" y="607420"/>
            <a:ext cx="6121957" cy="6161604"/>
          </a:xfrm>
          <a:prstGeom prst="rect">
            <a:avLst/>
          </a:prstGeom>
        </p:spPr>
      </p:pic>
      <p:pic>
        <p:nvPicPr>
          <p:cNvPr id="11" name="Εικόνα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7917" y="3537657"/>
            <a:ext cx="2621354" cy="2886954"/>
          </a:xfrm>
          <a:prstGeom prst="rect">
            <a:avLst/>
          </a:prstGeom>
          <a:ln>
            <a:noFill/>
          </a:ln>
          <a:effectLst>
            <a:outerShdw blurRad="292100" dist="139700" dir="2700000" algn="tl" rotWithShape="0">
              <a:srgbClr val="333333">
                <a:alpha val="65000"/>
              </a:srgbClr>
            </a:outerShdw>
          </a:effectLst>
        </p:spPr>
      </p:pic>
      <p:sp>
        <p:nvSpPr>
          <p:cNvPr id="12" name="Επεξήγηση με στρογγυλεμένο παραλληλόγραμμο 11"/>
          <p:cNvSpPr/>
          <p:nvPr/>
        </p:nvSpPr>
        <p:spPr>
          <a:xfrm>
            <a:off x="743563" y="762000"/>
            <a:ext cx="3454422" cy="2175164"/>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Το ύψος του είναι 65 – 90 εκατοστά και το μήκος του φτάνει το 1.5 μέτρο </a:t>
            </a:r>
            <a:endParaRPr lang="el-GR" sz="2800" dirty="0">
              <a:solidFill>
                <a:schemeClr val="accent6">
                  <a:lumMod val="50000"/>
                </a:schemeClr>
              </a:solidFill>
              <a:latin typeface="Comic Sans MS" panose="030F0702030302020204" pitchFamily="66" charset="0"/>
            </a:endParaRPr>
          </a:p>
        </p:txBody>
      </p:sp>
      <p:sp>
        <p:nvSpPr>
          <p:cNvPr id="14" name="Βέλος επάνω-κάτω 13"/>
          <p:cNvSpPr/>
          <p:nvPr/>
        </p:nvSpPr>
        <p:spPr>
          <a:xfrm>
            <a:off x="5889935" y="908551"/>
            <a:ext cx="178357" cy="5860473"/>
          </a:xfrm>
          <a:prstGeom prst="up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15" name="TextBox 14"/>
          <p:cNvSpPr txBox="1"/>
          <p:nvPr/>
        </p:nvSpPr>
        <p:spPr>
          <a:xfrm>
            <a:off x="4341113" y="5843139"/>
            <a:ext cx="1548822" cy="461665"/>
          </a:xfrm>
          <a:prstGeom prst="rect">
            <a:avLst/>
          </a:prstGeom>
          <a:noFill/>
        </p:spPr>
        <p:txBody>
          <a:bodyPr wrap="none" rtlCol="0">
            <a:spAutoFit/>
          </a:bodyPr>
          <a:lstStyle/>
          <a:p>
            <a:r>
              <a:rPr lang="el-GR" sz="2400" dirty="0" smtClean="0">
                <a:solidFill>
                  <a:schemeClr val="accent6">
                    <a:lumMod val="50000"/>
                  </a:schemeClr>
                </a:solidFill>
                <a:latin typeface="Comic Sans MS" panose="030F0702030302020204" pitchFamily="66" charset="0"/>
              </a:rPr>
              <a:t>65-90 εκ.</a:t>
            </a:r>
            <a:endParaRPr lang="el-GR" sz="2400" dirty="0">
              <a:solidFill>
                <a:schemeClr val="accent6">
                  <a:lumMod val="50000"/>
                </a:schemeClr>
              </a:solidFill>
              <a:latin typeface="Comic Sans MS" panose="030F0702030302020204" pitchFamily="66" charset="0"/>
            </a:endParaRPr>
          </a:p>
        </p:txBody>
      </p:sp>
      <p:sp>
        <p:nvSpPr>
          <p:cNvPr id="17" name="Αριστερό-δεξιό βέλος 16"/>
          <p:cNvSpPr/>
          <p:nvPr/>
        </p:nvSpPr>
        <p:spPr>
          <a:xfrm>
            <a:off x="6636329" y="607421"/>
            <a:ext cx="4378036" cy="154580"/>
          </a:xfrm>
          <a:prstGeom prst="lef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18" name="TextBox 17"/>
          <p:cNvSpPr txBox="1"/>
          <p:nvPr/>
        </p:nvSpPr>
        <p:spPr>
          <a:xfrm>
            <a:off x="7997423" y="145755"/>
            <a:ext cx="1380506" cy="461665"/>
          </a:xfrm>
          <a:prstGeom prst="rect">
            <a:avLst/>
          </a:prstGeom>
          <a:noFill/>
        </p:spPr>
        <p:txBody>
          <a:bodyPr wrap="none" rtlCol="0">
            <a:spAutoFit/>
          </a:bodyPr>
          <a:lstStyle/>
          <a:p>
            <a:r>
              <a:rPr lang="el-GR" sz="2400" dirty="0" smtClean="0">
                <a:solidFill>
                  <a:schemeClr val="accent6">
                    <a:lumMod val="50000"/>
                  </a:schemeClr>
                </a:solidFill>
                <a:latin typeface="Comic Sans MS" panose="030F0702030302020204" pitchFamily="66" charset="0"/>
              </a:rPr>
              <a:t>1 – 1,5 μ.</a:t>
            </a:r>
            <a:endParaRPr lang="el-GR" sz="2400" dirty="0">
              <a:solidFill>
                <a:schemeClr val="accent6">
                  <a:lumMod val="50000"/>
                </a:schemeClr>
              </a:solidFill>
              <a:latin typeface="Comic Sans MS" panose="030F0702030302020204" pitchFamily="66" charset="0"/>
            </a:endParaRPr>
          </a:p>
        </p:txBody>
      </p:sp>
      <p:sp>
        <p:nvSpPr>
          <p:cNvPr id="19" name="Επεξήγηση με στρογγυλεμένο παραλληλόγραμμο 18"/>
          <p:cNvSpPr/>
          <p:nvPr/>
        </p:nvSpPr>
        <p:spPr>
          <a:xfrm>
            <a:off x="743564" y="762000"/>
            <a:ext cx="3454422" cy="2175164"/>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Μπορείτε να μετρήσετε το δικό σας ύψος και να το συγκρίνετε με του λύκου</a:t>
            </a:r>
            <a:endParaRPr lang="el-GR" sz="2800" dirty="0">
              <a:solidFill>
                <a:schemeClr val="accent6">
                  <a:lumMod val="50000"/>
                </a:schemeClr>
              </a:solidFill>
              <a:latin typeface="Comic Sans MS" panose="030F0702030302020204" pitchFamily="66" charset="0"/>
            </a:endParaRPr>
          </a:p>
        </p:txBody>
      </p:sp>
      <p:sp>
        <p:nvSpPr>
          <p:cNvPr id="20" name="Επεξήγηση με στρογγυλεμένο παραλληλόγραμμο 19"/>
          <p:cNvSpPr/>
          <p:nvPr/>
        </p:nvSpPr>
        <p:spPr>
          <a:xfrm>
            <a:off x="743562" y="762000"/>
            <a:ext cx="3454423" cy="2175164"/>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dirty="0" smtClean="0">
                <a:solidFill>
                  <a:schemeClr val="accent6">
                    <a:lumMod val="50000"/>
                  </a:schemeClr>
                </a:solidFill>
                <a:latin typeface="Comic Sans MS" panose="030F0702030302020204" pitchFamily="66" charset="0"/>
              </a:rPr>
              <a:t>Το βάρος ενός λύκου είναι 25 – 45 κιλά </a:t>
            </a:r>
            <a:endParaRPr lang="el-GR" sz="3200" dirty="0">
              <a:solidFill>
                <a:schemeClr val="accent6">
                  <a:lumMod val="50000"/>
                </a:schemeClr>
              </a:solidFill>
              <a:latin typeface="Comic Sans MS" panose="030F0702030302020204" pitchFamily="66" charset="0"/>
            </a:endParaRPr>
          </a:p>
        </p:txBody>
      </p:sp>
      <p:sp>
        <p:nvSpPr>
          <p:cNvPr id="21" name="Διάγραμμα ροής: Μη αυτόματη λειτουργία 20"/>
          <p:cNvSpPr/>
          <p:nvPr/>
        </p:nvSpPr>
        <p:spPr>
          <a:xfrm>
            <a:off x="6133494" y="5131861"/>
            <a:ext cx="1929130" cy="942110"/>
          </a:xfrm>
          <a:prstGeom prst="flowChartManualOperati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000" dirty="0" smtClean="0">
                <a:solidFill>
                  <a:schemeClr val="accent6">
                    <a:lumMod val="50000"/>
                  </a:schemeClr>
                </a:solidFill>
                <a:latin typeface="Comic Sans MS" panose="030F0702030302020204" pitchFamily="66" charset="0"/>
              </a:rPr>
              <a:t>25 – 45 κιλά </a:t>
            </a:r>
            <a:endParaRPr lang="el-GR" sz="2000" dirty="0">
              <a:solidFill>
                <a:schemeClr val="accent6">
                  <a:lumMod val="50000"/>
                </a:schemeClr>
              </a:solidFill>
              <a:latin typeface="Comic Sans MS" panose="030F0702030302020204" pitchFamily="66" charset="0"/>
            </a:endParaRPr>
          </a:p>
        </p:txBody>
      </p:sp>
      <p:sp>
        <p:nvSpPr>
          <p:cNvPr id="22" name="Επεξήγηση με στρογγυλεμένο παραλληλόγραμμο 21"/>
          <p:cNvSpPr/>
          <p:nvPr/>
        </p:nvSpPr>
        <p:spPr>
          <a:xfrm>
            <a:off x="743561" y="762000"/>
            <a:ext cx="3454424" cy="2175164"/>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Μπορείτε να μετρήσετε το δικό σας βάρος και να το συγκρίνετε με του λύκου </a:t>
            </a:r>
            <a:endParaRPr lang="el-GR" sz="28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28584684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3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 calcmode="lin" valueType="num">
                                      <p:cBhvr>
                                        <p:cTn id="24" dur="1000" fill="hold"/>
                                        <p:tgtEl>
                                          <p:spTgt spid="17"/>
                                        </p:tgtEl>
                                        <p:attrNameLst>
                                          <p:attrName>style.rotation</p:attrName>
                                        </p:attrNameLst>
                                      </p:cBhvr>
                                      <p:tavLst>
                                        <p:tav tm="0">
                                          <p:val>
                                            <p:fltVal val="90"/>
                                          </p:val>
                                        </p:tav>
                                        <p:tav tm="100000">
                                          <p:val>
                                            <p:fltVal val="0"/>
                                          </p:val>
                                        </p:tav>
                                      </p:tavLst>
                                    </p:anim>
                                    <p:animEffect transition="in" filter="fade">
                                      <p:cBhvr>
                                        <p:cTn id="25" dur="1000"/>
                                        <p:tgtEl>
                                          <p:spTgt spid="17"/>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2"/>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32" presetClass="emph" presetSubtype="0" fill="hold" nodeType="withEffect">
                                  <p:stCondLst>
                                    <p:cond delay="0"/>
                                  </p:stCondLst>
                                  <p:childTnLst>
                                    <p:animRot by="120000">
                                      <p:cBhvr>
                                        <p:cTn id="35" dur="100" fill="hold">
                                          <p:stCondLst>
                                            <p:cond delay="0"/>
                                          </p:stCondLst>
                                        </p:cTn>
                                        <p:tgtEl>
                                          <p:spTgt spid="11"/>
                                        </p:tgtEl>
                                        <p:attrNameLst>
                                          <p:attrName>r</p:attrName>
                                        </p:attrNameLst>
                                      </p:cBhvr>
                                    </p:animRot>
                                    <p:animRot by="-240000">
                                      <p:cBhvr>
                                        <p:cTn id="36" dur="200" fill="hold">
                                          <p:stCondLst>
                                            <p:cond delay="200"/>
                                          </p:stCondLst>
                                        </p:cTn>
                                        <p:tgtEl>
                                          <p:spTgt spid="11"/>
                                        </p:tgtEl>
                                        <p:attrNameLst>
                                          <p:attrName>r</p:attrName>
                                        </p:attrNameLst>
                                      </p:cBhvr>
                                    </p:animRot>
                                    <p:animRot by="240000">
                                      <p:cBhvr>
                                        <p:cTn id="37" dur="200" fill="hold">
                                          <p:stCondLst>
                                            <p:cond delay="400"/>
                                          </p:stCondLst>
                                        </p:cTn>
                                        <p:tgtEl>
                                          <p:spTgt spid="11"/>
                                        </p:tgtEl>
                                        <p:attrNameLst>
                                          <p:attrName>r</p:attrName>
                                        </p:attrNameLst>
                                      </p:cBhvr>
                                    </p:animRot>
                                    <p:animRot by="-240000">
                                      <p:cBhvr>
                                        <p:cTn id="38" dur="200" fill="hold">
                                          <p:stCondLst>
                                            <p:cond delay="600"/>
                                          </p:stCondLst>
                                        </p:cTn>
                                        <p:tgtEl>
                                          <p:spTgt spid="11"/>
                                        </p:tgtEl>
                                        <p:attrNameLst>
                                          <p:attrName>r</p:attrName>
                                        </p:attrNameLst>
                                      </p:cBhvr>
                                    </p:animRot>
                                    <p:animRot by="120000">
                                      <p:cBhvr>
                                        <p:cTn id="39" dur="200" fill="hold">
                                          <p:stCondLst>
                                            <p:cond delay="800"/>
                                          </p:stCondLst>
                                        </p:cTn>
                                        <p:tgtEl>
                                          <p:spTgt spid="11"/>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19"/>
                                        </p:tgtEl>
                                        <p:attrNameLst>
                                          <p:attrName>style.visibility</p:attrName>
                                        </p:attrNameLst>
                                      </p:cBhvr>
                                      <p:to>
                                        <p:strVal val="hidden"/>
                                      </p:to>
                                    </p:set>
                                  </p:childTnLst>
                                </p:cTn>
                              </p:par>
                              <p:par>
                                <p:cTn id="44" presetID="1"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0"/>
                                        </p:tgtEl>
                                        <p:attrNameLst>
                                          <p:attrName>style.visibility</p:attrName>
                                        </p:attrNameLst>
                                      </p:cBhvr>
                                      <p:to>
                                        <p:strVal val="hidden"/>
                                      </p:to>
                                    </p:set>
                                  </p:childTnLst>
                                </p:cTn>
                              </p:par>
                              <p:par>
                                <p:cTn id="58" presetID="1"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par>
                                <p:cTn id="60" presetID="32" presetClass="emph" presetSubtype="0" fill="hold" nodeType="withEffect">
                                  <p:stCondLst>
                                    <p:cond delay="0"/>
                                  </p:stCondLst>
                                  <p:childTnLst>
                                    <p:animRot by="120000">
                                      <p:cBhvr>
                                        <p:cTn id="61" dur="100" fill="hold">
                                          <p:stCondLst>
                                            <p:cond delay="0"/>
                                          </p:stCondLst>
                                        </p:cTn>
                                        <p:tgtEl>
                                          <p:spTgt spid="11"/>
                                        </p:tgtEl>
                                        <p:attrNameLst>
                                          <p:attrName>r</p:attrName>
                                        </p:attrNameLst>
                                      </p:cBhvr>
                                    </p:animRot>
                                    <p:animRot by="-240000">
                                      <p:cBhvr>
                                        <p:cTn id="62" dur="200" fill="hold">
                                          <p:stCondLst>
                                            <p:cond delay="200"/>
                                          </p:stCondLst>
                                        </p:cTn>
                                        <p:tgtEl>
                                          <p:spTgt spid="11"/>
                                        </p:tgtEl>
                                        <p:attrNameLst>
                                          <p:attrName>r</p:attrName>
                                        </p:attrNameLst>
                                      </p:cBhvr>
                                    </p:animRot>
                                    <p:animRot by="240000">
                                      <p:cBhvr>
                                        <p:cTn id="63" dur="200" fill="hold">
                                          <p:stCondLst>
                                            <p:cond delay="400"/>
                                          </p:stCondLst>
                                        </p:cTn>
                                        <p:tgtEl>
                                          <p:spTgt spid="11"/>
                                        </p:tgtEl>
                                        <p:attrNameLst>
                                          <p:attrName>r</p:attrName>
                                        </p:attrNameLst>
                                      </p:cBhvr>
                                    </p:animRot>
                                    <p:animRot by="-240000">
                                      <p:cBhvr>
                                        <p:cTn id="64" dur="200" fill="hold">
                                          <p:stCondLst>
                                            <p:cond delay="600"/>
                                          </p:stCondLst>
                                        </p:cTn>
                                        <p:tgtEl>
                                          <p:spTgt spid="11"/>
                                        </p:tgtEl>
                                        <p:attrNameLst>
                                          <p:attrName>r</p:attrName>
                                        </p:attrNameLst>
                                      </p:cBhvr>
                                    </p:animRot>
                                    <p:animRot by="120000">
                                      <p:cBhvr>
                                        <p:cTn id="6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5" grpId="0"/>
      <p:bldP spid="17" grpId="0" animBg="1"/>
      <p:bldP spid="18" grpId="0"/>
      <p:bldP spid="19" grpId="0" animBg="1"/>
      <p:bldP spid="19" grpId="1" animBg="1"/>
      <p:bldP spid="20" grpId="0" animBg="1"/>
      <p:bldP spid="20" grpId="1"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Εικόνα 5"/>
          <p:cNvPicPr>
            <a:picLocks noChangeAspect="1"/>
          </p:cNvPicPr>
          <p:nvPr/>
        </p:nvPicPr>
        <p:blipFill>
          <a:blip r:embed="rId2"/>
          <a:stretch>
            <a:fillRect/>
          </a:stretch>
        </p:blipFill>
        <p:spPr>
          <a:xfrm>
            <a:off x="5486401" y="564434"/>
            <a:ext cx="10643329" cy="10706936"/>
          </a:xfrm>
          <a:prstGeom prst="rect">
            <a:avLst/>
          </a:prstGeom>
        </p:spPr>
      </p:pic>
      <p:pic>
        <p:nvPicPr>
          <p:cNvPr id="8" name="Εικόνα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7917" y="3537657"/>
            <a:ext cx="2621354" cy="2886954"/>
          </a:xfrm>
          <a:prstGeom prst="rect">
            <a:avLst/>
          </a:prstGeom>
          <a:ln>
            <a:noFill/>
          </a:ln>
          <a:effectLst>
            <a:outerShdw blurRad="292100" dist="139700" dir="2700000" algn="tl" rotWithShape="0">
              <a:srgbClr val="333333">
                <a:alpha val="65000"/>
              </a:srgbClr>
            </a:outerShdw>
          </a:effectLst>
        </p:spPr>
      </p:pic>
      <p:sp>
        <p:nvSpPr>
          <p:cNvPr id="7" name="Επεξήγηση με στρογγυλεμένο παραλληλόγραμμο 6"/>
          <p:cNvSpPr/>
          <p:nvPr/>
        </p:nvSpPr>
        <p:spPr>
          <a:xfrm>
            <a:off x="808382" y="980661"/>
            <a:ext cx="3246783" cy="2160104"/>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Μπορεί να μυρίσει το θήραμά του από πολύ μακριά. </a:t>
            </a:r>
          </a:p>
        </p:txBody>
      </p:sp>
      <p:sp>
        <p:nvSpPr>
          <p:cNvPr id="10" name="Επεξήγηση με γραμμή 1 9"/>
          <p:cNvSpPr/>
          <p:nvPr/>
        </p:nvSpPr>
        <p:spPr>
          <a:xfrm rot="10800000" flipV="1">
            <a:off x="5208104" y="3780351"/>
            <a:ext cx="1603511" cy="725388"/>
          </a:xfrm>
          <a:prstGeom prst="borderCallout1">
            <a:avLst>
              <a:gd name="adj1" fmla="val 18750"/>
              <a:gd name="adj2" fmla="val -8333"/>
              <a:gd name="adj3" fmla="val 77923"/>
              <a:gd name="adj4" fmla="val -10330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l-GR" dirty="0" smtClean="0"/>
              <a:t>3.000 μ.</a:t>
            </a:r>
            <a:endParaRPr lang="el-GR" dirty="0"/>
          </a:p>
        </p:txBody>
      </p:sp>
      <p:sp>
        <p:nvSpPr>
          <p:cNvPr id="11" name="Επεξήγηση με στρογγυλεμένο παραλληλόγραμμο 10"/>
          <p:cNvSpPr/>
          <p:nvPr/>
        </p:nvSpPr>
        <p:spPr>
          <a:xfrm>
            <a:off x="808382" y="980662"/>
            <a:ext cx="3246783" cy="2160104"/>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400" dirty="0" smtClean="0">
                <a:solidFill>
                  <a:schemeClr val="accent6">
                    <a:lumMod val="50000"/>
                  </a:schemeClr>
                </a:solidFill>
                <a:latin typeface="Comic Sans MS" panose="030F0702030302020204" pitchFamily="66" charset="0"/>
              </a:rPr>
              <a:t>Ακούει το ουρλιαχτό των άλλων λύκων από πολύ μακριά, όταν εμείς δεν μπορούμε να το ακούσουμε </a:t>
            </a:r>
            <a:endParaRPr lang="el-GR" sz="2400" dirty="0">
              <a:solidFill>
                <a:schemeClr val="accent6">
                  <a:lumMod val="50000"/>
                </a:schemeClr>
              </a:solidFill>
              <a:latin typeface="Comic Sans MS" panose="030F0702030302020204" pitchFamily="66" charset="0"/>
            </a:endParaRPr>
          </a:p>
        </p:txBody>
      </p:sp>
      <p:sp>
        <p:nvSpPr>
          <p:cNvPr id="13" name="Επεξήγηση με γραμμή 1 12"/>
          <p:cNvSpPr/>
          <p:nvPr/>
        </p:nvSpPr>
        <p:spPr>
          <a:xfrm rot="10800000" flipV="1">
            <a:off x="4844874" y="1181293"/>
            <a:ext cx="1603511" cy="725388"/>
          </a:xfrm>
          <a:prstGeom prst="borderCallout1">
            <a:avLst>
              <a:gd name="adj1" fmla="val 34029"/>
              <a:gd name="adj2" fmla="val -10925"/>
              <a:gd name="adj3" fmla="val 66463"/>
              <a:gd name="adj4" fmla="val -73933"/>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l-GR" dirty="0" smtClean="0"/>
              <a:t>10.000 μ.</a:t>
            </a:r>
            <a:endParaRPr lang="el-GR" dirty="0"/>
          </a:p>
        </p:txBody>
      </p:sp>
      <p:sp>
        <p:nvSpPr>
          <p:cNvPr id="14" name="Επεξήγηση με στρογγυλεμένο παραλληλόγραμμο 13"/>
          <p:cNvSpPr/>
          <p:nvPr/>
        </p:nvSpPr>
        <p:spPr>
          <a:xfrm>
            <a:off x="808381" y="980660"/>
            <a:ext cx="3246783" cy="2160104"/>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400" dirty="0" smtClean="0">
                <a:solidFill>
                  <a:schemeClr val="accent6">
                    <a:lumMod val="50000"/>
                  </a:schemeClr>
                </a:solidFill>
                <a:latin typeface="Comic Sans MS" panose="030F0702030302020204" pitchFamily="66" charset="0"/>
              </a:rPr>
              <a:t>Παρόλο που δε βλέπει τόσο καλά, καταλαβαίνει τα άλλα ζώα από τη μυρωδιά τους και τον ήχο</a:t>
            </a:r>
            <a:endParaRPr lang="el-GR" sz="24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4063013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80" fill="hold">
                                          <p:stCondLst>
                                            <p:cond delay="0"/>
                                          </p:stCondLst>
                                        </p:cTn>
                                        <p:tgtEl>
                                          <p:spTgt spid="8"/>
                                        </p:tgtEl>
                                        <p:attrNameLst>
                                          <p:attrName>r</p:attrName>
                                        </p:attrNameLst>
                                      </p:cBhvr>
                                    </p:animRot>
                                    <p:animRot by="-240000">
                                      <p:cBhvr>
                                        <p:cTn id="7" dur="160" fill="hold">
                                          <p:stCondLst>
                                            <p:cond delay="160"/>
                                          </p:stCondLst>
                                        </p:cTn>
                                        <p:tgtEl>
                                          <p:spTgt spid="8"/>
                                        </p:tgtEl>
                                        <p:attrNameLst>
                                          <p:attrName>r</p:attrName>
                                        </p:attrNameLst>
                                      </p:cBhvr>
                                    </p:animRot>
                                    <p:animRot by="240000">
                                      <p:cBhvr>
                                        <p:cTn id="8" dur="160" fill="hold">
                                          <p:stCondLst>
                                            <p:cond delay="320"/>
                                          </p:stCondLst>
                                        </p:cTn>
                                        <p:tgtEl>
                                          <p:spTgt spid="8"/>
                                        </p:tgtEl>
                                        <p:attrNameLst>
                                          <p:attrName>r</p:attrName>
                                        </p:attrNameLst>
                                      </p:cBhvr>
                                    </p:animRot>
                                    <p:animRot by="-240000">
                                      <p:cBhvr>
                                        <p:cTn id="9" dur="160" fill="hold">
                                          <p:stCondLst>
                                            <p:cond delay="480"/>
                                          </p:stCondLst>
                                        </p:cTn>
                                        <p:tgtEl>
                                          <p:spTgt spid="8"/>
                                        </p:tgtEl>
                                        <p:attrNameLst>
                                          <p:attrName>r</p:attrName>
                                        </p:attrNameLst>
                                      </p:cBhvr>
                                    </p:animRot>
                                    <p:animRot by="120000">
                                      <p:cBhvr>
                                        <p:cTn id="10" dur="160" fill="hold">
                                          <p:stCondLst>
                                            <p:cond delay="640"/>
                                          </p:stCondLst>
                                        </p:cTn>
                                        <p:tgtEl>
                                          <p:spTgt spid="8"/>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80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32" presetClass="emph" presetSubtype="0"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8"/>
                                        </p:tgtEl>
                                        <p:attrNameLst>
                                          <p:attrName>r</p:attrName>
                                        </p:attrNameLst>
                                      </p:cBhvr>
                                    </p:animRot>
                                    <p:animRot by="-240000">
                                      <p:cBhvr>
                                        <p:cTn id="36" dur="200" fill="hold">
                                          <p:stCondLst>
                                            <p:cond delay="200"/>
                                          </p:stCondLst>
                                        </p:cTn>
                                        <p:tgtEl>
                                          <p:spTgt spid="8"/>
                                        </p:tgtEl>
                                        <p:attrNameLst>
                                          <p:attrName>r</p:attrName>
                                        </p:attrNameLst>
                                      </p:cBhvr>
                                    </p:animRot>
                                    <p:animRot by="240000">
                                      <p:cBhvr>
                                        <p:cTn id="37" dur="200" fill="hold">
                                          <p:stCondLst>
                                            <p:cond delay="400"/>
                                          </p:stCondLst>
                                        </p:cTn>
                                        <p:tgtEl>
                                          <p:spTgt spid="8"/>
                                        </p:tgtEl>
                                        <p:attrNameLst>
                                          <p:attrName>r</p:attrName>
                                        </p:attrNameLst>
                                      </p:cBhvr>
                                    </p:animRot>
                                    <p:animRot by="-240000">
                                      <p:cBhvr>
                                        <p:cTn id="38" dur="200" fill="hold">
                                          <p:stCondLst>
                                            <p:cond delay="600"/>
                                          </p:stCondLst>
                                        </p:cTn>
                                        <p:tgtEl>
                                          <p:spTgt spid="8"/>
                                        </p:tgtEl>
                                        <p:attrNameLst>
                                          <p:attrName>r</p:attrName>
                                        </p:attrNameLst>
                                      </p:cBhvr>
                                    </p:animRot>
                                    <p:animRot by="120000">
                                      <p:cBhvr>
                                        <p:cTn id="39" dur="200" fill="hold">
                                          <p:stCondLst>
                                            <p:cond delay="800"/>
                                          </p:stCondLst>
                                        </p:cTn>
                                        <p:tgtEl>
                                          <p:spTgt spid="8"/>
                                        </p:tgtEl>
                                        <p:attrNameLst>
                                          <p:attrName>r</p:attrName>
                                        </p:attrNameLst>
                                      </p:cBhvr>
                                    </p:animRot>
                                  </p:child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32" presetClass="emph" presetSubtype="0" fill="hold" nodeType="withEffect">
                                  <p:stCondLst>
                                    <p:cond delay="0"/>
                                  </p:stCondLst>
                                  <p:childTnLst>
                                    <p:animRot by="120000">
                                      <p:cBhvr>
                                        <p:cTn id="50" dur="100" fill="hold">
                                          <p:stCondLst>
                                            <p:cond delay="0"/>
                                          </p:stCondLst>
                                        </p:cTn>
                                        <p:tgtEl>
                                          <p:spTgt spid="8"/>
                                        </p:tgtEl>
                                        <p:attrNameLst>
                                          <p:attrName>r</p:attrName>
                                        </p:attrNameLst>
                                      </p:cBhvr>
                                    </p:animRot>
                                    <p:animRot by="-240000">
                                      <p:cBhvr>
                                        <p:cTn id="51" dur="200" fill="hold">
                                          <p:stCondLst>
                                            <p:cond delay="200"/>
                                          </p:stCondLst>
                                        </p:cTn>
                                        <p:tgtEl>
                                          <p:spTgt spid="8"/>
                                        </p:tgtEl>
                                        <p:attrNameLst>
                                          <p:attrName>r</p:attrName>
                                        </p:attrNameLst>
                                      </p:cBhvr>
                                    </p:animRot>
                                    <p:animRot by="240000">
                                      <p:cBhvr>
                                        <p:cTn id="52" dur="200" fill="hold">
                                          <p:stCondLst>
                                            <p:cond delay="400"/>
                                          </p:stCondLst>
                                        </p:cTn>
                                        <p:tgtEl>
                                          <p:spTgt spid="8"/>
                                        </p:tgtEl>
                                        <p:attrNameLst>
                                          <p:attrName>r</p:attrName>
                                        </p:attrNameLst>
                                      </p:cBhvr>
                                    </p:animRot>
                                    <p:animRot by="-240000">
                                      <p:cBhvr>
                                        <p:cTn id="53" dur="200" fill="hold">
                                          <p:stCondLst>
                                            <p:cond delay="600"/>
                                          </p:stCondLst>
                                        </p:cTn>
                                        <p:tgtEl>
                                          <p:spTgt spid="8"/>
                                        </p:tgtEl>
                                        <p:attrNameLst>
                                          <p:attrName>r</p:attrName>
                                        </p:attrNameLst>
                                      </p:cBhvr>
                                    </p:animRot>
                                    <p:animRot by="120000">
                                      <p:cBhvr>
                                        <p:cTn id="5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1" grpId="0" animBg="1"/>
      <p:bldP spid="11" grpId="1"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Εικόνα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7917" y="3537657"/>
            <a:ext cx="2621354" cy="2886954"/>
          </a:xfrm>
          <a:prstGeom prst="rect">
            <a:avLst/>
          </a:prstGeom>
          <a:ln>
            <a:noFill/>
          </a:ln>
          <a:effectLst>
            <a:outerShdw blurRad="292100" dist="139700" dir="2700000" algn="tl" rotWithShape="0">
              <a:srgbClr val="333333">
                <a:alpha val="65000"/>
              </a:srgbClr>
            </a:outerShdw>
          </a:effectLst>
        </p:spPr>
      </p:pic>
      <p:sp>
        <p:nvSpPr>
          <p:cNvPr id="4" name="Επεξήγηση με στρογγυλεμένο παραλληλόγραμμο 3"/>
          <p:cNvSpPr/>
          <p:nvPr/>
        </p:nvSpPr>
        <p:spPr>
          <a:xfrm>
            <a:off x="8839200" y="1177636"/>
            <a:ext cx="2964873" cy="1870363"/>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dirty="0" smtClean="0">
                <a:solidFill>
                  <a:schemeClr val="accent6">
                    <a:lumMod val="50000"/>
                  </a:schemeClr>
                </a:solidFill>
                <a:latin typeface="Comic Sans MS" panose="030F0702030302020204" pitchFamily="66" charset="0"/>
              </a:rPr>
              <a:t>Ζει σε δάση με πλούσια βλάστηση </a:t>
            </a:r>
            <a:endParaRPr lang="el-GR" sz="3200" dirty="0">
              <a:solidFill>
                <a:schemeClr val="accent6">
                  <a:lumMod val="50000"/>
                </a:schemeClr>
              </a:solidFill>
              <a:latin typeface="Comic Sans MS" panose="030F0702030302020204" pitchFamily="66" charset="0"/>
            </a:endParaRPr>
          </a:p>
        </p:txBody>
      </p:sp>
      <p:sp>
        <p:nvSpPr>
          <p:cNvPr id="6" name="Επεξήγηση με στρογγυλεμένο παραλληλόγραμμο 5"/>
          <p:cNvSpPr/>
          <p:nvPr/>
        </p:nvSpPr>
        <p:spPr>
          <a:xfrm>
            <a:off x="8839199" y="1191490"/>
            <a:ext cx="2964873" cy="1870363"/>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Τρέφεται κυρίως με ελάφια και αγριόχοιρους  </a:t>
            </a:r>
            <a:endParaRPr lang="el-GR" sz="2800" dirty="0">
              <a:solidFill>
                <a:schemeClr val="accent6">
                  <a:lumMod val="50000"/>
                </a:schemeClr>
              </a:solidFill>
              <a:latin typeface="Comic Sans MS" panose="030F0702030302020204" pitchFamily="66" charset="0"/>
            </a:endParaRPr>
          </a:p>
        </p:txBody>
      </p:sp>
      <p:sp>
        <p:nvSpPr>
          <p:cNvPr id="8" name="Cloud Callout 7"/>
          <p:cNvSpPr/>
          <p:nvPr/>
        </p:nvSpPr>
        <p:spPr>
          <a:xfrm rot="413989">
            <a:off x="4122317" y="122824"/>
            <a:ext cx="3545714" cy="2371164"/>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l-GR"/>
          </a:p>
        </p:txBody>
      </p:sp>
      <p:sp>
        <p:nvSpPr>
          <p:cNvPr id="9" name="Cloud 8"/>
          <p:cNvSpPr/>
          <p:nvPr/>
        </p:nvSpPr>
        <p:spPr>
          <a:xfrm>
            <a:off x="1483615" y="432365"/>
            <a:ext cx="3269530" cy="2424545"/>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l-GR"/>
          </a:p>
        </p:txBody>
      </p:sp>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36884" y="565880"/>
            <a:ext cx="3216232" cy="2132502"/>
          </a:xfrm>
          <a:prstGeom prst="ellipse">
            <a:avLst/>
          </a:prstGeom>
          <a:ln>
            <a:noFill/>
          </a:ln>
          <a:effectLst>
            <a:softEdge rad="112500"/>
          </a:effectLst>
        </p:spPr>
      </p:pic>
      <p:pic>
        <p:nvPicPr>
          <p:cNvPr id="2" name="Pictur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286580" y="235487"/>
            <a:ext cx="3217187" cy="2145838"/>
          </a:xfrm>
          <a:prstGeom prst="ellipse">
            <a:avLst/>
          </a:prstGeom>
          <a:ln>
            <a:noFill/>
          </a:ln>
          <a:effectLst>
            <a:softEdge rad="112500"/>
          </a:effectLst>
        </p:spPr>
      </p:pic>
      <p:sp>
        <p:nvSpPr>
          <p:cNvPr id="10" name="Rounded Rectangular Callout 9"/>
          <p:cNvSpPr/>
          <p:nvPr/>
        </p:nvSpPr>
        <p:spPr>
          <a:xfrm>
            <a:off x="8839198" y="1191490"/>
            <a:ext cx="2964874" cy="1870363"/>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Το αγαπημένο του φρούτο είναι τα σταφύλια </a:t>
            </a:r>
            <a:endParaRPr lang="el-GR" sz="2800" dirty="0">
              <a:solidFill>
                <a:schemeClr val="accent6">
                  <a:lumMod val="50000"/>
                </a:schemeClr>
              </a:solidFill>
              <a:latin typeface="Comic Sans MS" panose="030F0702030302020204" pitchFamily="66" charset="0"/>
            </a:endParaRPr>
          </a:p>
        </p:txBody>
      </p:sp>
      <p:sp>
        <p:nvSpPr>
          <p:cNvPr id="11" name="Cloud Callout 10"/>
          <p:cNvSpPr/>
          <p:nvPr/>
        </p:nvSpPr>
        <p:spPr>
          <a:xfrm rot="1737132">
            <a:off x="4407470" y="7706"/>
            <a:ext cx="2944504" cy="26014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l-GR"/>
          </a:p>
        </p:txBody>
      </p:sp>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405901" y="242712"/>
            <a:ext cx="2977587" cy="2045126"/>
          </a:xfrm>
          <a:prstGeom prst="ellipse">
            <a:avLst/>
          </a:prstGeom>
          <a:ln>
            <a:noFill/>
          </a:ln>
          <a:effectLst>
            <a:softEdge rad="112500"/>
          </a:effectLst>
        </p:spPr>
      </p:pic>
    </p:spTree>
    <p:extLst>
      <p:ext uri="{BB962C8B-B14F-4D97-AF65-F5344CB8AC3E}">
        <p14:creationId xmlns:p14="http://schemas.microsoft.com/office/powerpoint/2010/main" xmlns="" val="42501487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1.25E-6 2.59259E-6 L 0.20339 0.12523 C 0.24557 0.15347 0.30925 0.16875 0.37591 0.16875 C 0.45182 0.16875 0.51263 0.15347 0.55482 0.12523 L 0.75833 2.59259E-6 " pathEditMode="relative" rAng="0" ptsTypes="AAAAA">
                                      <p:cBhvr>
                                        <p:cTn id="6" dur="2000" fill="hold"/>
                                        <p:tgtEl>
                                          <p:spTgt spid="3"/>
                                        </p:tgtEl>
                                        <p:attrNameLst>
                                          <p:attrName>ppt_x</p:attrName>
                                          <p:attrName>ppt_y</p:attrName>
                                        </p:attrNameLst>
                                      </p:cBhvr>
                                      <p:rCtr x="37917" y="8426"/>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32" presetClass="emph" presetSubtype="0" fill="hold" nodeType="with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6"/>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2"/>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8"/>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par>
                                <p:cTn id="50" presetID="32" presetClass="emph" presetSubtype="0" fill="hold" nodeType="withEffect">
                                  <p:stCondLst>
                                    <p:cond delay="0"/>
                                  </p:stCondLst>
                                  <p:childTnLst>
                                    <p:animRot by="120000">
                                      <p:cBhvr>
                                        <p:cTn id="51" dur="100" fill="hold">
                                          <p:stCondLst>
                                            <p:cond delay="0"/>
                                          </p:stCondLst>
                                        </p:cTn>
                                        <p:tgtEl>
                                          <p:spTgt spid="3"/>
                                        </p:tgtEl>
                                        <p:attrNameLst>
                                          <p:attrName>r</p:attrName>
                                        </p:attrNameLst>
                                      </p:cBhvr>
                                    </p:animRot>
                                    <p:animRot by="-240000">
                                      <p:cBhvr>
                                        <p:cTn id="52" dur="200" fill="hold">
                                          <p:stCondLst>
                                            <p:cond delay="200"/>
                                          </p:stCondLst>
                                        </p:cTn>
                                        <p:tgtEl>
                                          <p:spTgt spid="3"/>
                                        </p:tgtEl>
                                        <p:attrNameLst>
                                          <p:attrName>r</p:attrName>
                                        </p:attrNameLst>
                                      </p:cBhvr>
                                    </p:animRot>
                                    <p:animRot by="240000">
                                      <p:cBhvr>
                                        <p:cTn id="53" dur="200" fill="hold">
                                          <p:stCondLst>
                                            <p:cond delay="400"/>
                                          </p:stCondLst>
                                        </p:cTn>
                                        <p:tgtEl>
                                          <p:spTgt spid="3"/>
                                        </p:tgtEl>
                                        <p:attrNameLst>
                                          <p:attrName>r</p:attrName>
                                        </p:attrNameLst>
                                      </p:cBhvr>
                                    </p:animRot>
                                    <p:animRot by="-240000">
                                      <p:cBhvr>
                                        <p:cTn id="54" dur="200" fill="hold">
                                          <p:stCondLst>
                                            <p:cond delay="600"/>
                                          </p:stCondLst>
                                        </p:cTn>
                                        <p:tgtEl>
                                          <p:spTgt spid="3"/>
                                        </p:tgtEl>
                                        <p:attrNameLst>
                                          <p:attrName>r</p:attrName>
                                        </p:attrNameLst>
                                      </p:cBhvr>
                                    </p:animRot>
                                    <p:animRot by="120000">
                                      <p:cBhvr>
                                        <p:cTn id="55" dur="200" fill="hold">
                                          <p:stCondLst>
                                            <p:cond delay="800"/>
                                          </p:stCondLst>
                                        </p:cTn>
                                        <p:tgtEl>
                                          <p:spTgt spid="3"/>
                                        </p:tgtEl>
                                        <p:attrNameLst>
                                          <p:attrName>r</p:attrName>
                                        </p:attrNameLst>
                                      </p:cBhvr>
                                    </p:animRot>
                                  </p:childTnLst>
                                </p:cTn>
                              </p:par>
                              <p:par>
                                <p:cTn id="56" presetID="1"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P spid="8" grpId="1" animBg="1"/>
      <p:bldP spid="9" grpId="0" animBg="1"/>
      <p:bldP spid="9" grpId="1"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440853" y="3738547"/>
            <a:ext cx="2621354" cy="2886954"/>
          </a:xfrm>
          <a:prstGeom prst="rect">
            <a:avLst/>
          </a:prstGeom>
          <a:ln>
            <a:noFill/>
          </a:ln>
          <a:effectLst>
            <a:outerShdw blurRad="292100" dist="139700" dir="2700000" algn="tl" rotWithShape="0">
              <a:srgbClr val="333333">
                <a:alpha val="65000"/>
              </a:srgbClr>
            </a:outerShdw>
          </a:effectLst>
        </p:spPr>
      </p:pic>
      <p:sp>
        <p:nvSpPr>
          <p:cNvPr id="8" name="Επεξήγηση με στρογγυλεμένο παραλληλόγραμμο 7"/>
          <p:cNvSpPr/>
          <p:nvPr/>
        </p:nvSpPr>
        <p:spPr>
          <a:xfrm>
            <a:off x="249381" y="914400"/>
            <a:ext cx="3422073" cy="2189019"/>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Ένας λύκος κυνηγά μόνο όταν είναι πεινασμένος</a:t>
            </a:r>
            <a:endParaRPr lang="el-GR" sz="28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34723512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117 -0.00556 L -0.75104 -0.02014 " pathEditMode="relative" rAng="0" ptsTypes="AA">
                                      <p:cBhvr>
                                        <p:cTn id="6" dur="2000" fill="hold"/>
                                        <p:tgtEl>
                                          <p:spTgt spid="7"/>
                                        </p:tgtEl>
                                        <p:attrNameLst>
                                          <p:attrName>ppt_x</p:attrName>
                                          <p:attrName>ppt_y</p:attrName>
                                        </p:attrNameLst>
                                      </p:cBhvr>
                                      <p:rCtr x="-37617" y="-741"/>
                                    </p:animMotion>
                                  </p:childTnLst>
                                </p:cTn>
                              </p:par>
                            </p:childTnLst>
                          </p:cTn>
                        </p:par>
                        <p:par>
                          <p:cTn id="7" fill="hold">
                            <p:stCondLst>
                              <p:cond delay="2000"/>
                            </p:stCondLst>
                            <p:childTnLst>
                              <p:par>
                                <p:cTn id="8" presetID="32" presetClass="emph" presetSubtype="0" fill="hold" nodeType="after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Εικόνα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0777" y="3724693"/>
            <a:ext cx="2621354" cy="2886954"/>
          </a:xfrm>
          <a:prstGeom prst="rect">
            <a:avLst/>
          </a:prstGeom>
          <a:ln>
            <a:noFill/>
          </a:ln>
          <a:effectLst>
            <a:outerShdw blurRad="292100" dist="139700" dir="2700000" algn="tl" rotWithShape="0">
              <a:srgbClr val="333333">
                <a:alpha val="65000"/>
              </a:srgbClr>
            </a:outerShdw>
          </a:effectLst>
        </p:spPr>
      </p:pic>
      <p:sp>
        <p:nvSpPr>
          <p:cNvPr id="8" name="Επεξήγηση με στρογγυλεμένο παραλληλόγραμμο 7"/>
          <p:cNvSpPr/>
          <p:nvPr/>
        </p:nvSpPr>
        <p:spPr>
          <a:xfrm>
            <a:off x="330777" y="136269"/>
            <a:ext cx="4019550" cy="230505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Τα νεογέννητα </a:t>
            </a:r>
            <a:r>
              <a:rPr lang="el-GR" sz="2800" dirty="0" err="1" smtClean="0">
                <a:solidFill>
                  <a:schemeClr val="accent6">
                    <a:lumMod val="50000"/>
                  </a:schemeClr>
                </a:solidFill>
                <a:latin typeface="Comic Sans MS" panose="030F0702030302020204" pitchFamily="66" charset="0"/>
              </a:rPr>
              <a:t>λυκάκια</a:t>
            </a:r>
            <a:r>
              <a:rPr lang="el-GR" sz="2800" dirty="0" smtClean="0">
                <a:solidFill>
                  <a:schemeClr val="accent6">
                    <a:lumMod val="50000"/>
                  </a:schemeClr>
                </a:solidFill>
                <a:latin typeface="Comic Sans MS" panose="030F0702030302020204" pitchFamily="66" charset="0"/>
              </a:rPr>
              <a:t> μένουν κοντά στη μαμά τους τις πρώτες 8 εβδομάδες</a:t>
            </a:r>
            <a:endParaRPr lang="el-GR" sz="2800" dirty="0">
              <a:solidFill>
                <a:schemeClr val="accent6">
                  <a:lumMod val="50000"/>
                </a:schemeClr>
              </a:solidFill>
              <a:latin typeface="Comic Sans MS" panose="030F0702030302020204" pitchFamily="66" charset="0"/>
            </a:endParaRPr>
          </a:p>
        </p:txBody>
      </p:sp>
      <p:sp>
        <p:nvSpPr>
          <p:cNvPr id="6" name="Επεξήγηση με στρογγυλεμένο παραλληλόγραμμο 5"/>
          <p:cNvSpPr/>
          <p:nvPr/>
        </p:nvSpPr>
        <p:spPr>
          <a:xfrm>
            <a:off x="330777" y="147847"/>
            <a:ext cx="4019550" cy="2281894"/>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Για 8 εβδομάδες τρέφονται με το γάλα της μητέρας τους</a:t>
            </a:r>
            <a:endParaRPr lang="el-GR" sz="28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8347139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5"/>
                                        </p:tgtEl>
                                        <p:attrNameLst>
                                          <p:attrName>r</p:attrName>
                                        </p:attrNameLst>
                                      </p:cBhvr>
                                    </p:animRot>
                                    <p:animRot by="-240000">
                                      <p:cBhvr>
                                        <p:cTn id="9" dur="200" fill="hold">
                                          <p:stCondLst>
                                            <p:cond delay="200"/>
                                          </p:stCondLst>
                                        </p:cTn>
                                        <p:tgtEl>
                                          <p:spTgt spid="5"/>
                                        </p:tgtEl>
                                        <p:attrNameLst>
                                          <p:attrName>r</p:attrName>
                                        </p:attrNameLst>
                                      </p:cBhvr>
                                    </p:animRot>
                                    <p:animRot by="240000">
                                      <p:cBhvr>
                                        <p:cTn id="10" dur="200" fill="hold">
                                          <p:stCondLst>
                                            <p:cond delay="400"/>
                                          </p:stCondLst>
                                        </p:cTn>
                                        <p:tgtEl>
                                          <p:spTgt spid="5"/>
                                        </p:tgtEl>
                                        <p:attrNameLst>
                                          <p:attrName>r</p:attrName>
                                        </p:attrNameLst>
                                      </p:cBhvr>
                                    </p:animRot>
                                    <p:animRot by="-240000">
                                      <p:cBhvr>
                                        <p:cTn id="11" dur="200" fill="hold">
                                          <p:stCondLst>
                                            <p:cond delay="600"/>
                                          </p:stCondLst>
                                        </p:cTn>
                                        <p:tgtEl>
                                          <p:spTgt spid="5"/>
                                        </p:tgtEl>
                                        <p:attrNameLst>
                                          <p:attrName>r</p:attrName>
                                        </p:attrNameLst>
                                      </p:cBhvr>
                                    </p:animRot>
                                    <p:animRot by="120000">
                                      <p:cBhvr>
                                        <p:cTn id="12" dur="200" fill="hold">
                                          <p:stCondLst>
                                            <p:cond delay="800"/>
                                          </p:stCondLst>
                                        </p:cTn>
                                        <p:tgtEl>
                                          <p:spTgt spid="5"/>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32" presetClass="emph" presetSubtype="0" fill="hold" nodeType="with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Εικόνα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9492" y="281840"/>
            <a:ext cx="6927273" cy="4899602"/>
          </a:xfrm>
          <a:prstGeom prst="ellipse">
            <a:avLst/>
          </a:prstGeom>
          <a:ln>
            <a:noFill/>
          </a:ln>
          <a:effectLst>
            <a:softEdge rad="112500"/>
          </a:effectLst>
        </p:spPr>
      </p:pic>
      <p:pic>
        <p:nvPicPr>
          <p:cNvPr id="4" name="Εικόνα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025217" y="3461457"/>
            <a:ext cx="2621354" cy="2886954"/>
          </a:xfrm>
          <a:prstGeom prst="rect">
            <a:avLst/>
          </a:prstGeom>
          <a:ln>
            <a:noFill/>
          </a:ln>
          <a:effectLst>
            <a:outerShdw blurRad="292100" dist="139700" dir="2700000" algn="tl" rotWithShape="0">
              <a:srgbClr val="333333">
                <a:alpha val="65000"/>
              </a:srgbClr>
            </a:outerShdw>
          </a:effectLst>
        </p:spPr>
      </p:pic>
      <p:sp>
        <p:nvSpPr>
          <p:cNvPr id="6" name="Επεξήγηση με στρογγυλεμένο παραλληλόγραμμο 5"/>
          <p:cNvSpPr/>
          <p:nvPr/>
        </p:nvSpPr>
        <p:spPr>
          <a:xfrm>
            <a:off x="8020050" y="495300"/>
            <a:ext cx="3626521" cy="2236341"/>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Ο λύκος ζει παρέα με άλλους λύκους και τα παιδιά του</a:t>
            </a:r>
            <a:endParaRPr lang="el-GR" sz="2800" dirty="0">
              <a:solidFill>
                <a:schemeClr val="accent6">
                  <a:lumMod val="50000"/>
                </a:schemeClr>
              </a:solidFill>
              <a:latin typeface="Comic Sans MS" panose="030F0702030302020204" pitchFamily="66" charset="0"/>
            </a:endParaRPr>
          </a:p>
        </p:txBody>
      </p:sp>
      <p:sp>
        <p:nvSpPr>
          <p:cNvPr id="7" name="Επεξήγηση με στρογγυλεμένο παραλληλόγραμμο 6"/>
          <p:cNvSpPr/>
          <p:nvPr/>
        </p:nvSpPr>
        <p:spPr>
          <a:xfrm>
            <a:off x="8020049" y="495300"/>
            <a:ext cx="3626521" cy="2236341"/>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dirty="0" smtClean="0">
                <a:solidFill>
                  <a:schemeClr val="accent6">
                    <a:lumMod val="50000"/>
                  </a:schemeClr>
                </a:solidFill>
                <a:latin typeface="Comic Sans MS" panose="030F0702030302020204" pitchFamily="66" charset="0"/>
              </a:rPr>
              <a:t>Η παρέα των λύκων που ζουν μαζί ονομάζεται αγέλη </a:t>
            </a:r>
            <a:endParaRPr lang="el-GR" sz="28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285106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72149 0.04051 L 1.875E-6 -4.44444E-6 " pathEditMode="relative" rAng="0" ptsTypes="AA">
                                      <p:cBhvr>
                                        <p:cTn id="6" dur="2000" fill="hold"/>
                                        <p:tgtEl>
                                          <p:spTgt spid="4"/>
                                        </p:tgtEl>
                                        <p:attrNameLst>
                                          <p:attrName>ppt_x</p:attrName>
                                          <p:attrName>ppt_y</p:attrName>
                                        </p:attrNameLst>
                                      </p:cBhvr>
                                      <p:rCtr x="36133" y="-2130"/>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32" presetClass="emph" presetSubtype="0"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32" presetClass="emph" presetSubtype="0"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1404</TotalTime>
  <Words>554</Words>
  <Application>Microsoft Office PowerPoint</Application>
  <PresentationFormat>Προσαρμογή</PresentationFormat>
  <Paragraphs>57</Paragraphs>
  <Slides>20</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20</vt:i4>
      </vt:variant>
    </vt:vector>
  </HeadingPairs>
  <TitlesOfParts>
    <vt:vector size="21" baseType="lpstr">
      <vt:lpstr>Θέμα του Office</vt:lpstr>
      <vt:lpstr>Ας γνωρίσουμε τον λύκο </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κοκκινοσκουφίτσα αλλιώς</dc:title>
  <dc:creator>niki dragouni</dc:creator>
  <cp:lastModifiedBy>Stavros Karageorgakis</cp:lastModifiedBy>
  <cp:revision>73</cp:revision>
  <dcterms:created xsi:type="dcterms:W3CDTF">2020-03-01T09:20:04Z</dcterms:created>
  <dcterms:modified xsi:type="dcterms:W3CDTF">2020-03-08T14:37:27Z</dcterms:modified>
</cp:coreProperties>
</file>