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4" r:id="rId5"/>
    <p:sldId id="258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E57-ED4F-479F-B5A4-A2DEA043C17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A51E-0977-4824-BD34-9D79E889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E57-ED4F-479F-B5A4-A2DEA043C17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A51E-0977-4824-BD34-9D79E889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E57-ED4F-479F-B5A4-A2DEA043C17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A51E-0977-4824-BD34-9D79E88901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E57-ED4F-479F-B5A4-A2DEA043C17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A51E-0977-4824-BD34-9D79E88901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E57-ED4F-479F-B5A4-A2DEA043C17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A51E-0977-4824-BD34-9D79E889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E57-ED4F-479F-B5A4-A2DEA043C17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A51E-0977-4824-BD34-9D79E88901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E57-ED4F-479F-B5A4-A2DEA043C17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A51E-0977-4824-BD34-9D79E889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E57-ED4F-479F-B5A4-A2DEA043C17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A51E-0977-4824-BD34-9D79E889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E57-ED4F-479F-B5A4-A2DEA043C17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A51E-0977-4824-BD34-9D79E889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E57-ED4F-479F-B5A4-A2DEA043C17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A51E-0977-4824-BD34-9D79E88901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E57-ED4F-479F-B5A4-A2DEA043C17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A51E-0977-4824-BD34-9D79E88901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C087E57-ED4F-479F-B5A4-A2DEA043C17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A9A51E-0977-4824-BD34-9D79E88901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gr/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Απειλούμενα είδη</a:t>
            </a:r>
            <a:br>
              <a:rPr lang="el-GR" b="1" dirty="0" smtClean="0"/>
            </a:br>
            <a:r>
              <a:rPr lang="el-GR" b="1" dirty="0" smtClean="0"/>
              <a:t>Μεσογειακή Φώκια </a:t>
            </a:r>
            <a:br>
              <a:rPr lang="el-GR" b="1" dirty="0" smtClean="0"/>
            </a:br>
            <a:r>
              <a:rPr lang="en-US" b="1" dirty="0" err="1" smtClean="0"/>
              <a:t>monachus</a:t>
            </a:r>
            <a:r>
              <a:rPr lang="en-US" b="1" dirty="0" smtClean="0"/>
              <a:t> </a:t>
            </a:r>
            <a:r>
              <a:rPr lang="en-US" b="1" dirty="0" err="1" smtClean="0"/>
              <a:t>monachus</a:t>
            </a:r>
            <a:endParaRPr lang="en-US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605164"/>
            <a:ext cx="4608512" cy="2056084"/>
          </a:xfrm>
        </p:spPr>
        <p:txBody>
          <a:bodyPr>
            <a:normAutofit lnSpcReduction="10000"/>
          </a:bodyPr>
          <a:lstStyle/>
          <a:p>
            <a:pPr algn="l"/>
            <a:endParaRPr lang="en-US" b="1" dirty="0" smtClean="0">
              <a:solidFill>
                <a:srgbClr val="C00000"/>
              </a:solidFill>
            </a:endParaRPr>
          </a:p>
          <a:p>
            <a:pPr algn="l"/>
            <a:r>
              <a:rPr lang="el-GR" sz="2400" b="1" dirty="0" smtClean="0">
                <a:solidFill>
                  <a:srgbClr val="C00000"/>
                </a:solidFill>
              </a:rPr>
              <a:t>Γιώργος </a:t>
            </a:r>
            <a:r>
              <a:rPr lang="el-GR" sz="2400" b="1" dirty="0" err="1" smtClean="0">
                <a:solidFill>
                  <a:srgbClr val="C00000"/>
                </a:solidFill>
              </a:rPr>
              <a:t>Κέκερης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l"/>
            <a:r>
              <a:rPr lang="el-GR" sz="2400" b="1" dirty="0" smtClean="0">
                <a:solidFill>
                  <a:srgbClr val="C00000"/>
                </a:solidFill>
              </a:rPr>
              <a:t>Χριστίνα Νομικού</a:t>
            </a:r>
          </a:p>
          <a:p>
            <a:pPr algn="l"/>
            <a:r>
              <a:rPr lang="el-GR" sz="2400" b="1" dirty="0" smtClean="0">
                <a:solidFill>
                  <a:srgbClr val="7030A0"/>
                </a:solidFill>
              </a:rPr>
              <a:t>Εκπαιδευτικοί πρωτοβάθμιας εκπαίδευσης</a:t>
            </a:r>
          </a:p>
          <a:p>
            <a:pPr algn="l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67" y="3573016"/>
            <a:ext cx="27432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69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9000"/>
            <a:ext cx="4464497" cy="3043276"/>
          </a:xfrm>
        </p:spPr>
      </p:pic>
      <p:sp>
        <p:nvSpPr>
          <p:cNvPr id="5" name="Ελλειψοειδής επεξήγηση 5"/>
          <p:cNvSpPr/>
          <p:nvPr/>
        </p:nvSpPr>
        <p:spPr>
          <a:xfrm>
            <a:off x="467544" y="188640"/>
            <a:ext cx="5832648" cy="2592288"/>
          </a:xfrm>
          <a:prstGeom prst="wedgeEllipseCallout">
            <a:avLst>
              <a:gd name="adj1" fmla="val 28842"/>
              <a:gd name="adj2" fmla="val 1195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Το αγαπημένο μου φαγητό είναι τα ψάρια, μαλάκια όπως χταπόδια και σουπιές, αλλά και τα καβούρια.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georg\OneDrive\Υπολογιστής\octopus-png-115539776584aay5igp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2714626" cy="2257425"/>
          </a:xfrm>
          <a:prstGeom prst="rect">
            <a:avLst/>
          </a:prstGeom>
          <a:noFill/>
        </p:spPr>
      </p:pic>
      <p:pic>
        <p:nvPicPr>
          <p:cNvPr id="1027" name="Picture 3" descr="C:\Users\georg\OneDrive\Υπολογιστής\soupia--1--prods--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06985">
            <a:off x="278557" y="3888086"/>
            <a:ext cx="3596482" cy="3596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georg\OneDrive\Υπολογιστής\35e67620854a61e698f68ed963b0d31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4536504" cy="3633933"/>
          </a:xfrm>
          <a:prstGeom prst="rect">
            <a:avLst/>
          </a:prstGeom>
          <a:noFill/>
        </p:spPr>
      </p:pic>
      <p:sp>
        <p:nvSpPr>
          <p:cNvPr id="5" name="Ελλειψοειδής επεξήγηση 5"/>
          <p:cNvSpPr/>
          <p:nvPr/>
        </p:nvSpPr>
        <p:spPr>
          <a:xfrm flipH="1">
            <a:off x="1763688" y="260648"/>
            <a:ext cx="6552728" cy="2880320"/>
          </a:xfrm>
          <a:prstGeom prst="wedgeEllipseCallout">
            <a:avLst>
              <a:gd name="adj1" fmla="val 16561"/>
              <a:gd name="adj2" fmla="val 5460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chemeClr val="tx1"/>
                </a:solidFill>
              </a:rPr>
              <a:t>Μπορώ να κάνω βουτιά μέχρι τα 80 μέτρα και το ρεκόρ  μου σε κατάδυση είναι 11 λεπτά. Συνήθως όμως μένω μέσα στο νερό περίπου 6 λεπτά. 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 descr="C:\Users\georg\OneDrive\Υπολογιστής\monk_seal_m_a_ceden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5976664" cy="3104540"/>
          </a:xfrm>
          <a:prstGeom prst="rect">
            <a:avLst/>
          </a:prstGeom>
          <a:noFill/>
        </p:spPr>
      </p:pic>
      <p:sp>
        <p:nvSpPr>
          <p:cNvPr id="5" name="Ελλειψοειδής επεξήγηση 5"/>
          <p:cNvSpPr/>
          <p:nvPr/>
        </p:nvSpPr>
        <p:spPr>
          <a:xfrm flipH="1">
            <a:off x="323528" y="188640"/>
            <a:ext cx="8568952" cy="2952328"/>
          </a:xfrm>
          <a:prstGeom prst="wedgeEllipseCallout">
            <a:avLst>
              <a:gd name="adj1" fmla="val 1948"/>
              <a:gd name="adj2" fmla="val 764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dirty="0" smtClean="0">
                <a:solidFill>
                  <a:schemeClr val="tx1"/>
                </a:solidFill>
              </a:rPr>
              <a:t>Το είδος μας μπορεί να ζήσει μέχρι τα 45 χρόνια, αν και ο μέσος όρος ζωής μας είναι γύρω στα 20, καθώς κινδυνεύουμε από διάφορους κινδύνους που θα σας πω πιο μετά…  </a:t>
            </a:r>
          </a:p>
          <a:p>
            <a:pPr algn="just"/>
            <a:r>
              <a:rPr lang="el-GR" sz="2000" b="1" dirty="0" smtClean="0">
                <a:solidFill>
                  <a:schemeClr val="tx1"/>
                </a:solidFill>
              </a:rPr>
              <a:t>Είμαι παράκτιο είδος και σπάνια απομακρύνομαι πολύ από τις παραλίες που ζω.  Οι θάλασσες που θέλω να κολυμπώ πρέπει να είναι καθαρές.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2455406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georg\OneDrive\Υπολογιστής\se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89040"/>
            <a:ext cx="6124543" cy="2831778"/>
          </a:xfrm>
          <a:prstGeom prst="rect">
            <a:avLst/>
          </a:prstGeom>
          <a:noFill/>
        </p:spPr>
      </p:pic>
      <p:sp>
        <p:nvSpPr>
          <p:cNvPr id="5" name="Ελλειψοειδής επεξήγηση 5"/>
          <p:cNvSpPr/>
          <p:nvPr/>
        </p:nvSpPr>
        <p:spPr>
          <a:xfrm flipH="1">
            <a:off x="467544" y="188640"/>
            <a:ext cx="8676456" cy="2520280"/>
          </a:xfrm>
          <a:prstGeom prst="wedgeEllipseCallout">
            <a:avLst>
              <a:gd name="adj1" fmla="val -4003"/>
              <a:gd name="adj2" fmla="val 10853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b="1" dirty="0" smtClean="0">
                <a:solidFill>
                  <a:schemeClr val="tx1"/>
                </a:solidFill>
              </a:rPr>
              <a:t>Το είδος μου η </a:t>
            </a:r>
            <a:r>
              <a:rPr lang="el-GR" sz="2000" b="1" dirty="0" err="1" smtClean="0">
                <a:solidFill>
                  <a:schemeClr val="tx1"/>
                </a:solidFill>
              </a:rPr>
              <a:t>Monachus</a:t>
            </a:r>
            <a:r>
              <a:rPr lang="el-GR" sz="2000" b="1" dirty="0" smtClean="0">
                <a:solidFill>
                  <a:schemeClr val="tx1"/>
                </a:solidFill>
              </a:rPr>
              <a:t> </a:t>
            </a:r>
            <a:r>
              <a:rPr lang="el-GR" sz="2000" b="1" dirty="0" err="1" smtClean="0">
                <a:solidFill>
                  <a:schemeClr val="tx1"/>
                </a:solidFill>
              </a:rPr>
              <a:t>monachus</a:t>
            </a:r>
            <a:r>
              <a:rPr lang="el-GR" sz="2000" b="1" dirty="0" smtClean="0">
                <a:solidFill>
                  <a:schemeClr val="tx1"/>
                </a:solidFill>
              </a:rPr>
              <a:t> είναι από τα μεγαλύτερα στον κόσμο.  Φτάνω τα 2,5 μέτρα και ζυγίζω περίπου 300 κιλά και στο κορμί μου έχω τρίχωμα μήκους περίπου 8 mm, το οποίο και αλλάζω μια φορά το χρόνο</a:t>
            </a:r>
            <a:r>
              <a:rPr lang="en-US" sz="2000" b="1" dirty="0" smtClean="0">
                <a:solidFill>
                  <a:schemeClr val="tx1"/>
                </a:solidFill>
              </a:rPr>
              <a:t>!</a:t>
            </a:r>
            <a:endParaRPr lang="el-G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Πωπω</a:t>
            </a:r>
            <a:r>
              <a:rPr lang="el-GR" dirty="0" smtClean="0"/>
              <a:t> εξυπνάδα!!! 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C:\Users\georg\OneDrive\Υπολογιστής\se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89040"/>
            <a:ext cx="6124543" cy="2831778"/>
          </a:xfrm>
          <a:prstGeom prst="rect">
            <a:avLst/>
          </a:prstGeom>
          <a:noFill/>
        </p:spPr>
      </p:pic>
      <p:sp>
        <p:nvSpPr>
          <p:cNvPr id="5" name="Ελλειψοειδής επεξήγηση 5"/>
          <p:cNvSpPr/>
          <p:nvPr/>
        </p:nvSpPr>
        <p:spPr>
          <a:xfrm flipH="1">
            <a:off x="1547664" y="404664"/>
            <a:ext cx="7344816" cy="2304256"/>
          </a:xfrm>
          <a:prstGeom prst="wedgeEllipseCallout">
            <a:avLst>
              <a:gd name="adj1" fmla="val 13300"/>
              <a:gd name="adj2" fmla="val 11701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Λένε πως είμαι πολύ έξυπνο ζώο και η νοημοσύνη μου φτάνει αυτή </a:t>
            </a:r>
          </a:p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του σκύλου! </a:t>
            </a:r>
          </a:p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Του μοιάζω και λίγο στο πρόσωπο </a:t>
            </a:r>
          </a:p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τι λέτε εσείς; 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7" name="Picture 3" descr="C:\Users\georg\OneDrive\Υπολογιστής\hawaiian_monk_se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5496821" cy="3663653"/>
          </a:xfrm>
          <a:prstGeom prst="rect">
            <a:avLst/>
          </a:prstGeom>
          <a:noFill/>
        </p:spPr>
      </p:pic>
      <p:sp>
        <p:nvSpPr>
          <p:cNvPr id="6" name="Ελλειψοειδής επεξήγηση 5"/>
          <p:cNvSpPr/>
          <p:nvPr/>
        </p:nvSpPr>
        <p:spPr>
          <a:xfrm flipH="1">
            <a:off x="1763688" y="260648"/>
            <a:ext cx="7128792" cy="2448272"/>
          </a:xfrm>
          <a:prstGeom prst="wedgeEllipseCallout">
            <a:avLst>
              <a:gd name="adj1" fmla="val 37178"/>
              <a:gd name="adj2" fmla="val 10897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339752" y="764704"/>
            <a:ext cx="59046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 smtClean="0"/>
              <a:t>Τα θηλυκά γεννούν κάθε 2 χρόνια </a:t>
            </a:r>
          </a:p>
          <a:p>
            <a:pPr algn="just"/>
            <a:r>
              <a:rPr lang="el-GR" sz="2400" b="1" dirty="0" smtClean="0"/>
              <a:t>-μετά από κύηση 9 με 10 μηνών και πάντα στην στεριά – συνήθως ένα μικρό, σπανιότερα δύο.</a:t>
            </a:r>
          </a:p>
          <a:p>
            <a:endParaRPr lang="el-GR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743438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7" y="3573016"/>
            <a:ext cx="4968552" cy="2945726"/>
          </a:xfrm>
          <a:prstGeom prst="rect">
            <a:avLst/>
          </a:prstGeom>
        </p:spPr>
      </p:pic>
      <p:sp>
        <p:nvSpPr>
          <p:cNvPr id="5" name="Ελλειψοειδής επεξήγηση 5"/>
          <p:cNvSpPr/>
          <p:nvPr/>
        </p:nvSpPr>
        <p:spPr>
          <a:xfrm flipH="1">
            <a:off x="1115616" y="0"/>
            <a:ext cx="7128792" cy="3356992"/>
          </a:xfrm>
          <a:prstGeom prst="wedgeEllipseCallout">
            <a:avLst>
              <a:gd name="adj1" fmla="val 11469"/>
              <a:gd name="adj2" fmla="val 831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835696" y="692696"/>
            <a:ext cx="59766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Να σας πω τώρα τα </a:t>
            </a:r>
            <a:r>
              <a:rPr lang="el-GR" sz="2400" b="1" dirty="0" smtClean="0">
                <a:solidFill>
                  <a:srgbClr val="C00000"/>
                </a:solidFill>
              </a:rPr>
              <a:t>δυσάρεστα</a:t>
            </a:r>
            <a:r>
              <a:rPr lang="el-GR" sz="2400" b="1" dirty="0" smtClean="0"/>
              <a:t>… είμαι </a:t>
            </a:r>
            <a:r>
              <a:rPr lang="el-GR" sz="2400" b="1" dirty="0" smtClean="0">
                <a:solidFill>
                  <a:srgbClr val="C00000"/>
                </a:solidFill>
              </a:rPr>
              <a:t>είδος υπό εξαφάνιση</a:t>
            </a:r>
            <a:r>
              <a:rPr lang="el-GR" sz="2400" b="1" dirty="0" smtClean="0"/>
              <a:t>. Δεν υπάρχουν πια πολλές φώκιες του είδους μου, παρά μόνο περίπου 600 σε όλο τον κόσμο. </a:t>
            </a:r>
          </a:p>
          <a:p>
            <a:pPr algn="ctr"/>
            <a:r>
              <a:rPr lang="el-GR" sz="2400" b="1" dirty="0" smtClean="0"/>
              <a:t>Δείτε στην άλλη διαφάνεια από τι κινδυνεύω.... </a:t>
            </a:r>
          </a:p>
          <a:p>
            <a:endParaRPr lang="el-GR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743438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22" name="Picture 2" descr="C:\Users\georg\OneDrive\Υπολογιστής\Krabbenkutter_Ivonne_Pellworm_P5242390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923928" cy="3602580"/>
          </a:xfrm>
          <a:prstGeom prst="rect">
            <a:avLst/>
          </a:prstGeom>
          <a:noFill/>
        </p:spPr>
      </p:pic>
      <p:pic>
        <p:nvPicPr>
          <p:cNvPr id="30723" name="Picture 3" descr="C:\Users\georg\OneDrive\Υπολογιστής\killer_wh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570" y="3857564"/>
            <a:ext cx="5333430" cy="3000436"/>
          </a:xfrm>
          <a:prstGeom prst="rect">
            <a:avLst/>
          </a:prstGeom>
          <a:noFill/>
        </p:spPr>
      </p:pic>
      <p:pic>
        <p:nvPicPr>
          <p:cNvPr id="30724" name="Picture 4" descr="C:\Users\georg\OneDrive\Υπολογιστής\se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3960441" cy="2047875"/>
          </a:xfrm>
          <a:prstGeom prst="rect">
            <a:avLst/>
          </a:prstGeom>
          <a:noFill/>
        </p:spPr>
      </p:pic>
      <p:sp>
        <p:nvSpPr>
          <p:cNvPr id="8" name="Ελλειψοειδής επεξήγηση 5"/>
          <p:cNvSpPr/>
          <p:nvPr/>
        </p:nvSpPr>
        <p:spPr>
          <a:xfrm flipH="1">
            <a:off x="2411760" y="0"/>
            <a:ext cx="6732240" cy="2520280"/>
          </a:xfrm>
          <a:prstGeom prst="wedgeEllipseCallout">
            <a:avLst>
              <a:gd name="adj1" fmla="val 26896"/>
              <a:gd name="adj2" fmla="val 1492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Κυρίως οι ψαράδες με σκοτώνουν… και λιγότερο οι καρχαρίες ή  οι φάλαινες </a:t>
            </a:r>
            <a:r>
              <a:rPr lang="el-GR" sz="2400" b="1" dirty="0" err="1" smtClean="0">
                <a:solidFill>
                  <a:schemeClr val="tx1"/>
                </a:solidFill>
              </a:rPr>
              <a:t>όρκες</a:t>
            </a:r>
            <a:r>
              <a:rPr lang="el-GR" sz="2400" b="1" dirty="0" smtClean="0">
                <a:solidFill>
                  <a:schemeClr val="tx1"/>
                </a:solidFill>
              </a:rPr>
              <a:t> που δεν τις συναντάμε πια στη Μεσόγειο. 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1746" name="Picture 2" descr="C:\Users\georg\OneDrive\Υπολογιστής\monk_seal_m_a_ceden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5406386" cy="2808312"/>
          </a:xfrm>
          <a:prstGeom prst="rect">
            <a:avLst/>
          </a:prstGeom>
          <a:noFill/>
        </p:spPr>
      </p:pic>
      <p:sp>
        <p:nvSpPr>
          <p:cNvPr id="5" name="Ελλειψοειδής επεξήγηση 5"/>
          <p:cNvSpPr/>
          <p:nvPr/>
        </p:nvSpPr>
        <p:spPr>
          <a:xfrm flipH="1">
            <a:off x="467544" y="0"/>
            <a:ext cx="9001000" cy="3356992"/>
          </a:xfrm>
          <a:prstGeom prst="wedgeEllipseCallout">
            <a:avLst>
              <a:gd name="adj1" fmla="val 7111"/>
              <a:gd name="adj2" fmla="val 748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Κινδυνεύω κυρίως από τον άνθρωπο</a:t>
            </a:r>
            <a:r>
              <a:rPr lang="el-GR" sz="20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Οι ψαράδες μας θεωρούν υπεύθυνες για την καταστροφή των διχτυών τους. 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</a:rPr>
              <a:t>Μ</a:t>
            </a:r>
            <a:r>
              <a:rPr lang="el-GR" sz="2800" b="1" dirty="0" smtClean="0">
                <a:solidFill>
                  <a:srgbClr val="C00000"/>
                </a:solidFill>
              </a:rPr>
              <a:t>ας πιάνουν για το δέρμα και το λίπος μας</a:t>
            </a:r>
            <a:r>
              <a:rPr lang="el-GR" sz="2000" b="1" dirty="0" smtClean="0">
                <a:solidFill>
                  <a:schemeClr val="tx1"/>
                </a:solidFill>
              </a:rPr>
              <a:t>, καθώς φτιάχνουν λάδια και κρέμες με το λίπος.</a:t>
            </a:r>
          </a:p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Το δέρμα το χρησιμοποιούν σε διάφορες κατασκευές, αυτό το έκαναν από τα αρχαία χρόνια γι’ αυτό και έχουμε μειωθεί τόσο πολύ! 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743438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2770" name="Picture 2" descr="C:\Users\georg\OneDrive\Υπολογιστής\se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3933057"/>
            <a:ext cx="5299447" cy="2450282"/>
          </a:xfrm>
          <a:prstGeom prst="rect">
            <a:avLst/>
          </a:prstGeom>
          <a:noFill/>
        </p:spPr>
      </p:pic>
      <p:sp>
        <p:nvSpPr>
          <p:cNvPr id="5" name="Ελλειψοειδής επεξήγηση 5"/>
          <p:cNvSpPr/>
          <p:nvPr/>
        </p:nvSpPr>
        <p:spPr>
          <a:xfrm flipH="1">
            <a:off x="611560" y="332656"/>
            <a:ext cx="8532440" cy="3024336"/>
          </a:xfrm>
          <a:prstGeom prst="wedgeEllipseCallout">
            <a:avLst>
              <a:gd name="adj1" fmla="val 18417"/>
              <a:gd name="adj2" fmla="val 748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</a:rPr>
              <a:t>Επειδή είμαστε τόσο λίγες χρειαζόμαστε προστασία!  </a:t>
            </a:r>
          </a:p>
          <a:p>
            <a:pPr algn="ctr"/>
            <a:endParaRPr lang="el-GR" sz="24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2400" b="1" dirty="0" smtClean="0">
                <a:solidFill>
                  <a:schemeClr val="tx2"/>
                </a:solidFill>
              </a:rPr>
              <a:t>Τώρα που γνωριστήκαμε μαζί, έλα να μου φτιάξεις μία ταυτότητα να με γνωρίσει κι άλλος κόσμος καλύτερα… </a:t>
            </a:r>
          </a:p>
          <a:p>
            <a:pPr algn="ctr"/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743438" cy="27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52" y="2851221"/>
            <a:ext cx="5827495" cy="3570573"/>
          </a:xfrm>
        </p:spPr>
      </p:pic>
      <p:sp>
        <p:nvSpPr>
          <p:cNvPr id="6" name="Ελλειψοειδής επεξήγηση 5"/>
          <p:cNvSpPr/>
          <p:nvPr/>
        </p:nvSpPr>
        <p:spPr>
          <a:xfrm>
            <a:off x="4499992" y="764704"/>
            <a:ext cx="3870559" cy="2376264"/>
          </a:xfrm>
          <a:prstGeom prst="wedgeEllipseCallout">
            <a:avLst>
              <a:gd name="adj1" fmla="val -47407"/>
              <a:gd name="adj2" fmla="val 9510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</a:rPr>
              <a:t>Γεια σας!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</a:rPr>
              <a:t>Είμαι η </a:t>
            </a:r>
            <a:r>
              <a:rPr lang="el-GR" sz="2400" b="1" dirty="0" err="1" smtClean="0">
                <a:solidFill>
                  <a:srgbClr val="C00000"/>
                </a:solidFill>
              </a:rPr>
              <a:t>Φωφώ</a:t>
            </a:r>
            <a:r>
              <a:rPr lang="el-GR" sz="2400" b="1" dirty="0" smtClean="0">
                <a:solidFill>
                  <a:srgbClr val="C00000"/>
                </a:solidFill>
              </a:rPr>
              <a:t> μια μικρή μεσογειακή φώκια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6359"/>
            <a:ext cx="2407228" cy="18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70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99592" y="764704"/>
            <a:ext cx="7488832" cy="5688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8 - Ψαλίδισμα διαγώνιας γωνίας του ορθογωνίου"/>
          <p:cNvSpPr/>
          <p:nvPr/>
        </p:nvSpPr>
        <p:spPr>
          <a:xfrm>
            <a:off x="0" y="260648"/>
            <a:ext cx="9144000" cy="633670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l-GR" b="1" u="sng" dirty="0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Δελτίο ταυτότητας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l-GR" b="1" dirty="0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Κοινό όνομα:………………………………… Μήκος:………………………………………….</a:t>
            </a:r>
            <a:br>
              <a:rPr lang="el-GR" b="1" dirty="0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</a:br>
            <a:r>
              <a:rPr lang="el-GR" b="1" dirty="0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Χρώμα:…………………………………………</a:t>
            </a:r>
            <a:br>
              <a:rPr lang="el-GR" b="1" dirty="0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</a:br>
            <a:r>
              <a:rPr lang="el-GR" b="1" dirty="0" err="1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Zει</a:t>
            </a:r>
            <a:r>
              <a:rPr lang="el-GR" b="1" dirty="0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:………………………………………………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l-GR" b="1" dirty="0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Χαρακτηριστικά    σώματος: ………………………………………………………………………………………………………...………………………………………………………………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l-GR" b="1" dirty="0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Συνήθειες  -  Συμπεριφορά …………………………………………………………………………………………………………………………………………………………………………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l-GR" b="1" dirty="0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Αγαπημένο φαγητό :………………………………………………………………………………….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l-GR" b="1" dirty="0" smtClean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Κύριες  απειλές :……………………………………………………………………………………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5724128" y="1412776"/>
            <a:ext cx="3024336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5796136" y="162880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Φωτογραφία ή ζωγραφιά ζώου</a:t>
            </a:r>
            <a:endParaRPr lang="el-G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https://pixabay.com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https://www.google.gr/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Φωτογραφίες από τους ελεύθερους </a:t>
            </a:r>
            <a:r>
              <a:rPr lang="el-GR" dirty="0" err="1" smtClean="0"/>
              <a:t>ιστότοπους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7739"/>
            <a:ext cx="5083900" cy="3451225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rgbClr val="FFFF00"/>
                </a:solidFill>
              </a:rPr>
              <a:t>Εθνικό Θαλάσσιο Πάρκο Αλοννήσου 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l-GR" sz="2400" b="1" dirty="0" smtClean="0">
                <a:solidFill>
                  <a:srgbClr val="FFFF00"/>
                </a:solidFill>
              </a:rPr>
              <a:t>Βορείων Σποράδων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l-GR" sz="2400" b="1" dirty="0" smtClean="0">
                <a:solidFill>
                  <a:srgbClr val="FFFF00"/>
                </a:solidFill>
              </a:rPr>
              <a:t>το </a:t>
            </a:r>
            <a:r>
              <a:rPr lang="el-GR" sz="2400" b="1" dirty="0">
                <a:solidFill>
                  <a:srgbClr val="FFFF00"/>
                </a:solidFill>
              </a:rPr>
              <a:t>μεγαλύτερο ε</a:t>
            </a:r>
            <a:r>
              <a:rPr lang="el-GR" sz="2400" b="1" dirty="0" smtClean="0">
                <a:solidFill>
                  <a:srgbClr val="FFFF00"/>
                </a:solidFill>
              </a:rPr>
              <a:t>υρωπαϊκό </a:t>
            </a:r>
            <a:r>
              <a:rPr lang="el-GR" sz="2400" b="1" dirty="0">
                <a:solidFill>
                  <a:srgbClr val="FFFF00"/>
                </a:solidFill>
              </a:rPr>
              <a:t>θαλάσσιο πάρκο και το πρώτο στην Ελλάδα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19" y="3429000"/>
            <a:ext cx="5123879" cy="334276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" y="5607679"/>
            <a:ext cx="1746250" cy="1162050"/>
          </a:xfrm>
          <a:prstGeom prst="rect">
            <a:avLst/>
          </a:prstGeom>
        </p:spPr>
      </p:pic>
      <p:sp>
        <p:nvSpPr>
          <p:cNvPr id="7" name="Ελλειψοειδής επεξήγηση 6"/>
          <p:cNvSpPr/>
          <p:nvPr/>
        </p:nvSpPr>
        <p:spPr>
          <a:xfrm>
            <a:off x="1187624" y="3501008"/>
            <a:ext cx="4032448" cy="2576061"/>
          </a:xfrm>
          <a:prstGeom prst="wedgeEllipseCallout">
            <a:avLst>
              <a:gd name="adj1" fmla="val -53253"/>
              <a:gd name="adj2" fmla="val 5121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Είμαι τυχερή γιατί ζω σε ένα όμορφο μέρος στην Ελλάδα. Το ξέρετε;  Θέλετε να βρείτε πληροφορίες για το πάρκο που ζω</a:t>
            </a:r>
            <a:r>
              <a:rPr lang="el-GR" b="1" dirty="0" smtClean="0">
                <a:solidFill>
                  <a:schemeClr val="tx1"/>
                </a:solidFill>
              </a:rPr>
              <a:t>;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8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2808312" cy="2445072"/>
          </a:xfrm>
          <a:prstGeom prst="rect">
            <a:avLst/>
          </a:prstGeom>
        </p:spPr>
      </p:pic>
      <p:pic>
        <p:nvPicPr>
          <p:cNvPr id="2050" name="Picture 2" descr="C:\Users\georg\OneDrive\Υπολογιστής\φφ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5267325" cy="3905250"/>
          </a:xfrm>
          <a:prstGeom prst="rect">
            <a:avLst/>
          </a:prstGeom>
          <a:noFill/>
        </p:spPr>
      </p:pic>
      <p:sp>
        <p:nvSpPr>
          <p:cNvPr id="7" name="Ελλειψοειδής επεξήγηση 6"/>
          <p:cNvSpPr/>
          <p:nvPr/>
        </p:nvSpPr>
        <p:spPr>
          <a:xfrm flipH="1">
            <a:off x="2843808" y="260648"/>
            <a:ext cx="4248472" cy="2952328"/>
          </a:xfrm>
          <a:prstGeom prst="wedgeEllipseCallout">
            <a:avLst>
              <a:gd name="adj1" fmla="val -48393"/>
              <a:gd name="adj2" fmla="val 646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Στην Ελλάδα ζουν τα 2/3 του είδους μου και στις Βόρειες Ατλαντικές ακτές της Μαυριτανίας το υπόλοιπο 1/3.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07228" cy="214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4248472" cy="312960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1907704" y="332656"/>
            <a:ext cx="7236296" cy="4464496"/>
          </a:xfrm>
          <a:prstGeom prst="wedgeEllipseCallout">
            <a:avLst>
              <a:gd name="adj1" fmla="val -39203"/>
              <a:gd name="adj2" fmla="val 473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 smtClean="0">
                <a:solidFill>
                  <a:srgbClr val="C00000"/>
                </a:solidFill>
              </a:rPr>
              <a:t>Γεννήθηκα σε μια σπηλιά, </a:t>
            </a:r>
          </a:p>
          <a:p>
            <a:pPr algn="ctr"/>
            <a:r>
              <a:rPr lang="el-GR" sz="2200" b="1" dirty="0" smtClean="0">
                <a:solidFill>
                  <a:srgbClr val="C00000"/>
                </a:solidFill>
              </a:rPr>
              <a:t>όπου η μαμά μου είχε το καταφύγιό της, </a:t>
            </a:r>
          </a:p>
          <a:p>
            <a:pPr algn="ctr"/>
            <a:r>
              <a:rPr lang="el-GR" sz="2200" b="1" dirty="0" smtClean="0">
                <a:solidFill>
                  <a:srgbClr val="C00000"/>
                </a:solidFill>
              </a:rPr>
              <a:t>γιατί εμείς οι μεσογειακές φώκιες  αποφεύγουμε την ανθρώπινη παρουσία. </a:t>
            </a:r>
          </a:p>
          <a:p>
            <a:pPr algn="ctr"/>
            <a:r>
              <a:rPr lang="el-GR" sz="2200" b="1" dirty="0" smtClean="0">
                <a:solidFill>
                  <a:srgbClr val="C00000"/>
                </a:solidFill>
              </a:rPr>
              <a:t>Αυτός ίσως  είναι και ένας από τους λόγους που μας ονόμασαν 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l-GR" sz="2200" b="1" dirty="0" smtClean="0">
                <a:solidFill>
                  <a:srgbClr val="C00000"/>
                </a:solidFill>
              </a:rPr>
              <a:t>φώκιες </a:t>
            </a:r>
            <a:r>
              <a:rPr lang="en-US" sz="2200" b="1" dirty="0" err="1" smtClean="0">
                <a:solidFill>
                  <a:srgbClr val="C00000"/>
                </a:solidFill>
              </a:rPr>
              <a:t>monachus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monachus</a:t>
            </a:r>
            <a:r>
              <a:rPr lang="el-GR" sz="2200" b="1" dirty="0" smtClean="0">
                <a:solidFill>
                  <a:srgbClr val="C00000"/>
                </a:solidFill>
              </a:rPr>
              <a:t>. Δηλαδή φώκιες μοναχούς. Υπάρχουν κι άλλες εκδοχές για το όνομά μας. Θέλετε να τις αναζητήσετε; 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1752966" cy="135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21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76264"/>
            <a:ext cx="4207649" cy="4264506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888432" cy="3333395"/>
          </a:xfrm>
          <a:prstGeom prst="rect">
            <a:avLst/>
          </a:prstGeom>
        </p:spPr>
      </p:pic>
      <p:sp>
        <p:nvSpPr>
          <p:cNvPr id="6" name="Ελλειψοειδής επεξήγηση 5"/>
          <p:cNvSpPr/>
          <p:nvPr/>
        </p:nvSpPr>
        <p:spPr>
          <a:xfrm>
            <a:off x="1763688" y="188640"/>
            <a:ext cx="5472608" cy="2376264"/>
          </a:xfrm>
          <a:prstGeom prst="wedgeEllipseCallout">
            <a:avLst>
              <a:gd name="adj1" fmla="val 16569"/>
              <a:gd name="adj2" fmla="val 1260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C00000"/>
                </a:solidFill>
              </a:rPr>
              <a:t>Οι μεσογειακές φώκιες ζουν εκατοντάδες  χρόνια στις ακτές  της Μεσογείου. </a:t>
            </a:r>
            <a:endParaRPr lang="el-GR" sz="2000" b="1" dirty="0">
              <a:solidFill>
                <a:srgbClr val="C00000"/>
              </a:solidFill>
            </a:endParaRPr>
          </a:p>
          <a:p>
            <a:pPr algn="ctr"/>
            <a:r>
              <a:rPr lang="el-GR" sz="2000" b="1" dirty="0">
                <a:solidFill>
                  <a:srgbClr val="C00000"/>
                </a:solidFill>
              </a:rPr>
              <a:t>Α</a:t>
            </a:r>
            <a:r>
              <a:rPr lang="el-GR" sz="2000" b="1" dirty="0" smtClean="0">
                <a:solidFill>
                  <a:srgbClr val="C00000"/>
                </a:solidFill>
              </a:rPr>
              <a:t>κόμα και ο Όμηρος μας  αναφέρει στην Οδύσσειά του</a:t>
            </a:r>
          </a:p>
          <a:p>
            <a:pPr algn="ctr"/>
            <a:r>
              <a:rPr lang="el-GR" sz="2000" b="1" dirty="0" smtClean="0">
                <a:solidFill>
                  <a:srgbClr val="C00000"/>
                </a:solidFill>
              </a:rPr>
              <a:t>και είμαι πολύ υπερήφανη </a:t>
            </a:r>
            <a:r>
              <a:rPr lang="el-GR" sz="2000" b="1" dirty="0" err="1" smtClean="0">
                <a:solidFill>
                  <a:srgbClr val="C00000"/>
                </a:solidFill>
              </a:rPr>
              <a:t>γι΄αυτό</a:t>
            </a:r>
            <a:r>
              <a:rPr lang="el-GR" sz="2000" b="1" dirty="0" smtClean="0">
                <a:solidFill>
                  <a:srgbClr val="C00000"/>
                </a:solidFill>
              </a:rPr>
              <a:t>.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7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775"/>
            <a:ext cx="5771279" cy="3451225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378896" y="5301208"/>
            <a:ext cx="3765104" cy="82068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Ομήρου Οδύσσεια </a:t>
            </a:r>
            <a:br>
              <a:rPr lang="el-GR" sz="28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Ραψωδία Δ΄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827584" y="188640"/>
            <a:ext cx="5112568" cy="2448272"/>
          </a:xfrm>
          <a:prstGeom prst="cloudCallout">
            <a:avLst>
              <a:gd name="adj1" fmla="val -36435"/>
              <a:gd name="adj2" fmla="val 11776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…και ξάφνου οι φώκιες </a:t>
            </a:r>
            <a:r>
              <a:rPr lang="el-GR" dirty="0" err="1" smtClean="0">
                <a:solidFill>
                  <a:schemeClr val="tx1"/>
                </a:solidFill>
              </a:rPr>
              <a:t>απ᾿</a:t>
            </a:r>
            <a:r>
              <a:rPr lang="el-GR" dirty="0" smtClean="0">
                <a:solidFill>
                  <a:schemeClr val="tx1"/>
                </a:solidFill>
              </a:rPr>
              <a:t> το πέλαγο κοπαδιαστές πρόβαλαν 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κι αράδα </a:t>
            </a:r>
            <a:r>
              <a:rPr lang="el-GR" dirty="0" err="1" smtClean="0">
                <a:solidFill>
                  <a:schemeClr val="tx1"/>
                </a:solidFill>
              </a:rPr>
              <a:t>επλάγιασαν</a:t>
            </a:r>
            <a:r>
              <a:rPr lang="el-GR" dirty="0" smtClean="0">
                <a:solidFill>
                  <a:schemeClr val="tx1"/>
                </a:solidFill>
              </a:rPr>
              <a:t> στο </a:t>
            </a:r>
            <a:r>
              <a:rPr lang="el-GR" dirty="0" err="1" smtClean="0">
                <a:solidFill>
                  <a:schemeClr val="tx1"/>
                </a:solidFill>
              </a:rPr>
              <a:t>ακρόγιαλο</a:t>
            </a:r>
            <a:r>
              <a:rPr lang="el-GR" dirty="0" smtClean="0">
                <a:solidFill>
                  <a:schemeClr val="tx1"/>
                </a:solidFill>
              </a:rPr>
              <a:t> της θάλασσας επάνω. 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104456" cy="354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43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Ιωανια</a:t>
            </a:r>
            <a:r>
              <a:rPr lang="el-GR" dirty="0" smtClean="0"/>
              <a:t> 500πχ</a:t>
            </a:r>
            <a:endParaRPr lang="el-GR" dirty="0"/>
          </a:p>
        </p:txBody>
      </p:sp>
      <p:pic>
        <p:nvPicPr>
          <p:cNvPr id="1026" name="Picture 2" descr="C:\Users\georg\OneDrive\Υπολογιστής\thumb0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048000" cy="1571625"/>
          </a:xfrm>
          <a:prstGeom prst="rect">
            <a:avLst/>
          </a:prstGeom>
          <a:noFill/>
        </p:spPr>
      </p:pic>
      <p:pic>
        <p:nvPicPr>
          <p:cNvPr id="1027" name="Picture 3" descr="C:\Users\georg\OneDrive\Υπολογιστής\thumb00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3048000" cy="1514475"/>
          </a:xfrm>
          <a:prstGeom prst="rect">
            <a:avLst/>
          </a:prstGeom>
          <a:noFill/>
        </p:spPr>
      </p:pic>
      <p:pic>
        <p:nvPicPr>
          <p:cNvPr id="6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17032"/>
            <a:ext cx="4564851" cy="2729702"/>
          </a:xfrm>
        </p:spPr>
      </p:pic>
      <p:sp>
        <p:nvSpPr>
          <p:cNvPr id="7" name="Ελλειψοειδής επεξήγηση 5"/>
          <p:cNvSpPr/>
          <p:nvPr/>
        </p:nvSpPr>
        <p:spPr>
          <a:xfrm>
            <a:off x="2411760" y="188640"/>
            <a:ext cx="5760640" cy="2376264"/>
          </a:xfrm>
          <a:prstGeom prst="wedgeEllipseCallout">
            <a:avLst>
              <a:gd name="adj1" fmla="val 16569"/>
              <a:gd name="adj2" fmla="val 1260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Στην Αρχαία Ιωνία το 500 </a:t>
            </a:r>
            <a:r>
              <a:rPr lang="el-GR" sz="2800" b="1" dirty="0" err="1" smtClean="0">
                <a:solidFill>
                  <a:srgbClr val="C00000"/>
                </a:solidFill>
              </a:rPr>
              <a:t>π.Χ.</a:t>
            </a:r>
            <a:r>
              <a:rPr lang="el-GR" sz="2800" b="1" dirty="0" smtClean="0">
                <a:solidFill>
                  <a:srgbClr val="C00000"/>
                </a:solidFill>
              </a:rPr>
              <a:t> μας είχαν κάνει και νομίσματα,  για δείτε!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sporad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996952"/>
            <a:ext cx="7992888" cy="3861048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papadiamn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980728"/>
            <a:ext cx="3600401" cy="3451225"/>
          </a:xfrm>
          <a:prstGeom prst="rect">
            <a:avLst/>
          </a:prstGeom>
        </p:spPr>
      </p:pic>
      <p:sp>
        <p:nvSpPr>
          <p:cNvPr id="5" name="Ελλειψοειδής επεξήγηση 5"/>
          <p:cNvSpPr/>
          <p:nvPr/>
        </p:nvSpPr>
        <p:spPr>
          <a:xfrm rot="453730" flipH="1">
            <a:off x="2810633" y="25066"/>
            <a:ext cx="6480720" cy="3207130"/>
          </a:xfrm>
          <a:prstGeom prst="wedgeEllipseCallout">
            <a:avLst>
              <a:gd name="adj1" fmla="val 52225"/>
              <a:gd name="adj2" fmla="val 168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 smtClean="0">
                <a:solidFill>
                  <a:srgbClr val="C00000"/>
                </a:solidFill>
              </a:rPr>
              <a:t>Αναφορά στις φώκιες υπάρχει και στη Λογοτεχνία, με πιο γνωστό διήγημα το «Το μοιρολόγι της φώκιας» του Αλ. Παπαδιαμάντη,  ο οποίος κατάγεται από τη Σκιάθο που είναι πολύ κοντά στην Αλόννησο που μένω.</a:t>
            </a:r>
          </a:p>
          <a:p>
            <a:pPr algn="ctr"/>
            <a:r>
              <a:rPr lang="el-GR" sz="2200" b="1" dirty="0" smtClean="0">
                <a:solidFill>
                  <a:srgbClr val="C00000"/>
                </a:solidFill>
              </a:rPr>
              <a:t>Για βρείτε την στον χάρτη!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433</TotalTime>
  <Words>610</Words>
  <Application>Microsoft Office PowerPoint</Application>
  <PresentationFormat>Προβολή στην οθόνη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Κυματομορφή</vt:lpstr>
      <vt:lpstr>Απειλούμενα είδη Μεσογειακή Φώκια  monachus monachus</vt:lpstr>
      <vt:lpstr>Διαφάνεια 2</vt:lpstr>
      <vt:lpstr>Εθνικό Θαλάσσιο Πάρκο Αλοννήσου  Βορείων Σποράδων, το μεγαλύτερο ευρωπαϊκό θαλάσσιο πάρκο και το πρώτο στην Ελλάδα</vt:lpstr>
      <vt:lpstr>Διαφάνεια 4</vt:lpstr>
      <vt:lpstr>Διαφάνεια 5</vt:lpstr>
      <vt:lpstr>Διαφάνεια 6</vt:lpstr>
      <vt:lpstr>Ομήρου Οδύσσεια  Ραψωδία Δ΄</vt:lpstr>
      <vt:lpstr>Ιωανια 500πχ</vt:lpstr>
      <vt:lpstr>papadiamn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Φωτογραφίες από τους ελεύθερους ιστότοπους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Απειλούμενα είδη Φώκια monachus monachus</dc:title>
  <dc:creator>User1</dc:creator>
  <cp:lastModifiedBy>Stavros Karageorgakis</cp:lastModifiedBy>
  <cp:revision>66</cp:revision>
  <dcterms:created xsi:type="dcterms:W3CDTF">2020-03-04T07:50:23Z</dcterms:created>
  <dcterms:modified xsi:type="dcterms:W3CDTF">2020-03-23T15:25:59Z</dcterms:modified>
</cp:coreProperties>
</file>