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3"/>
  </p:notesMasterIdLst>
  <p:handoutMasterIdLst>
    <p:handoutMasterId r:id="rId34"/>
  </p:handoutMasterIdLst>
  <p:sldIdLst>
    <p:sldId id="424" r:id="rId3"/>
    <p:sldId id="421" r:id="rId4"/>
    <p:sldId id="422" r:id="rId5"/>
    <p:sldId id="423" r:id="rId6"/>
    <p:sldId id="347" r:id="rId7"/>
    <p:sldId id="361" r:id="rId8"/>
    <p:sldId id="362" r:id="rId9"/>
    <p:sldId id="357" r:id="rId10"/>
    <p:sldId id="358" r:id="rId11"/>
    <p:sldId id="370" r:id="rId12"/>
    <p:sldId id="412" r:id="rId13"/>
    <p:sldId id="431" r:id="rId14"/>
    <p:sldId id="408" r:id="rId15"/>
    <p:sldId id="403" r:id="rId16"/>
    <p:sldId id="409" r:id="rId17"/>
    <p:sldId id="405" r:id="rId18"/>
    <p:sldId id="398" r:id="rId19"/>
    <p:sldId id="418" r:id="rId20"/>
    <p:sldId id="419" r:id="rId21"/>
    <p:sldId id="425" r:id="rId22"/>
    <p:sldId id="429" r:id="rId23"/>
    <p:sldId id="413" r:id="rId24"/>
    <p:sldId id="428" r:id="rId25"/>
    <p:sldId id="415" r:id="rId26"/>
    <p:sldId id="414" r:id="rId27"/>
    <p:sldId id="427" r:id="rId28"/>
    <p:sldId id="304" r:id="rId29"/>
    <p:sldId id="307" r:id="rId30"/>
    <p:sldId id="343" r:id="rId31"/>
    <p:sldId id="42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FF"/>
    <a:srgbClr val="CC3399"/>
    <a:srgbClr val="CC00FF"/>
    <a:srgbClr val="660066"/>
    <a:srgbClr val="FFFF00"/>
    <a:srgbClr val="F3C5EB"/>
    <a:srgbClr val="F4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77368" autoAdjust="0"/>
  </p:normalViewPr>
  <p:slideViewPr>
    <p:cSldViewPr snapToGrid="0">
      <p:cViewPr varScale="1">
        <p:scale>
          <a:sx n="56" d="100"/>
          <a:sy n="56" d="100"/>
        </p:scale>
        <p:origin x="25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72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image" Target="../media/image8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91E5E1-731D-4977-899D-0AD31FB11565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7F7B421-9465-4299-96B4-DEAD93D041DF}" type="pres">
      <dgm:prSet presAssocID="{4D91E5E1-731D-4977-899D-0AD31FB1156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</dgm:ptLst>
  <dgm:cxnLst>
    <dgm:cxn modelId="{F73204B7-38E1-4A67-B911-ED02C51267D0}" type="presOf" srcId="{4D91E5E1-731D-4977-899D-0AD31FB11565}" destId="{77F7B421-9465-4299-96B4-DEAD93D041DF}" srcOrd="0" destOrd="0" presId="urn:microsoft.com/office/officeart/2005/8/layout/vList4#1"/>
  </dgm:cxnLst>
  <dgm:bg>
    <a:solidFill>
      <a:schemeClr val="bg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91E5E1-731D-4977-899D-0AD31FB11565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7F7B421-9465-4299-96B4-DEAD93D041DF}" type="pres">
      <dgm:prSet presAssocID="{4D91E5E1-731D-4977-899D-0AD31FB1156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</dgm:ptLst>
  <dgm:cxnLst>
    <dgm:cxn modelId="{CCFE54A4-850C-408D-AB76-CD15D9B5B5BA}" type="presOf" srcId="{4D91E5E1-731D-4977-899D-0AD31FB11565}" destId="{77F7B421-9465-4299-96B4-DEAD93D041DF}" srcOrd="0" destOrd="0" presId="urn:microsoft.com/office/officeart/2005/8/layout/vList4#2"/>
  </dgm:cxnLst>
  <dgm:bg>
    <a:solidFill>
      <a:schemeClr val="bg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91E5E1-731D-4977-899D-0AD31FB11565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7F7B421-9465-4299-96B4-DEAD93D041DF}" type="pres">
      <dgm:prSet presAssocID="{4D91E5E1-731D-4977-899D-0AD31FB1156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</dgm:ptLst>
  <dgm:cxnLst>
    <dgm:cxn modelId="{3374906F-696C-4C91-B770-6C4FAC58B0E9}" type="presOf" srcId="{4D91E5E1-731D-4977-899D-0AD31FB11565}" destId="{77F7B421-9465-4299-96B4-DEAD93D041DF}" srcOrd="0" destOrd="0" presId="urn:microsoft.com/office/officeart/2005/8/layout/vList4#3"/>
  </dgm:cxnLst>
  <dgm:bg>
    <a:solidFill>
      <a:schemeClr val="bg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91E5E1-731D-4977-899D-0AD31FB11565}" type="doc">
      <dgm:prSet loTypeId="urn:microsoft.com/office/officeart/2005/8/layout/vList4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7F7B421-9465-4299-96B4-DEAD93D041DF}" type="pres">
      <dgm:prSet presAssocID="{4D91E5E1-731D-4977-899D-0AD31FB1156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</dgm:ptLst>
  <dgm:cxnLst>
    <dgm:cxn modelId="{C5718BF6-955C-42E9-9E76-D5E24E2FB096}" type="presOf" srcId="{4D91E5E1-731D-4977-899D-0AD31FB11565}" destId="{77F7B421-9465-4299-96B4-DEAD93D041DF}" srcOrd="0" destOrd="0" presId="urn:microsoft.com/office/officeart/2005/8/layout/vList4#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91E5E1-731D-4977-899D-0AD31FB11565}" type="doc">
      <dgm:prSet loTypeId="urn:microsoft.com/office/officeart/2005/8/layout/vList4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684B3BC-5F0E-40DF-8D57-A66628DD5047}">
      <dgm:prSet phldrT="[Κείμενο]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BD6B64-43B9-40AB-8294-F644D0744787}" type="parTrans" cxnId="{E38805D9-CCBB-4F9A-BD09-002746CB927E}">
      <dgm:prSet/>
      <dgm:spPr/>
      <dgm:t>
        <a:bodyPr/>
        <a:lstStyle/>
        <a:p>
          <a:endParaRPr lang="el-GR"/>
        </a:p>
      </dgm:t>
    </dgm:pt>
    <dgm:pt modelId="{3AA8AAB8-530D-4CBF-A8E5-168B7B7EAC9F}" type="sibTrans" cxnId="{E38805D9-CCBB-4F9A-BD09-002746CB927E}">
      <dgm:prSet/>
      <dgm:spPr/>
      <dgm:t>
        <a:bodyPr/>
        <a:lstStyle/>
        <a:p>
          <a:endParaRPr lang="el-GR"/>
        </a:p>
      </dgm:t>
    </dgm:pt>
    <dgm:pt modelId="{B531990B-2F3F-43B3-AD20-B2401DB36D99}">
      <dgm:prSet phldrT="[Κείμενο]" custT="1"/>
      <dgm:spPr>
        <a:solidFill>
          <a:schemeClr val="accent2">
            <a:lumMod val="60000"/>
            <a:lumOff val="40000"/>
          </a:schemeClr>
        </a:solidFill>
      </dgm:spPr>
      <dgm:t>
        <a:bodyPr tIns="0"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l-G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</a:t>
          </a:r>
          <a:endParaRPr lang="el-G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F874E5-2965-4F06-B398-7B5F89B5E669}" type="parTrans" cxnId="{01199860-EA5E-4B34-8FCF-2B12202636B5}">
      <dgm:prSet/>
      <dgm:spPr/>
      <dgm:t>
        <a:bodyPr/>
        <a:lstStyle/>
        <a:p>
          <a:endParaRPr lang="el-GR"/>
        </a:p>
      </dgm:t>
    </dgm:pt>
    <dgm:pt modelId="{F04580DE-E0EC-4D33-8D70-4781034C311D}" type="sibTrans" cxnId="{01199860-EA5E-4B34-8FCF-2B12202636B5}">
      <dgm:prSet/>
      <dgm:spPr/>
      <dgm:t>
        <a:bodyPr/>
        <a:lstStyle/>
        <a:p>
          <a:endParaRPr lang="el-GR"/>
        </a:p>
      </dgm:t>
    </dgm:pt>
    <dgm:pt modelId="{77F7B421-9465-4299-96B4-DEAD93D041DF}" type="pres">
      <dgm:prSet presAssocID="{4D91E5E1-731D-4977-899D-0AD31FB1156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9F384F8-794A-4463-8F8F-03BD034324C7}" type="pres">
      <dgm:prSet presAssocID="{5684B3BC-5F0E-40DF-8D57-A66628DD5047}" presName="comp" presStyleCnt="0"/>
      <dgm:spPr/>
    </dgm:pt>
    <dgm:pt modelId="{52E33FA9-415F-4958-8A6E-D5E346F76845}" type="pres">
      <dgm:prSet presAssocID="{5684B3BC-5F0E-40DF-8D57-A66628DD5047}" presName="box" presStyleLbl="node1" presStyleIdx="0" presStyleCnt="2" custScaleY="83019" custLinFactY="12948" custLinFactNeighborX="-252" custLinFactNeighborY="100000"/>
      <dgm:spPr/>
      <dgm:t>
        <a:bodyPr/>
        <a:lstStyle/>
        <a:p>
          <a:endParaRPr lang="el-GR"/>
        </a:p>
      </dgm:t>
    </dgm:pt>
    <dgm:pt modelId="{4F6264C8-0664-44EF-8281-E6C4F2B72E3B}" type="pres">
      <dgm:prSet presAssocID="{5684B3BC-5F0E-40DF-8D57-A66628DD5047}" presName="img" presStyleLbl="fgImgPlace1" presStyleIdx="0" presStyleCnt="2" custScaleX="130155" custScaleY="100275" custLinFactY="21752" custLinFactNeighborX="3317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172B767F-E1C5-43E7-AE8D-402DDF49C4A2}" type="pres">
      <dgm:prSet presAssocID="{5684B3BC-5F0E-40DF-8D57-A66628DD504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EC5B8C-0AD9-4AD8-B0A9-403A28B36C3A}" type="pres">
      <dgm:prSet presAssocID="{3AA8AAB8-530D-4CBF-A8E5-168B7B7EAC9F}" presName="spacer" presStyleCnt="0"/>
      <dgm:spPr/>
    </dgm:pt>
    <dgm:pt modelId="{73D51764-2B50-436D-B99F-CBD13CE29B1A}" type="pres">
      <dgm:prSet presAssocID="{B531990B-2F3F-43B3-AD20-B2401DB36D99}" presName="comp" presStyleCnt="0"/>
      <dgm:spPr/>
    </dgm:pt>
    <dgm:pt modelId="{A89A0969-D939-4F2E-B8EA-C77A558A7300}" type="pres">
      <dgm:prSet presAssocID="{B531990B-2F3F-43B3-AD20-B2401DB36D99}" presName="box" presStyleLbl="node1" presStyleIdx="1" presStyleCnt="2" custScaleX="100000" custScaleY="85833" custLinFactNeighborX="252" custLinFactNeighborY="-85509"/>
      <dgm:spPr/>
      <dgm:t>
        <a:bodyPr/>
        <a:lstStyle/>
        <a:p>
          <a:endParaRPr lang="el-GR"/>
        </a:p>
      </dgm:t>
    </dgm:pt>
    <dgm:pt modelId="{13F3F6A2-5A40-4A6B-9905-E91338BF3E5B}" type="pres">
      <dgm:prSet presAssocID="{B531990B-2F3F-43B3-AD20-B2401DB36D99}" presName="img" presStyleLbl="fgImgPlace1" presStyleIdx="1" presStyleCnt="2" custScaleX="130569" custScaleY="106014" custLinFactY="-6784" custLinFactNeighborX="3779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BF8731F5-5FFF-46FD-8746-F63A6C8061D6}" type="pres">
      <dgm:prSet presAssocID="{B531990B-2F3F-43B3-AD20-B2401DB36D9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1DD8E4B-C153-4218-A05B-92A9D808480E}" type="presOf" srcId="{B531990B-2F3F-43B3-AD20-B2401DB36D99}" destId="{BF8731F5-5FFF-46FD-8746-F63A6C8061D6}" srcOrd="1" destOrd="0" presId="urn:microsoft.com/office/officeart/2005/8/layout/vList4#5"/>
    <dgm:cxn modelId="{B52291ED-60F8-4916-B1A8-1D5576D50D85}" type="presOf" srcId="{5684B3BC-5F0E-40DF-8D57-A66628DD5047}" destId="{52E33FA9-415F-4958-8A6E-D5E346F76845}" srcOrd="0" destOrd="0" presId="urn:microsoft.com/office/officeart/2005/8/layout/vList4#5"/>
    <dgm:cxn modelId="{01199860-EA5E-4B34-8FCF-2B12202636B5}" srcId="{4D91E5E1-731D-4977-899D-0AD31FB11565}" destId="{B531990B-2F3F-43B3-AD20-B2401DB36D99}" srcOrd="1" destOrd="0" parTransId="{6FF874E5-2965-4F06-B398-7B5F89B5E669}" sibTransId="{F04580DE-E0EC-4D33-8D70-4781034C311D}"/>
    <dgm:cxn modelId="{2A7D9C2D-477D-4DE8-B9C3-AA36E17362D7}" type="presOf" srcId="{B531990B-2F3F-43B3-AD20-B2401DB36D99}" destId="{A89A0969-D939-4F2E-B8EA-C77A558A7300}" srcOrd="0" destOrd="0" presId="urn:microsoft.com/office/officeart/2005/8/layout/vList4#5"/>
    <dgm:cxn modelId="{E38805D9-CCBB-4F9A-BD09-002746CB927E}" srcId="{4D91E5E1-731D-4977-899D-0AD31FB11565}" destId="{5684B3BC-5F0E-40DF-8D57-A66628DD5047}" srcOrd="0" destOrd="0" parTransId="{D4BD6B64-43B9-40AB-8294-F644D0744787}" sibTransId="{3AA8AAB8-530D-4CBF-A8E5-168B7B7EAC9F}"/>
    <dgm:cxn modelId="{1B959698-B908-4095-9FEF-F1FB66F9813B}" type="presOf" srcId="{4D91E5E1-731D-4977-899D-0AD31FB11565}" destId="{77F7B421-9465-4299-96B4-DEAD93D041DF}" srcOrd="0" destOrd="0" presId="urn:microsoft.com/office/officeart/2005/8/layout/vList4#5"/>
    <dgm:cxn modelId="{C8E9EB81-DA76-45AD-A748-90E86122A88F}" type="presOf" srcId="{5684B3BC-5F0E-40DF-8D57-A66628DD5047}" destId="{172B767F-E1C5-43E7-AE8D-402DDF49C4A2}" srcOrd="1" destOrd="0" presId="urn:microsoft.com/office/officeart/2005/8/layout/vList4#5"/>
    <dgm:cxn modelId="{CEFD1977-7C62-452F-9E91-5177D585CA7B}" type="presParOf" srcId="{77F7B421-9465-4299-96B4-DEAD93D041DF}" destId="{D9F384F8-794A-4463-8F8F-03BD034324C7}" srcOrd="0" destOrd="0" presId="urn:microsoft.com/office/officeart/2005/8/layout/vList4#5"/>
    <dgm:cxn modelId="{C5D42FFB-3DDC-433C-8A46-EC0A457BD03C}" type="presParOf" srcId="{D9F384F8-794A-4463-8F8F-03BD034324C7}" destId="{52E33FA9-415F-4958-8A6E-D5E346F76845}" srcOrd="0" destOrd="0" presId="urn:microsoft.com/office/officeart/2005/8/layout/vList4#5"/>
    <dgm:cxn modelId="{B3F9C2D6-2DF2-4629-992C-CFB62C5068A9}" type="presParOf" srcId="{D9F384F8-794A-4463-8F8F-03BD034324C7}" destId="{4F6264C8-0664-44EF-8281-E6C4F2B72E3B}" srcOrd="1" destOrd="0" presId="urn:microsoft.com/office/officeart/2005/8/layout/vList4#5"/>
    <dgm:cxn modelId="{2A985213-EA1D-4FFD-8FE9-8F8DCD051D9E}" type="presParOf" srcId="{D9F384F8-794A-4463-8F8F-03BD034324C7}" destId="{172B767F-E1C5-43E7-AE8D-402DDF49C4A2}" srcOrd="2" destOrd="0" presId="urn:microsoft.com/office/officeart/2005/8/layout/vList4#5"/>
    <dgm:cxn modelId="{FF08E37D-07AD-43F3-A682-565F12872A41}" type="presParOf" srcId="{77F7B421-9465-4299-96B4-DEAD93D041DF}" destId="{85EC5B8C-0AD9-4AD8-B0A9-403A28B36C3A}" srcOrd="1" destOrd="0" presId="urn:microsoft.com/office/officeart/2005/8/layout/vList4#5"/>
    <dgm:cxn modelId="{D3384F7B-2971-4009-920F-FB021FE154A5}" type="presParOf" srcId="{77F7B421-9465-4299-96B4-DEAD93D041DF}" destId="{73D51764-2B50-436D-B99F-CBD13CE29B1A}" srcOrd="2" destOrd="0" presId="urn:microsoft.com/office/officeart/2005/8/layout/vList4#5"/>
    <dgm:cxn modelId="{31E30AAB-35FC-4CF2-BDC6-BA2D2F58BD93}" type="presParOf" srcId="{73D51764-2B50-436D-B99F-CBD13CE29B1A}" destId="{A89A0969-D939-4F2E-B8EA-C77A558A7300}" srcOrd="0" destOrd="0" presId="urn:microsoft.com/office/officeart/2005/8/layout/vList4#5"/>
    <dgm:cxn modelId="{6580D232-D3C9-4856-907B-A2F616C48894}" type="presParOf" srcId="{73D51764-2B50-436D-B99F-CBD13CE29B1A}" destId="{13F3F6A2-5A40-4A6B-9905-E91338BF3E5B}" srcOrd="1" destOrd="0" presId="urn:microsoft.com/office/officeart/2005/8/layout/vList4#5"/>
    <dgm:cxn modelId="{66C1A225-0374-4536-B8CB-5E8687E21684}" type="presParOf" srcId="{73D51764-2B50-436D-B99F-CBD13CE29B1A}" destId="{BF8731F5-5FFF-46FD-8746-F63A6C8061D6}" srcOrd="2" destOrd="0" presId="urn:microsoft.com/office/officeart/2005/8/layout/vList4#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03A45BA1-980A-4507-BE5A-5C1E7C2FFD8F}" type="datetimeFigureOut">
              <a:rPr lang="el-GR"/>
              <a:pPr/>
              <a:t>19/8/2020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57E03411-58E2-43FD-AE1D-AD77DFF8CB20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85A3416D-7FED-43BC-AA7C-D92DBA01ED64}" type="datetimeFigureOut">
              <a:rPr lang="el-GR"/>
              <a:pPr/>
              <a:t>19/8/2020</a:t>
            </a:fld>
            <a:endParaRPr lang="el-GR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1331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161841-293A-492D-84D5-7A82D3447565}" type="slidenum">
              <a:rPr lang="el-GR" altLang="el-GR" smtClean="0"/>
              <a:pPr/>
              <a:t>1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539054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4946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16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5437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4506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408600-F9E4-4E53-8FB2-8B6B048479A1}" type="slidenum">
              <a:rPr lang="el-GR" altLang="el-GR" smtClean="0"/>
              <a:pPr/>
              <a:t>18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524759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3277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12B3D8-D617-4A71-90FD-479CA0599356}" type="slidenum">
              <a:rPr lang="el-GR" altLang="el-GR" smtClean="0"/>
              <a:pPr/>
              <a:t>22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085755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3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5222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AB08B4-BF18-46A5-8254-1BA0B084561F}" type="slidenum">
              <a:rPr lang="el-GR" altLang="el-GR" smtClean="0"/>
              <a:pPr/>
              <a:t>25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350238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81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DB1F69-A1AE-4C20-A76E-C5B450EE4820}" type="slidenum">
              <a:rPr lang="el-GR" altLang="el-GR" smtClean="0"/>
              <a:pPr/>
              <a:t>26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137812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ενδυναμώνονται οι </a:t>
            </a:r>
            <a:r>
              <a:rPr lang="el-GR" b="1" spc="3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μύες</a:t>
            </a:r>
            <a:r>
              <a:rPr lang="el-GR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και η </a:t>
            </a:r>
            <a:r>
              <a:rPr lang="el-GR" b="1" spc="3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καρδιά</a:t>
            </a:r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 μου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270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819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A12AE5-66F3-4040-A805-FE9FAAE38383}" type="slidenum">
              <a:rPr lang="el-GR" altLang="el-GR" smtClean="0"/>
              <a:pPr/>
              <a:t>2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48719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1126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26C05-BB6A-4D39-8F14-4DC4CB6ABC44}" type="slidenum">
              <a:rPr lang="el-GR" altLang="el-GR" smtClean="0"/>
              <a:pPr/>
              <a:t>4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388660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71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AF549E-FD9A-4EA7-92CB-91E71F59A57A}" type="slidenum">
              <a:rPr lang="el-GR" altLang="el-GR" smtClean="0"/>
              <a:pPr/>
              <a:t>5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132154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81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65AFE2-B3A6-44E8-9886-B1647811DE27}" type="slidenum">
              <a:rPr lang="el-GR" altLang="el-GR" smtClean="0"/>
              <a:pPr/>
              <a:t>6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970237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4915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99F7EB-81E7-47C7-8BFD-A422892F8662}" type="slidenum">
              <a:rPr lang="el-GR" altLang="el-GR" smtClean="0"/>
              <a:pPr/>
              <a:t>8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413461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8C9665-B6BA-4E51-8E4A-C926FCC75143}" type="slidenum">
              <a:rPr lang="el-GR" altLang="el-GR" smtClean="0"/>
              <a:pPr/>
              <a:t>9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063259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0382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2560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07DD70-BB27-4496-A3A3-34146DFDB899}" type="slidenum">
              <a:rPr lang="el-GR" altLang="el-GR" smtClean="0"/>
              <a:pPr/>
              <a:t>11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7918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 latinLnBrk="0">
              <a:defRPr lang="el-GR" sz="540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el-GR" sz="2400"/>
            </a:lvl1pPr>
            <a:lvl2pPr marL="457200" indent="0" algn="ctr" latinLnBrk="0">
              <a:buNone/>
              <a:defRPr lang="el-GR" sz="2000"/>
            </a:lvl2pPr>
            <a:lvl3pPr marL="914400" indent="0" algn="ctr" latinLnBrk="0">
              <a:buNone/>
              <a:defRPr lang="el-GR" sz="1800"/>
            </a:lvl3pPr>
            <a:lvl4pPr marL="1371600" indent="0" algn="ctr" latinLnBrk="0">
              <a:buNone/>
              <a:defRPr lang="el-GR" sz="1600"/>
            </a:lvl4pPr>
            <a:lvl5pPr marL="1828800" indent="0" algn="ctr" latinLnBrk="0">
              <a:buNone/>
              <a:defRPr lang="el-GR" sz="1600"/>
            </a:lvl5pPr>
            <a:lvl6pPr marL="2286000" indent="0" algn="ctr" latinLnBrk="0">
              <a:buNone/>
              <a:defRPr lang="el-GR" sz="1600"/>
            </a:lvl6pPr>
            <a:lvl7pPr marL="2743200" indent="0" algn="ctr" latinLnBrk="0">
              <a:buNone/>
              <a:defRPr lang="el-GR" sz="1600"/>
            </a:lvl7pPr>
            <a:lvl8pPr marL="3200400" indent="0" algn="ctr" latinLnBrk="0">
              <a:buNone/>
              <a:defRPr lang="el-GR" sz="1600"/>
            </a:lvl8pPr>
            <a:lvl9pPr marL="3657600" indent="0" algn="ctr" latinLnBrk="0">
              <a:buNone/>
              <a:defRPr lang="el-GR"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ρεις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Σύμβολο κράτησης θέσης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l-GR"/>
              <a:pPr/>
              <a:t>19/8/2020</a:t>
            </a:fld>
            <a:endParaRPr lang="el-GR"/>
          </a:p>
        </p:txBody>
      </p:sp>
      <p:sp>
        <p:nvSpPr>
          <p:cNvPr id="7" name="Σύμβολο κράτησης θέ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Σύμβολο κράτησης θέ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el-GR"/>
          </a:p>
        </p:txBody>
      </p:sp>
      <p:grpSp>
        <p:nvGrpSpPr>
          <p:cNvPr id="84" name="Ομάδα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6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7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8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9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90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91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92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93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94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95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96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97" name="Σύμβολο κράτησης θέσης εικόνας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el-GR"/>
            </a:lvl1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grpSp>
        <p:nvGrpSpPr>
          <p:cNvPr id="98" name="Ομάδα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0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1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2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3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4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5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6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7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8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9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0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11" name="Σύμβολο κράτησης θέσης εικόνας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el-GR"/>
            </a:lvl1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grpSp>
        <p:nvGrpSpPr>
          <p:cNvPr id="112" name="Ομάδα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25" name="Σύμβολο κράτησης θέσης εικόνας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el-GR"/>
            </a:lvl1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126" name="Σύμβολο κράτησης θέσης κειμένου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el-GR" sz="1600"/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 latinLnBrk="0">
              <a:defRPr lang="el-GR" sz="36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 latinLnBrk="0">
              <a:defRPr lang="el-GR" sz="2400"/>
            </a:lvl1pPr>
            <a:lvl2pPr latinLnBrk="0">
              <a:defRPr lang="el-GR" sz="2000"/>
            </a:lvl2pPr>
            <a:lvl3pPr latinLnBrk="0">
              <a:defRPr lang="el-GR" sz="1800"/>
            </a:lvl3pPr>
            <a:lvl4pPr latinLnBrk="0">
              <a:defRPr lang="el-GR" sz="1600"/>
            </a:lvl4pPr>
            <a:lvl5pPr latinLnBrk="0">
              <a:defRPr lang="el-GR" sz="1600"/>
            </a:lvl5pPr>
            <a:lvl6pPr latinLnBrk="0">
              <a:defRPr lang="el-GR" sz="2000"/>
            </a:lvl6pPr>
            <a:lvl7pPr latinLnBrk="0">
              <a:defRPr lang="el-GR" sz="2000"/>
            </a:lvl7pPr>
            <a:lvl8pPr latinLnBrk="0">
              <a:defRPr lang="el-GR" sz="2000"/>
            </a:lvl8pPr>
            <a:lvl9pPr latinLnBrk="0">
              <a:defRPr lang="el-GR"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 latinLnBrk="0">
              <a:buNone/>
              <a:defRPr lang="el-GR" sz="1800"/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l-GR"/>
              <a:pPr/>
              <a:t>19/8/2020</a:t>
            </a:fld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 latinLnBrk="0">
              <a:defRPr lang="el-GR"/>
            </a:lvl1pPr>
          </a:lstStyle>
          <a:p>
            <a:fld id="{022B156B-59AE-415F-B24B-8756D48BB977}" type="slidenum">
              <a:rPr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Ομάδα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Ελεύθερη σχεδίαση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" name="Ελεύθερη σχεδίαση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grpSp>
          <p:nvGrpSpPr>
            <p:cNvPr id="11" name="Ομάδα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Ελεύθερη σχεδίαση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21" name="Ελεύθερη σχεδίαση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</p:grpSp>
        <p:sp>
          <p:nvSpPr>
            <p:cNvPr id="12" name="Ελεύθερη σχεδίαση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3" name="Ελεύθερη σχεδίαση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4" name="Ελεύθερη σχεδίαση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5" name="Ελεύθερη σχεδίαση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6" name="Ελεύθερη σχεδίαση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" name="Ελεύθερη σχεδίαση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8" name="Ελεύθερη σχεδίαση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9" name="Ελεύθερη σχεδίαση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 latinLnBrk="0">
              <a:defRPr lang="el-GR" sz="36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latinLnBrk="0">
              <a:buNone/>
              <a:defRPr lang="el-GR" sz="32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 latinLnBrk="0">
              <a:buNone/>
              <a:defRPr lang="el-GR" sz="1800"/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l-GR"/>
              <a:pPr/>
              <a:t>19/8/2020</a:t>
            </a:fld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l-GR"/>
              <a:pPr/>
              <a:t>19/8/2020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l-GR"/>
              <a:pPr/>
              <a:t>19/8/2020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l-GR"/>
              <a:pPr/>
              <a:t>19/8/2020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 latinLnBrk="0">
              <a:defRPr lang="el-GR" sz="44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el-GR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el-G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el-G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l-GR"/>
              <a:pPr/>
              <a:t>19/8/2020</a:t>
            </a:fld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el-GR" sz="2400" b="1"/>
            </a:lvl1pPr>
            <a:lvl2pPr marL="457200" indent="0" latinLnBrk="0">
              <a:buNone/>
              <a:defRPr lang="el-GR" sz="2000" b="1"/>
            </a:lvl2pPr>
            <a:lvl3pPr marL="914400" indent="0" latinLnBrk="0">
              <a:buNone/>
              <a:defRPr lang="el-GR" sz="1800" b="1"/>
            </a:lvl3pPr>
            <a:lvl4pPr marL="1371600" indent="0" latinLnBrk="0">
              <a:buNone/>
              <a:defRPr lang="el-GR" sz="1600" b="1"/>
            </a:lvl4pPr>
            <a:lvl5pPr marL="1828800" indent="0" latinLnBrk="0">
              <a:buNone/>
              <a:defRPr lang="el-GR" sz="1600" b="1"/>
            </a:lvl5pPr>
            <a:lvl6pPr marL="2286000" indent="0" latinLnBrk="0">
              <a:buNone/>
              <a:defRPr lang="el-GR" sz="1600" b="1"/>
            </a:lvl6pPr>
            <a:lvl7pPr marL="2743200" indent="0" latinLnBrk="0">
              <a:buNone/>
              <a:defRPr lang="el-GR" sz="1600" b="1"/>
            </a:lvl7pPr>
            <a:lvl8pPr marL="3200400" indent="0" latinLnBrk="0">
              <a:buNone/>
              <a:defRPr lang="el-GR" sz="1600" b="1"/>
            </a:lvl8pPr>
            <a:lvl9pPr marL="3657600" indent="0" latinLnBrk="0">
              <a:buNone/>
              <a:defRPr lang="el-GR"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el-GR" sz="2400" b="1"/>
            </a:lvl1pPr>
            <a:lvl2pPr marL="457200" indent="0" latinLnBrk="0">
              <a:buNone/>
              <a:defRPr lang="el-GR" sz="2000" b="1"/>
            </a:lvl2pPr>
            <a:lvl3pPr marL="914400" indent="0" latinLnBrk="0">
              <a:buNone/>
              <a:defRPr lang="el-GR" sz="1800" b="1"/>
            </a:lvl3pPr>
            <a:lvl4pPr marL="1371600" indent="0" latinLnBrk="0">
              <a:buNone/>
              <a:defRPr lang="el-GR" sz="1600" b="1"/>
            </a:lvl4pPr>
            <a:lvl5pPr marL="1828800" indent="0" latinLnBrk="0">
              <a:buNone/>
              <a:defRPr lang="el-GR" sz="1600" b="1"/>
            </a:lvl5pPr>
            <a:lvl6pPr marL="2286000" indent="0" latinLnBrk="0">
              <a:buNone/>
              <a:defRPr lang="el-GR" sz="1600" b="1"/>
            </a:lvl6pPr>
            <a:lvl7pPr marL="2743200" indent="0" latinLnBrk="0">
              <a:buNone/>
              <a:defRPr lang="el-GR" sz="1600" b="1"/>
            </a:lvl7pPr>
            <a:lvl8pPr marL="3200400" indent="0" latinLnBrk="0">
              <a:buNone/>
              <a:defRPr lang="el-GR" sz="1600" b="1"/>
            </a:lvl8pPr>
            <a:lvl9pPr marL="3657600" indent="0" latinLnBrk="0">
              <a:buNone/>
              <a:defRPr lang="el-GR"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l-GR"/>
              <a:pPr/>
              <a:t>19/8/2020</a:t>
            </a:fld>
            <a:endParaRPr lang="el-GR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l-GR"/>
              <a:pPr/>
              <a:t>19/8/2020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l-GR"/>
              <a:pPr/>
              <a:t>19/8/2020</a:t>
            </a:fld>
            <a:endParaRPr lang="el-GR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ύο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Σύμβολο κράτησης θέσης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l-GR"/>
              <a:pPr/>
              <a:t>19/8/2020</a:t>
            </a:fld>
            <a:endParaRPr lang="el-GR"/>
          </a:p>
        </p:txBody>
      </p:sp>
      <p:sp>
        <p:nvSpPr>
          <p:cNvPr id="7" name="Σύμβολο κράτησης θέ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Σύμβολο κράτησης θέ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el-GR"/>
          </a:p>
        </p:txBody>
      </p:sp>
      <p:grpSp>
        <p:nvGrpSpPr>
          <p:cNvPr id="9" name="Ομάδα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3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4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5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6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8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9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1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grpSp>
        <p:nvGrpSpPr>
          <p:cNvPr id="22" name="Ομάδα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36" name="Σύμβολο κράτησης θέσης εικόνας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el-GR"/>
            </a:lvl1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37" name="Σύμβολο κράτησης θέσης εικόνας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el-GR"/>
            </a:lvl1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39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el-GR" sz="1600"/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0" name="Σύμβολο κράτησης θέσης κειμένου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el-GR" sz="1600"/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ρεις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Σύμβολο κράτησης θέσης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l-GR"/>
              <a:pPr/>
              <a:t>19/8/2020</a:t>
            </a:fld>
            <a:endParaRPr lang="el-GR"/>
          </a:p>
        </p:txBody>
      </p:sp>
      <p:sp>
        <p:nvSpPr>
          <p:cNvPr id="7" name="Σύμβολο κράτησης θέ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Σύμβολο κράτησης θέ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el-GR"/>
          </a:p>
        </p:txBody>
      </p:sp>
      <p:grpSp>
        <p:nvGrpSpPr>
          <p:cNvPr id="35" name="Ομάδα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1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2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3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4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5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6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7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8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9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0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1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grpSp>
        <p:nvGrpSpPr>
          <p:cNvPr id="52" name="Ομάδα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grpSp>
        <p:nvGrpSpPr>
          <p:cNvPr id="65" name="Ομάδα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7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8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9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70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71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72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73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74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75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76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77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78" name="Σύμβολο κράτησης θέσης εικόνας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el-GR"/>
            </a:lvl1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79" name="Σύμβολο κράτησης θέσης εικόνας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el-GR"/>
            </a:lvl1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80" name="Σύμβολο κράτησης θέσης εικόνας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el-GR"/>
            </a:lvl1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81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el-GR" sz="1600"/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2" name="Σύμβολο κράτησης θέσης κειμένου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el-GR" sz="1600"/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3" name="Σύμβολο κράτησης θέσης κειμένου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el-GR" sz="1600"/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l-GR"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l-GR"/>
              <a:pPr/>
              <a:t>19/8/2020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l-GR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l-GR"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l-GR"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lang="el-GR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lang="el-GR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el-GR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el-GR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l-GR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l-G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l-GR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l-GR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diagramLayout" Target="../diagrams/layout1.xml"/><Relationship Id="rId21" Type="http://schemas.openxmlformats.org/officeDocument/2006/relationships/image" Target="../media/image19.pn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diagramData" Target="../diagrams/data1.xml"/><Relationship Id="rId16" Type="http://schemas.openxmlformats.org/officeDocument/2006/relationships/image" Target="../media/image37.pn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32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18" Type="http://schemas.openxmlformats.org/officeDocument/2006/relationships/image" Target="../media/image52.jpeg"/><Relationship Id="rId26" Type="http://schemas.openxmlformats.org/officeDocument/2006/relationships/image" Target="../media/image59.jpeg"/><Relationship Id="rId3" Type="http://schemas.openxmlformats.org/officeDocument/2006/relationships/diagramData" Target="../diagrams/data2.xml"/><Relationship Id="rId21" Type="http://schemas.openxmlformats.org/officeDocument/2006/relationships/image" Target="../media/image55.jpeg"/><Relationship Id="rId7" Type="http://schemas.microsoft.com/office/2007/relationships/diagramDrawing" Target="../diagrams/drawing2.xml"/><Relationship Id="rId12" Type="http://schemas.openxmlformats.org/officeDocument/2006/relationships/image" Target="../media/image46.jpeg"/><Relationship Id="rId17" Type="http://schemas.openxmlformats.org/officeDocument/2006/relationships/image" Target="../media/image51.jpeg"/><Relationship Id="rId25" Type="http://schemas.openxmlformats.org/officeDocument/2006/relationships/image" Target="../media/image58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0.jpeg"/><Relationship Id="rId20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5.jpeg"/><Relationship Id="rId24" Type="http://schemas.openxmlformats.org/officeDocument/2006/relationships/image" Target="../media/image19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49.jpeg"/><Relationship Id="rId23" Type="http://schemas.openxmlformats.org/officeDocument/2006/relationships/image" Target="../media/image57.jpeg"/><Relationship Id="rId10" Type="http://schemas.openxmlformats.org/officeDocument/2006/relationships/image" Target="../media/image44.jpeg"/><Relationship Id="rId19" Type="http://schemas.openxmlformats.org/officeDocument/2006/relationships/image" Target="../media/image53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eg"/><Relationship Id="rId14" Type="http://schemas.openxmlformats.org/officeDocument/2006/relationships/image" Target="../media/image48.jpeg"/><Relationship Id="rId22" Type="http://schemas.openxmlformats.org/officeDocument/2006/relationships/image" Target="../media/image56.jpeg"/><Relationship Id="rId27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18" Type="http://schemas.openxmlformats.org/officeDocument/2006/relationships/image" Target="../media/image71.jpeg"/><Relationship Id="rId3" Type="http://schemas.openxmlformats.org/officeDocument/2006/relationships/diagramData" Target="../diagrams/data3.xml"/><Relationship Id="rId21" Type="http://schemas.openxmlformats.org/officeDocument/2006/relationships/image" Target="../media/image74.jpeg"/><Relationship Id="rId7" Type="http://schemas.microsoft.com/office/2007/relationships/diagramDrawing" Target="../diagrams/drawing3.xml"/><Relationship Id="rId12" Type="http://schemas.openxmlformats.org/officeDocument/2006/relationships/image" Target="../media/image65.jpeg"/><Relationship Id="rId17" Type="http://schemas.openxmlformats.org/officeDocument/2006/relationships/image" Target="../media/image70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9.jpeg"/><Relationship Id="rId20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64.jpeg"/><Relationship Id="rId24" Type="http://schemas.openxmlformats.org/officeDocument/2006/relationships/image" Target="../media/image34.jpe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68.jpeg"/><Relationship Id="rId23" Type="http://schemas.openxmlformats.org/officeDocument/2006/relationships/image" Target="../media/image19.png"/><Relationship Id="rId10" Type="http://schemas.openxmlformats.org/officeDocument/2006/relationships/image" Target="../media/image63.jpeg"/><Relationship Id="rId19" Type="http://schemas.openxmlformats.org/officeDocument/2006/relationships/image" Target="../media/image72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62.jpeg"/><Relationship Id="rId14" Type="http://schemas.openxmlformats.org/officeDocument/2006/relationships/image" Target="../media/image67.jpeg"/><Relationship Id="rId22" Type="http://schemas.openxmlformats.org/officeDocument/2006/relationships/image" Target="../media/image7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82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8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png"/><Relationship Id="rId7" Type="http://schemas.openxmlformats.org/officeDocument/2006/relationships/image" Target="../media/image8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11" Type="http://schemas.openxmlformats.org/officeDocument/2006/relationships/image" Target="../media/image93.jpeg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slide" Target="slide10.xml"/><Relationship Id="rId18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slide" Target="slide8.xml"/><Relationship Id="rId12" Type="http://schemas.openxmlformats.org/officeDocument/2006/relationships/image" Target="../media/image14.jpeg"/><Relationship Id="rId17" Type="http://schemas.openxmlformats.org/officeDocument/2006/relationships/slide" Target="slide9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11" Type="http://schemas.openxmlformats.org/officeDocument/2006/relationships/slide" Target="slide6.xml"/><Relationship Id="rId5" Type="http://schemas.openxmlformats.org/officeDocument/2006/relationships/slide" Target="slide7.xml"/><Relationship Id="rId15" Type="http://schemas.openxmlformats.org/officeDocument/2006/relationships/image" Target="../media/image16.jpeg"/><Relationship Id="rId10" Type="http://schemas.openxmlformats.org/officeDocument/2006/relationships/image" Target="../media/image13.jpeg"/><Relationship Id="rId19" Type="http://schemas.openxmlformats.org/officeDocument/2006/relationships/image" Target="../media/image19.png"/><Relationship Id="rId4" Type="http://schemas.openxmlformats.org/officeDocument/2006/relationships/image" Target="../media/image9.jpeg"/><Relationship Id="rId9" Type="http://schemas.openxmlformats.org/officeDocument/2006/relationships/image" Target="../media/image12.jpe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image" Target="../media/image14.jpe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16.jpeg"/><Relationship Id="rId4" Type="http://schemas.openxmlformats.org/officeDocument/2006/relationships/slide" Target="slide5.xml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743737"/>
            <a:ext cx="8229600" cy="76233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 defTabSz="457207">
              <a:buClr>
                <a:schemeClr val="tx1"/>
              </a:buClr>
              <a:buSzPct val="80000"/>
              <a:defRPr/>
            </a:pPr>
            <a:r>
              <a:rPr lang="el-GR" altLang="el-GR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Υγιεινή Διατροφή</a:t>
            </a:r>
          </a:p>
        </p:txBody>
      </p:sp>
      <p:pic>
        <p:nvPicPr>
          <p:cNvPr id="12291" name="Picture 2" descr="C:\Users\EES\Desktop\ΠΡΟΓΡΑΜΜΑΤΑ2018\ΑΓΩΓΗ ΥΓΕΙΑΣ ΠΑΙΔΙΩΝ\ΠΑΡΟΥΣΙΑΣΕΙΣ\diatrofi cliparts\Cancer-fighting-foods-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3799" y="1456719"/>
            <a:ext cx="5292770" cy="5152211"/>
          </a:xfrm>
        </p:spPr>
      </p:pic>
      <p:pic>
        <p:nvPicPr>
          <p:cNvPr id="4" name="Picture 1" descr="C:\Users\EES\Desktop\ΠΡΟΓΡΑΜΜΑΤΑ2018\ΑΓΩΓΗ ΥΓΕΙΑΣ ΠΑΙΔΙΩΝ\ΠΑΡΟΥΣΙΑΣΕΙΣ\diatrofi cliparts\tmp695625687783964674.jpg"/>
          <p:cNvPicPr>
            <a:picLocks noChangeAspect="1" noChangeArrowheads="1"/>
          </p:cNvPicPr>
          <p:nvPr/>
        </p:nvPicPr>
        <p:blipFill>
          <a:blip r:embed="rId4" cstate="print"/>
          <a:srcRect l="22228"/>
          <a:stretch>
            <a:fillRect/>
          </a:stretch>
        </p:blipFill>
        <p:spPr bwMode="auto">
          <a:xfrm>
            <a:off x="8819147" y="3144374"/>
            <a:ext cx="3314802" cy="3740094"/>
          </a:xfrm>
          <a:prstGeom prst="rect">
            <a:avLst/>
          </a:prstGeom>
          <a:noFill/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5" cstate="print"/>
          <a:srcRect l="8132" t="8598" r="60096" b="4655"/>
          <a:stretch/>
        </p:blipFill>
        <p:spPr>
          <a:xfrm>
            <a:off x="1" y="1"/>
            <a:ext cx="740778" cy="688488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767211" y="-14382"/>
            <a:ext cx="2126588" cy="670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el-GR" sz="16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Ελληνικός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el-GR" sz="16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Ερυθρός </a:t>
            </a:r>
            <a:r>
              <a:rPr lang="el-GR" sz="16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Σταυρός</a:t>
            </a:r>
            <a:endParaRPr lang="en-US" sz="1600" dirty="0"/>
          </a:p>
        </p:txBody>
      </p:sp>
      <p:sp>
        <p:nvSpPr>
          <p:cNvPr id="3" name="Ορθογώνιο 2"/>
          <p:cNvSpPr/>
          <p:nvPr/>
        </p:nvSpPr>
        <p:spPr>
          <a:xfrm>
            <a:off x="3048000" y="19733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el-GR" b="1" dirty="0">
                <a:solidFill>
                  <a:srgbClr val="FF0000"/>
                </a:solidFill>
                <a:latin typeface="Comic Sans MS" pitchFamily="66" charset="0"/>
              </a:rPr>
              <a:t>ΤΟΜΕΑΣ </a:t>
            </a:r>
            <a:r>
              <a:rPr lang="el-GR" b="1" dirty="0" smtClean="0">
                <a:solidFill>
                  <a:srgbClr val="FF0000"/>
                </a:solidFill>
                <a:latin typeface="Comic Sans MS" pitchFamily="66" charset="0"/>
              </a:rPr>
              <a:t>ΥΓΕΙΑΣ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/ </a:t>
            </a:r>
            <a:r>
              <a:rPr lang="el-GR" b="1" dirty="0" smtClean="0">
                <a:solidFill>
                  <a:srgbClr val="FF0000"/>
                </a:solidFill>
                <a:latin typeface="Comic Sans MS" pitchFamily="66" charset="0"/>
              </a:rPr>
              <a:t>ΑΓΩΓΗ ΥΓΕΙΑΣ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73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Τίτλος 1"/>
          <p:cNvSpPr>
            <a:spLocks noGrp="1"/>
          </p:cNvSpPr>
          <p:nvPr>
            <p:ph type="title"/>
          </p:nvPr>
        </p:nvSpPr>
        <p:spPr>
          <a:xfrm>
            <a:off x="3944940" y="304800"/>
            <a:ext cx="7039892" cy="1219200"/>
          </a:xfrm>
        </p:spPr>
        <p:txBody>
          <a:bodyPr>
            <a:normAutofit/>
          </a:bodyPr>
          <a:lstStyle/>
          <a:p>
            <a:r>
              <a:rPr lang="el-GR" altLang="el-GR" sz="2900" b="1" dirty="0" smtClean="0">
                <a:solidFill>
                  <a:srgbClr val="0070C0"/>
                </a:solidFill>
              </a:rPr>
              <a:t>6</a:t>
            </a:r>
            <a:r>
              <a:rPr lang="el-GR" altLang="el-GR" sz="2900" b="1" baseline="30000" dirty="0" smtClean="0">
                <a:solidFill>
                  <a:srgbClr val="0070C0"/>
                </a:solidFill>
              </a:rPr>
              <a:t>η</a:t>
            </a:r>
            <a:r>
              <a:rPr lang="el-GR" altLang="el-GR" sz="2900" b="1" dirty="0" smtClean="0">
                <a:solidFill>
                  <a:srgbClr val="0070C0"/>
                </a:solidFill>
              </a:rPr>
              <a:t> ομάδα</a:t>
            </a:r>
            <a:r>
              <a:rPr lang="en-US" altLang="el-GR" sz="2900" b="1" dirty="0" smtClean="0">
                <a:solidFill>
                  <a:srgbClr val="0070C0"/>
                </a:solidFill>
              </a:rPr>
              <a:t>:</a:t>
            </a:r>
            <a:r>
              <a:rPr lang="el-GR" altLang="el-GR" sz="2900" b="1" dirty="0" smtClean="0">
                <a:solidFill>
                  <a:srgbClr val="0070C0"/>
                </a:solidFill>
              </a:rPr>
              <a:t> </a:t>
            </a:r>
            <a:r>
              <a:rPr lang="el-GR" altLang="el-GR" sz="2900" b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Λίπη, έλαια, γλυκά</a:t>
            </a:r>
          </a:p>
        </p:txBody>
      </p:sp>
      <p:sp>
        <p:nvSpPr>
          <p:cNvPr id="29699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702968" y="1892039"/>
            <a:ext cx="6489032" cy="333505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FF0000"/>
              </a:buClr>
              <a:buNone/>
            </a:pPr>
            <a:r>
              <a:rPr lang="el-GR" altLang="el-GR" sz="2800" b="1" dirty="0" smtClean="0">
                <a:solidFill>
                  <a:srgbClr val="00B050"/>
                </a:solidFill>
              </a:rPr>
              <a:t>     Μας δίνουν</a:t>
            </a:r>
            <a:endParaRPr lang="en-US" altLang="el-GR" sz="2800" b="1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l-GR" alt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Λίπος</a:t>
            </a:r>
          </a:p>
          <a:p>
            <a:pPr>
              <a:spcBef>
                <a:spcPts val="0"/>
              </a:spcBef>
              <a:buClr>
                <a:srgbClr val="FF0000"/>
              </a:buClr>
              <a:buNone/>
            </a:pPr>
            <a:endParaRPr lang="el-GR" altLang="el-GR" sz="1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6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l-GR" alt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Βιταμίνες</a:t>
            </a:r>
            <a:r>
              <a:rPr lang="en-US" altLang="el-GR" b="1" dirty="0" smtClean="0">
                <a:solidFill>
                  <a:srgbClr val="7030A0"/>
                </a:solidFill>
              </a:rPr>
              <a:t> </a:t>
            </a:r>
            <a:r>
              <a:rPr lang="el-GR" altLang="el-GR" b="1" dirty="0" smtClean="0">
                <a:solidFill>
                  <a:srgbClr val="7030A0"/>
                </a:solidFill>
              </a:rPr>
              <a:t>(</a:t>
            </a:r>
            <a:r>
              <a:rPr lang="en-US" altLang="el-GR" b="1" dirty="0" smtClean="0">
                <a:solidFill>
                  <a:srgbClr val="7030A0"/>
                </a:solidFill>
              </a:rPr>
              <a:t>A, D, E, K)</a:t>
            </a:r>
            <a:endParaRPr lang="el-GR" altLang="el-GR" b="1" dirty="0" smtClean="0">
              <a:solidFill>
                <a:srgbClr val="7030A0"/>
              </a:solidFill>
            </a:endParaRPr>
          </a:p>
        </p:txBody>
      </p:sp>
      <p:sp>
        <p:nvSpPr>
          <p:cNvPr id="7" name="Τίτλος 12"/>
          <p:cNvSpPr txBox="1">
            <a:spLocks/>
          </p:cNvSpPr>
          <p:nvPr/>
        </p:nvSpPr>
        <p:spPr>
          <a:xfrm rot="531387">
            <a:off x="1296717" y="1569390"/>
            <a:ext cx="7850761" cy="1847321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>
            <a:prstTxWarp prst="textArchUp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Υγιεινός τρόπος ζωής:</a:t>
            </a:r>
            <a:r>
              <a:rPr kumimoji="0" lang="en-US" sz="2400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400" b="1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Υγιεινή διατροφή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l-GR" sz="28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sz="3600" b="1" i="0" u="none" strike="noStrike" kern="1200" cap="none" spc="300" normalizeH="0" baseline="0" noProof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46" name="AutoShape 2" descr="Αποτέλεσμα εικόνας για εικονες για λαδ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148" name="AutoShape 4" descr="Αποτέλεσμα εικόνας για εικονες για λαδ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150" name="Picture 6" descr="Αποτέλεσμα εικόνας για εικονες για λαδι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6955" t="3495" r="6332" b="6030"/>
          <a:stretch>
            <a:fillRect/>
          </a:stretch>
        </p:blipFill>
        <p:spPr bwMode="auto">
          <a:xfrm>
            <a:off x="54587" y="1678666"/>
            <a:ext cx="3133507" cy="2682280"/>
          </a:xfrm>
          <a:prstGeom prst="rect">
            <a:avLst/>
          </a:prstGeom>
          <a:noFill/>
        </p:spPr>
      </p:pic>
      <p:pic>
        <p:nvPicPr>
          <p:cNvPr id="6152" name="Picture 8" descr="Αποτέλεσμα εικόνας για εικονες για βουτυρο"/>
          <p:cNvPicPr>
            <a:picLocks noChangeAspect="1" noChangeArrowheads="1"/>
          </p:cNvPicPr>
          <p:nvPr/>
        </p:nvPicPr>
        <p:blipFill>
          <a:blip r:embed="rId5" cstate="print"/>
          <a:srcRect l="20684" r="11260"/>
          <a:stretch>
            <a:fillRect/>
          </a:stretch>
        </p:blipFill>
        <p:spPr bwMode="auto">
          <a:xfrm>
            <a:off x="54586" y="4558355"/>
            <a:ext cx="3133507" cy="2010888"/>
          </a:xfrm>
          <a:prstGeom prst="rect">
            <a:avLst/>
          </a:prstGeom>
          <a:noFill/>
        </p:spPr>
      </p:pic>
      <p:sp>
        <p:nvSpPr>
          <p:cNvPr id="39938" name="AutoShape 2" descr="Αποτέλεσμα εικόνας για εικονες για γαριδάκι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9940" name="AutoShape 4" descr="Αποτέλεσμα εικόνας για εικονες για γαριδάκι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5245768" y="4598211"/>
            <a:ext cx="6659623" cy="830997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 </a:t>
            </a:r>
            <a:r>
              <a:rPr lang="el-GR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     ΤΟ ΕΛΑΙΟΛΑΔΟ ΕΙΝΑΙ ΤΟ ΠΙΟ ΥΓΙΕΙΝΟ ΛΙΠΟΣ   </a:t>
            </a:r>
            <a:endParaRPr lang="el-GR" sz="2400" b="1" spc="30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2979307" y="5577992"/>
            <a:ext cx="9121253" cy="830997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 </a:t>
            </a:r>
            <a:r>
              <a:rPr lang="el-GR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     ΠΡΟΤΙΜΩ ΝΑ ΤΟ ΤΡΩΩ ΩΜΟ ΣΤΙΣ ΣΑΛΑΤΕΣ- ΑΠΟΦΕΥΓΩ ΤΑ ΤΗΓΑΝ</a:t>
            </a:r>
            <a:r>
              <a:rPr lang="en-US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H</a:t>
            </a:r>
            <a:r>
              <a:rPr lang="el-GR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ΤΑ </a:t>
            </a:r>
            <a:endParaRPr lang="el-GR" sz="2400" b="1" spc="30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869" y="36292"/>
            <a:ext cx="809126" cy="775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4" name="Picture 14" descr="Σχετική εικόν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l="5598" r="4030" b="8626"/>
          <a:stretch>
            <a:fillRect/>
          </a:stretch>
        </p:blipFill>
        <p:spPr bwMode="auto">
          <a:xfrm>
            <a:off x="3203560" y="3121570"/>
            <a:ext cx="2440657" cy="161989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16" grpId="0" build="allAtOnce"/>
      <p:bldP spid="1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Τίτλος 1"/>
          <p:cNvSpPr>
            <a:spLocks noGrp="1"/>
          </p:cNvSpPr>
          <p:nvPr>
            <p:ph type="title"/>
          </p:nvPr>
        </p:nvSpPr>
        <p:spPr>
          <a:xfrm>
            <a:off x="1631950" y="0"/>
            <a:ext cx="7704138" cy="909638"/>
          </a:xfrm>
        </p:spPr>
        <p:txBody>
          <a:bodyPr>
            <a:normAutofit/>
          </a:bodyPr>
          <a:lstStyle/>
          <a:p>
            <a:r>
              <a:rPr lang="el-GR" altLang="el-GR" dirty="0" smtClean="0">
                <a:solidFill>
                  <a:srgbClr val="0070C0"/>
                </a:solidFill>
              </a:rPr>
              <a:t>Βιομηχανοποιημένα Τρόφιμα</a:t>
            </a:r>
          </a:p>
        </p:txBody>
      </p:sp>
      <p:sp>
        <p:nvSpPr>
          <p:cNvPr id="26627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240464" y="1263316"/>
            <a:ext cx="6043778" cy="69542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altLang="el-GR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τρόφιμα αυτά υφίστανται επεξεργασία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altLang="el-GR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Έχουν πρόσθετα συντηρητικά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altLang="el-GR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Πολύ αλάτι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altLang="el-GR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Πολλή </a:t>
            </a:r>
            <a:r>
              <a:rPr lang="el-GR" altLang="el-GR" sz="2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ζάχαρη</a:t>
            </a:r>
            <a:endParaRPr lang="el-GR" altLang="el-GR" sz="2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Clr>
                <a:srgbClr val="FF0000"/>
              </a:buClr>
              <a:buNone/>
              <a:defRPr/>
            </a:pPr>
            <a:r>
              <a:rPr lang="el-GR" altLang="el-GR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Τα αποφεύγουμε</a:t>
            </a:r>
          </a:p>
        </p:txBody>
      </p:sp>
      <p:pic>
        <p:nvPicPr>
          <p:cNvPr id="24581" name="Εικόνα 5" descr="https://thumbs.dreamstime.com/z/%CE%BC%CE%B7-%CE%B1%CE%BB%CE%BA%CE%BF%CE%BF%CE%BB%CE%BF%CF%8D%CF%87%CE%B1-%CF%80%CE%BF%CF%84%CE%AC-281910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2"/>
          <a:stretch/>
        </p:blipFill>
        <p:spPr bwMode="auto">
          <a:xfrm>
            <a:off x="1631950" y="3940844"/>
            <a:ext cx="4347746" cy="261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Νέο «καμπανάκι» για τα αλλαντικά από τους επιστήμονες – Πώς ...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6"/>
          <a:stretch/>
        </p:blipFill>
        <p:spPr bwMode="auto">
          <a:xfrm>
            <a:off x="1631950" y="1359975"/>
            <a:ext cx="4347746" cy="239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26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8" descr="C:\Users\USER\Desktop\ΒΙΒΛΙΑΡΑΚΙ ΕΙΚΟΝΕΣ\174030_ygieini_png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54" y="1191126"/>
            <a:ext cx="7234488" cy="525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Τίτλος 12"/>
          <p:cNvSpPr>
            <a:spLocks noGrp="1"/>
          </p:cNvSpPr>
          <p:nvPr>
            <p:ph type="title"/>
          </p:nvPr>
        </p:nvSpPr>
        <p:spPr>
          <a:xfrm>
            <a:off x="1426172" y="304800"/>
            <a:ext cx="10058402" cy="1219200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prstTxWarp prst="textArchUp">
              <a:avLst>
                <a:gd name="adj" fmla="val 10956872"/>
              </a:avLst>
            </a:prstTxWarp>
            <a:normAutofit fontScale="90000"/>
          </a:bodyPr>
          <a:lstStyle/>
          <a:p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l-G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l-G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l-G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l-G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l-G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l-G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l-G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l-G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Υγιεινός τρόπος ζωής</a:t>
            </a:r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  <a:r>
              <a:rPr lang="el-GR" b="1" spc="3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Υγιεινή διατροφή</a:t>
            </a:r>
            <a:endParaRPr lang="el-GR" b="1" spc="3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677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>
          <a:xfrm>
            <a:off x="1529147" y="522153"/>
            <a:ext cx="9903792" cy="1219200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prstTxWarp prst="textArchUp">
              <a:avLst/>
            </a:prstTxWarp>
          </a:bodyPr>
          <a:lstStyle/>
          <a:p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Υγιεινός τρόπος ζωής</a:t>
            </a:r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  <a:r>
              <a:rPr lang="el-GR" b="1" spc="3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Υγιεινή διατροφή</a:t>
            </a:r>
            <a:endParaRPr lang="el-GR" b="1" spc="3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6 - Διάγραμμα"/>
          <p:cNvGraphicFramePr/>
          <p:nvPr/>
        </p:nvGraphicFramePr>
        <p:xfrm>
          <a:off x="0" y="1104674"/>
          <a:ext cx="12148458" cy="5753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72572" y="1117600"/>
            <a:ext cx="1771994" cy="574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0" y="2805714"/>
            <a:ext cx="1944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ΠΡΩΙΝΟ</a:t>
            </a:r>
          </a:p>
          <a:p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ΓΕΥΜΑ</a:t>
            </a:r>
            <a:endParaRPr lang="el-GR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45 - TextBox"/>
          <p:cNvSpPr txBox="1"/>
          <p:nvPr/>
        </p:nvSpPr>
        <p:spPr>
          <a:xfrm>
            <a:off x="8443064" y="1905620"/>
            <a:ext cx="31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l-GR" sz="32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47 - TextBox"/>
          <p:cNvSpPr txBox="1"/>
          <p:nvPr/>
        </p:nvSpPr>
        <p:spPr>
          <a:xfrm>
            <a:off x="4452131" y="1899615"/>
            <a:ext cx="31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l-GR" sz="32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49 - Στρογγυλεμένο ορθογώνιο"/>
          <p:cNvSpPr/>
          <p:nvPr/>
        </p:nvSpPr>
        <p:spPr>
          <a:xfrm>
            <a:off x="4756930" y="1384896"/>
            <a:ext cx="3772214" cy="12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5341604" y="1711273"/>
            <a:ext cx="2824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γαλακτοκομικά</a:t>
            </a:r>
            <a:endParaRPr lang="el-GR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50 - Στρογγυλεμένο ορθογώνιο"/>
          <p:cNvSpPr/>
          <p:nvPr/>
        </p:nvSpPr>
        <p:spPr>
          <a:xfrm>
            <a:off x="8765628" y="1384000"/>
            <a:ext cx="3347222" cy="12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26 - TextBox"/>
          <p:cNvSpPr txBox="1"/>
          <p:nvPr/>
        </p:nvSpPr>
        <p:spPr>
          <a:xfrm>
            <a:off x="8696240" y="1543228"/>
            <a:ext cx="3621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δημητριακά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l-GR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ταχίνι/ ξηρούς καρπούς</a:t>
            </a:r>
            <a:endParaRPr lang="el-GR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51 - Στρογγυλεμένο ορθογώνιο"/>
          <p:cNvSpPr/>
          <p:nvPr/>
        </p:nvSpPr>
        <p:spPr>
          <a:xfrm>
            <a:off x="1923394" y="1356757"/>
            <a:ext cx="2632840" cy="12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1876091" y="1709074"/>
            <a:ext cx="29796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φρούτο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 χυμό</a:t>
            </a:r>
          </a:p>
          <a:p>
            <a:endParaRPr lang="el-GR" sz="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55 - Στρογγυλεμένο ορθογώνιο"/>
          <p:cNvSpPr/>
          <p:nvPr/>
        </p:nvSpPr>
        <p:spPr>
          <a:xfrm>
            <a:off x="1969472" y="2855741"/>
            <a:ext cx="2616591" cy="383344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80" name="Picture 8" descr="Αποτέλεσμα εικόνας για φρουτο"/>
          <p:cNvPicPr>
            <a:picLocks noChangeAspect="1" noChangeArrowheads="1"/>
          </p:cNvPicPr>
          <p:nvPr/>
        </p:nvPicPr>
        <p:blipFill>
          <a:blip r:embed="rId7" cstate="print"/>
          <a:srcRect l="6227" r="4791" b="1486"/>
          <a:stretch>
            <a:fillRect/>
          </a:stretch>
        </p:blipFill>
        <p:spPr bwMode="auto">
          <a:xfrm>
            <a:off x="2630651" y="3488785"/>
            <a:ext cx="690161" cy="1116000"/>
          </a:xfrm>
          <a:prstGeom prst="rect">
            <a:avLst/>
          </a:prstGeom>
          <a:noFill/>
        </p:spPr>
      </p:pic>
      <p:pic>
        <p:nvPicPr>
          <p:cNvPr id="3074" name="Picture 2" descr="Σχετική εικόνα"/>
          <p:cNvPicPr>
            <a:picLocks noChangeAspect="1" noChangeArrowheads="1"/>
          </p:cNvPicPr>
          <p:nvPr/>
        </p:nvPicPr>
        <p:blipFill>
          <a:blip r:embed="rId8" cstate="print"/>
          <a:srcRect l="51321" t="14576" r="7396" b="16081"/>
          <a:stretch>
            <a:fillRect/>
          </a:stretch>
        </p:blipFill>
        <p:spPr bwMode="auto">
          <a:xfrm>
            <a:off x="3319966" y="3488786"/>
            <a:ext cx="713961" cy="1116000"/>
          </a:xfrm>
          <a:prstGeom prst="rect">
            <a:avLst/>
          </a:prstGeom>
          <a:noFill/>
        </p:spPr>
      </p:pic>
      <p:pic>
        <p:nvPicPr>
          <p:cNvPr id="3076" name="Picture 4" descr="http://s.enet.gr/resources/2014-09/7--16-thumb-large.jpg"/>
          <p:cNvPicPr>
            <a:picLocks noChangeAspect="1" noChangeArrowheads="1"/>
          </p:cNvPicPr>
          <p:nvPr/>
        </p:nvPicPr>
        <p:blipFill>
          <a:blip r:embed="rId9" cstate="print"/>
          <a:srcRect l="20536" t="9568" r="42148" b="12491"/>
          <a:stretch>
            <a:fillRect/>
          </a:stretch>
        </p:blipFill>
        <p:spPr bwMode="auto">
          <a:xfrm>
            <a:off x="4009283" y="3488787"/>
            <a:ext cx="633050" cy="1111345"/>
          </a:xfrm>
          <a:prstGeom prst="rect">
            <a:avLst/>
          </a:prstGeom>
          <a:noFill/>
        </p:spPr>
      </p:pic>
      <p:sp>
        <p:nvSpPr>
          <p:cNvPr id="62" name="61 - Στρογγυλεμένο ορθογώνιο"/>
          <p:cNvSpPr/>
          <p:nvPr/>
        </p:nvSpPr>
        <p:spPr>
          <a:xfrm>
            <a:off x="4937761" y="2841671"/>
            <a:ext cx="3305908" cy="384048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3" name="62 - Στρογγυλεμένο ορθογώνιο"/>
          <p:cNvSpPr/>
          <p:nvPr/>
        </p:nvSpPr>
        <p:spPr>
          <a:xfrm>
            <a:off x="8672725" y="2968283"/>
            <a:ext cx="3420799" cy="380530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4" name="63 - Εικόνα" descr="C:\Users\EES\Desktop\fetamymarket .jpg"/>
          <p:cNvPicPr/>
          <p:nvPr/>
        </p:nvPicPr>
        <p:blipFill>
          <a:blip r:embed="rId10" cstate="print"/>
          <a:srcRect l="24144" t="31882" r="19021" b="11982"/>
          <a:stretch>
            <a:fillRect/>
          </a:stretch>
        </p:blipFill>
        <p:spPr bwMode="auto">
          <a:xfrm rot="13100498">
            <a:off x="5071020" y="5212100"/>
            <a:ext cx="1305666" cy="136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64 - TextBox"/>
          <p:cNvSpPr txBox="1"/>
          <p:nvPr/>
        </p:nvSpPr>
        <p:spPr>
          <a:xfrm>
            <a:off x="5036032" y="6401810"/>
            <a:ext cx="1570432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 err="1" smtClean="0">
                <a:solidFill>
                  <a:schemeClr val="bg2">
                    <a:lumMod val="75000"/>
                  </a:schemeClr>
                </a:solidFill>
              </a:rPr>
              <a:t>Λλλ</a:t>
            </a:r>
            <a:endParaRPr lang="el-GR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el-GR" dirty="0"/>
          </a:p>
        </p:txBody>
      </p:sp>
      <p:sp>
        <p:nvSpPr>
          <p:cNvPr id="66" name="65 - TextBox"/>
          <p:cNvSpPr txBox="1"/>
          <p:nvPr/>
        </p:nvSpPr>
        <p:spPr>
          <a:xfrm>
            <a:off x="5174556" y="4825210"/>
            <a:ext cx="1378634" cy="49244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Fffffff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800" dirty="0" err="1" smtClean="0">
                <a:solidFill>
                  <a:schemeClr val="bg2">
                    <a:lumMod val="75000"/>
                  </a:schemeClr>
                </a:solidFill>
              </a:rPr>
              <a:t>gggg</a:t>
            </a:r>
            <a:endParaRPr lang="el-GR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88" name="Picture 16" descr="Αποτέλεσμα εικόνας για μικρο γιαουρτι"/>
          <p:cNvPicPr>
            <a:picLocks noChangeAspect="1" noChangeArrowheads="1"/>
          </p:cNvPicPr>
          <p:nvPr/>
        </p:nvPicPr>
        <p:blipFill>
          <a:blip r:embed="rId11" cstate="print"/>
          <a:srcRect r="3238" b="-416"/>
          <a:stretch>
            <a:fillRect/>
          </a:stretch>
        </p:blipFill>
        <p:spPr bwMode="auto">
          <a:xfrm>
            <a:off x="6400896" y="3699791"/>
            <a:ext cx="1693969" cy="1097281"/>
          </a:xfrm>
          <a:prstGeom prst="rect">
            <a:avLst/>
          </a:prstGeom>
          <a:noFill/>
        </p:spPr>
      </p:pic>
      <p:pic>
        <p:nvPicPr>
          <p:cNvPr id="3084" name="Picture 12" descr="Σχετική εικόνα"/>
          <p:cNvPicPr>
            <a:picLocks noChangeAspect="1" noChangeArrowheads="1"/>
          </p:cNvPicPr>
          <p:nvPr/>
        </p:nvPicPr>
        <p:blipFill>
          <a:blip r:embed="rId12" cstate="print"/>
          <a:srcRect l="45589" t="13694" r="18226" b="10792"/>
          <a:stretch>
            <a:fillRect/>
          </a:stretch>
        </p:blipFill>
        <p:spPr bwMode="auto">
          <a:xfrm>
            <a:off x="5148776" y="3221490"/>
            <a:ext cx="1022943" cy="1758461"/>
          </a:xfrm>
          <a:prstGeom prst="rect">
            <a:avLst/>
          </a:prstGeom>
          <a:noFill/>
        </p:spPr>
      </p:pic>
      <p:sp>
        <p:nvSpPr>
          <p:cNvPr id="67" name="66 - TextBox"/>
          <p:cNvSpPr txBox="1"/>
          <p:nvPr/>
        </p:nvSpPr>
        <p:spPr>
          <a:xfrm>
            <a:off x="6428921" y="5500457"/>
            <a:ext cx="436099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Ll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lll</a:t>
            </a:r>
            <a:endParaRPr lang="el-G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0" name="69 - Στρογγυλεμένο ορθογώνιο"/>
          <p:cNvSpPr/>
          <p:nvPr/>
        </p:nvSpPr>
        <p:spPr>
          <a:xfrm>
            <a:off x="4698548" y="5669274"/>
            <a:ext cx="288000" cy="59084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92" name="Picture 20" descr="http://i1-news.softpedia-static.com/images/news2/How-Swiss-Cheese-Gets-Its-Trademark-Holes-as-Explained-by-Science-482676-2.jpg"/>
          <p:cNvPicPr>
            <a:picLocks noChangeAspect="1" noChangeArrowheads="1"/>
          </p:cNvPicPr>
          <p:nvPr/>
        </p:nvPicPr>
        <p:blipFill>
          <a:blip r:embed="rId13" cstate="print"/>
          <a:srcRect l="16899" t="17240" r="11875" b="5222"/>
          <a:stretch>
            <a:fillRect/>
          </a:stretch>
        </p:blipFill>
        <p:spPr bwMode="auto">
          <a:xfrm>
            <a:off x="6527418" y="5366821"/>
            <a:ext cx="1533379" cy="907013"/>
          </a:xfrm>
          <a:prstGeom prst="rect">
            <a:avLst/>
          </a:prstGeom>
          <a:noFill/>
        </p:spPr>
      </p:pic>
      <p:cxnSp>
        <p:nvCxnSpPr>
          <p:cNvPr id="72" name="71 - Ευθεία γραμμή σύνδεσης"/>
          <p:cNvCxnSpPr/>
          <p:nvPr/>
        </p:nvCxnSpPr>
        <p:spPr>
          <a:xfrm flipH="1">
            <a:off x="4923693" y="5570806"/>
            <a:ext cx="28135" cy="1132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- Ευθεία γραμμή σύνδεσης"/>
          <p:cNvCxnSpPr/>
          <p:nvPr/>
        </p:nvCxnSpPr>
        <p:spPr>
          <a:xfrm flipH="1">
            <a:off x="4937760" y="6689184"/>
            <a:ext cx="17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94" name="Picture 22" descr="Σχετική εικόνα"/>
          <p:cNvPicPr>
            <a:picLocks noChangeAspect="1" noChangeArrowheads="1"/>
          </p:cNvPicPr>
          <p:nvPr/>
        </p:nvPicPr>
        <p:blipFill>
          <a:blip r:embed="rId14" cstate="print"/>
          <a:srcRect l="1426" t="35261" r="57241" b="8154"/>
          <a:stretch>
            <a:fillRect/>
          </a:stretch>
        </p:blipFill>
        <p:spPr bwMode="auto">
          <a:xfrm rot="5400000">
            <a:off x="8719517" y="3430066"/>
            <a:ext cx="1467933" cy="1406768"/>
          </a:xfrm>
          <a:prstGeom prst="rect">
            <a:avLst/>
          </a:prstGeom>
          <a:noFill/>
        </p:spPr>
      </p:pic>
      <p:pic>
        <p:nvPicPr>
          <p:cNvPr id="3096" name="Picture 24" descr="Αποτέλεσμα εικόνας για φέτα ψωμι"/>
          <p:cNvPicPr>
            <a:picLocks noChangeAspect="1" noChangeArrowheads="1"/>
          </p:cNvPicPr>
          <p:nvPr/>
        </p:nvPicPr>
        <p:blipFill>
          <a:blip r:embed="rId15" cstate="print"/>
          <a:srcRect t="19314"/>
          <a:stretch>
            <a:fillRect/>
          </a:stretch>
        </p:blipFill>
        <p:spPr bwMode="auto">
          <a:xfrm>
            <a:off x="10236586" y="3277755"/>
            <a:ext cx="1744394" cy="1132548"/>
          </a:xfrm>
          <a:prstGeom prst="rect">
            <a:avLst/>
          </a:prstGeom>
          <a:noFill/>
        </p:spPr>
      </p:pic>
      <p:pic>
        <p:nvPicPr>
          <p:cNvPr id="3098" name="Picture 26" descr="Αποτέλεσμα εικόνας για παξιμαδια"/>
          <p:cNvPicPr>
            <a:picLocks noChangeAspect="1" noChangeArrowheads="1"/>
          </p:cNvPicPr>
          <p:nvPr/>
        </p:nvPicPr>
        <p:blipFill>
          <a:blip r:embed="rId16" cstate="print"/>
          <a:srcRect l="1978" t="7687" b="11952"/>
          <a:stretch>
            <a:fillRect/>
          </a:stretch>
        </p:blipFill>
        <p:spPr bwMode="auto">
          <a:xfrm>
            <a:off x="10563814" y="4403176"/>
            <a:ext cx="1304626" cy="928471"/>
          </a:xfrm>
          <a:prstGeom prst="rect">
            <a:avLst/>
          </a:prstGeom>
          <a:noFill/>
        </p:spPr>
      </p:pic>
      <p:pic>
        <p:nvPicPr>
          <p:cNvPr id="3100" name="Picture 28" descr="Αποτέλεσμα εικόνας για αμυγδαλα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724403" y="5359794"/>
            <a:ext cx="1573148" cy="1181685"/>
          </a:xfrm>
          <a:prstGeom prst="rect">
            <a:avLst/>
          </a:prstGeom>
          <a:noFill/>
        </p:spPr>
      </p:pic>
      <p:pic>
        <p:nvPicPr>
          <p:cNvPr id="3102" name="Picture 30" descr="Αποτέλεσμα εικόνας για ταχινι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406658" y="5401995"/>
            <a:ext cx="1635288" cy="1090242"/>
          </a:xfrm>
          <a:prstGeom prst="rect">
            <a:avLst/>
          </a:prstGeom>
          <a:noFill/>
        </p:spPr>
      </p:pic>
      <p:pic>
        <p:nvPicPr>
          <p:cNvPr id="3078" name="Picture 6" descr="http://s.enet.gr/resources/2014-09/333-thumb-large.jpg"/>
          <p:cNvPicPr>
            <a:picLocks noChangeAspect="1" noChangeArrowheads="1"/>
          </p:cNvPicPr>
          <p:nvPr/>
        </p:nvPicPr>
        <p:blipFill>
          <a:blip r:embed="rId19" cstate="print"/>
          <a:srcRect l="25892" r="17936" b="7142"/>
          <a:stretch>
            <a:fillRect/>
          </a:stretch>
        </p:blipFill>
        <p:spPr bwMode="auto">
          <a:xfrm>
            <a:off x="1955403" y="3488786"/>
            <a:ext cx="720000" cy="1105318"/>
          </a:xfrm>
          <a:prstGeom prst="rect">
            <a:avLst/>
          </a:prstGeom>
          <a:noFill/>
        </p:spPr>
      </p:pic>
      <p:pic>
        <p:nvPicPr>
          <p:cNvPr id="3082" name="Picture 10" descr="Αποτέλεσμα εικόνας για φρουτο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984369" y="4724175"/>
            <a:ext cx="2601694" cy="1922805"/>
          </a:xfrm>
          <a:prstGeom prst="rect">
            <a:avLst/>
          </a:prstGeom>
          <a:noFill/>
        </p:spPr>
      </p:pic>
      <p:sp>
        <p:nvSpPr>
          <p:cNvPr id="40" name="39 - TextBox"/>
          <p:cNvSpPr txBox="1"/>
          <p:nvPr/>
        </p:nvSpPr>
        <p:spPr>
          <a:xfrm>
            <a:off x="8248128" y="4276400"/>
            <a:ext cx="31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l-GR" sz="32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- TextBox"/>
          <p:cNvSpPr txBox="1"/>
          <p:nvPr/>
        </p:nvSpPr>
        <p:spPr>
          <a:xfrm>
            <a:off x="4581489" y="4282718"/>
            <a:ext cx="31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l-GR" sz="32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869" y="36292"/>
            <a:ext cx="809126" cy="775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407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6" grpId="0"/>
      <p:bldP spid="48" grpId="0"/>
      <p:bldP spid="50" grpId="0" animBg="1"/>
      <p:bldP spid="16" grpId="0"/>
      <p:bldP spid="51" grpId="0" animBg="1"/>
      <p:bldP spid="27" grpId="0"/>
      <p:bldP spid="52" grpId="0" animBg="1"/>
      <p:bldP spid="9" grpId="0" build="allAtOnce"/>
      <p:bldP spid="56" grpId="0" animBg="1"/>
      <p:bldP spid="62" grpId="0" animBg="1"/>
      <p:bldP spid="63" grpId="0" animBg="1"/>
      <p:bldP spid="65" grpId="0" animBg="1"/>
      <p:bldP spid="66" grpId="0" animBg="1"/>
      <p:bldP spid="70" grpId="0" animBg="1"/>
      <p:bldP spid="40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2"/>
          <p:cNvSpPr>
            <a:spLocks noGrp="1"/>
          </p:cNvSpPr>
          <p:nvPr>
            <p:ph type="title"/>
          </p:nvPr>
        </p:nvSpPr>
        <p:spPr>
          <a:xfrm>
            <a:off x="172787" y="415473"/>
            <a:ext cx="9903792" cy="1219200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prstTxWarp prst="textArchUp">
              <a:avLst/>
            </a:prstTxWarp>
          </a:bodyPr>
          <a:lstStyle/>
          <a:p>
            <a:r>
              <a:rPr lang="el-GR" sz="22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Υγιεινός τρόπος ζωής</a:t>
            </a:r>
            <a:r>
              <a:rPr lang="el-GR" sz="22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l-GR" sz="2800" b="1" spc="3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Υγιεινή διατροφή</a:t>
            </a:r>
            <a:endParaRPr lang="el-GR" sz="2800" b="1" spc="3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Σύμβολο κράτησης θέσης περιεχομένου 13"/>
          <p:cNvSpPr>
            <a:spLocks noGrp="1"/>
          </p:cNvSpPr>
          <p:nvPr>
            <p:ph idx="1"/>
          </p:nvPr>
        </p:nvSpPr>
        <p:spPr>
          <a:xfrm>
            <a:off x="193876" y="648386"/>
            <a:ext cx="11998124" cy="5965774"/>
          </a:xfrm>
        </p:spPr>
        <p:txBody>
          <a:bodyPr>
            <a:normAutofit/>
          </a:bodyPr>
          <a:lstStyle/>
          <a:p>
            <a:pPr marL="0" indent="0">
              <a:lnSpc>
                <a:spcPct val="210000"/>
              </a:lnSpc>
              <a:spcAft>
                <a:spcPts val="1200"/>
              </a:spcAft>
              <a:buClr>
                <a:srgbClr val="FF0000"/>
              </a:buClr>
              <a:buNone/>
              <a:tabLst>
                <a:tab pos="263525" algn="l"/>
              </a:tabLst>
            </a:pPr>
            <a:r>
              <a:rPr lang="el-GR" sz="2800" b="1" dirty="0" smtClean="0">
                <a:solidFill>
                  <a:schemeClr val="bg2">
                    <a:lumMod val="50000"/>
                  </a:schemeClr>
                </a:solidFill>
              </a:rPr>
              <a:t>       </a:t>
            </a:r>
            <a:r>
              <a:rPr lang="el-GR" sz="30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Γιατί το πρωινό γεύμα είναι σημαντικό;</a:t>
            </a:r>
          </a:p>
          <a:p>
            <a:pPr marL="0" indent="0">
              <a:lnSpc>
                <a:spcPts val="120"/>
              </a:lnSpc>
              <a:spcBef>
                <a:spcPts val="0"/>
              </a:spcBef>
              <a:buClr>
                <a:srgbClr val="FF0000"/>
              </a:buClr>
              <a:buNone/>
              <a:tabLst>
                <a:tab pos="263525" algn="l"/>
              </a:tabLst>
            </a:pPr>
            <a:r>
              <a:rPr lang="el-GR" sz="2800" b="1" dirty="0" smtClean="0">
                <a:solidFill>
                  <a:schemeClr val="bg2">
                    <a:lumMod val="50000"/>
                  </a:schemeClr>
                </a:solidFill>
              </a:rPr>
              <a:t>                           </a:t>
            </a:r>
            <a:endParaRPr lang="el-GR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633413" indent="-365125">
              <a:lnSpc>
                <a:spcPct val="110000"/>
              </a:lnSpc>
              <a:buClr>
                <a:srgbClr val="FF0000"/>
              </a:buClr>
              <a:buFont typeface="Segoe Print" pitchFamily="2" charset="0"/>
              <a:buChar char="☺"/>
              <a:tabLst>
                <a:tab pos="717550" algn="l"/>
              </a:tabLst>
            </a:pPr>
            <a:r>
              <a:rPr lang="el-GR" dirty="0" smtClean="0"/>
              <a:t> </a:t>
            </a:r>
            <a:r>
              <a:rPr lang="el-GR" sz="2200" dirty="0" smtClean="0">
                <a:solidFill>
                  <a:schemeClr val="bg2">
                    <a:lumMod val="50000"/>
                  </a:schemeClr>
                </a:solidFill>
              </a:rPr>
              <a:t>δίνει την απαραίτητη </a:t>
            </a:r>
            <a:r>
              <a:rPr lang="el-GR" sz="2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ενέργεια</a:t>
            </a:r>
            <a:r>
              <a:rPr lang="el-GR" sz="2200" dirty="0" smtClean="0">
                <a:solidFill>
                  <a:schemeClr val="bg2">
                    <a:lumMod val="50000"/>
                  </a:schemeClr>
                </a:solidFill>
              </a:rPr>
              <a:t> που χρειάζομαι για να ανταπεξέλθω στο καθημερινό πρόγραμμα</a:t>
            </a:r>
          </a:p>
          <a:p>
            <a:pPr marL="633413" indent="-365125">
              <a:lnSpc>
                <a:spcPct val="110000"/>
              </a:lnSpc>
              <a:spcBef>
                <a:spcPts val="2400"/>
              </a:spcBef>
              <a:buClr>
                <a:srgbClr val="FF0000"/>
              </a:buClr>
              <a:buFont typeface="Segoe Print" pitchFamily="2" charset="0"/>
              <a:buChar char="☺"/>
              <a:tabLst>
                <a:tab pos="717550" algn="l"/>
              </a:tabLst>
            </a:pPr>
            <a:r>
              <a:rPr lang="el-GR" sz="2200" dirty="0" smtClean="0">
                <a:solidFill>
                  <a:schemeClr val="bg2">
                    <a:lumMod val="50000"/>
                  </a:schemeClr>
                </a:solidFill>
              </a:rPr>
              <a:t>Βελτιώνει τη συγκέντρωση και την απόδοσή μου στο σχολείο</a:t>
            </a:r>
          </a:p>
          <a:p>
            <a:pPr marL="633413" indent="-365125">
              <a:spcBef>
                <a:spcPts val="2400"/>
              </a:spcBef>
              <a:buClr>
                <a:srgbClr val="FF0000"/>
              </a:buClr>
              <a:buFont typeface="Segoe Print" pitchFamily="2" charset="0"/>
              <a:buChar char="☺"/>
              <a:tabLst>
                <a:tab pos="717550" algn="l"/>
              </a:tabLst>
            </a:pPr>
            <a:r>
              <a:rPr lang="el-GR" sz="2200" dirty="0" smtClean="0">
                <a:solidFill>
                  <a:schemeClr val="bg2">
                    <a:lumMod val="50000"/>
                  </a:schemeClr>
                </a:solidFill>
              </a:rPr>
              <a:t>Βελτιώνει την ικανότητά μου να επιλύνω προβλήματα</a:t>
            </a:r>
          </a:p>
          <a:p>
            <a:pPr marL="633413" indent="-365125">
              <a:lnSpc>
                <a:spcPct val="110000"/>
              </a:lnSpc>
              <a:spcBef>
                <a:spcPts val="2400"/>
              </a:spcBef>
              <a:buClr>
                <a:srgbClr val="FF0000"/>
              </a:buClr>
              <a:buFont typeface="Segoe Print" pitchFamily="2" charset="0"/>
              <a:buChar char="☺"/>
              <a:tabLst>
                <a:tab pos="717550" algn="l"/>
              </a:tabLst>
            </a:pPr>
            <a:r>
              <a:rPr lang="el-GR" sz="2200" dirty="0" smtClean="0">
                <a:solidFill>
                  <a:schemeClr val="bg2">
                    <a:lumMod val="50000"/>
                  </a:schemeClr>
                </a:solidFill>
              </a:rPr>
              <a:t>μειώνει το άγχος και μου προκαλεί ευεξία</a:t>
            </a:r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bg2">
                    <a:lumMod val="50000"/>
                  </a:schemeClr>
                </a:solidFill>
              </a:rPr>
              <a:t>(καλή ψυχολογική &amp; συναισθηματική κατάσταση)</a:t>
            </a:r>
          </a:p>
          <a:p>
            <a:pPr marL="633413" indent="-365125">
              <a:buClr>
                <a:srgbClr val="FF0000"/>
              </a:buClr>
              <a:buFont typeface="Segoe Print" pitchFamily="2" charset="0"/>
              <a:buChar char="☺"/>
              <a:tabLst>
                <a:tab pos="717550" algn="l"/>
              </a:tabLst>
            </a:pPr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l-GR" sz="2200" dirty="0" smtClean="0">
                <a:solidFill>
                  <a:schemeClr val="bg2">
                    <a:lumMod val="50000"/>
                  </a:schemeClr>
                </a:solidFill>
              </a:rPr>
              <a:t>Μειώνει την πιθανότητα να γίνω παχύσαρκος/η </a:t>
            </a:r>
          </a:p>
          <a:p>
            <a:pPr marL="633413" indent="-365125">
              <a:buClr>
                <a:srgbClr val="FF0000"/>
              </a:buClr>
              <a:buFont typeface="Segoe Print" pitchFamily="2" charset="0"/>
              <a:buChar char="☺"/>
              <a:tabLst>
                <a:tab pos="717550" algn="l"/>
              </a:tabLst>
            </a:pPr>
            <a:endParaRPr lang="el-GR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>
          <a:xfrm>
            <a:off x="1529147" y="522153"/>
            <a:ext cx="9903792" cy="1219200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prstTxWarp prst="textArchUp">
              <a:avLst/>
            </a:prstTxWarp>
          </a:bodyPr>
          <a:lstStyle/>
          <a:p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Υγιεινός τρόπος ζωής</a:t>
            </a:r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  <a:r>
              <a:rPr lang="el-GR" b="1" spc="3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Υγιεινή διατροφή</a:t>
            </a:r>
            <a:endParaRPr lang="el-GR" b="1" spc="3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6 - Διάγραμμα"/>
          <p:cNvGraphicFramePr/>
          <p:nvPr>
            <p:extLst>
              <p:ext uri="{D42A27DB-BD31-4B8C-83A1-F6EECF244321}">
                <p14:modId xmlns:p14="http://schemas.microsoft.com/office/powerpoint/2010/main" val="367496373"/>
              </p:ext>
            </p:extLst>
          </p:nvPr>
        </p:nvGraphicFramePr>
        <p:xfrm>
          <a:off x="0" y="1104674"/>
          <a:ext cx="12148458" cy="5753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17 - Ορθογώνιο"/>
          <p:cNvSpPr/>
          <p:nvPr/>
        </p:nvSpPr>
        <p:spPr>
          <a:xfrm>
            <a:off x="1" y="1120949"/>
            <a:ext cx="1749972" cy="57370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TextBox"/>
          <p:cNvSpPr txBox="1"/>
          <p:nvPr/>
        </p:nvSpPr>
        <p:spPr>
          <a:xfrm>
            <a:off x="-141894" y="2447501"/>
            <a:ext cx="2106369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ΚΥΡΙΩΣ</a:t>
            </a:r>
          </a:p>
          <a:p>
            <a:pPr>
              <a:lnSpc>
                <a:spcPct val="150000"/>
              </a:lnSpc>
            </a:pPr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ΓΕΥΜΑ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14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>
              <a:lnSpc>
                <a:spcPct val="150000"/>
              </a:lnSpc>
            </a:pPr>
            <a:r>
              <a:rPr lang="el-GR" sz="14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Μεσημεριανό</a:t>
            </a:r>
          </a:p>
          <a:p>
            <a:pPr>
              <a:lnSpc>
                <a:spcPct val="200000"/>
              </a:lnSpc>
            </a:pPr>
            <a:r>
              <a:rPr lang="el-GR" sz="14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el-GR" sz="1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46 - TextBox"/>
          <p:cNvSpPr txBox="1"/>
          <p:nvPr/>
        </p:nvSpPr>
        <p:spPr>
          <a:xfrm>
            <a:off x="4397071" y="1728381"/>
            <a:ext cx="31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l-GR" sz="32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48 - TextBox"/>
          <p:cNvSpPr txBox="1"/>
          <p:nvPr/>
        </p:nvSpPr>
        <p:spPr>
          <a:xfrm>
            <a:off x="8492854" y="1736980"/>
            <a:ext cx="31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l-GR" sz="32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52 - Στρογγυλεμένο ορθογώνιο"/>
          <p:cNvSpPr/>
          <p:nvPr/>
        </p:nvSpPr>
        <p:spPr>
          <a:xfrm>
            <a:off x="1781500" y="1359660"/>
            <a:ext cx="2664376" cy="107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TextBox"/>
          <p:cNvSpPr txBox="1"/>
          <p:nvPr/>
        </p:nvSpPr>
        <p:spPr>
          <a:xfrm>
            <a:off x="2220489" y="1615949"/>
            <a:ext cx="1689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λαχανικά</a:t>
            </a:r>
            <a:endParaRPr lang="el-GR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53 - Στρογγυλεμένο ορθογώνιο"/>
          <p:cNvSpPr/>
          <p:nvPr/>
        </p:nvSpPr>
        <p:spPr>
          <a:xfrm>
            <a:off x="4761182" y="1345542"/>
            <a:ext cx="3840810" cy="11022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54 - TextBox"/>
          <p:cNvSpPr txBox="1"/>
          <p:nvPr/>
        </p:nvSpPr>
        <p:spPr>
          <a:xfrm>
            <a:off x="4673600" y="1483877"/>
            <a:ext cx="4010166" cy="811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l-GR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κρέας/ψάρι/αβγό/τυρί/  όσπρια</a:t>
            </a:r>
            <a:endParaRPr lang="el-GR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56 - Στρογγυλεμένο ορθογώνιο"/>
          <p:cNvSpPr/>
          <p:nvPr/>
        </p:nvSpPr>
        <p:spPr>
          <a:xfrm>
            <a:off x="8860222" y="1353664"/>
            <a:ext cx="3184635" cy="1065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27 - TextBox"/>
          <p:cNvSpPr txBox="1"/>
          <p:nvPr/>
        </p:nvSpPr>
        <p:spPr>
          <a:xfrm>
            <a:off x="8908739" y="1586991"/>
            <a:ext cx="32044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δημητρ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ιακά/πατάτα</a:t>
            </a:r>
            <a:endParaRPr lang="el-GR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55 - Στρογγυλεμένο ορθογώνιο"/>
          <p:cNvSpPr/>
          <p:nvPr/>
        </p:nvSpPr>
        <p:spPr>
          <a:xfrm>
            <a:off x="134793" y="9853876"/>
            <a:ext cx="521991" cy="86746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2" name="61 - Στρογγυλεμένο ορθογώνιο"/>
          <p:cNvSpPr/>
          <p:nvPr/>
        </p:nvSpPr>
        <p:spPr>
          <a:xfrm>
            <a:off x="4861110" y="2932876"/>
            <a:ext cx="3671667" cy="374927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3" name="62 - Στρογγυλεμένο ορθογώνιο"/>
          <p:cNvSpPr/>
          <p:nvPr/>
        </p:nvSpPr>
        <p:spPr>
          <a:xfrm>
            <a:off x="11421867" y="7760860"/>
            <a:ext cx="247072" cy="39981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4" name="63 - TextBox"/>
          <p:cNvSpPr txBox="1"/>
          <p:nvPr/>
        </p:nvSpPr>
        <p:spPr>
          <a:xfrm>
            <a:off x="4489319" y="4244205"/>
            <a:ext cx="31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l-GR" sz="32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8504755" y="4340333"/>
            <a:ext cx="31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l-GR" sz="32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4" name="AutoShape 6" descr="Αποτέλεσμα εικόνας για πιπερι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6" name="AutoShape 8" descr="Αποτέλεσμα εικόνας για πιπερι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58" name="Picture 10" descr="Σχετική εικόνα"/>
          <p:cNvPicPr>
            <a:picLocks noChangeAspect="1" noChangeArrowheads="1"/>
          </p:cNvPicPr>
          <p:nvPr/>
        </p:nvPicPr>
        <p:blipFill>
          <a:blip r:embed="rId8" cstate="print"/>
          <a:srcRect t="14523" b="11303"/>
          <a:stretch>
            <a:fillRect/>
          </a:stretch>
        </p:blipFill>
        <p:spPr bwMode="auto">
          <a:xfrm>
            <a:off x="3161731" y="2892847"/>
            <a:ext cx="1346560" cy="1083210"/>
          </a:xfrm>
          <a:prstGeom prst="rect">
            <a:avLst/>
          </a:prstGeom>
          <a:noFill/>
        </p:spPr>
      </p:pic>
      <p:pic>
        <p:nvPicPr>
          <p:cNvPr id="2060" name="Picture 12" descr="Αποτέλεσμα εικόνας για λαχανο"/>
          <p:cNvPicPr>
            <a:picLocks noChangeAspect="1" noChangeArrowheads="1"/>
          </p:cNvPicPr>
          <p:nvPr/>
        </p:nvPicPr>
        <p:blipFill>
          <a:blip r:embed="rId9" cstate="print"/>
          <a:srcRect l="43091" t="23141" r="3149" b="5223"/>
          <a:stretch>
            <a:fillRect/>
          </a:stretch>
        </p:blipFill>
        <p:spPr bwMode="auto">
          <a:xfrm>
            <a:off x="1953883" y="4046398"/>
            <a:ext cx="730131" cy="998805"/>
          </a:xfrm>
          <a:prstGeom prst="rect">
            <a:avLst/>
          </a:prstGeom>
          <a:noFill/>
        </p:spPr>
      </p:pic>
      <p:pic>
        <p:nvPicPr>
          <p:cNvPr id="2062" name="Picture 14" descr="Σχετική εικόνα"/>
          <p:cNvPicPr>
            <a:picLocks noChangeAspect="1" noChangeArrowheads="1"/>
          </p:cNvPicPr>
          <p:nvPr/>
        </p:nvPicPr>
        <p:blipFill>
          <a:blip r:embed="rId10" cstate="print"/>
          <a:srcRect l="3335" r="13528"/>
          <a:stretch>
            <a:fillRect/>
          </a:stretch>
        </p:blipFill>
        <p:spPr bwMode="auto">
          <a:xfrm>
            <a:off x="2561281" y="4046398"/>
            <a:ext cx="837631" cy="1008000"/>
          </a:xfrm>
          <a:prstGeom prst="rect">
            <a:avLst/>
          </a:prstGeom>
          <a:noFill/>
        </p:spPr>
      </p:pic>
      <p:pic>
        <p:nvPicPr>
          <p:cNvPr id="2064" name="Picture 16" descr="Σχετική εικόνα"/>
          <p:cNvPicPr>
            <a:picLocks noChangeAspect="1" noChangeArrowheads="1"/>
          </p:cNvPicPr>
          <p:nvPr/>
        </p:nvPicPr>
        <p:blipFill>
          <a:blip r:embed="rId11" cstate="print"/>
          <a:srcRect l="10067" t="34315" r="4365" b="14849"/>
          <a:stretch>
            <a:fillRect/>
          </a:stretch>
        </p:blipFill>
        <p:spPr bwMode="auto">
          <a:xfrm>
            <a:off x="3447547" y="4060465"/>
            <a:ext cx="1035773" cy="1008000"/>
          </a:xfrm>
          <a:prstGeom prst="rect">
            <a:avLst/>
          </a:prstGeom>
          <a:noFill/>
        </p:spPr>
      </p:pic>
      <p:pic>
        <p:nvPicPr>
          <p:cNvPr id="2066" name="Picture 18" descr="Σχετική εικόνα"/>
          <p:cNvPicPr>
            <a:picLocks noChangeAspect="1" noChangeArrowheads="1"/>
          </p:cNvPicPr>
          <p:nvPr/>
        </p:nvPicPr>
        <p:blipFill>
          <a:blip r:embed="rId12" cstate="print"/>
          <a:srcRect l="8186" t="10509" r="4512" b="3199"/>
          <a:stretch>
            <a:fillRect/>
          </a:stretch>
        </p:blipFill>
        <p:spPr bwMode="auto">
          <a:xfrm>
            <a:off x="1886572" y="2906915"/>
            <a:ext cx="1223349" cy="1055078"/>
          </a:xfrm>
          <a:prstGeom prst="rect">
            <a:avLst/>
          </a:prstGeom>
          <a:noFill/>
        </p:spPr>
      </p:pic>
      <p:pic>
        <p:nvPicPr>
          <p:cNvPr id="37890" name="Picture 2" descr="Αποτέλεσμα εικόνας για κοτοπουλο"/>
          <p:cNvPicPr>
            <a:picLocks noChangeAspect="1" noChangeArrowheads="1"/>
          </p:cNvPicPr>
          <p:nvPr/>
        </p:nvPicPr>
        <p:blipFill>
          <a:blip r:embed="rId13" cstate="print"/>
          <a:srcRect t="10913" r="21741" b="4082"/>
          <a:stretch>
            <a:fillRect/>
          </a:stretch>
        </p:blipFill>
        <p:spPr bwMode="auto">
          <a:xfrm>
            <a:off x="5100260" y="2982343"/>
            <a:ext cx="1491495" cy="1257164"/>
          </a:xfrm>
          <a:prstGeom prst="rect">
            <a:avLst/>
          </a:prstGeom>
          <a:noFill/>
        </p:spPr>
      </p:pic>
      <p:pic>
        <p:nvPicPr>
          <p:cNvPr id="37894" name="Picture 6" descr="Σχετική εικόνα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13058" y="2996411"/>
            <a:ext cx="1512000" cy="1264171"/>
          </a:xfrm>
          <a:prstGeom prst="rect">
            <a:avLst/>
          </a:prstGeom>
          <a:noFill/>
        </p:spPr>
      </p:pic>
      <p:pic>
        <p:nvPicPr>
          <p:cNvPr id="37896" name="Picture 8" descr="Αποτέλεσμα εικόνας για κρεας μαγειρευτο"/>
          <p:cNvPicPr>
            <a:picLocks noChangeAspect="1" noChangeArrowheads="1"/>
          </p:cNvPicPr>
          <p:nvPr/>
        </p:nvPicPr>
        <p:blipFill>
          <a:blip r:embed="rId15" cstate="print"/>
          <a:srcRect t="7815"/>
          <a:stretch>
            <a:fillRect/>
          </a:stretch>
        </p:blipFill>
        <p:spPr bwMode="auto">
          <a:xfrm>
            <a:off x="5101090" y="4318775"/>
            <a:ext cx="1465622" cy="1110680"/>
          </a:xfrm>
          <a:prstGeom prst="rect">
            <a:avLst/>
          </a:prstGeom>
          <a:noFill/>
        </p:spPr>
      </p:pic>
      <p:pic>
        <p:nvPicPr>
          <p:cNvPr id="37898" name="Picture 10" descr="Σχετική εικόνα"/>
          <p:cNvPicPr>
            <a:picLocks noChangeAspect="1" noChangeArrowheads="1"/>
          </p:cNvPicPr>
          <p:nvPr/>
        </p:nvPicPr>
        <p:blipFill>
          <a:blip r:embed="rId16" cstate="print"/>
          <a:srcRect l="9022" t="10121" r="23162" b="9951"/>
          <a:stretch>
            <a:fillRect/>
          </a:stretch>
        </p:blipFill>
        <p:spPr bwMode="auto">
          <a:xfrm>
            <a:off x="4973646" y="5500464"/>
            <a:ext cx="1012879" cy="1110680"/>
          </a:xfrm>
          <a:prstGeom prst="rect">
            <a:avLst/>
          </a:prstGeom>
          <a:noFill/>
        </p:spPr>
      </p:pic>
      <p:pic>
        <p:nvPicPr>
          <p:cNvPr id="37900" name="Picture 12" descr="Αποτέλεσμα εικόνας για τυρι"/>
          <p:cNvPicPr preferRelativeResize="0">
            <a:picLocks noChangeArrowheads="1"/>
          </p:cNvPicPr>
          <p:nvPr/>
        </p:nvPicPr>
        <p:blipFill>
          <a:blip r:embed="rId17" cstate="print"/>
          <a:srcRect l="30000"/>
          <a:stretch>
            <a:fillRect/>
          </a:stretch>
        </p:blipFill>
        <p:spPr bwMode="auto">
          <a:xfrm>
            <a:off x="6084994" y="5496323"/>
            <a:ext cx="1012877" cy="1116000"/>
          </a:xfrm>
          <a:prstGeom prst="rect">
            <a:avLst/>
          </a:prstGeom>
          <a:noFill/>
        </p:spPr>
      </p:pic>
      <p:pic>
        <p:nvPicPr>
          <p:cNvPr id="37902" name="Picture 14" descr="Αποτέλεσμα εικόνας για μιφτεκι"/>
          <p:cNvPicPr>
            <a:picLocks noChangeAspect="1" noChangeArrowheads="1"/>
          </p:cNvPicPr>
          <p:nvPr/>
        </p:nvPicPr>
        <p:blipFill>
          <a:blip r:embed="rId18" cstate="print"/>
          <a:srcRect l="15295" t="8938" r="9632" b="10503"/>
          <a:stretch>
            <a:fillRect/>
          </a:stretch>
        </p:blipFill>
        <p:spPr bwMode="auto">
          <a:xfrm>
            <a:off x="6816523" y="4318778"/>
            <a:ext cx="1519309" cy="1140850"/>
          </a:xfrm>
          <a:prstGeom prst="rect">
            <a:avLst/>
          </a:prstGeom>
          <a:noFill/>
        </p:spPr>
      </p:pic>
      <p:pic>
        <p:nvPicPr>
          <p:cNvPr id="37904" name="Picture 16" descr="Αποτέλεσμα εικόνας για πατατες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685463" y="5494221"/>
            <a:ext cx="1523477" cy="1080000"/>
          </a:xfrm>
          <a:prstGeom prst="rect">
            <a:avLst/>
          </a:prstGeom>
          <a:noFill/>
        </p:spPr>
      </p:pic>
      <p:pic>
        <p:nvPicPr>
          <p:cNvPr id="37906" name="Picture 18" descr="Αποτέλεσμα εικόνας για ρυζι"/>
          <p:cNvPicPr>
            <a:picLocks noChangeAspect="1" noChangeArrowheads="1"/>
          </p:cNvPicPr>
          <p:nvPr/>
        </p:nvPicPr>
        <p:blipFill>
          <a:blip r:embed="rId20" cstate="print"/>
          <a:srcRect l="22594" t="6592" r="21282" b="18005"/>
          <a:stretch>
            <a:fillRect/>
          </a:stretch>
        </p:blipFill>
        <p:spPr bwMode="auto">
          <a:xfrm>
            <a:off x="8984539" y="3070148"/>
            <a:ext cx="1453572" cy="1116000"/>
          </a:xfrm>
          <a:prstGeom prst="rect">
            <a:avLst/>
          </a:prstGeom>
          <a:noFill/>
        </p:spPr>
      </p:pic>
      <p:pic>
        <p:nvPicPr>
          <p:cNvPr id="37908" name="Picture 20" descr="Αποτέλεσμα εικόνας για ψωμι"/>
          <p:cNvPicPr preferRelativeResize="0">
            <a:picLocks noChangeArrowheads="1"/>
          </p:cNvPicPr>
          <p:nvPr/>
        </p:nvPicPr>
        <p:blipFill>
          <a:blip r:embed="rId21" cstate="print"/>
          <a:srcRect l="65263" t="46373" r="2251" b="19358"/>
          <a:stretch>
            <a:fillRect/>
          </a:stretch>
        </p:blipFill>
        <p:spPr bwMode="auto">
          <a:xfrm>
            <a:off x="8989253" y="4276574"/>
            <a:ext cx="1481184" cy="1116000"/>
          </a:xfrm>
          <a:prstGeom prst="rect">
            <a:avLst/>
          </a:prstGeom>
          <a:noFill/>
        </p:spPr>
      </p:pic>
      <p:sp>
        <p:nvSpPr>
          <p:cNvPr id="37912" name="AutoShape 24" descr="Αποτέλεσμα εικόνας για ζυμαρικα μαγειρευτ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7914" name="AutoShape 26" descr="Αποτέλεσμα εικόνας για ζυμαρικα μαγειρευτ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7916" name="AutoShape 28" descr="Αποτέλεσμα εικόνας για ζυμαρικα μαγειρευτ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7918" name="AutoShape 30" descr="Αποτέλεσμα εικόνας για ζυμαρικα μαγειρευτ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7920" name="AutoShape 32" descr="Αποτέλεσμα εικόνας για ζυμαρικα μαγειρευτ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7922" name="AutoShape 34" descr="Αποτέλεσμα εικόνας για ζυμαρικα μαγειρευτ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7924" name="Picture 36" descr="Σχετική εικόνα"/>
          <p:cNvPicPr>
            <a:picLocks noChangeAspect="1" noChangeArrowheads="1"/>
          </p:cNvPicPr>
          <p:nvPr/>
        </p:nvPicPr>
        <p:blipFill>
          <a:blip r:embed="rId22" cstate="print"/>
          <a:srcRect l="3725" t="7593" r="12379"/>
          <a:stretch>
            <a:fillRect/>
          </a:stretch>
        </p:blipFill>
        <p:spPr bwMode="auto">
          <a:xfrm>
            <a:off x="10486491" y="3074809"/>
            <a:ext cx="1524325" cy="1084653"/>
          </a:xfrm>
          <a:prstGeom prst="rect">
            <a:avLst/>
          </a:prstGeom>
          <a:noFill/>
        </p:spPr>
      </p:pic>
      <p:pic>
        <p:nvPicPr>
          <p:cNvPr id="37926" name="Picture 38" descr="Αποτέλεσμα εικόνας για οσπρια μαγειρευτα"/>
          <p:cNvPicPr preferRelativeResize="0">
            <a:picLocks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158822" y="5514530"/>
            <a:ext cx="1260000" cy="1116000"/>
          </a:xfrm>
          <a:prstGeom prst="rect">
            <a:avLst/>
          </a:prstGeom>
          <a:noFill/>
          <a:scene3d>
            <a:camera prst="orthographicFront">
              <a:rot lat="0" lon="10200000" rev="0"/>
            </a:camera>
            <a:lightRig rig="threePt" dir="t"/>
          </a:scene3d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0869" y="36292"/>
            <a:ext cx="809126" cy="775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26" name="Picture 2" descr="Φυλλώδη λαχανικά: Είδη και διατροφική αξία (εικόνες) | Gossip-tv.gr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97" y="5336469"/>
            <a:ext cx="1367200" cy="101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Οπωροκηπευτικά — Φωτογραφία Αρχείου"/>
          <p:cNvPicPr>
            <a:picLocks noGrp="1" noChangeAspect="1" noChangeArrowheads="1"/>
          </p:cNvPicPr>
          <p:nvPr>
            <p:ph sz="half" idx="1"/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754" y="5347055"/>
            <a:ext cx="1278654" cy="100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nos De Quinua Cruda De Rojo Y Blanco En Saco De Yute En Madera ...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784" y="4276574"/>
            <a:ext cx="1553243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07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3" grpId="0" animBg="1"/>
      <p:bldP spid="23" grpId="0"/>
      <p:bldP spid="55" grpId="0"/>
      <p:bldP spid="56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>
          <a:xfrm>
            <a:off x="1529147" y="522153"/>
            <a:ext cx="9903792" cy="1219200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prstTxWarp prst="textArchUp">
              <a:avLst/>
            </a:prstTxWarp>
          </a:bodyPr>
          <a:lstStyle/>
          <a:p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Υγιεινός τρόπος ζωής</a:t>
            </a:r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  <a:r>
              <a:rPr lang="el-GR" b="1" spc="3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Υγιεινή διατροφή</a:t>
            </a:r>
            <a:endParaRPr lang="el-GR" b="1" spc="3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72572" y="1117600"/>
            <a:ext cx="1980000" cy="574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0" y="3215630"/>
            <a:ext cx="2254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ΒΡΑΔΙΝΟ</a:t>
            </a:r>
          </a:p>
          <a:p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ΓΕΥΜΑ</a:t>
            </a:r>
            <a:endParaRPr lang="el-GR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47 - TextBox"/>
          <p:cNvSpPr txBox="1"/>
          <p:nvPr/>
        </p:nvSpPr>
        <p:spPr>
          <a:xfrm>
            <a:off x="6880022" y="3287014"/>
            <a:ext cx="319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</a:t>
            </a:r>
            <a:endParaRPr lang="el-GR" sz="2200" b="1" spc="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49 - Στρογγυλεμένο ορθογώνιο"/>
          <p:cNvSpPr/>
          <p:nvPr/>
        </p:nvSpPr>
        <p:spPr>
          <a:xfrm>
            <a:off x="3416823" y="4238492"/>
            <a:ext cx="7934336" cy="12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3749238" y="4549105"/>
            <a:ext cx="7460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μεσημεριανό γεύμα, σε πιο μικρή ποσότητα</a:t>
            </a:r>
            <a:endParaRPr lang="el-GR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51 - Στρογγυλεμένο ορθογώνιο"/>
          <p:cNvSpPr/>
          <p:nvPr/>
        </p:nvSpPr>
        <p:spPr>
          <a:xfrm>
            <a:off x="4121378" y="1813994"/>
            <a:ext cx="6819884" cy="12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4335500" y="2182072"/>
            <a:ext cx="65269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Κάποια σύνθεση από το πρωινό γεύμα</a:t>
            </a:r>
            <a:endParaRPr lang="el-GR" sz="2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sz="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69" y="36292"/>
            <a:ext cx="809126" cy="775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407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8" grpId="0"/>
      <p:bldP spid="50" grpId="0" animBg="1"/>
      <p:bldP spid="16" grpId="0"/>
      <p:bldP spid="52" grpId="0" animBg="1"/>
      <p:bldP spid="9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>
          <a:xfrm>
            <a:off x="1529147" y="522153"/>
            <a:ext cx="9903792" cy="1219200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prstTxWarp prst="textArchUp">
              <a:avLst/>
            </a:prstTxWarp>
          </a:bodyPr>
          <a:lstStyle/>
          <a:p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Υγιεινός τρόπος ζωής</a:t>
            </a:r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  <a:r>
              <a:rPr lang="el-GR" b="1" spc="3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Υγιεινή διατροφή</a:t>
            </a:r>
            <a:endParaRPr lang="el-GR" b="1" spc="3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6 - Διάγραμμα"/>
          <p:cNvGraphicFramePr/>
          <p:nvPr/>
        </p:nvGraphicFramePr>
        <p:xfrm>
          <a:off x="0" y="1104674"/>
          <a:ext cx="12148458" cy="5753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" name="38 - TextBox"/>
          <p:cNvSpPr txBox="1"/>
          <p:nvPr/>
        </p:nvSpPr>
        <p:spPr>
          <a:xfrm>
            <a:off x="6873202" y="2556336"/>
            <a:ext cx="2032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l-GR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</a:t>
            </a:r>
            <a:endParaRPr lang="el-GR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- Στρογγυλεμένο ορθογώνιο"/>
          <p:cNvSpPr/>
          <p:nvPr/>
        </p:nvSpPr>
        <p:spPr>
          <a:xfrm>
            <a:off x="0" y="1152564"/>
            <a:ext cx="12192000" cy="7043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30 - TextBox"/>
          <p:cNvSpPr txBox="1"/>
          <p:nvPr/>
        </p:nvSpPr>
        <p:spPr>
          <a:xfrm>
            <a:off x="3573194" y="1241795"/>
            <a:ext cx="6529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ΕΝΔΙΑΜΕΣΑ ΓΕΥΜΑΤΑ (σνακ)</a:t>
            </a:r>
            <a:endParaRPr lang="el-GR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62 - Στρογγυλεμένο ορθογώνιο"/>
          <p:cNvSpPr/>
          <p:nvPr/>
        </p:nvSpPr>
        <p:spPr>
          <a:xfrm>
            <a:off x="248585" y="2011680"/>
            <a:ext cx="3324609" cy="47197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4" name="63 - Εικόνα" descr="Αποτέλεσμα εικόνας για σαντουιτσ με τυρι και λαχανικα"/>
          <p:cNvPicPr/>
          <p:nvPr/>
        </p:nvPicPr>
        <p:blipFill>
          <a:blip r:embed="rId8" cstate="print"/>
          <a:srcRect l="5850" t="5637" b="12010"/>
          <a:stretch>
            <a:fillRect/>
          </a:stretch>
        </p:blipFill>
        <p:spPr bwMode="auto">
          <a:xfrm>
            <a:off x="2026185" y="4791221"/>
            <a:ext cx="1387056" cy="96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65 - Εικόνα" descr="Σχετική εικόνα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5369" y="4788486"/>
            <a:ext cx="1448972" cy="96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Σχετική εικόνα"/>
          <p:cNvPicPr>
            <a:picLocks noChangeAspect="1" noChangeArrowheads="1"/>
          </p:cNvPicPr>
          <p:nvPr/>
        </p:nvPicPr>
        <p:blipFill>
          <a:blip r:embed="rId10" cstate="print"/>
          <a:srcRect l="13285" t="15086" r="12500" b="13547"/>
          <a:stretch>
            <a:fillRect/>
          </a:stretch>
        </p:blipFill>
        <p:spPr bwMode="auto">
          <a:xfrm>
            <a:off x="393841" y="2145330"/>
            <a:ext cx="1494491" cy="998806"/>
          </a:xfrm>
          <a:prstGeom prst="rect">
            <a:avLst/>
          </a:prstGeom>
          <a:noFill/>
        </p:spPr>
      </p:pic>
      <p:pic>
        <p:nvPicPr>
          <p:cNvPr id="36874" name="Picture 10" descr="Αποτέλεσμα εικόνας για μήλο"/>
          <p:cNvPicPr>
            <a:picLocks noChangeAspect="1" noChangeArrowheads="1"/>
          </p:cNvPicPr>
          <p:nvPr/>
        </p:nvPicPr>
        <p:blipFill>
          <a:blip r:embed="rId11" cstate="print"/>
          <a:srcRect t="3692" r="5245"/>
          <a:stretch>
            <a:fillRect/>
          </a:stretch>
        </p:blipFill>
        <p:spPr bwMode="auto">
          <a:xfrm>
            <a:off x="1928050" y="2152354"/>
            <a:ext cx="1349722" cy="984738"/>
          </a:xfrm>
          <a:prstGeom prst="rect">
            <a:avLst/>
          </a:prstGeom>
          <a:noFill/>
        </p:spPr>
      </p:pic>
      <p:pic>
        <p:nvPicPr>
          <p:cNvPr id="75778" name="Picture 2" descr="Αποτέλεσμα εικόνας για βερυκοκα 4"/>
          <p:cNvPicPr>
            <a:picLocks noChangeAspect="1" noChangeArrowheads="1"/>
          </p:cNvPicPr>
          <p:nvPr/>
        </p:nvPicPr>
        <p:blipFill>
          <a:blip r:embed="rId12" cstate="print"/>
          <a:srcRect t="3650" r="3880" b="4560"/>
          <a:stretch>
            <a:fillRect/>
          </a:stretch>
        </p:blipFill>
        <p:spPr bwMode="auto">
          <a:xfrm>
            <a:off x="1983544" y="3223384"/>
            <a:ext cx="1392695" cy="1025058"/>
          </a:xfrm>
          <a:prstGeom prst="rect">
            <a:avLst/>
          </a:prstGeom>
          <a:noFill/>
        </p:spPr>
      </p:pic>
      <p:pic>
        <p:nvPicPr>
          <p:cNvPr id="75780" name="Picture 4" descr="Σχετική εικόνα"/>
          <p:cNvPicPr>
            <a:picLocks noChangeAspect="1" noChangeArrowheads="1"/>
          </p:cNvPicPr>
          <p:nvPr/>
        </p:nvPicPr>
        <p:blipFill>
          <a:blip r:embed="rId13" cstate="print"/>
          <a:srcRect l="5004" t="2642" r="3131" b="3220"/>
          <a:stretch>
            <a:fillRect/>
          </a:stretch>
        </p:blipFill>
        <p:spPr bwMode="auto">
          <a:xfrm>
            <a:off x="966781" y="5852160"/>
            <a:ext cx="1223889" cy="865161"/>
          </a:xfrm>
          <a:prstGeom prst="rect">
            <a:avLst/>
          </a:prstGeom>
          <a:noFill/>
        </p:spPr>
      </p:pic>
      <p:sp>
        <p:nvSpPr>
          <p:cNvPr id="26" name="25 - Στρογγυλεμένο ορθογώνιο"/>
          <p:cNvSpPr/>
          <p:nvPr/>
        </p:nvSpPr>
        <p:spPr>
          <a:xfrm>
            <a:off x="3946040" y="2053882"/>
            <a:ext cx="3324609" cy="47619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8" name="27 - Εικόνα" descr="Αποτέλεσμα εικόνας για κεικ 1 φετα"/>
          <p:cNvPicPr/>
          <p:nvPr/>
        </p:nvPicPr>
        <p:blipFill>
          <a:blip r:embed="rId14" cstate="print"/>
          <a:srcRect l="14684" t="4657" r="13689" b="3922"/>
          <a:stretch>
            <a:fillRect/>
          </a:stretch>
        </p:blipFill>
        <p:spPr bwMode="auto">
          <a:xfrm>
            <a:off x="4895558" y="3629460"/>
            <a:ext cx="1519311" cy="99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0" descr="Αποτέλεσμα εικόνας για μήλο"/>
          <p:cNvPicPr>
            <a:picLocks noChangeAspect="1" noChangeArrowheads="1"/>
          </p:cNvPicPr>
          <p:nvPr/>
        </p:nvPicPr>
        <p:blipFill>
          <a:blip r:embed="rId15" cstate="print"/>
          <a:srcRect t="3692" r="5245"/>
          <a:stretch>
            <a:fillRect/>
          </a:stretch>
        </p:blipFill>
        <p:spPr bwMode="auto">
          <a:xfrm>
            <a:off x="4164033" y="2234418"/>
            <a:ext cx="1376290" cy="984738"/>
          </a:xfrm>
          <a:prstGeom prst="rect">
            <a:avLst/>
          </a:prstGeom>
          <a:noFill/>
        </p:spPr>
      </p:pic>
      <p:pic>
        <p:nvPicPr>
          <p:cNvPr id="30" name="Picture 2" descr="Αποτέλεσμα εικόνας για βερυκοκα 4"/>
          <p:cNvPicPr>
            <a:picLocks noChangeAspect="1" noChangeArrowheads="1"/>
          </p:cNvPicPr>
          <p:nvPr/>
        </p:nvPicPr>
        <p:blipFill>
          <a:blip r:embed="rId12" cstate="print"/>
          <a:srcRect t="3650" r="3880" b="4560"/>
          <a:stretch>
            <a:fillRect/>
          </a:stretch>
        </p:blipFill>
        <p:spPr bwMode="auto">
          <a:xfrm>
            <a:off x="5695068" y="2222231"/>
            <a:ext cx="1392695" cy="1025058"/>
          </a:xfrm>
          <a:prstGeom prst="rect">
            <a:avLst/>
          </a:prstGeom>
          <a:noFill/>
        </p:spPr>
      </p:pic>
      <p:pic>
        <p:nvPicPr>
          <p:cNvPr id="32" name="31 - Εικόνα" descr="Σχετική εικόνα"/>
          <p:cNvPicPr/>
          <p:nvPr/>
        </p:nvPicPr>
        <p:blipFill>
          <a:blip r:embed="rId16" cstate="print"/>
          <a:srcRect r="3797" b="2011"/>
          <a:stretch>
            <a:fillRect/>
          </a:stretch>
        </p:blipFill>
        <p:spPr bwMode="auto">
          <a:xfrm>
            <a:off x="4895557" y="4719703"/>
            <a:ext cx="1505243" cy="98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33 - Εικόνα" descr="Αποτέλεσμα εικόνας για ψωμι με ταχινι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25218" y="5787284"/>
            <a:ext cx="1519311" cy="94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36 - TextBox"/>
          <p:cNvSpPr txBox="1"/>
          <p:nvPr/>
        </p:nvSpPr>
        <p:spPr>
          <a:xfrm>
            <a:off x="3651032" y="4065648"/>
            <a:ext cx="203200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</a:t>
            </a:r>
            <a:endParaRPr lang="el-GR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39 - Στρογγυλεμένο ορθογώνιο"/>
          <p:cNvSpPr/>
          <p:nvPr/>
        </p:nvSpPr>
        <p:spPr>
          <a:xfrm>
            <a:off x="7671639" y="2096086"/>
            <a:ext cx="1866262" cy="468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40 - TextBox"/>
          <p:cNvSpPr txBox="1"/>
          <p:nvPr/>
        </p:nvSpPr>
        <p:spPr>
          <a:xfrm>
            <a:off x="7334424" y="4063304"/>
            <a:ext cx="203200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</a:t>
            </a:r>
            <a:endParaRPr lang="el-GR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2" name="41 - Εικόνα" descr="Σχετική εικόνα"/>
          <p:cNvPicPr/>
          <p:nvPr/>
        </p:nvPicPr>
        <p:blipFill>
          <a:blip r:embed="rId18" cstate="print"/>
          <a:srcRect l="35002" r="19274" b="24205"/>
          <a:stretch>
            <a:fillRect/>
          </a:stretch>
        </p:blipFill>
        <p:spPr bwMode="auto">
          <a:xfrm>
            <a:off x="7751303" y="2574390"/>
            <a:ext cx="1702191" cy="122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45 - Εικόνα" descr="Αποτέλεσμα εικόνας για γαλα με βρωμη"/>
          <p:cNvPicPr/>
          <p:nvPr/>
        </p:nvPicPr>
        <p:blipFill>
          <a:blip r:embed="rId19" cstate="print"/>
          <a:srcRect l="14410" t="4607" r="14725" b="17027"/>
          <a:stretch>
            <a:fillRect/>
          </a:stretch>
        </p:blipFill>
        <p:spPr bwMode="auto">
          <a:xfrm>
            <a:off x="7751303" y="5017451"/>
            <a:ext cx="1744394" cy="115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46 - Στρογγυλεμένο ορθογώνιο"/>
          <p:cNvSpPr/>
          <p:nvPr/>
        </p:nvSpPr>
        <p:spPr>
          <a:xfrm>
            <a:off x="10103004" y="2771336"/>
            <a:ext cx="1866262" cy="33692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47 - TextBox"/>
          <p:cNvSpPr txBox="1"/>
          <p:nvPr/>
        </p:nvSpPr>
        <p:spPr>
          <a:xfrm>
            <a:off x="9765791" y="4117229"/>
            <a:ext cx="203200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</a:t>
            </a:r>
            <a:endParaRPr lang="el-GR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48 - TextBox"/>
          <p:cNvSpPr txBox="1"/>
          <p:nvPr/>
        </p:nvSpPr>
        <p:spPr>
          <a:xfrm>
            <a:off x="476847" y="6091303"/>
            <a:ext cx="407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</a:t>
            </a:r>
            <a:endParaRPr lang="el-GR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8" name="Picture 4" descr="Σχετική εικόνα"/>
          <p:cNvPicPr>
            <a:picLocks noChangeAspect="1" noChangeArrowheads="1"/>
          </p:cNvPicPr>
          <p:nvPr/>
        </p:nvPicPr>
        <p:blipFill>
          <a:blip r:embed="rId20" cstate="print"/>
          <a:srcRect t="15836" b="19179"/>
          <a:stretch>
            <a:fillRect/>
          </a:stretch>
        </p:blipFill>
        <p:spPr bwMode="auto">
          <a:xfrm>
            <a:off x="441175" y="3319972"/>
            <a:ext cx="1415760" cy="970670"/>
          </a:xfrm>
          <a:prstGeom prst="rect">
            <a:avLst/>
          </a:prstGeom>
          <a:noFill/>
        </p:spPr>
      </p:pic>
      <p:sp>
        <p:nvSpPr>
          <p:cNvPr id="50" name="49 - TextBox"/>
          <p:cNvSpPr txBox="1"/>
          <p:nvPr/>
        </p:nvSpPr>
        <p:spPr>
          <a:xfrm>
            <a:off x="1432557" y="4262504"/>
            <a:ext cx="916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</a:rPr>
              <a:t>+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51" name="50 - TextBox"/>
          <p:cNvSpPr txBox="1"/>
          <p:nvPr/>
        </p:nvSpPr>
        <p:spPr>
          <a:xfrm>
            <a:off x="5172217" y="3188665"/>
            <a:ext cx="916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</a:rPr>
              <a:t>+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52" name="51 - TextBox"/>
          <p:cNvSpPr txBox="1"/>
          <p:nvPr/>
        </p:nvSpPr>
        <p:spPr>
          <a:xfrm>
            <a:off x="4302369" y="5033881"/>
            <a:ext cx="407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</a:t>
            </a:r>
            <a:endParaRPr lang="el-GR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52 - TextBox"/>
          <p:cNvSpPr txBox="1"/>
          <p:nvPr/>
        </p:nvSpPr>
        <p:spPr>
          <a:xfrm>
            <a:off x="4300021" y="5805273"/>
            <a:ext cx="407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</a:t>
            </a:r>
            <a:endParaRPr lang="el-GR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53 - TextBox"/>
          <p:cNvSpPr txBox="1"/>
          <p:nvPr/>
        </p:nvSpPr>
        <p:spPr>
          <a:xfrm>
            <a:off x="8485632" y="4145378"/>
            <a:ext cx="2032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</a:t>
            </a:r>
            <a:endParaRPr lang="el-G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" name="54 - Εικόνα" descr="Αποτέλεσμα εικόνας για φρουτοσαλατα με μελι και ξηρους καρπους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227212" y="3066757"/>
            <a:ext cx="1674056" cy="127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55 - Εικόνα" descr="Σχετική εικόνα"/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0227213" y="4628271"/>
            <a:ext cx="1688122" cy="137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0869" y="36292"/>
            <a:ext cx="809126" cy="775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3" name="Picture 20" descr="http://i1-news.softpedia-static.com/images/news2/How-Swiss-Cheese-Gets-Its-Trademark-Holes-as-Explained-by-Science-482676-2.jpg"/>
          <p:cNvPicPr preferRelativeResize="0">
            <a:picLocks noChangeArrowheads="1"/>
          </p:cNvPicPr>
          <p:nvPr/>
        </p:nvPicPr>
        <p:blipFill>
          <a:blip r:embed="rId24" cstate="print"/>
          <a:srcRect l="16899" t="17240" r="11875" b="5222"/>
          <a:stretch>
            <a:fillRect/>
          </a:stretch>
        </p:blipFill>
        <p:spPr bwMode="auto">
          <a:xfrm>
            <a:off x="2236191" y="5900186"/>
            <a:ext cx="1080000" cy="79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407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3" grpId="0" animBg="1"/>
      <p:bldP spid="26" grpId="0" animBg="1"/>
      <p:bldP spid="37" grpId="0"/>
      <p:bldP spid="40" grpId="0" animBg="1"/>
      <p:bldP spid="41" grpId="0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7" descr="dreamstime_7767724.jpg"/>
          <p:cNvPicPr>
            <a:picLocks noChangeAspect="1"/>
          </p:cNvPicPr>
          <p:nvPr/>
        </p:nvPicPr>
        <p:blipFill>
          <a:blip r:embed="rId3">
            <a:lum bright="8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637" y="1178363"/>
            <a:ext cx="4597400" cy="481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92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 flipV="1">
            <a:off x="10156825" y="750889"/>
            <a:ext cx="46038" cy="46037"/>
          </a:xfrm>
          <a:extLst/>
        </p:spPr>
        <p:txBody>
          <a:bodyPr vert="horz" lIns="89205" tIns="44603" rIns="89205" bIns="44603" rtlCol="0">
            <a:normAutofit fontScale="25000" lnSpcReduction="20000"/>
          </a:bodyPr>
          <a:lstStyle/>
          <a:p>
            <a:pPr marL="323507" indent="-76054" defTabSz="431343">
              <a:spcBef>
                <a:spcPts val="944"/>
              </a:spcBef>
              <a:buNone/>
              <a:defRPr/>
            </a:pPr>
            <a:endParaRPr lang="el-GR" altLang="el-GR" sz="1797" b="1" dirty="0">
              <a:solidFill>
                <a:srgbClr val="595959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653" name="Rectangle 2"/>
          <p:cNvSpPr txBox="1">
            <a:spLocks noChangeArrowheads="1"/>
          </p:cNvSpPr>
          <p:nvPr/>
        </p:nvSpPr>
        <p:spPr bwMode="auto">
          <a:xfrm>
            <a:off x="770022" y="156410"/>
            <a:ext cx="8864328" cy="115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05" tIns="44603" rIns="89205" bIns="44603"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26963" indent="-37471350"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1588" indent="-2555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98788" indent="-2555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55988" indent="-2555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13188" indent="-2555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l-GR" altLang="el-GR" sz="2800" b="1" dirty="0" smtClean="0">
                <a:solidFill>
                  <a:srgbClr val="CC3399"/>
                </a:solidFill>
                <a:latin typeface="+mn-lt"/>
                <a:ea typeface="+mn-ea"/>
              </a:rPr>
              <a:t>Η αξία του νερού </a:t>
            </a:r>
          </a:p>
          <a:p>
            <a:pPr algn="ctr" eaLnBrk="1" hangingPunct="1">
              <a:defRPr/>
            </a:pPr>
            <a:r>
              <a:rPr lang="el-GR" altLang="el-GR" sz="2800" b="1" dirty="0" smtClean="0">
                <a:solidFill>
                  <a:srgbClr val="CC3399"/>
                </a:solidFill>
                <a:latin typeface="+mn-lt"/>
                <a:ea typeface="+mn-ea"/>
              </a:rPr>
              <a:t>Ενυδατώνουμε </a:t>
            </a:r>
            <a:r>
              <a:rPr lang="el-GR" altLang="el-GR" sz="2800" b="1" dirty="0">
                <a:solidFill>
                  <a:srgbClr val="CC3399"/>
                </a:solidFill>
                <a:latin typeface="+mn-lt"/>
                <a:ea typeface="+mn-ea"/>
              </a:rPr>
              <a:t>τον οργανισμό μας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72257" y="1224400"/>
            <a:ext cx="11121648" cy="5913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216" tIns="44609" rIns="89216" bIns="44609" numCol="2"/>
          <a:lstStyle/>
          <a:p>
            <a:pPr marL="347472" indent="-347472">
              <a:lnSpc>
                <a:spcPct val="150000"/>
              </a:lnSpc>
              <a:spcBef>
                <a:spcPts val="1800"/>
              </a:spcBef>
              <a:buClr>
                <a:srgbClr val="FF0066"/>
              </a:buClr>
              <a:buFont typeface="Wingdings" panose="05000000000000000000" pitchFamily="2" charset="2"/>
              <a:buChar char="v"/>
              <a:defRPr/>
            </a:pPr>
            <a:r>
              <a:rPr lang="en-US" sz="2053" kern="0" dirty="0">
                <a:solidFill>
                  <a:srgbClr val="92D050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l-GR" sz="2400" b="1" dirty="0">
                <a:solidFill>
                  <a:srgbClr val="002060"/>
                </a:solidFill>
              </a:rPr>
              <a:t>Η ενυδάτωση είναι πολύ </a:t>
            </a:r>
            <a:r>
              <a:rPr lang="el-GR" sz="2400" b="1" dirty="0" smtClean="0">
                <a:solidFill>
                  <a:srgbClr val="002060"/>
                </a:solidFill>
              </a:rPr>
              <a:t>σημαντική ειδικά το καλοκαίρι</a:t>
            </a:r>
            <a:endParaRPr lang="el-GR" sz="2400" b="1" dirty="0">
              <a:solidFill>
                <a:srgbClr val="002060"/>
              </a:solidFill>
            </a:endParaRPr>
          </a:p>
          <a:p>
            <a:pPr marL="347472" indent="-347472">
              <a:lnSpc>
                <a:spcPct val="150000"/>
              </a:lnSpc>
              <a:spcBef>
                <a:spcPts val="1800"/>
              </a:spcBef>
              <a:buClr>
                <a:srgbClr val="FF0066"/>
              </a:buClr>
              <a:buFont typeface="Wingdings" panose="05000000000000000000" pitchFamily="2" charset="2"/>
              <a:buChar char="v"/>
              <a:defRPr/>
            </a:pPr>
            <a:r>
              <a:rPr lang="el-GR" sz="2400" b="1" dirty="0">
                <a:solidFill>
                  <a:srgbClr val="FF0066"/>
                </a:solidFill>
              </a:rPr>
              <a:t>Μην</a:t>
            </a:r>
            <a:r>
              <a:rPr lang="en-GB" sz="2400" b="1" dirty="0">
                <a:solidFill>
                  <a:srgbClr val="FF0066"/>
                </a:solidFill>
              </a:rPr>
              <a:t> </a:t>
            </a:r>
            <a:r>
              <a:rPr lang="el-GR" sz="2400" b="1" dirty="0">
                <a:solidFill>
                  <a:srgbClr val="FF0066"/>
                </a:solidFill>
              </a:rPr>
              <a:t>περιμένετε</a:t>
            </a:r>
            <a:r>
              <a:rPr lang="en-GB" sz="2400" b="1" dirty="0">
                <a:solidFill>
                  <a:srgbClr val="FF0066"/>
                </a:solidFill>
              </a:rPr>
              <a:t> </a:t>
            </a:r>
            <a:r>
              <a:rPr lang="el-GR" sz="2400" b="1" dirty="0">
                <a:solidFill>
                  <a:srgbClr val="FF0066"/>
                </a:solidFill>
              </a:rPr>
              <a:t>να</a:t>
            </a:r>
            <a:r>
              <a:rPr lang="en-GB" sz="2400" b="1" dirty="0">
                <a:solidFill>
                  <a:srgbClr val="FF0066"/>
                </a:solidFill>
              </a:rPr>
              <a:t> </a:t>
            </a:r>
            <a:r>
              <a:rPr lang="el-GR" sz="2400" b="1" dirty="0">
                <a:solidFill>
                  <a:srgbClr val="FF0066"/>
                </a:solidFill>
              </a:rPr>
              <a:t>διψάσετε</a:t>
            </a:r>
            <a:r>
              <a:rPr lang="en-GB" sz="2400" b="1" dirty="0">
                <a:solidFill>
                  <a:srgbClr val="FF0066"/>
                </a:solidFill>
              </a:rPr>
              <a:t> </a:t>
            </a:r>
            <a:r>
              <a:rPr lang="el-GR" sz="2400" b="1" dirty="0">
                <a:solidFill>
                  <a:srgbClr val="FF0066"/>
                </a:solidFill>
              </a:rPr>
              <a:t>για</a:t>
            </a:r>
            <a:r>
              <a:rPr lang="en-GB" sz="2400" b="1" dirty="0">
                <a:solidFill>
                  <a:srgbClr val="FF0066"/>
                </a:solidFill>
              </a:rPr>
              <a:t> </a:t>
            </a:r>
            <a:r>
              <a:rPr lang="el-GR" sz="2400" b="1" dirty="0">
                <a:solidFill>
                  <a:srgbClr val="FF0066"/>
                </a:solidFill>
              </a:rPr>
              <a:t>να</a:t>
            </a:r>
            <a:r>
              <a:rPr lang="en-GB" sz="2400" b="1" dirty="0">
                <a:solidFill>
                  <a:srgbClr val="FF0066"/>
                </a:solidFill>
              </a:rPr>
              <a:t> </a:t>
            </a:r>
            <a:r>
              <a:rPr lang="el-GR" sz="2400" b="1" dirty="0">
                <a:solidFill>
                  <a:srgbClr val="FF0066"/>
                </a:solidFill>
              </a:rPr>
              <a:t>πιείτε</a:t>
            </a:r>
            <a:r>
              <a:rPr lang="en-GB" sz="2400" b="1" dirty="0">
                <a:solidFill>
                  <a:srgbClr val="FF0066"/>
                </a:solidFill>
              </a:rPr>
              <a:t> </a:t>
            </a:r>
            <a:r>
              <a:rPr lang="el-GR" sz="2400" b="1" dirty="0">
                <a:solidFill>
                  <a:srgbClr val="FF0066"/>
                </a:solidFill>
              </a:rPr>
              <a:t>νερό</a:t>
            </a:r>
            <a:r>
              <a:rPr lang="en-GB" sz="2400" b="1" dirty="0">
                <a:solidFill>
                  <a:srgbClr val="FF0066"/>
                </a:solidFill>
              </a:rPr>
              <a:t> </a:t>
            </a:r>
            <a:endParaRPr lang="el-GR" sz="2400" b="1" dirty="0">
              <a:solidFill>
                <a:srgbClr val="FF0066"/>
              </a:solidFill>
            </a:endParaRPr>
          </a:p>
          <a:p>
            <a:pPr marL="347472" indent="-347472">
              <a:lnSpc>
                <a:spcPct val="150000"/>
              </a:lnSpc>
              <a:spcBef>
                <a:spcPts val="1800"/>
              </a:spcBef>
              <a:buClr>
                <a:srgbClr val="FF0066"/>
              </a:buClr>
              <a:buFont typeface="Wingdings" panose="05000000000000000000" pitchFamily="2" charset="2"/>
              <a:buChar char="v"/>
              <a:defRPr/>
            </a:pPr>
            <a:r>
              <a:rPr lang="el-GR" sz="2400" b="1" dirty="0">
                <a:solidFill>
                  <a:srgbClr val="002060"/>
                </a:solidFill>
              </a:rPr>
              <a:t>Στις εκδρομές και στις αθλητικές δραστηριότητες φροντίστε να έχετε μαζί σας  ένα μπουκαλάκι νερό </a:t>
            </a:r>
            <a:r>
              <a:rPr lang="el-GR" sz="24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l-GR" sz="24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el-GR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34094" indent="-74696">
              <a:spcBef>
                <a:spcPct val="20000"/>
              </a:spcBef>
              <a:defRPr/>
            </a:pPr>
            <a:endParaRPr lang="el-GR" sz="1540" kern="0" dirty="0">
              <a:solidFill>
                <a:srgbClr val="92D050"/>
              </a:solidFill>
              <a:latin typeface="Calibri"/>
              <a:ea typeface="ＭＳ Ｐゴシック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082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 txBox="1">
            <a:spLocks noChangeArrowheads="1"/>
          </p:cNvSpPr>
          <p:nvPr/>
        </p:nvSpPr>
        <p:spPr bwMode="auto">
          <a:xfrm>
            <a:off x="1847850" y="46038"/>
            <a:ext cx="76025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05" tIns="44603" rIns="89205" bIns="44603"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26963" indent="-37471350"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1588" indent="-2555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98788" indent="-2555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55988" indent="-2555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13188" indent="-2555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l-GR" sz="3200" b="1" dirty="0">
                <a:solidFill>
                  <a:srgbClr val="CC3399"/>
                </a:solidFill>
                <a:latin typeface="+mn-lt"/>
              </a:rPr>
              <a:t>T</a:t>
            </a:r>
            <a:r>
              <a:rPr lang="el-GR" altLang="el-GR" sz="3200" b="1" dirty="0">
                <a:solidFill>
                  <a:srgbClr val="CC3399"/>
                </a:solidFill>
                <a:latin typeface="+mn-lt"/>
              </a:rPr>
              <a:t>α σημάδια της αφυδάτωσης</a:t>
            </a:r>
          </a:p>
        </p:txBody>
      </p:sp>
      <p:pic>
        <p:nvPicPr>
          <p:cNvPr id="46083" name="Picture 6" descr="dreamstime_1015284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627" y="1125538"/>
            <a:ext cx="2925987" cy="373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3"/>
          <p:cNvSpPr>
            <a:spLocks noGrp="1" noChangeArrowheads="1"/>
          </p:cNvSpPr>
          <p:nvPr>
            <p:ph idx="1"/>
          </p:nvPr>
        </p:nvSpPr>
        <p:spPr>
          <a:xfrm>
            <a:off x="649705" y="1125538"/>
            <a:ext cx="9838909" cy="5256213"/>
          </a:xfrm>
        </p:spPr>
        <p:txBody>
          <a:bodyPr vert="horz" lIns="89205" tIns="44603" rIns="89205" bIns="44603" rtlCol="0"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l-GR" altLang="el-GR" sz="3000" b="1" dirty="0">
                <a:solidFill>
                  <a:srgbClr val="FF0066"/>
                </a:solidFill>
                <a:ea typeface="ＭＳ Ｐゴシック" panose="020B0600070205080204" pitchFamily="34" charset="-128"/>
              </a:rPr>
              <a:t>Αν νιώσετε: </a:t>
            </a:r>
          </a:p>
          <a:p>
            <a:pPr marL="0" indent="0">
              <a:lnSpc>
                <a:spcPct val="80000"/>
              </a:lnSpc>
              <a:buNone/>
            </a:pPr>
            <a:endParaRPr lang="el-GR" altLang="el-GR" sz="2800" b="1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l-GR" altLang="el-GR" dirty="0">
                <a:solidFill>
                  <a:schemeClr val="bg2">
                    <a:lumMod val="25000"/>
                  </a:schemeClr>
                </a:solidFill>
                <a:ea typeface="ＭＳ Ｐゴシック" panose="020B0600070205080204" pitchFamily="34" charset="-128"/>
              </a:rPr>
              <a:t>Έντονη</a:t>
            </a:r>
            <a:r>
              <a:rPr lang="en-GB" altLang="el-GR" dirty="0">
                <a:solidFill>
                  <a:schemeClr val="bg2">
                    <a:lumMod val="25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l-GR" altLang="el-GR" dirty="0">
                <a:solidFill>
                  <a:schemeClr val="bg2">
                    <a:lumMod val="25000"/>
                  </a:schemeClr>
                </a:solidFill>
                <a:ea typeface="ＭＳ Ｐゴシック" panose="020B0600070205080204" pitchFamily="34" charset="-128"/>
              </a:rPr>
              <a:t>δίψα</a:t>
            </a:r>
          </a:p>
          <a:p>
            <a:pPr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l-GR" altLang="el-GR" dirty="0">
                <a:solidFill>
                  <a:schemeClr val="bg2">
                    <a:lumMod val="25000"/>
                  </a:schemeClr>
                </a:solidFill>
                <a:ea typeface="ＭＳ Ｐゴシック" panose="020B0600070205080204" pitchFamily="34" charset="-128"/>
              </a:rPr>
              <a:t>Ξηροστομία</a:t>
            </a:r>
          </a:p>
          <a:p>
            <a:pPr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l-GR" altLang="el-GR" dirty="0">
                <a:solidFill>
                  <a:schemeClr val="bg2">
                    <a:lumMod val="25000"/>
                  </a:schemeClr>
                </a:solidFill>
                <a:ea typeface="ＭＳ Ｐゴシック" panose="020B0600070205080204" pitchFamily="34" charset="-128"/>
              </a:rPr>
              <a:t>Ζάλη, αδυναμία, πονοκέφαλο</a:t>
            </a:r>
          </a:p>
          <a:p>
            <a:pPr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l-GR" altLang="el-GR" dirty="0">
                <a:solidFill>
                  <a:schemeClr val="bg2">
                    <a:lumMod val="25000"/>
                  </a:schemeClr>
                </a:solidFill>
                <a:ea typeface="ＭＳ Ｐゴシック" panose="020B0600070205080204" pitchFamily="34" charset="-128"/>
              </a:rPr>
              <a:t>Αδυναμία συγκέντρωσης</a:t>
            </a:r>
          </a:p>
          <a:p>
            <a:pPr marL="0" indent="0">
              <a:lnSpc>
                <a:spcPct val="80000"/>
              </a:lnSpc>
              <a:buNone/>
            </a:pPr>
            <a:endParaRPr lang="el-GR" altLang="el-GR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l-GR" altLang="el-GR" b="1" dirty="0">
                <a:solidFill>
                  <a:srgbClr val="FF0066"/>
                </a:solidFill>
                <a:ea typeface="ＭＳ Ｐゴシック" panose="020B0600070205080204" pitchFamily="34" charset="-128"/>
              </a:rPr>
              <a:t>...τότε  πιθανόν να λείπουν υγρά από τον οργανισμό σας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l-GR" altLang="el-GR" b="1" dirty="0">
                <a:solidFill>
                  <a:srgbClr val="FF0066"/>
                </a:solidFill>
                <a:ea typeface="ＭＳ Ｐゴシック" panose="020B0600070205080204" pitchFamily="34" charset="-128"/>
              </a:rPr>
              <a:t>και χρειάζεται να πιείτε νερό ή φυσικό χυμό φρούτων. </a:t>
            </a:r>
          </a:p>
        </p:txBody>
      </p:sp>
    </p:spTree>
    <p:extLst>
      <p:ext uri="{BB962C8B-B14F-4D97-AF65-F5344CB8AC3E}">
        <p14:creationId xmlns:p14="http://schemas.microsoft.com/office/powerpoint/2010/main" val="354363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63750" y="288925"/>
            <a:ext cx="7886700" cy="9080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defTabSz="457207">
              <a:buClr>
                <a:schemeClr val="tx1"/>
              </a:buClr>
              <a:buSzPct val="80000"/>
              <a:defRPr/>
            </a:pPr>
            <a:r>
              <a:rPr lang="el-GR" sz="3200" b="1" dirty="0">
                <a:solidFill>
                  <a:srgbClr val="00B050"/>
                </a:solidFill>
              </a:rPr>
              <a:t>Προέλευση Τροφών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64105" y="1412876"/>
            <a:ext cx="8708609" cy="4608513"/>
          </a:xfrm>
        </p:spPr>
        <p:txBody>
          <a:bodyPr rtlCol="0">
            <a:normAutofit/>
          </a:bodyPr>
          <a:lstStyle/>
          <a:p>
            <a:pPr marL="342906" indent="-342906" defTabSz="457207">
              <a:buClr>
                <a:srgbClr val="FF0000"/>
              </a:buClr>
              <a:buFont typeface="Comic Sans MS" panose="030F0702030302020204" pitchFamily="66" charset="0"/>
              <a:buChar char="◊"/>
              <a:defRPr/>
            </a:pPr>
            <a:r>
              <a:rPr lang="el-GR" sz="2800" dirty="0">
                <a:solidFill>
                  <a:srgbClr val="0000FF"/>
                </a:solidFill>
              </a:rPr>
              <a:t> </a:t>
            </a:r>
            <a:r>
              <a:rPr lang="el-GR" sz="2800" b="1" u="sng" dirty="0">
                <a:solidFill>
                  <a:srgbClr val="FF0000"/>
                </a:solidFill>
              </a:rPr>
              <a:t>Ζωικές Τροφές:</a:t>
            </a:r>
          </a:p>
          <a:p>
            <a:pPr marL="0" indent="0" defTabSz="457207">
              <a:buClr>
                <a:srgbClr val="00FFFF"/>
              </a:buClr>
              <a:buNone/>
              <a:defRPr/>
            </a:pPr>
            <a:r>
              <a:rPr lang="el-GR" sz="2800" dirty="0"/>
              <a:t>Κρεατικά, πουλερικά, ψάρια, λίπη ζώων, τα αυγά, το γάλα με τα προϊόντα του.</a:t>
            </a:r>
          </a:p>
          <a:p>
            <a:pPr marL="0" indent="0" defTabSz="457207">
              <a:buClr>
                <a:srgbClr val="00FFFF"/>
              </a:buClr>
              <a:buNone/>
              <a:defRPr/>
            </a:pPr>
            <a:endParaRPr lang="el-GR" sz="2800" dirty="0"/>
          </a:p>
          <a:p>
            <a:pPr marL="342906" indent="-342906" defTabSz="457207">
              <a:buClr>
                <a:srgbClr val="00FF00"/>
              </a:buClr>
              <a:buFont typeface="Comic Sans MS" panose="030F0702030302020204" pitchFamily="66" charset="0"/>
              <a:buChar char="◊"/>
              <a:defRPr/>
            </a:pPr>
            <a:r>
              <a:rPr lang="el-GR" sz="2800" dirty="0">
                <a:solidFill>
                  <a:srgbClr val="00FF00"/>
                </a:solidFill>
              </a:rPr>
              <a:t> </a:t>
            </a:r>
            <a:r>
              <a:rPr lang="el-GR" sz="2800" u="sng" dirty="0">
                <a:solidFill>
                  <a:srgbClr val="00FF00"/>
                </a:solidFill>
              </a:rPr>
              <a:t>Φυτικές Τροφές:</a:t>
            </a:r>
          </a:p>
          <a:p>
            <a:pPr marL="0" indent="0" defTabSz="457207">
              <a:buClr>
                <a:srgbClr val="00FFFF"/>
              </a:buClr>
              <a:buNone/>
              <a:defRPr/>
            </a:pPr>
            <a:r>
              <a:rPr lang="el-GR" sz="2800" dirty="0"/>
              <a:t>Δημητριακά, όσπρια, ξηροί καρποί, ρύζι, πατάτες, ζάχαρη, λαχανικά, φρούτα, λάδι ελιάς και σπορέλαια.</a:t>
            </a:r>
          </a:p>
        </p:txBody>
      </p:sp>
    </p:spTree>
    <p:extLst>
      <p:ext uri="{BB962C8B-B14F-4D97-AF65-F5344CB8AC3E}">
        <p14:creationId xmlns:p14="http://schemas.microsoft.com/office/powerpoint/2010/main" val="241547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ÎÏÎ¿ÏÎ­Î»ÎµÏÎ¼Î± ÎµÎ¹ÎºÏÎ½Î±Ï Î³Î¹Î± ÏÎ±Î¹Î´Î¯ Î½Î± ÏÏÏÎµÎ¹ ÎµÎ¹ÎºÎ¿Î½Îµ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4" y="1393826"/>
            <a:ext cx="2713037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25601" y="188913"/>
            <a:ext cx="8836025" cy="12954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3200" b="1" dirty="0">
                <a:solidFill>
                  <a:srgbClr val="002060"/>
                </a:solidFill>
                <a:ea typeface="ＭＳ Ｐゴシック" panose="020B0600070205080204" pitchFamily="34" charset="-128"/>
                <a:cs typeface="+mn-cs"/>
              </a:rPr>
              <a:t>Ο ρόλος της υγιεινής διατροφής στην παιδική ηλικία</a:t>
            </a:r>
            <a:br>
              <a:rPr lang="el-GR" sz="3200" b="1" dirty="0">
                <a:solidFill>
                  <a:srgbClr val="002060"/>
                </a:solidFill>
                <a:ea typeface="ＭＳ Ｐゴシック" panose="020B0600070205080204" pitchFamily="34" charset="-128"/>
                <a:cs typeface="+mn-cs"/>
              </a:rPr>
            </a:br>
            <a:endParaRPr lang="el-GR" sz="3200" b="1" dirty="0">
              <a:solidFill>
                <a:srgbClr val="002060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27221" y="1412876"/>
            <a:ext cx="9216942" cy="562292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l-GR" altLang="el-GR" b="1" dirty="0">
                <a:solidFill>
                  <a:srgbClr val="FF0066"/>
                </a:solidFill>
              </a:rPr>
              <a:t>Έχουμε καλύτερη υγεία</a:t>
            </a:r>
          </a:p>
          <a:p>
            <a:pPr>
              <a:lnSpc>
                <a:spcPct val="200000"/>
              </a:lnSpc>
            </a:pPr>
            <a:r>
              <a:rPr lang="el-GR" altLang="el-GR" b="1" dirty="0">
                <a:solidFill>
                  <a:srgbClr val="FF0066"/>
                </a:solidFill>
              </a:rPr>
              <a:t>Μειώνεται ο κίνδυνος να </a:t>
            </a:r>
            <a:r>
              <a:rPr lang="el-GR" altLang="el-GR" dirty="0">
                <a:solidFill>
                  <a:srgbClr val="FF0066"/>
                </a:solidFill>
              </a:rPr>
              <a:t>εμφανιστεί                παχυσαρκία και τερηδόνα</a:t>
            </a:r>
          </a:p>
          <a:p>
            <a:pPr>
              <a:lnSpc>
                <a:spcPct val="200000"/>
              </a:lnSpc>
            </a:pPr>
            <a:r>
              <a:rPr lang="el-GR" altLang="el-GR" b="1" dirty="0">
                <a:solidFill>
                  <a:srgbClr val="FF0066"/>
                </a:solidFill>
              </a:rPr>
              <a:t>Μειώνεται ο κίνδυνος να </a:t>
            </a:r>
            <a:r>
              <a:rPr lang="el-GR" altLang="el-GR" dirty="0">
                <a:solidFill>
                  <a:srgbClr val="FF0066"/>
                </a:solidFill>
              </a:rPr>
              <a:t>εμφανιστούν</a:t>
            </a:r>
            <a:r>
              <a:rPr lang="el-GR" altLang="el-GR" b="1" dirty="0">
                <a:solidFill>
                  <a:srgbClr val="FF0066"/>
                </a:solidFill>
              </a:rPr>
              <a:t> χρόνια νοσήματα </a:t>
            </a:r>
            <a:r>
              <a:rPr lang="el-GR" altLang="el-GR" dirty="0">
                <a:solidFill>
                  <a:srgbClr val="FF0066"/>
                </a:solidFill>
              </a:rPr>
              <a:t>στην ενήλικη ζωή</a:t>
            </a:r>
          </a:p>
        </p:txBody>
      </p:sp>
    </p:spTree>
    <p:extLst>
      <p:ext uri="{BB962C8B-B14F-4D97-AF65-F5344CB8AC3E}">
        <p14:creationId xmlns:p14="http://schemas.microsoft.com/office/powerpoint/2010/main" val="330354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34453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002060"/>
                </a:solidFill>
              </a:rPr>
              <a:t>Συμπέρασμα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09639" y="1888952"/>
            <a:ext cx="10058400" cy="4633328"/>
          </a:xfrm>
        </p:spPr>
        <p:txBody>
          <a:bodyPr/>
          <a:lstStyle/>
          <a:p>
            <a:pPr marL="0" indent="0" algn="ctr">
              <a:buNone/>
            </a:pPr>
            <a:r>
              <a:rPr lang="el-GR" altLang="el-GR" sz="3200" dirty="0">
                <a:solidFill>
                  <a:srgbClr val="0070C0"/>
                </a:solidFill>
              </a:rPr>
              <a:t>Τι χρειάζεται ο Οργανισμός </a:t>
            </a:r>
            <a:r>
              <a:rPr lang="el-GR" altLang="el-GR" sz="3200" dirty="0" smtClean="0">
                <a:solidFill>
                  <a:srgbClr val="0070C0"/>
                </a:solidFill>
              </a:rPr>
              <a:t>μας</a:t>
            </a:r>
            <a:r>
              <a:rPr lang="en-US" altLang="el-GR" sz="3200" dirty="0" smtClean="0">
                <a:solidFill>
                  <a:srgbClr val="0070C0"/>
                </a:solidFill>
              </a:rPr>
              <a:t>;</a:t>
            </a:r>
            <a:endParaRPr lang="el-GR" altLang="el-GR" sz="32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5" name="Picture 2" descr="Τριάντα πέντε άγνωστες αλλά θαυμαστές λειτουργίες του ανθρώπινου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55" y="3103146"/>
            <a:ext cx="69342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29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reamstime_7767724.jpg"/>
          <p:cNvPicPr>
            <a:picLocks noChangeAspect="1"/>
          </p:cNvPicPr>
          <p:nvPr/>
        </p:nvPicPr>
        <p:blipFill>
          <a:blip r:embed="rId3">
            <a:lum bright="8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53" y="-54360"/>
            <a:ext cx="5556835" cy="689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92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863602"/>
            <a:ext cx="10214811" cy="6381750"/>
          </a:xfrm>
          <a:extLst/>
        </p:spPr>
        <p:txBody>
          <a:bodyPr vert="horz" lIns="89205" tIns="44603" rIns="0" bIns="44603" rtlCol="0">
            <a:normAutofit fontScale="92500"/>
          </a:bodyPr>
          <a:lstStyle/>
          <a:p>
            <a:pPr marL="0" indent="0" algn="ctr">
              <a:lnSpc>
                <a:spcPct val="170000"/>
              </a:lnSpc>
              <a:spcAft>
                <a:spcPts val="2053"/>
              </a:spcAft>
              <a:buClr>
                <a:srgbClr val="FF0000"/>
              </a:buClr>
              <a:buNone/>
              <a:defRPr/>
            </a:pPr>
            <a:r>
              <a:rPr lang="el-GR" altLang="el-GR" sz="3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Ο οργανισμός μας χρειάζεται ενέργεια όλη τη μέρα! </a:t>
            </a:r>
          </a:p>
          <a:p>
            <a:pPr marL="627445" indent="-293351" defTabSz="431343">
              <a:lnSpc>
                <a:spcPct val="200000"/>
              </a:lnSpc>
              <a:spcBef>
                <a:spcPts val="944"/>
              </a:spcBef>
              <a:spcAft>
                <a:spcPts val="2053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l-GR" altLang="el-GR" dirty="0" smtClean="0">
                <a:ea typeface="ＭＳ Ｐゴシック" panose="020B0600070205080204" pitchFamily="34" charset="-128"/>
              </a:rPr>
              <a:t>΄</a:t>
            </a:r>
            <a:r>
              <a:rPr lang="el-GR" altLang="el-GR" sz="25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Έχει ανάγκη από </a:t>
            </a:r>
            <a:r>
              <a:rPr lang="el-GR" altLang="el-GR" sz="2800" dirty="0" smtClean="0">
                <a:solidFill>
                  <a:srgbClr val="FF0000"/>
                </a:solidFill>
              </a:rPr>
              <a:t>όλες τις ομάδες τροφίμων</a:t>
            </a:r>
            <a:r>
              <a:rPr lang="el-GR" altLang="el-GR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altLang="el-GR" sz="25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στις σωστές αναλογίες</a:t>
            </a:r>
          </a:p>
          <a:p>
            <a:pPr marL="627445" indent="-293351" defTabSz="431343">
              <a:lnSpc>
                <a:spcPct val="150000"/>
              </a:lnSpc>
              <a:spcBef>
                <a:spcPts val="944"/>
              </a:spcBef>
              <a:spcAft>
                <a:spcPts val="2053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l-GR" altLang="el-GR" sz="2800" dirty="0">
                <a:solidFill>
                  <a:srgbClr val="FF0000"/>
                </a:solidFill>
              </a:rPr>
              <a:t>Σημαντικά</a:t>
            </a:r>
            <a:r>
              <a:rPr lang="el-GR" altLang="el-GR" sz="25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 είναι </a:t>
            </a:r>
            <a:r>
              <a:rPr lang="el-GR" altLang="el-GR" sz="2800" dirty="0" smtClean="0">
                <a:solidFill>
                  <a:srgbClr val="FF0000"/>
                </a:solidFill>
              </a:rPr>
              <a:t>όλα τα γεύματα </a:t>
            </a:r>
            <a:r>
              <a:rPr lang="el-GR" altLang="el-GR" sz="25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της ημέρας,         αλλά και τα ενδιάμεσα </a:t>
            </a:r>
            <a:r>
              <a:rPr lang="el-GR" altLang="el-GR" sz="2500" dirty="0" err="1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μικρογεύματα</a:t>
            </a:r>
            <a:r>
              <a:rPr lang="el-GR" altLang="el-GR" sz="25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, τα γνωστά </a:t>
            </a:r>
            <a:r>
              <a:rPr lang="el-GR" altLang="el-GR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σνακ.</a:t>
            </a:r>
            <a:r>
              <a:rPr lang="el-GR" altLang="el-GR" dirty="0" smtClean="0">
                <a:ea typeface="ＭＳ Ｐゴシック" panose="020B0600070205080204" pitchFamily="34" charset="-128"/>
              </a:rPr>
              <a:t> </a:t>
            </a:r>
          </a:p>
          <a:p>
            <a:pPr marL="334094" indent="0" defTabSz="431343">
              <a:spcBef>
                <a:spcPts val="944"/>
              </a:spcBef>
              <a:spcAft>
                <a:spcPts val="2053"/>
              </a:spcAft>
              <a:buNone/>
              <a:defRPr/>
            </a:pPr>
            <a:r>
              <a:rPr lang="el-GR" altLang="el-GR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ξεχνάμε…………</a:t>
            </a:r>
          </a:p>
          <a:p>
            <a:pPr marL="334094" indent="0" defTabSz="431343">
              <a:spcBef>
                <a:spcPts val="944"/>
              </a:spcBef>
              <a:spcAft>
                <a:spcPts val="2053"/>
              </a:spcAft>
              <a:buNone/>
              <a:defRPr/>
            </a:pPr>
            <a:r>
              <a:rPr lang="el-GR" altLang="el-GR" sz="2800" dirty="0">
                <a:solidFill>
                  <a:srgbClr val="FF0000"/>
                </a:solidFill>
              </a:rPr>
              <a:t>Το σώμα μας χρειάζεται νερό και άσκηση!</a:t>
            </a:r>
          </a:p>
          <a:p>
            <a:pPr marL="627445" indent="-293351" defTabSz="431343">
              <a:lnSpc>
                <a:spcPct val="200000"/>
              </a:lnSpc>
              <a:spcBef>
                <a:spcPts val="944"/>
              </a:spcBef>
              <a:spcAft>
                <a:spcPts val="2053"/>
              </a:spcAft>
              <a:buFont typeface="Wingdings" panose="05000000000000000000" pitchFamily="2" charset="2"/>
              <a:buChar char="Ø"/>
              <a:defRPr/>
            </a:pPr>
            <a:endParaRPr lang="el-GR" altLang="el-GR" dirty="0">
              <a:ea typeface="ＭＳ Ｐゴシック" panose="020B0600070205080204" pitchFamily="34" charset="-128"/>
            </a:endParaRPr>
          </a:p>
        </p:txBody>
      </p:sp>
      <p:sp>
        <p:nvSpPr>
          <p:cNvPr id="31748" name="Rectangle 2"/>
          <p:cNvSpPr txBox="1">
            <a:spLocks noChangeArrowheads="1"/>
          </p:cNvSpPr>
          <p:nvPr/>
        </p:nvSpPr>
        <p:spPr bwMode="auto">
          <a:xfrm>
            <a:off x="2318084" y="0"/>
            <a:ext cx="8027988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05" tIns="44603" rIns="89205" bIns="44603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7926963" indent="-374713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Τι χρειάζεται ο Οργανισμός μας</a:t>
            </a:r>
          </a:p>
        </p:txBody>
      </p:sp>
      <p:pic>
        <p:nvPicPr>
          <p:cNvPr id="8" name="Θέση περιεχομένου 3" descr="Άσκηση: Το μυστικό για να φτιάξετε τη διάθεση των παιδιών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42622" y="4920916"/>
            <a:ext cx="2049378" cy="134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1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>
          <a:xfrm>
            <a:off x="1529147" y="551181"/>
            <a:ext cx="9903792" cy="12192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el-GR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Υγιεινός τρόπος ζωής</a:t>
            </a:r>
            <a:r>
              <a:rPr lang="el-GR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  <a:r>
              <a:rPr lang="el-GR" b="1" spc="3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Υγιεινή διατροφή</a:t>
            </a:r>
            <a:endParaRPr lang="el-GR" b="1" spc="3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6 - Διάγραμμα"/>
          <p:cNvGraphicFramePr/>
          <p:nvPr>
            <p:extLst>
              <p:ext uri="{D42A27DB-BD31-4B8C-83A1-F6EECF244321}">
                <p14:modId xmlns:p14="http://schemas.microsoft.com/office/powerpoint/2010/main" val="753946249"/>
              </p:ext>
            </p:extLst>
          </p:nvPr>
        </p:nvGraphicFramePr>
        <p:xfrm>
          <a:off x="365760" y="885371"/>
          <a:ext cx="11826240" cy="6059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3501570" y="1306287"/>
            <a:ext cx="8385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Τρώω από όλες τις ομάδες τροφίμων -</a:t>
            </a:r>
          </a:p>
          <a:p>
            <a:pPr lvl="0"/>
            <a:r>
              <a:rPr lang="el-G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– κάνω θρεπτικές &amp; έξυπνες επιλογές</a:t>
            </a:r>
            <a:endParaRPr lang="el-GR" sz="2800" dirty="0" smtClean="0">
              <a:solidFill>
                <a:srgbClr val="002060"/>
              </a:solidFill>
            </a:endParaRPr>
          </a:p>
          <a:p>
            <a:endParaRPr lang="el-GR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338288" y="2423899"/>
            <a:ext cx="9030175" cy="48320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rIns="0" rtlCol="0">
            <a:spAutoFit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endParaRPr lang="el-GR" sz="800" dirty="0" smtClean="0"/>
          </a:p>
          <a:p>
            <a:pPr lvl="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l-GR" sz="2000" b="1" spc="3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Τρώω καθημερινά φρούτα και λαχανικά εποχής  από διαφορετικά είδη και με </a:t>
            </a:r>
            <a:r>
              <a:rPr lang="el-GR" sz="2100" b="1" spc="3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διαφορετικά χρώματα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l-GR" sz="20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Προτιμώ δημητριακά ολικής άλεσης</a:t>
            </a:r>
          </a:p>
          <a:p>
            <a:pPr lvl="0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0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b="1" spc="3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Τρώω φυσικές τροφές και αποφεύγω τα </a:t>
            </a:r>
            <a:r>
              <a:rPr lang="el-GR" sz="2000" b="1" spc="3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βιομηχα</a:t>
            </a:r>
            <a:r>
              <a:rPr lang="el-GR" sz="2000" b="1" spc="3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</a:p>
          <a:p>
            <a:r>
              <a:rPr lang="el-GR" sz="2000" b="1" spc="3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2000" b="1" spc="3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νοποιημένα</a:t>
            </a:r>
            <a:r>
              <a:rPr lang="el-GR" sz="2000" b="1" spc="3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τρόφιμα </a:t>
            </a:r>
            <a:r>
              <a:rPr lang="el-GR" spc="300" dirty="0">
                <a:solidFill>
                  <a:srgbClr val="FF0066"/>
                </a:solidFill>
              </a:rPr>
              <a:t>(</a:t>
            </a:r>
            <a:r>
              <a:rPr lang="el-GR" spc="300" dirty="0" smtClean="0">
                <a:solidFill>
                  <a:srgbClr val="FF0066"/>
                </a:solidFill>
              </a:rPr>
              <a:t> αλλαντικά, γαριδάκια,      	πατατάκια, </a:t>
            </a:r>
            <a:r>
              <a:rPr lang="el-GR" spc="300" dirty="0">
                <a:solidFill>
                  <a:srgbClr val="FF0066"/>
                </a:solidFill>
              </a:rPr>
              <a:t>κρουασάν, μπισκότα)</a:t>
            </a:r>
          </a:p>
          <a:p>
            <a:pPr lvl="0"/>
            <a:endParaRPr lang="el-GR" spc="3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1938" lvl="0" indent="-261938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0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Περιορίζω την κατανάλωση γλυκών                   </a:t>
            </a:r>
            <a:r>
              <a:rPr lang="el-GR" spc="300" dirty="0" smtClean="0">
                <a:solidFill>
                  <a:schemeClr val="accent6">
                    <a:lumMod val="75000"/>
                  </a:schemeClr>
                </a:solidFill>
              </a:rPr>
              <a:t>(τρώω όχι περισσότερο από 2 φορές την εβδομάδα) </a:t>
            </a:r>
          </a:p>
          <a:p>
            <a:pPr marL="261938" lvl="0" indent="-261938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000" b="1" spc="3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φάω γλυκό, προτιμώ παραδοσιακά </a:t>
            </a:r>
            <a:r>
              <a:rPr lang="el-GR" sz="2000" b="1" spc="3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r>
              <a:rPr lang="el-GR" sz="2000" b="1" spc="3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σπιτικά γλυκά </a:t>
            </a:r>
            <a:r>
              <a:rPr lang="el-GR" spc="300" dirty="0" smtClean="0">
                <a:solidFill>
                  <a:srgbClr val="FF0066"/>
                </a:solidFill>
              </a:rPr>
              <a:t>(του κουταλιού, παστέλι, κέικ, </a:t>
            </a:r>
            <a:r>
              <a:rPr lang="el-GR" spc="300" dirty="0" err="1" smtClean="0">
                <a:solidFill>
                  <a:srgbClr val="FF0066"/>
                </a:solidFill>
              </a:rPr>
              <a:t>κ.ά</a:t>
            </a:r>
            <a:r>
              <a:rPr lang="el-GR" spc="300" dirty="0" smtClean="0">
                <a:solidFill>
                  <a:srgbClr val="FF0066"/>
                </a:solidFill>
              </a:rPr>
              <a:t>)</a:t>
            </a:r>
            <a:endParaRPr lang="el-GR" sz="2000" b="1" spc="3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el-GR" sz="2000" b="1" spc="3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Arial" pitchFamily="34" charset="0"/>
              <a:buChar char="•"/>
            </a:pPr>
            <a:endParaRPr lang="el-GR" sz="2000" b="1" spc="3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869" y="36292"/>
            <a:ext cx="809126" cy="775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" name="Picture 6" descr="Φρούτα, Καρδιές, Βατόμουρα, Καρπούζι, Σμέουρα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06" y="1914765"/>
            <a:ext cx="3033488" cy="236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Εικόνα 8" descr="Λαχανικά σε λευκό φόντο — φωτογραφία αρχείου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94" y="4651234"/>
            <a:ext cx="3338288" cy="218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43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>
          <a:xfrm>
            <a:off x="1529147" y="551181"/>
            <a:ext cx="9903792" cy="12192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el-GR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Υγιεινός τρόπος ζωής</a:t>
            </a:r>
            <a:r>
              <a:rPr lang="el-GR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  <a:r>
              <a:rPr lang="el-GR" b="1" spc="3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Υγιεινή διατροφή</a:t>
            </a:r>
            <a:endParaRPr lang="el-GR" b="1" spc="3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6 - Διάγραμμα"/>
          <p:cNvGraphicFramePr/>
          <p:nvPr>
            <p:extLst>
              <p:ext uri="{D42A27DB-BD31-4B8C-83A1-F6EECF244321}">
                <p14:modId xmlns:p14="http://schemas.microsoft.com/office/powerpoint/2010/main" val="697338200"/>
              </p:ext>
            </p:extLst>
          </p:nvPr>
        </p:nvGraphicFramePr>
        <p:xfrm>
          <a:off x="336884" y="984358"/>
          <a:ext cx="11652861" cy="5753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3563285" y="4635592"/>
            <a:ext cx="871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Πίνω πολύ νερό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τουλάχιστον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el-G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μεγάλα ποτήρια)</a:t>
            </a:r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rot="120000">
            <a:off x="1872339" y="1320827"/>
            <a:ext cx="29032" cy="169817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/>
          <p:nvPr/>
        </p:nvCxnSpPr>
        <p:spPr>
          <a:xfrm flipV="1">
            <a:off x="1872343" y="2278769"/>
            <a:ext cx="1161143" cy="3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5036452" y="1204687"/>
            <a:ext cx="538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Τρώω με μέτρο</a:t>
            </a:r>
            <a:endParaRPr lang="el-G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381382" y="1756226"/>
            <a:ext cx="8824685" cy="16389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l-GR" sz="20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Τρώω ποικιλία από τροφές, στη σωστή ποσότητα</a:t>
            </a:r>
            <a:endParaRPr lang="el-GR" sz="2000" dirty="0" smtClean="0"/>
          </a:p>
          <a:p>
            <a:pPr>
              <a:buClr>
                <a:schemeClr val="accent6">
                  <a:lumMod val="50000"/>
                </a:schemeClr>
              </a:buClr>
            </a:pPr>
            <a:endParaRPr lang="el-GR" sz="800" dirty="0" smtClean="0"/>
          </a:p>
          <a:p>
            <a:pPr lvl="0">
              <a:lnSpc>
                <a:spcPts val="29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l-GR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 </a:t>
            </a:r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</a:t>
            </a:r>
            <a:r>
              <a:rPr lang="el-GR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πιάτου να είναι </a:t>
            </a:r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σαλάτα</a:t>
            </a:r>
            <a:r>
              <a:rPr lang="el-GR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το  </a:t>
            </a:r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1/4</a:t>
            </a:r>
            <a:r>
              <a:rPr lang="el-GR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κρέας</a:t>
            </a:r>
            <a:r>
              <a:rPr lang="el-GR" sz="21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ψάρι</a:t>
            </a:r>
            <a:r>
              <a:rPr lang="el-GR" sz="21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      </a:t>
            </a:r>
          </a:p>
          <a:p>
            <a:pPr lvl="0">
              <a:lnSpc>
                <a:spcPts val="2900"/>
              </a:lnSpc>
              <a:buClr>
                <a:schemeClr val="accent6">
                  <a:lumMod val="50000"/>
                </a:schemeClr>
              </a:buClr>
            </a:pPr>
            <a:r>
              <a:rPr lang="el-GR" sz="21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αβγό</a:t>
            </a:r>
            <a:r>
              <a:rPr lang="el-GR" sz="21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όσπριο</a:t>
            </a:r>
            <a:r>
              <a:rPr lang="el-GR" sz="21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τυρί</a:t>
            </a:r>
            <a:r>
              <a:rPr lang="el-GR" sz="21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το άλλο  </a:t>
            </a:r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1/4</a:t>
            </a:r>
            <a:r>
              <a:rPr lang="el-GR" sz="21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δημητριακά </a:t>
            </a:r>
          </a:p>
          <a:p>
            <a:pPr lvl="0">
              <a:lnSpc>
                <a:spcPts val="2900"/>
              </a:lnSpc>
              <a:buClr>
                <a:schemeClr val="accent6">
                  <a:lumMod val="50000"/>
                </a:schemeClr>
              </a:buClr>
            </a:pPr>
            <a:endParaRPr lang="el-GR" sz="2200" b="1" spc="3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869" y="36292"/>
            <a:ext cx="809126" cy="775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561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5505" y="1"/>
            <a:ext cx="9998247" cy="673768"/>
          </a:xfrm>
        </p:spPr>
        <p:txBody>
          <a:bodyPr rtlCol="0">
            <a:normAutofit/>
          </a:bodyPr>
          <a:lstStyle/>
          <a:p>
            <a:pPr defTabSz="457207">
              <a:defRPr/>
            </a:pPr>
            <a:r>
              <a:rPr lang="el-GR" altLang="el-GR" sz="3200" dirty="0">
                <a:solidFill>
                  <a:srgbClr val="0070C0"/>
                </a:solidFill>
                <a:ea typeface="+mn-ea"/>
                <a:cs typeface="+mn-cs"/>
              </a:rPr>
              <a:t>Μικρές Συμβουλές για καλή Υγεία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625643" y="1203158"/>
            <a:ext cx="10732168" cy="5570621"/>
          </a:xfrm>
        </p:spPr>
        <p:txBody>
          <a:bodyPr rtlCol="0">
            <a:noAutofit/>
          </a:bodyPr>
          <a:lstStyle/>
          <a:p>
            <a:pPr defTabSz="457207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l-GR" altLang="el-GR" b="1" spc="300" dirty="0">
                <a:solidFill>
                  <a:schemeClr val="accent6">
                    <a:lumMod val="75000"/>
                  </a:schemeClr>
                </a:solidFill>
              </a:rPr>
              <a:t>Δεν τρώω όρθιος/α και βιαστικά. Μασάω πολύ καλά την τροφή μου</a:t>
            </a:r>
          </a:p>
          <a:p>
            <a:pPr defTabSz="457207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el-GR" altLang="el-GR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 defTabSz="457207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l-GR" altLang="el-GR" b="1" spc="300" dirty="0">
                <a:solidFill>
                  <a:srgbClr val="FF0066"/>
                </a:solidFill>
              </a:rPr>
              <a:t>Αποφεύγω να τρώω όταν είμαι εκνευρισμένος/η ή πολύ </a:t>
            </a:r>
            <a:r>
              <a:rPr lang="el-GR" altLang="el-GR" b="1" spc="300" dirty="0" smtClean="0">
                <a:solidFill>
                  <a:srgbClr val="FF0066"/>
                </a:solidFill>
              </a:rPr>
              <a:t>κουρασμένος/η. </a:t>
            </a:r>
            <a:r>
              <a:rPr lang="el-GR" altLang="el-GR" b="1" spc="300" dirty="0">
                <a:solidFill>
                  <a:srgbClr val="FF0066"/>
                </a:solidFill>
              </a:rPr>
              <a:t>Το φαγητό θέλει ηρεμία</a:t>
            </a:r>
          </a:p>
          <a:p>
            <a:pPr marL="457200" indent="-457200" defTabSz="457207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l-GR" altLang="el-GR" dirty="0">
              <a:solidFill>
                <a:srgbClr val="FF0066"/>
              </a:solidFill>
            </a:endParaRPr>
          </a:p>
          <a:p>
            <a:pPr marL="457200" indent="-457200" defTabSz="457207">
              <a:buClr>
                <a:srgbClr val="FF0066"/>
              </a:buClr>
              <a:buFont typeface="Wingdings" panose="05000000000000000000" pitchFamily="2" charset="2"/>
              <a:buChar char="Ø"/>
              <a:defRPr/>
            </a:pPr>
            <a:r>
              <a:rPr lang="el-GR" altLang="el-GR" b="1" spc="300" dirty="0">
                <a:solidFill>
                  <a:schemeClr val="accent6">
                    <a:lumMod val="75000"/>
                  </a:schemeClr>
                </a:solidFill>
              </a:rPr>
              <a:t>Δεν τρώω μπροστά στην τηλεόραση ή τον υπολογιστή</a:t>
            </a:r>
          </a:p>
          <a:p>
            <a:pPr marL="342906" indent="-342906" defTabSz="457207">
              <a:buClr>
                <a:srgbClr val="FFFF00"/>
              </a:buClr>
              <a:buFont typeface="Wingdings" panose="05000000000000000000" pitchFamily="2" charset="2"/>
              <a:buChar char="ü"/>
              <a:defRPr/>
            </a:pPr>
            <a:endParaRPr lang="el-GR" altLang="el-GR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 defTabSz="457207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l-GR" altLang="el-GR" b="1" spc="300" dirty="0">
                <a:solidFill>
                  <a:srgbClr val="FF0066"/>
                </a:solidFill>
              </a:rPr>
              <a:t>Δεν τρώω πολύ αργά το βράδυ. Πριν τον ύπνο το στομάχι πρέπει να είναι ελαφρύ.</a:t>
            </a:r>
          </a:p>
          <a:p>
            <a:pPr marL="457200" indent="-457200" defTabSz="457207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l-GR" altLang="el-GR" sz="20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6" indent="-342906" defTabSz="457207">
              <a:lnSpc>
                <a:spcPct val="80000"/>
              </a:lnSpc>
              <a:buClr>
                <a:srgbClr val="FFFF00"/>
              </a:buClr>
              <a:buFont typeface="Wingdings" panose="05000000000000000000" pitchFamily="2" charset="2"/>
              <a:buChar char="ü"/>
              <a:defRPr/>
            </a:pPr>
            <a:endParaRPr lang="el-GR" altLang="el-GR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6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Τίτλος 1"/>
          <p:cNvSpPr>
            <a:spLocks noGrp="1"/>
          </p:cNvSpPr>
          <p:nvPr>
            <p:ph type="title"/>
          </p:nvPr>
        </p:nvSpPr>
        <p:spPr>
          <a:xfrm>
            <a:off x="2477432" y="44451"/>
            <a:ext cx="7056437" cy="782637"/>
          </a:xfrm>
        </p:spPr>
        <p:txBody>
          <a:bodyPr/>
          <a:lstStyle/>
          <a:p>
            <a:r>
              <a:rPr lang="el-GR" altLang="el-GR" dirty="0" smtClean="0">
                <a:solidFill>
                  <a:srgbClr val="FF00FF"/>
                </a:solidFill>
              </a:rPr>
              <a:t>Τι αποφεύγουμε να τρώμε</a:t>
            </a:r>
          </a:p>
        </p:txBody>
      </p:sp>
      <p:pic>
        <p:nvPicPr>
          <p:cNvPr id="47107" name="Θέση περιεχομένου 3" descr="Παγωτό, Γάλα Παγωτό, Παγωτό Χωνάκι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8925" y="908050"/>
            <a:ext cx="1423988" cy="2393950"/>
          </a:xfrm>
        </p:spPr>
      </p:pic>
      <p:pic>
        <p:nvPicPr>
          <p:cNvPr id="47108" name="Εικόνα 4" descr="Φάτε, Ζάχαρη, Θερμίδων, Τροφίμων, Γλυκό, Γλυκύτητ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125538"/>
            <a:ext cx="97313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Εικόνα 5" descr="Τηγανίτα, Schaumomelette, Ομελέτα, Αυγά, Ζάχαρη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293" y="1543844"/>
            <a:ext cx="2592388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Εικόνα 6" descr="Τζάκι, Λουκάνικο, Ψήσιμο Λουκάνικω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797426"/>
            <a:ext cx="21510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Εικόνα 7" descr="Πίτσα, Κρέας, Ζύμη, Πράσινο, Ελιές, Λουκάνικο, Sal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6" y="4224338"/>
            <a:ext cx="2492375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Εικόνα 8" descr="Σαλάμι, Λουκάνικο, Κομμένο Σε Φέτε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4224339"/>
            <a:ext cx="2987675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Εικόνα 9" descr="Ποτό, Αναψυκτικό, Κουτί, Δίψα, Καταθέσεων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4657725"/>
            <a:ext cx="1081087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Εικόνα 10" descr="https://thumbs.dreamstime.com/z/%CE%BA%CE%B1%CF%81%CE%B1%CE%BC%CE%AD-%CE%B5%CF%82-%CE%B6%CF%89%CE%B7%CF%81%CF%8C%CF%87%CF%81%CF%89%CE%BC%CE%B5%CF%82-6146673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5" b="9895"/>
          <a:stretch>
            <a:fillRect/>
          </a:stretch>
        </p:blipFill>
        <p:spPr bwMode="auto">
          <a:xfrm>
            <a:off x="2782888" y="2395538"/>
            <a:ext cx="215106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Συνταγή: Σοκολατόπιτα: ο παράδεισος της σοκολάτας (Παρλιάρος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246" y="2043510"/>
            <a:ext cx="2352338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91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Αποτέλεσμα εικόνας για καλες πραξεις με παιδ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408905"/>
            <a:ext cx="5634787" cy="3164304"/>
          </a:xfrm>
          <a:prstGeom prst="rect">
            <a:avLst/>
          </a:prstGeom>
          <a:noFill/>
        </p:spPr>
      </p:pic>
      <p:pic>
        <p:nvPicPr>
          <p:cNvPr id="13318" name="Picture 6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989" y="1566025"/>
            <a:ext cx="5854424" cy="3685760"/>
          </a:xfrm>
          <a:prstGeom prst="rect">
            <a:avLst/>
          </a:prstGeom>
          <a:noFill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5212" y="216568"/>
            <a:ext cx="10058402" cy="830179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002060"/>
                </a:solidFill>
              </a:rPr>
              <a:t>Άσκηση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8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>
          <a:xfrm rot="185644">
            <a:off x="1921898" y="474973"/>
            <a:ext cx="7805654" cy="797924"/>
          </a:xfrm>
        </p:spPr>
        <p:txBody>
          <a:bodyPr>
            <a:prstTxWarp prst="textArchUp">
              <a:avLst>
                <a:gd name="adj" fmla="val 10828888"/>
              </a:avLst>
            </a:prstTxWarp>
          </a:bodyPr>
          <a:lstStyle/>
          <a:p>
            <a:r>
              <a:rPr lang="el-GR" b="1" spc="3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Διατροφή </a:t>
            </a:r>
            <a:r>
              <a:rPr lang="el-GR" b="1" spc="3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και  </a:t>
            </a:r>
            <a:r>
              <a:rPr lang="el-GR" b="1" spc="3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Άσκηση</a:t>
            </a:r>
            <a:endParaRPr lang="el-GR" b="1" spc="3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Σύμβολο κράτησης θέσης περιεχομένου 13"/>
          <p:cNvSpPr>
            <a:spLocks noGrp="1"/>
          </p:cNvSpPr>
          <p:nvPr>
            <p:ph idx="1"/>
          </p:nvPr>
        </p:nvSpPr>
        <p:spPr>
          <a:xfrm>
            <a:off x="192505" y="1379906"/>
            <a:ext cx="11957291" cy="511232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Clr>
                <a:srgbClr val="FF0000"/>
              </a:buClr>
              <a:buFont typeface="Segoe Print" pitchFamily="2" charset="0"/>
              <a:buChar char="☺"/>
              <a:tabLst>
                <a:tab pos="263525" algn="l"/>
              </a:tabLst>
            </a:pPr>
            <a:r>
              <a:rPr lang="el-GR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l-GR" sz="2800" b="1" spc="3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καλό να α</a:t>
            </a:r>
            <a:r>
              <a:rPr lang="el-GR" sz="2800" b="1" spc="3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σκούμαι καθημερινά </a:t>
            </a:r>
            <a:r>
              <a:rPr lang="el-GR" sz="2800" b="1" dirty="0" smtClean="0">
                <a:solidFill>
                  <a:schemeClr val="bg2">
                    <a:lumMod val="50000"/>
                  </a:schemeClr>
                </a:solidFill>
              </a:rPr>
              <a:t>για </a:t>
            </a:r>
            <a:r>
              <a:rPr lang="el-GR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ώρα </a:t>
            </a:r>
            <a:r>
              <a:rPr lang="el-GR" sz="2800" b="1" dirty="0" smtClean="0">
                <a:solidFill>
                  <a:schemeClr val="bg2">
                    <a:lumMod val="50000"/>
                  </a:schemeClr>
                </a:solidFill>
              </a:rPr>
              <a:t>περίπου</a:t>
            </a:r>
          </a:p>
          <a:p>
            <a:pPr marL="0" indent="0">
              <a:lnSpc>
                <a:spcPct val="150000"/>
              </a:lnSpc>
              <a:buClr>
                <a:srgbClr val="FF0000"/>
              </a:buClr>
              <a:buNone/>
              <a:tabLst>
                <a:tab pos="263525" algn="l"/>
              </a:tabLst>
            </a:pPr>
            <a:r>
              <a:rPr lang="el-GR" sz="2800" b="1" dirty="0" smtClean="0">
                <a:solidFill>
                  <a:schemeClr val="bg2">
                    <a:lumMod val="50000"/>
                  </a:schemeClr>
                </a:solidFill>
              </a:rPr>
              <a:t>                           </a:t>
            </a:r>
            <a:r>
              <a:rPr lang="el-GR" sz="2800" b="1" dirty="0" smtClean="0">
                <a:solidFill>
                  <a:srgbClr val="FF0000"/>
                </a:solidFill>
              </a:rPr>
              <a:t>ΜΕ ΠΟΙΟ ΤΡΟΠΟ;</a:t>
            </a:r>
          </a:p>
          <a:p>
            <a:pPr marL="633413" indent="-365125">
              <a:buClr>
                <a:srgbClr val="FF0000"/>
              </a:buClr>
              <a:buFont typeface="Segoe Print" pitchFamily="2" charset="0"/>
              <a:buChar char="☺"/>
              <a:tabLst>
                <a:tab pos="717550" algn="l"/>
              </a:tabLst>
            </a:pPr>
            <a:r>
              <a:rPr lang="el-GR" dirty="0" smtClean="0">
                <a:solidFill>
                  <a:srgbClr val="7030A0"/>
                </a:solidFill>
              </a:rPr>
              <a:t>Ομαδικά παιχνίδια (κυνηγητό, κρυφτό, σ</a:t>
            </a:r>
            <a:r>
              <a:rPr lang="en-US" dirty="0" smtClean="0">
                <a:solidFill>
                  <a:srgbClr val="7030A0"/>
                </a:solidFill>
              </a:rPr>
              <a:t>x</a:t>
            </a:r>
            <a:r>
              <a:rPr lang="el-GR" dirty="0" err="1" smtClean="0">
                <a:solidFill>
                  <a:srgbClr val="7030A0"/>
                </a:solidFill>
              </a:rPr>
              <a:t>οινάκι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l-GR" dirty="0" err="1" smtClean="0">
                <a:solidFill>
                  <a:srgbClr val="7030A0"/>
                </a:solidFill>
              </a:rPr>
              <a:t>φρίσμπι</a:t>
            </a:r>
            <a:r>
              <a:rPr lang="el-GR" dirty="0" smtClean="0">
                <a:solidFill>
                  <a:srgbClr val="7030A0"/>
                </a:solidFill>
              </a:rPr>
              <a:t>, λάστιχο κ.α.)</a:t>
            </a:r>
          </a:p>
          <a:p>
            <a:pPr marL="633413" indent="-365125">
              <a:buClr>
                <a:srgbClr val="FF0000"/>
              </a:buClr>
              <a:buFont typeface="Segoe Print" pitchFamily="2" charset="0"/>
              <a:buChar char="☺"/>
              <a:tabLst>
                <a:tab pos="717550" algn="l"/>
              </a:tabLst>
            </a:pPr>
            <a:r>
              <a:rPr lang="el-GR" dirty="0" smtClean="0">
                <a:solidFill>
                  <a:srgbClr val="7030A0"/>
                </a:solidFill>
              </a:rPr>
              <a:t>Ποδόσφαιρο, μπάσκετ, κολύμπι, χορός </a:t>
            </a:r>
          </a:p>
          <a:p>
            <a:pPr marL="633413" indent="-365125">
              <a:buClr>
                <a:srgbClr val="FF0000"/>
              </a:buClr>
              <a:buFont typeface="Segoe Print" pitchFamily="2" charset="0"/>
              <a:buChar char="☺"/>
              <a:tabLst>
                <a:tab pos="717550" algn="l"/>
              </a:tabLst>
            </a:pPr>
            <a:r>
              <a:rPr lang="el-GR" dirty="0" smtClean="0">
                <a:solidFill>
                  <a:srgbClr val="7030A0"/>
                </a:solidFill>
              </a:rPr>
              <a:t>Ποδηλασία με φίλους ή την οικογένεια μου</a:t>
            </a:r>
          </a:p>
          <a:p>
            <a:pPr marL="633413" indent="-365125">
              <a:buClr>
                <a:srgbClr val="FF0000"/>
              </a:buClr>
              <a:buFont typeface="Segoe Print" pitchFamily="2" charset="0"/>
              <a:buChar char="☺"/>
              <a:tabLst>
                <a:tab pos="717550" algn="l"/>
              </a:tabLst>
            </a:pPr>
            <a:r>
              <a:rPr lang="el-GR" dirty="0" smtClean="0">
                <a:solidFill>
                  <a:srgbClr val="7030A0"/>
                </a:solidFill>
              </a:rPr>
              <a:t>Περπάτημα, ρακέτες</a:t>
            </a:r>
            <a:endParaRPr lang="en-US" dirty="0" smtClean="0">
              <a:solidFill>
                <a:srgbClr val="7030A0"/>
              </a:solidFill>
            </a:endParaRPr>
          </a:p>
          <a:p>
            <a:pPr marL="633413" indent="-365125">
              <a:buClr>
                <a:srgbClr val="FF0000"/>
              </a:buClr>
              <a:buFont typeface="Segoe Print" pitchFamily="2" charset="0"/>
              <a:buChar char="☺"/>
              <a:tabLst>
                <a:tab pos="717550" algn="l"/>
              </a:tabLst>
            </a:pPr>
            <a:r>
              <a:rPr lang="el-GR" dirty="0" smtClean="0">
                <a:solidFill>
                  <a:srgbClr val="7030A0"/>
                </a:solidFill>
              </a:rPr>
              <a:t> Κηπουρική (πότισμα) ή δουλειές στο σπίτι</a:t>
            </a:r>
            <a:endParaRPr lang="el-GR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69" y="36292"/>
            <a:ext cx="809126" cy="775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407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>
          <a:xfrm rot="185644">
            <a:off x="1898099" y="554196"/>
            <a:ext cx="6788689" cy="1219200"/>
          </a:xfrm>
        </p:spPr>
        <p:txBody>
          <a:bodyPr>
            <a:prstTxWarp prst="textArchUp">
              <a:avLst/>
            </a:prstTxWarp>
          </a:bodyPr>
          <a:lstStyle/>
          <a:p>
            <a:pPr algn="ctr"/>
            <a:r>
              <a:rPr lang="el-GR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l-GR" b="1" spc="3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Άσκηση</a:t>
            </a:r>
            <a:endParaRPr lang="el-GR" b="1" spc="3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Σύμβολο κράτησης θέσης περιεχομένου 13"/>
          <p:cNvSpPr>
            <a:spLocks noGrp="1"/>
          </p:cNvSpPr>
          <p:nvPr>
            <p:ph idx="1"/>
          </p:nvPr>
        </p:nvSpPr>
        <p:spPr>
          <a:xfrm>
            <a:off x="375704" y="1020276"/>
            <a:ext cx="11742560" cy="569583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200000"/>
              </a:lnSpc>
              <a:buClr>
                <a:srgbClr val="FF0000"/>
              </a:buClr>
              <a:buNone/>
              <a:tabLst>
                <a:tab pos="263525" algn="l"/>
              </a:tabLst>
            </a:pPr>
            <a:r>
              <a:rPr lang="el-GR" sz="2800" b="1" dirty="0" smtClean="0">
                <a:solidFill>
                  <a:schemeClr val="bg2">
                    <a:lumMod val="50000"/>
                  </a:schemeClr>
                </a:solidFill>
              </a:rPr>
              <a:t>                     </a:t>
            </a:r>
            <a:r>
              <a:rPr lang="el-GR" sz="3100" b="1" spc="300" dirty="0" smtClean="0">
                <a:solidFill>
                  <a:srgbClr val="FF0000"/>
                </a:solidFill>
              </a:rPr>
              <a:t>ΓΙΑΤΙ ΠΡΕΠΕΙ ΝΑ ΑΣΚΟΥΜΑΙ;</a:t>
            </a:r>
          </a:p>
          <a:p>
            <a:pPr marL="0" indent="0">
              <a:lnSpc>
                <a:spcPct val="150000"/>
              </a:lnSpc>
              <a:buClr>
                <a:srgbClr val="FF0000"/>
              </a:buClr>
              <a:buSzPct val="119000"/>
              <a:buFont typeface="Segoe Print" pitchFamily="2" charset="0"/>
              <a:buChar char="☺"/>
              <a:tabLst>
                <a:tab pos="536575" algn="l"/>
              </a:tabLst>
            </a:pPr>
            <a:r>
              <a:rPr lang="el-GR" dirty="0" smtClean="0"/>
              <a:t> </a:t>
            </a:r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l-GR" sz="2800" dirty="0" smtClean="0">
                <a:solidFill>
                  <a:schemeClr val="bg2">
                    <a:lumMod val="50000"/>
                  </a:schemeClr>
                </a:solidFill>
              </a:rPr>
              <a:t>δυναμώνουν οι </a:t>
            </a:r>
            <a:r>
              <a:rPr lang="el-GR" sz="2800" b="1" spc="3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πνεύμονες και η καρδιά, </a:t>
            </a:r>
            <a:r>
              <a:rPr lang="el-GR" sz="2800" dirty="0" smtClean="0">
                <a:solidFill>
                  <a:schemeClr val="bg2">
                    <a:lumMod val="50000"/>
                  </a:schemeClr>
                </a:solidFill>
              </a:rPr>
              <a:t>εξασφαλίζοντας	περισσότερο οξυγόνο στον εγκέφαλο και σε όλο μου το σώμα</a:t>
            </a:r>
          </a:p>
          <a:p>
            <a:pPr marL="450850" indent="-450850">
              <a:lnSpc>
                <a:spcPct val="150000"/>
              </a:lnSpc>
              <a:buClr>
                <a:srgbClr val="FF0000"/>
              </a:buClr>
              <a:buFont typeface="Segoe Print" pitchFamily="2" charset="0"/>
              <a:buChar char="☺"/>
            </a:pPr>
            <a:r>
              <a:rPr lang="el-GR" sz="2800" dirty="0" smtClean="0">
                <a:solidFill>
                  <a:schemeClr val="bg2">
                    <a:lumMod val="50000"/>
                  </a:schemeClr>
                </a:solidFill>
              </a:rPr>
              <a:t>νιώθω μεγάλη </a:t>
            </a:r>
            <a:r>
              <a:rPr lang="el-GR" sz="2800" b="1" spc="3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ευεξία</a:t>
            </a:r>
            <a:r>
              <a:rPr lang="el-GR" sz="2800" dirty="0" smtClean="0">
                <a:solidFill>
                  <a:schemeClr val="bg2">
                    <a:lumMod val="50000"/>
                  </a:schemeClr>
                </a:solidFill>
              </a:rPr>
              <a:t>, γιατί παράγονται οι </a:t>
            </a:r>
            <a:r>
              <a:rPr lang="el-GR" sz="28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ορμόνες της χαράς</a:t>
            </a:r>
            <a:r>
              <a:rPr lang="el-GR" sz="2800" dirty="0" smtClean="0">
                <a:solidFill>
                  <a:schemeClr val="bg2">
                    <a:lumMod val="50000"/>
                  </a:schemeClr>
                </a:solidFill>
              </a:rPr>
              <a:t>  (οι </a:t>
            </a:r>
            <a:r>
              <a:rPr lang="el-GR" sz="2800" dirty="0" err="1" smtClean="0">
                <a:solidFill>
                  <a:schemeClr val="bg2">
                    <a:lumMod val="50000"/>
                  </a:schemeClr>
                </a:solidFill>
              </a:rPr>
              <a:t>ενδορφίνες</a:t>
            </a:r>
            <a:r>
              <a:rPr lang="el-GR" sz="28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0" indent="0">
              <a:lnSpc>
                <a:spcPct val="160000"/>
              </a:lnSpc>
              <a:buClr>
                <a:srgbClr val="FF0000"/>
              </a:buClr>
              <a:buFont typeface="Segoe Print" pitchFamily="2" charset="0"/>
              <a:buChar char="☺"/>
              <a:tabLst>
                <a:tab pos="534988" algn="l"/>
                <a:tab pos="1082675" algn="l"/>
              </a:tabLst>
            </a:pPr>
            <a:r>
              <a:rPr lang="el-GR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αυξάνονται οι αντοχές μου</a:t>
            </a:r>
            <a:r>
              <a:rPr lang="el-GR" sz="2800" dirty="0" smtClean="0">
                <a:solidFill>
                  <a:schemeClr val="bg2">
                    <a:lumMod val="50000"/>
                  </a:schemeClr>
                </a:solidFill>
              </a:rPr>
              <a:t>,  βελτιώνεται η 	φυσική μου 	κατάσταση</a:t>
            </a:r>
          </a:p>
          <a:p>
            <a:pPr marL="0" indent="0">
              <a:lnSpc>
                <a:spcPct val="160000"/>
              </a:lnSpc>
              <a:buClr>
                <a:srgbClr val="FF0000"/>
              </a:buClr>
              <a:buFont typeface="Segoe Print" pitchFamily="2" charset="0"/>
              <a:buChar char="☺"/>
              <a:tabLst>
                <a:tab pos="534988" algn="l"/>
                <a:tab pos="1082675" algn="l"/>
              </a:tabLst>
            </a:pPr>
            <a:r>
              <a:rPr lang="el-GR" sz="2800" b="1" spc="3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διατηρώ </a:t>
            </a:r>
            <a:r>
              <a:rPr lang="el-GR" sz="2800" b="1" spc="3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ιδανικό βάρος για την ηλικία μου </a:t>
            </a:r>
            <a:endParaRPr lang="el-GR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69" y="36292"/>
            <a:ext cx="809126" cy="775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4071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8484" y="115889"/>
            <a:ext cx="9059779" cy="6492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defTabSz="457207">
              <a:buClr>
                <a:schemeClr val="tx1"/>
              </a:buClr>
              <a:buSzPct val="80000"/>
              <a:defRPr/>
            </a:pPr>
            <a:r>
              <a:rPr lang="el-GR" altLang="el-GR" sz="2800" b="1" dirty="0" smtClean="0">
                <a:solidFill>
                  <a:srgbClr val="00B050"/>
                </a:solidFill>
              </a:rPr>
              <a:t>ΤΑ ΘΡΕΠΤΙΚΑ ΣΥΣΤΑΤΙΚΑ ΤΩΝ ΤΡΟΦΩΝ</a:t>
            </a:r>
            <a:endParaRPr lang="el-GR" altLang="el-GR" sz="2800" b="1" dirty="0">
              <a:solidFill>
                <a:srgbClr val="00B05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992314" y="1284289"/>
            <a:ext cx="8104187" cy="5457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 defTabSz="457207">
              <a:lnSpc>
                <a:spcPct val="150000"/>
              </a:lnSpc>
              <a:spcBef>
                <a:spcPct val="0"/>
              </a:spcBef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l-GR" altLang="el-GR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0" indent="0" algn="ctr" defTabSz="457207">
              <a:lnSpc>
                <a:spcPct val="150000"/>
              </a:lnSpc>
              <a:spcBef>
                <a:spcPct val="0"/>
              </a:spcBef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l-GR" altLang="el-GR" sz="3200" b="1" dirty="0">
                <a:solidFill>
                  <a:srgbClr val="0000FF"/>
                </a:solidFill>
              </a:rPr>
              <a:t>Υδατάνθρακες</a:t>
            </a:r>
          </a:p>
          <a:p>
            <a:pPr marL="0" indent="0" algn="ctr" defTabSz="457207">
              <a:lnSpc>
                <a:spcPct val="150000"/>
              </a:lnSpc>
              <a:spcBef>
                <a:spcPct val="0"/>
              </a:spcBef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l-GR" altLang="el-GR" sz="3200" b="1" dirty="0">
                <a:solidFill>
                  <a:srgbClr val="C00000"/>
                </a:solidFill>
              </a:rPr>
              <a:t>Πρωτεΐνες/Λευκώματα</a:t>
            </a:r>
          </a:p>
          <a:p>
            <a:pPr marL="0" indent="0" algn="ctr" defTabSz="457207">
              <a:lnSpc>
                <a:spcPct val="150000"/>
              </a:lnSpc>
              <a:spcBef>
                <a:spcPct val="0"/>
              </a:spcBef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l-GR" altLang="el-GR" sz="3200" b="1" dirty="0">
                <a:solidFill>
                  <a:srgbClr val="FFFF00"/>
                </a:solidFill>
              </a:rPr>
              <a:t>Λίπη και Έλαια</a:t>
            </a:r>
          </a:p>
          <a:p>
            <a:pPr marL="0" indent="0" algn="ctr" defTabSz="457207">
              <a:lnSpc>
                <a:spcPct val="150000"/>
              </a:lnSpc>
              <a:spcBef>
                <a:spcPct val="0"/>
              </a:spcBef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l-GR" altLang="el-GR" sz="3200" b="1" dirty="0">
                <a:solidFill>
                  <a:srgbClr val="FF3399"/>
                </a:solidFill>
              </a:rPr>
              <a:t>Βιταμίνες</a:t>
            </a:r>
          </a:p>
          <a:p>
            <a:pPr marL="0" indent="0" algn="ctr" defTabSz="457207">
              <a:lnSpc>
                <a:spcPct val="150000"/>
              </a:lnSpc>
              <a:spcBef>
                <a:spcPct val="0"/>
              </a:spcBef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l-GR" altLang="el-GR" sz="3200" b="1" dirty="0">
                <a:solidFill>
                  <a:srgbClr val="00FF00"/>
                </a:solidFill>
              </a:rPr>
              <a:t>Μέταλλα</a:t>
            </a:r>
          </a:p>
          <a:p>
            <a:pPr marL="0" indent="0" algn="ctr" defTabSz="457207">
              <a:lnSpc>
                <a:spcPct val="150000"/>
              </a:lnSpc>
              <a:spcBef>
                <a:spcPct val="0"/>
              </a:spcBef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l-GR" altLang="el-GR" sz="3200" b="1" dirty="0">
                <a:solidFill>
                  <a:srgbClr val="00B0F0"/>
                </a:solidFill>
              </a:rPr>
              <a:t>Νερό</a:t>
            </a:r>
          </a:p>
          <a:p>
            <a:pPr marL="0" indent="0" algn="ctr" defTabSz="457207">
              <a:spcBef>
                <a:spcPct val="0"/>
              </a:spcBef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l-GR" altLang="el-GR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0" indent="0" algn="ctr" defTabSz="457207">
              <a:spcBef>
                <a:spcPct val="0"/>
              </a:spcBef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l-GR" altLang="el-GR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0" indent="0" algn="ctr" defTabSz="457207">
              <a:lnSpc>
                <a:spcPct val="150000"/>
              </a:lnSpc>
              <a:spcBef>
                <a:spcPct val="0"/>
              </a:spcBef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l-GR" altLang="el-GR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5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Τίτλος 1"/>
          <p:cNvSpPr>
            <a:spLocks noGrp="1"/>
          </p:cNvSpPr>
          <p:nvPr>
            <p:ph type="title"/>
          </p:nvPr>
        </p:nvSpPr>
        <p:spPr>
          <a:xfrm>
            <a:off x="1524001" y="1"/>
            <a:ext cx="8893175" cy="1852613"/>
          </a:xfrm>
        </p:spPr>
        <p:txBody>
          <a:bodyPr>
            <a:normAutofit fontScale="90000"/>
          </a:bodyPr>
          <a:lstStyle/>
          <a:p>
            <a:pPr algn="ctr"/>
            <a:r>
              <a:rPr lang="el-GR" altLang="el-GR">
                <a:solidFill>
                  <a:srgbClr val="FF3399"/>
                </a:solidFill>
              </a:rPr>
              <a:t>Η Υγιεινή Διατροφή </a:t>
            </a:r>
            <a:br>
              <a:rPr lang="el-GR" altLang="el-GR">
                <a:solidFill>
                  <a:srgbClr val="FF3399"/>
                </a:solidFill>
              </a:rPr>
            </a:br>
            <a:r>
              <a:rPr lang="el-GR" altLang="el-GR">
                <a:solidFill>
                  <a:srgbClr val="FF3399"/>
                </a:solidFill>
              </a:rPr>
              <a:t>μαζί με την Άσκηση από μικρή ηλικία συμβάλλουν στην καλή υγεία</a:t>
            </a:r>
            <a:br>
              <a:rPr lang="el-GR" altLang="el-GR">
                <a:solidFill>
                  <a:srgbClr val="FF3399"/>
                </a:solidFill>
              </a:rPr>
            </a:br>
            <a:endParaRPr lang="el-GR" altLang="el-GR"/>
          </a:p>
        </p:txBody>
      </p:sp>
      <p:pic>
        <p:nvPicPr>
          <p:cNvPr id="54275" name="Picture 4" descr="Teenag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1" y="1852614"/>
            <a:ext cx="6048375" cy="5184775"/>
          </a:xfrm>
          <a:noFill/>
        </p:spPr>
      </p:pic>
    </p:spTree>
    <p:extLst>
      <p:ext uri="{BB962C8B-B14F-4D97-AF65-F5344CB8AC3E}">
        <p14:creationId xmlns:p14="http://schemas.microsoft.com/office/powerpoint/2010/main" val="21863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0" name="Puzzle3"/>
          <p:cNvSpPr>
            <a:spLocks noEditPoints="1" noChangeArrowheads="1"/>
          </p:cNvSpPr>
          <p:nvPr/>
        </p:nvSpPr>
        <p:spPr bwMode="auto">
          <a:xfrm>
            <a:off x="5822156" y="-203994"/>
            <a:ext cx="2420938" cy="26400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273 w 21600"/>
              <a:gd name="T25" fmla="*/ 7719 h 21600"/>
              <a:gd name="T26" fmla="*/ 19149 w 21600"/>
              <a:gd name="T27" fmla="*/ 202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3C6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>
                <a:latin typeface="Verdana" panose="020B0604030504040204" pitchFamily="34" charset="0"/>
              </a:rPr>
              <a:t>  </a:t>
            </a:r>
            <a:endParaRPr lang="el-GR" altLang="el-GR" sz="2800" b="1">
              <a:latin typeface="Comic Sans MS" panose="030F0702030302020204" pitchFamily="66" charset="0"/>
            </a:endParaRPr>
          </a:p>
        </p:txBody>
      </p:sp>
      <p:sp>
        <p:nvSpPr>
          <p:cNvPr id="177161" name="Puzzle2"/>
          <p:cNvSpPr>
            <a:spLocks noEditPoints="1" noChangeArrowheads="1"/>
          </p:cNvSpPr>
          <p:nvPr/>
        </p:nvSpPr>
        <p:spPr bwMode="auto">
          <a:xfrm>
            <a:off x="4871864" y="1764904"/>
            <a:ext cx="4360540" cy="28162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388 w 21600"/>
              <a:gd name="T25" fmla="*/ 6742 h 21600"/>
              <a:gd name="T26" fmla="*/ 16177 w 21600"/>
              <a:gd name="T27" fmla="*/ 2044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99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ΠΡΩΤΕΪΝΕΣ</a:t>
            </a:r>
          </a:p>
        </p:txBody>
      </p:sp>
      <p:sp>
        <p:nvSpPr>
          <p:cNvPr id="177162" name="Puzzle4"/>
          <p:cNvSpPr>
            <a:spLocks noEditPoints="1" noChangeArrowheads="1"/>
          </p:cNvSpPr>
          <p:nvPr/>
        </p:nvSpPr>
        <p:spPr bwMode="auto">
          <a:xfrm>
            <a:off x="2668464" y="1916832"/>
            <a:ext cx="3211513" cy="30734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76 w 21600"/>
              <a:gd name="T25" fmla="*/ 5664 h 21600"/>
              <a:gd name="T26" fmla="*/ 20203 w 21600"/>
              <a:gd name="T27" fmla="*/ 1598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33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>
                <a:latin typeface="Verdana" panose="020B0604030504040204" pitchFamily="34" charset="0"/>
              </a:rPr>
              <a:t>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>
                <a:latin typeface="Verdana" panose="020B0604030504040204" pitchFamily="34" charset="0"/>
              </a:rPr>
              <a:t>    </a:t>
            </a:r>
            <a:r>
              <a:rPr lang="el-GR" altLang="el-GR" sz="2400" b="1" dirty="0">
                <a:latin typeface="Verdana" panose="020B0604030504040204" pitchFamily="34" charset="0"/>
              </a:rPr>
              <a:t>   </a:t>
            </a:r>
            <a:r>
              <a:rPr lang="el-GR" altLang="el-GR" sz="2800" b="1" dirty="0">
                <a:latin typeface="Comic Sans MS" panose="030F0702030302020204" pitchFamily="66" charset="0"/>
              </a:rPr>
              <a:t>ΝΕΡΟ </a:t>
            </a:r>
            <a:r>
              <a:rPr lang="el-GR" altLang="el-GR" sz="2800" b="1" dirty="0">
                <a:latin typeface="Verdana" panose="020B0604030504040204" pitchFamily="34" charset="0"/>
              </a:rPr>
              <a:t> </a:t>
            </a:r>
            <a:r>
              <a:rPr lang="el-GR" altLang="el-GR" dirty="0">
                <a:latin typeface="Verdana" panose="020B0604030504040204" pitchFamily="34" charset="0"/>
              </a:rPr>
              <a:t>               </a:t>
            </a:r>
          </a:p>
        </p:txBody>
      </p:sp>
      <p:sp>
        <p:nvSpPr>
          <p:cNvPr id="177163" name="Puzzle1"/>
          <p:cNvSpPr>
            <a:spLocks noEditPoints="1" noChangeArrowheads="1"/>
          </p:cNvSpPr>
          <p:nvPr/>
        </p:nvSpPr>
        <p:spPr bwMode="auto">
          <a:xfrm>
            <a:off x="1343472" y="271463"/>
            <a:ext cx="5832648" cy="26019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6 w 21600"/>
              <a:gd name="T25" fmla="*/ 2569 h 21600"/>
              <a:gd name="T26" fmla="*/ 16132 w 21600"/>
              <a:gd name="T27" fmla="*/ 1955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CC66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3200" b="1" dirty="0">
              <a:solidFill>
                <a:srgbClr val="003399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 b="1" dirty="0">
              <a:solidFill>
                <a:srgbClr val="003399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300" b="1" dirty="0">
                <a:solidFill>
                  <a:srgbClr val="003399"/>
                </a:solidFill>
                <a:latin typeface="Comic Sans MS" panose="030F0702030302020204" pitchFamily="66" charset="0"/>
              </a:rPr>
              <a:t>ΥΔΑΤΑΝΘΡΑΚΕΣ</a:t>
            </a:r>
          </a:p>
        </p:txBody>
      </p:sp>
      <p:sp>
        <p:nvSpPr>
          <p:cNvPr id="177170" name="Puzzle3"/>
          <p:cNvSpPr>
            <a:spLocks noEditPoints="1" noChangeArrowheads="1"/>
          </p:cNvSpPr>
          <p:nvPr/>
        </p:nvSpPr>
        <p:spPr bwMode="auto">
          <a:xfrm>
            <a:off x="5584825" y="3709988"/>
            <a:ext cx="2420938" cy="26400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273 w 21600"/>
              <a:gd name="T25" fmla="*/ 7719 h 21600"/>
              <a:gd name="T26" fmla="*/ 19149 w 21600"/>
              <a:gd name="T27" fmla="*/ 202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CFE696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>
                <a:latin typeface="Verdana" panose="020B0604030504040204" pitchFamily="34" charset="0"/>
              </a:rPr>
              <a:t> </a:t>
            </a:r>
            <a:endParaRPr lang="el-GR" altLang="el-GR" sz="2800" b="1">
              <a:latin typeface="Comic Sans MS" panose="030F0702030302020204" pitchFamily="66" charset="0"/>
            </a:endParaRPr>
          </a:p>
        </p:txBody>
      </p:sp>
      <p:sp>
        <p:nvSpPr>
          <p:cNvPr id="177171" name="Puzzle1"/>
          <p:cNvSpPr>
            <a:spLocks noEditPoints="1" noChangeArrowheads="1"/>
          </p:cNvSpPr>
          <p:nvPr/>
        </p:nvSpPr>
        <p:spPr bwMode="auto">
          <a:xfrm>
            <a:off x="1961025" y="4231847"/>
            <a:ext cx="4649788" cy="22844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6 w 21600"/>
              <a:gd name="T25" fmla="*/ 2569 h 21600"/>
              <a:gd name="T26" fmla="*/ 16132 w 21600"/>
              <a:gd name="T27" fmla="*/ 1955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4B8D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28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b="1" dirty="0">
                <a:solidFill>
                  <a:srgbClr val="FF3399"/>
                </a:solidFill>
                <a:latin typeface="Comic Sans MS" panose="030F0702030302020204" pitchFamily="66" charset="0"/>
              </a:rPr>
              <a:t>ΒΙΤΑΜΙΝΕΣ</a:t>
            </a:r>
          </a:p>
        </p:txBody>
      </p:sp>
      <p:sp>
        <p:nvSpPr>
          <p:cNvPr id="177172" name="Puzzle1"/>
          <p:cNvSpPr>
            <a:spLocks noEditPoints="1" noChangeArrowheads="1"/>
          </p:cNvSpPr>
          <p:nvPr/>
        </p:nvSpPr>
        <p:spPr bwMode="auto">
          <a:xfrm>
            <a:off x="7281046" y="376239"/>
            <a:ext cx="3910013" cy="23002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6 w 21600"/>
              <a:gd name="T25" fmla="*/ 2569 h 21600"/>
              <a:gd name="T26" fmla="*/ 16132 w 21600"/>
              <a:gd name="T27" fmla="*/ 1955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36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3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ΛΙΠΗ</a:t>
            </a:r>
          </a:p>
        </p:txBody>
      </p:sp>
      <p:sp>
        <p:nvSpPr>
          <p:cNvPr id="177174" name="Puzzle1"/>
          <p:cNvSpPr>
            <a:spLocks noEditPoints="1" noChangeArrowheads="1"/>
          </p:cNvSpPr>
          <p:nvPr/>
        </p:nvSpPr>
        <p:spPr bwMode="auto">
          <a:xfrm>
            <a:off x="7032626" y="4357689"/>
            <a:ext cx="4259263" cy="23082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6 w 21600"/>
              <a:gd name="T25" fmla="*/ 2569 h 21600"/>
              <a:gd name="T26" fmla="*/ 16132 w 21600"/>
              <a:gd name="T27" fmla="*/ 1955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E7637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Rectangle 23"/>
          <p:cNvSpPr>
            <a:spLocks noChangeArrowheads="1"/>
          </p:cNvSpPr>
          <p:nvPr/>
        </p:nvSpPr>
        <p:spPr bwMode="auto">
          <a:xfrm>
            <a:off x="8112125" y="5157788"/>
            <a:ext cx="2432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800" b="1" dirty="0">
                <a:latin typeface="Comic Sans MS" panose="030F0702030302020204" pitchFamily="66" charset="0"/>
              </a:rPr>
              <a:t>ΜΕΤΑΛΛΑ</a:t>
            </a:r>
          </a:p>
        </p:txBody>
      </p:sp>
    </p:spTree>
    <p:extLst>
      <p:ext uri="{BB962C8B-B14F-4D97-AF65-F5344CB8AC3E}">
        <p14:creationId xmlns:p14="http://schemas.microsoft.com/office/powerpoint/2010/main" val="224122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0" grpId="0" animBg="1"/>
      <p:bldP spid="177161" grpId="0" animBg="1"/>
      <p:bldP spid="177162" grpId="0" animBg="1"/>
      <p:bldP spid="177163" grpId="0" animBg="1"/>
      <p:bldP spid="177170" grpId="0" animBg="1"/>
      <p:bldP spid="177171" grpId="0" animBg="1"/>
      <p:bldP spid="1771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3"/>
          <p:cNvSpPr>
            <a:spLocks noGrp="1"/>
          </p:cNvSpPr>
          <p:nvPr>
            <p:ph type="title"/>
          </p:nvPr>
        </p:nvSpPr>
        <p:spPr>
          <a:xfrm>
            <a:off x="1603749" y="1228747"/>
            <a:ext cx="9408583" cy="7921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l-GR" alt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altLang="el-GR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l-GR" alt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Ομάδες Τροφίμων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/>
            </a:r>
            <a:br>
              <a:rPr lang="el-GR" altLang="el-GR" dirty="0" smtClean="0"/>
            </a:br>
            <a:endParaRPr lang="el-GR" altLang="el-GR" dirty="0" smtClean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840366" y="1221804"/>
            <a:ext cx="11351633" cy="5636196"/>
          </a:xfr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1436688" indent="-1436688" defTabSz="457207" eaLnBrk="1" fontAlgn="auto" hangingPunct="1">
              <a:spcBef>
                <a:spcPct val="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itchFamily="18" charset="2"/>
              <a:buNone/>
              <a:tabLst>
                <a:tab pos="1973263" algn="l"/>
              </a:tabLst>
              <a:defRPr/>
            </a:pPr>
            <a:r>
              <a:rPr lang="el-GR" altLang="el-GR" sz="2600" b="1" spc="300" dirty="0" smtClean="0">
                <a:solidFill>
                  <a:srgbClr val="0000FF"/>
                </a:solidFill>
              </a:rPr>
              <a:t>1</a:t>
            </a:r>
            <a:r>
              <a:rPr lang="el-GR" altLang="el-GR" sz="2600" b="1" spc="300" baseline="30000" dirty="0" smtClean="0">
                <a:solidFill>
                  <a:srgbClr val="0000FF"/>
                </a:solidFill>
              </a:rPr>
              <a:t>η</a:t>
            </a:r>
            <a:r>
              <a:rPr lang="el-GR" altLang="el-GR" sz="2600" b="1" spc="300" dirty="0" smtClean="0">
                <a:solidFill>
                  <a:srgbClr val="0000FF"/>
                </a:solidFill>
              </a:rPr>
              <a:t>:</a:t>
            </a:r>
            <a:r>
              <a:rPr lang="en-US" altLang="el-GR" sz="2600" b="1" spc="300" dirty="0" smtClean="0">
                <a:solidFill>
                  <a:srgbClr val="0000FF"/>
                </a:solidFill>
              </a:rPr>
              <a:t> </a:t>
            </a:r>
            <a:r>
              <a:rPr lang="el-GR" altLang="el-GR" sz="2600" b="1" spc="300" dirty="0" smtClean="0">
                <a:solidFill>
                  <a:srgbClr val="0000FF"/>
                </a:solidFill>
              </a:rPr>
              <a:t> </a:t>
            </a:r>
            <a:r>
              <a:rPr lang="el-GR" altLang="el-GR" b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Δημητριακά</a:t>
            </a:r>
          </a:p>
          <a:p>
            <a:pPr marL="1436688" indent="-1436688" defTabSz="457207" eaLnBrk="1" fontAlgn="auto" hangingPunct="1">
              <a:spcBef>
                <a:spcPct val="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itchFamily="18" charset="2"/>
              <a:buNone/>
              <a:defRPr/>
            </a:pPr>
            <a:endParaRPr lang="el-GR" altLang="el-GR" sz="1600" b="1" dirty="0" smtClean="0">
              <a:solidFill>
                <a:schemeClr val="tx1"/>
              </a:solidFill>
            </a:endParaRPr>
          </a:p>
          <a:p>
            <a:pPr marL="1436688" indent="-1436688" defTabSz="457207" eaLnBrk="1" fontAlgn="auto" hangingPunct="1">
              <a:spcBef>
                <a:spcPct val="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itchFamily="18" charset="2"/>
              <a:buNone/>
              <a:defRPr/>
            </a:pPr>
            <a:r>
              <a:rPr lang="el-GR" altLang="el-GR" b="1" spc="300" dirty="0" smtClean="0">
                <a:solidFill>
                  <a:srgbClr val="0000FF"/>
                </a:solidFill>
              </a:rPr>
              <a:t>2</a:t>
            </a:r>
            <a:r>
              <a:rPr lang="el-GR" altLang="el-GR" b="1" spc="300" baseline="30000" dirty="0" smtClean="0">
                <a:solidFill>
                  <a:srgbClr val="0000FF"/>
                </a:solidFill>
              </a:rPr>
              <a:t>η</a:t>
            </a:r>
            <a:r>
              <a:rPr lang="el-GR" altLang="el-GR" b="1" spc="300" dirty="0" smtClean="0">
                <a:solidFill>
                  <a:srgbClr val="0000FF"/>
                </a:solidFill>
              </a:rPr>
              <a:t>:</a:t>
            </a:r>
            <a:r>
              <a:rPr lang="en-US" altLang="el-GR" b="1" spc="300" dirty="0" smtClean="0">
                <a:solidFill>
                  <a:srgbClr val="0000FF"/>
                </a:solidFill>
              </a:rPr>
              <a:t> </a:t>
            </a:r>
            <a:r>
              <a:rPr lang="el-GR" altLang="el-GR" b="1" spc="300" dirty="0" smtClean="0">
                <a:solidFill>
                  <a:srgbClr val="0000FF"/>
                </a:solidFill>
              </a:rPr>
              <a:t> </a:t>
            </a:r>
            <a:r>
              <a:rPr lang="el-GR" altLang="el-GR" b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Φρούτα</a:t>
            </a:r>
            <a:endParaRPr lang="el-GR" altLang="el-GR" dirty="0" smtClean="0">
              <a:solidFill>
                <a:srgbClr val="0000FF"/>
              </a:solidFill>
            </a:endParaRPr>
          </a:p>
          <a:p>
            <a:pPr marL="261938" indent="-261938" defTabSz="457207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endParaRPr lang="el-GR" altLang="el-GR" sz="1600" dirty="0" smtClean="0">
              <a:solidFill>
                <a:srgbClr val="C00000"/>
              </a:solidFill>
            </a:endParaRPr>
          </a:p>
          <a:p>
            <a:pPr marL="536575" indent="-536575" defTabSz="457207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l-GR" altLang="el-GR" b="1" spc="300" dirty="0" smtClean="0">
                <a:solidFill>
                  <a:srgbClr val="0000FF"/>
                </a:solidFill>
              </a:rPr>
              <a:t>3</a:t>
            </a:r>
            <a:r>
              <a:rPr lang="el-GR" altLang="el-GR" b="1" spc="300" baseline="30000" dirty="0" smtClean="0">
                <a:solidFill>
                  <a:srgbClr val="0000FF"/>
                </a:solidFill>
              </a:rPr>
              <a:t>η</a:t>
            </a:r>
            <a:r>
              <a:rPr lang="el-GR" altLang="el-GR" b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altLang="el-GR" b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altLang="el-GR" b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Λαχανικά</a:t>
            </a:r>
          </a:p>
          <a:p>
            <a:pPr marL="261938" indent="-261938" defTabSz="457207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endParaRPr lang="el-GR" altLang="el-GR" sz="2800" dirty="0" smtClean="0">
              <a:solidFill>
                <a:srgbClr val="FFFF00"/>
              </a:solidFill>
            </a:endParaRPr>
          </a:p>
          <a:p>
            <a:pPr marL="261938" indent="-261938" defTabSz="457207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itchFamily="18" charset="2"/>
              <a:buNone/>
              <a:tabLst>
                <a:tab pos="536575" algn="l"/>
              </a:tabLst>
              <a:defRPr/>
            </a:pPr>
            <a:r>
              <a:rPr lang="el-GR" altLang="el-GR" b="1" spc="300" dirty="0" smtClean="0">
                <a:solidFill>
                  <a:srgbClr val="0000FF"/>
                </a:solidFill>
              </a:rPr>
              <a:t>4</a:t>
            </a:r>
            <a:r>
              <a:rPr lang="el-GR" altLang="el-GR" b="1" spc="300" baseline="30000" dirty="0" smtClean="0">
                <a:solidFill>
                  <a:srgbClr val="0000FF"/>
                </a:solidFill>
              </a:rPr>
              <a:t>η</a:t>
            </a:r>
            <a:r>
              <a:rPr lang="el-GR" altLang="el-GR" b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Γαλακτοκομικά</a:t>
            </a:r>
          </a:p>
          <a:p>
            <a:pPr marL="261938" indent="-261938" defTabSz="457207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itchFamily="18" charset="2"/>
              <a:buNone/>
              <a:tabLst>
                <a:tab pos="536575" algn="l"/>
              </a:tabLst>
              <a:defRPr/>
            </a:pPr>
            <a:endParaRPr lang="el-GR" altLang="el-GR" sz="2800" b="1" spc="3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1938" indent="-261938" defTabSz="457207">
              <a:spcBef>
                <a:spcPct val="0"/>
              </a:spcBef>
              <a:buClr>
                <a:schemeClr val="bg2">
                  <a:lumMod val="40000"/>
                  <a:lumOff val="60000"/>
                </a:schemeClr>
              </a:buClr>
              <a:buNone/>
              <a:tabLst>
                <a:tab pos="536575" algn="l"/>
              </a:tabLst>
              <a:defRPr/>
            </a:pPr>
            <a:r>
              <a:rPr lang="el-GR" altLang="el-GR" b="1" spc="300" dirty="0" smtClean="0">
                <a:solidFill>
                  <a:srgbClr val="0000FF"/>
                </a:solidFill>
              </a:rPr>
              <a:t>5</a:t>
            </a:r>
            <a:r>
              <a:rPr lang="el-GR" altLang="el-GR" b="1" spc="300" baseline="30000" dirty="0" smtClean="0">
                <a:solidFill>
                  <a:srgbClr val="0000FF"/>
                </a:solidFill>
              </a:rPr>
              <a:t>η</a:t>
            </a:r>
            <a:r>
              <a:rPr lang="el-GR" altLang="el-GR" b="1" dirty="0" smtClean="0">
                <a:solidFill>
                  <a:srgbClr val="0000FF"/>
                </a:solidFill>
              </a:rPr>
              <a:t>:  </a:t>
            </a:r>
            <a:r>
              <a:rPr lang="el-GR" altLang="el-GR" b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Κρέατα, θαλασσινά, αυγά, όσπρια, ξηροί καρποί</a:t>
            </a:r>
          </a:p>
          <a:p>
            <a:pPr marL="261938" indent="-261938" defTabSz="457207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itchFamily="18" charset="2"/>
              <a:buNone/>
              <a:tabLst>
                <a:tab pos="536575" algn="l"/>
              </a:tabLst>
              <a:defRPr/>
            </a:pPr>
            <a:endParaRPr lang="el-GR" altLang="el-GR" sz="2800" dirty="0">
              <a:solidFill>
                <a:srgbClr val="0000FF"/>
              </a:solidFill>
            </a:endParaRPr>
          </a:p>
          <a:p>
            <a:pPr marL="0" indent="0" defTabSz="457207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l-GR" altLang="el-GR" b="1" spc="300" dirty="0" smtClean="0">
                <a:solidFill>
                  <a:srgbClr val="0000FF"/>
                </a:solidFill>
              </a:rPr>
              <a:t>6</a:t>
            </a:r>
            <a:r>
              <a:rPr lang="el-GR" altLang="el-GR" b="1" spc="300" baseline="30000" dirty="0" smtClean="0">
                <a:solidFill>
                  <a:srgbClr val="0000FF"/>
                </a:solidFill>
              </a:rPr>
              <a:t>η</a:t>
            </a:r>
            <a:r>
              <a:rPr lang="el-GR" altLang="el-GR" b="1" spc="300" dirty="0" smtClean="0">
                <a:solidFill>
                  <a:srgbClr val="0000FF"/>
                </a:solidFill>
              </a:rPr>
              <a:t>:  </a:t>
            </a:r>
            <a:r>
              <a:rPr lang="el-GR" altLang="el-GR" b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Λίπη &amp; έλαια</a:t>
            </a:r>
          </a:p>
          <a:p>
            <a:pPr marL="0" indent="0" defTabSz="457207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endParaRPr lang="el-GR" altLang="el-GR" sz="2800" b="1" spc="3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defTabSz="457207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l-GR" altLang="el-GR" b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l-GR" altLang="el-GR" b="1" spc="300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altLang="el-GR" b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Βιομηχανοποιημένα (αναψυκτικά, αλλαντικά,		</a:t>
            </a:r>
          </a:p>
          <a:p>
            <a:pPr marL="0" indent="0" defTabSz="457207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l-GR" altLang="el-GR" b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πατατάκια, γαριδάκια)</a:t>
            </a:r>
            <a:endParaRPr lang="el-GR" altLang="el-GR" b="1" spc="3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290" name="Picture 2" descr="Αποτέλεσμα εικόνας για ψωμι φωτογραφιε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9193" y="1175660"/>
            <a:ext cx="1482380" cy="682170"/>
          </a:xfrm>
          <a:prstGeom prst="rect">
            <a:avLst/>
          </a:prstGeom>
          <a:noFill/>
        </p:spPr>
      </p:pic>
      <p:pic>
        <p:nvPicPr>
          <p:cNvPr id="5" name="Picture 7" descr="Αποτέλεσμα εικόνας για φρουτ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2648" y="1898769"/>
            <a:ext cx="1524000" cy="6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Τίτλος 12"/>
          <p:cNvSpPr txBox="1">
            <a:spLocks/>
          </p:cNvSpPr>
          <p:nvPr/>
        </p:nvSpPr>
        <p:spPr>
          <a:xfrm rot="276597">
            <a:off x="1280471" y="1423384"/>
            <a:ext cx="7850761" cy="1847321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>
            <a:prstTxWarp prst="textArchUp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Υγιεινός τρόπος ζωής:</a:t>
            </a:r>
            <a:r>
              <a:rPr kumimoji="0" lang="en-US" sz="2400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400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Υγιεινή δ</a:t>
            </a:r>
            <a:r>
              <a:rPr kumimoji="0" lang="el-GR" sz="2400" b="1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ιατροφή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l-GR" sz="28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sz="3600" b="1" i="0" u="none" strike="noStrike" kern="1200" cap="none" spc="300" normalizeH="0" baseline="0" noProof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9" descr="http://www.wyndhamhealth.com/wp-content/uploads/2011/08/iStock_VegetablesSmall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4684" t="8061" r="5457" b="7295"/>
          <a:stretch>
            <a:fillRect/>
          </a:stretch>
        </p:blipFill>
        <p:spPr bwMode="auto">
          <a:xfrm>
            <a:off x="6720077" y="2599138"/>
            <a:ext cx="1596572" cy="63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Αποτέλεσμα εικόνας για γαλακτοκομικα φωτογραφιες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t="19101"/>
          <a:stretch>
            <a:fillRect/>
          </a:stretch>
        </p:blipFill>
        <p:spPr bwMode="auto">
          <a:xfrm>
            <a:off x="6779620" y="3309257"/>
            <a:ext cx="1493489" cy="726147"/>
          </a:xfrm>
          <a:prstGeom prst="rect">
            <a:avLst/>
          </a:prstGeom>
          <a:noFill/>
        </p:spPr>
      </p:pic>
      <p:pic>
        <p:nvPicPr>
          <p:cNvPr id="10" name="Picture 6" descr="Αποτέλεσμα εικόνας για εικονες για λαδι"/>
          <p:cNvPicPr>
            <a:picLocks noChangeAspect="1" noChangeArrowheads="1"/>
          </p:cNvPicPr>
          <p:nvPr/>
        </p:nvPicPr>
        <p:blipFill>
          <a:blip r:embed="rId9" cstate="print"/>
          <a:srcRect l="29258" t="3495" r="6332" b="12778"/>
          <a:stretch>
            <a:fillRect/>
          </a:stretch>
        </p:blipFill>
        <p:spPr bwMode="auto">
          <a:xfrm>
            <a:off x="5337175" y="5036457"/>
            <a:ext cx="943428" cy="653143"/>
          </a:xfrm>
          <a:prstGeom prst="rect">
            <a:avLst/>
          </a:prstGeom>
          <a:noFill/>
        </p:spPr>
      </p:pic>
      <p:pic>
        <p:nvPicPr>
          <p:cNvPr id="12" name="Picture 6" descr="Αποτέλεσμα εικόνας για εικονες για γαριδάκια"/>
          <p:cNvPicPr>
            <a:picLocks noChangeAspect="1" noChangeArrowheads="1"/>
          </p:cNvPicPr>
          <p:nvPr/>
        </p:nvPicPr>
        <p:blipFill>
          <a:blip r:embed="rId10" cstate="print"/>
          <a:srcRect l="20144" t="4162" r="27112" b="5232"/>
          <a:stretch>
            <a:fillRect/>
          </a:stretch>
        </p:blipFill>
        <p:spPr bwMode="auto">
          <a:xfrm>
            <a:off x="9821519" y="6277970"/>
            <a:ext cx="1218745" cy="580030"/>
          </a:xfrm>
          <a:prstGeom prst="rect">
            <a:avLst/>
          </a:prstGeom>
          <a:noFill/>
        </p:spPr>
      </p:pic>
      <p:pic>
        <p:nvPicPr>
          <p:cNvPr id="13" name="Picture 4" descr="Σχετική εικόνα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33747" y="1190172"/>
            <a:ext cx="1324734" cy="682171"/>
          </a:xfrm>
          <a:prstGeom prst="rect">
            <a:avLst/>
          </a:prstGeom>
          <a:noFill/>
        </p:spPr>
      </p:pic>
      <p:pic>
        <p:nvPicPr>
          <p:cNvPr id="14" name="Picture 8" descr="Αποτέλεσμα εικόνας για εικονες για βουτυρο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 l="20684" r="11260"/>
          <a:stretch>
            <a:fillRect/>
          </a:stretch>
        </p:blipFill>
        <p:spPr bwMode="auto">
          <a:xfrm>
            <a:off x="6406752" y="5036456"/>
            <a:ext cx="1353286" cy="711201"/>
          </a:xfrm>
          <a:prstGeom prst="rect">
            <a:avLst/>
          </a:prstGeom>
          <a:noFill/>
        </p:spPr>
      </p:pic>
      <p:pic>
        <p:nvPicPr>
          <p:cNvPr id="15" name="Picture 8" descr="Σχετική εικόνα"/>
          <p:cNvPicPr>
            <a:picLocks noChangeAspect="1" noChangeArrowheads="1"/>
          </p:cNvPicPr>
          <p:nvPr/>
        </p:nvPicPr>
        <p:blipFill>
          <a:blip r:embed="rId15" cstate="print"/>
          <a:srcRect l="6970" t="1508" b="21923"/>
          <a:stretch>
            <a:fillRect/>
          </a:stretch>
        </p:blipFill>
        <p:spPr bwMode="auto">
          <a:xfrm>
            <a:off x="11350171" y="4136572"/>
            <a:ext cx="841829" cy="595085"/>
          </a:xfrm>
          <a:prstGeom prst="rect">
            <a:avLst/>
          </a:prstGeom>
          <a:noFill/>
        </p:spPr>
      </p:pic>
      <p:pic>
        <p:nvPicPr>
          <p:cNvPr id="16" name="Picture 14" descr="Σχετική εικόνα"/>
          <p:cNvPicPr>
            <a:picLocks noChangeAspect="1" noChangeArrowheads="1"/>
          </p:cNvPicPr>
          <p:nvPr/>
        </p:nvPicPr>
        <p:blipFill>
          <a:blip r:embed="rId16" cstate="print"/>
          <a:srcRect l="7663" t="8130" r="6380" b="18559"/>
          <a:stretch>
            <a:fillRect/>
          </a:stretch>
        </p:blipFill>
        <p:spPr bwMode="auto">
          <a:xfrm>
            <a:off x="10943771" y="4746169"/>
            <a:ext cx="1291771" cy="653145"/>
          </a:xfrm>
          <a:prstGeom prst="rect">
            <a:avLst/>
          </a:prstGeom>
          <a:noFill/>
        </p:spPr>
      </p:pic>
      <p:pic>
        <p:nvPicPr>
          <p:cNvPr id="17" name="Picture 6" descr="Αποτέλεσμα εικόνας για κοτοπουλο και κρεας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 l="12192" t="14420" r="12852" b="10320"/>
          <a:stretch>
            <a:fillRect/>
          </a:stretch>
        </p:blipFill>
        <p:spPr bwMode="auto">
          <a:xfrm>
            <a:off x="11016343" y="3526972"/>
            <a:ext cx="1175657" cy="609600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0869" y="36292"/>
            <a:ext cx="809126" cy="775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περιεχομένου 5"/>
          <p:cNvSpPr txBox="1">
            <a:spLocks/>
          </p:cNvSpPr>
          <p:nvPr/>
        </p:nvSpPr>
        <p:spPr bwMode="auto">
          <a:xfrm>
            <a:off x="239184" y="1754806"/>
            <a:ext cx="3361267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defTabSz="457200">
              <a:spcBef>
                <a:spcPts val="1000"/>
              </a:spcBef>
              <a:buClr>
                <a:srgbClr val="FF0000"/>
              </a:buClr>
              <a:buSzPct val="50000"/>
              <a:buFont typeface="Wingdings 3" pitchFamily="18" charset="2"/>
              <a:buChar char=""/>
              <a:defRPr/>
            </a:pPr>
            <a:r>
              <a:rPr lang="el-GR" altLang="el-GR" sz="2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σιτάρι</a:t>
            </a:r>
          </a:p>
          <a:p>
            <a:pPr marL="342900" indent="-342900" defTabSz="457200">
              <a:spcBef>
                <a:spcPts val="1000"/>
              </a:spcBef>
              <a:buClr>
                <a:srgbClr val="FF0000"/>
              </a:buClr>
              <a:buSzPct val="50000"/>
              <a:buFont typeface="Wingdings 3" pitchFamily="18" charset="2"/>
              <a:buChar char=""/>
              <a:defRPr/>
            </a:pPr>
            <a:r>
              <a:rPr lang="el-GR" altLang="el-GR" sz="2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ρύζι</a:t>
            </a:r>
          </a:p>
          <a:p>
            <a:pPr marL="342900" indent="-342900" defTabSz="457200">
              <a:spcBef>
                <a:spcPts val="1000"/>
              </a:spcBef>
              <a:buClr>
                <a:srgbClr val="FF0000"/>
              </a:buClr>
              <a:buSzPct val="50000"/>
              <a:buFont typeface="Wingdings 3" pitchFamily="18" charset="2"/>
              <a:buChar char=""/>
              <a:defRPr/>
            </a:pPr>
            <a:r>
              <a:rPr lang="el-GR" altLang="el-GR" sz="2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Κριθάρι</a:t>
            </a:r>
          </a:p>
          <a:p>
            <a:pPr marL="342900" indent="-342900" defTabSz="457200">
              <a:spcBef>
                <a:spcPts val="1000"/>
              </a:spcBef>
              <a:buClr>
                <a:srgbClr val="FF0000"/>
              </a:buClr>
              <a:buSzPct val="50000"/>
              <a:buFont typeface="Wingdings 3" pitchFamily="18" charset="2"/>
              <a:buChar char=""/>
              <a:defRPr/>
            </a:pPr>
            <a:r>
              <a:rPr lang="el-GR" altLang="el-GR" sz="2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σίκαλη</a:t>
            </a:r>
          </a:p>
          <a:p>
            <a:pPr marL="342900" indent="-342900" defTabSz="457200">
              <a:spcBef>
                <a:spcPts val="1000"/>
              </a:spcBef>
              <a:buClr>
                <a:srgbClr val="FF0000"/>
              </a:buClr>
              <a:buSzPct val="50000"/>
              <a:buFont typeface="Wingdings 3" pitchFamily="18" charset="2"/>
              <a:buChar char=""/>
              <a:defRPr/>
            </a:pPr>
            <a:r>
              <a:rPr lang="el-GR" altLang="el-GR" sz="2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βρώμη</a:t>
            </a:r>
          </a:p>
          <a:p>
            <a:pPr marL="342900" indent="-342900" defTabSz="457200">
              <a:spcBef>
                <a:spcPts val="1000"/>
              </a:spcBef>
              <a:buClr>
                <a:srgbClr val="FF0000"/>
              </a:buClr>
              <a:buSzPct val="50000"/>
              <a:buFont typeface="Wingdings 3" pitchFamily="18" charset="2"/>
              <a:buChar char=""/>
              <a:defRPr/>
            </a:pPr>
            <a:r>
              <a:rPr lang="el-GR" altLang="el-GR" sz="2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Καλαμπόκι</a:t>
            </a:r>
          </a:p>
          <a:p>
            <a:pPr marL="342900" indent="-3429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None/>
              <a:defRPr/>
            </a:pPr>
            <a:endParaRPr lang="el-GR" altLang="el-GR" dirty="0">
              <a:latin typeface="+mj-lt"/>
              <a:ea typeface="+mj-ea"/>
              <a:cs typeface="+mj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/>
            </a:pPr>
            <a:endParaRPr lang="el-GR" altLang="el-GR" dirty="0">
              <a:latin typeface="+mj-lt"/>
              <a:ea typeface="+mj-ea"/>
              <a:cs typeface="+mj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/>
            </a:pPr>
            <a:endParaRPr lang="el-GR" altLang="el-GR" dirty="0">
              <a:latin typeface="+mj-lt"/>
              <a:ea typeface="+mj-ea"/>
              <a:cs typeface="+mj-cs"/>
            </a:endParaRPr>
          </a:p>
        </p:txBody>
      </p:sp>
      <p:sp>
        <p:nvSpPr>
          <p:cNvPr id="9" name="Θέση περιεχομένου 5"/>
          <p:cNvSpPr txBox="1">
            <a:spLocks/>
          </p:cNvSpPr>
          <p:nvPr/>
        </p:nvSpPr>
        <p:spPr bwMode="auto">
          <a:xfrm>
            <a:off x="1" y="5157788"/>
            <a:ext cx="3275462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>
            <a:normAutofit fontScale="62500" lnSpcReduction="20000"/>
          </a:bodyPr>
          <a:lstStyle/>
          <a:p>
            <a:pPr marL="174625" indent="-174625" algn="ctr" defTabSz="457200">
              <a:lnSpc>
                <a:spcPct val="160000"/>
              </a:lnSpc>
              <a:spcBef>
                <a:spcPts val="1000"/>
              </a:spcBef>
              <a:buClr>
                <a:srgbClr val="8AD0D6"/>
              </a:buClr>
              <a:buSzPct val="80000"/>
              <a:defRPr/>
            </a:pPr>
            <a:r>
              <a:rPr lang="el-GR" altLang="el-GR" sz="3100" b="1" dirty="0" smtClean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Ψωμί,  φρυγανιές, παξιμάδια, </a:t>
            </a:r>
          </a:p>
          <a:p>
            <a:pPr marL="174625" indent="-174625" algn="ctr" defTabSz="457200">
              <a:lnSpc>
                <a:spcPct val="160000"/>
              </a:lnSpc>
              <a:buClr>
                <a:srgbClr val="8AD0D6"/>
              </a:buClr>
              <a:buSzPct val="80000"/>
              <a:defRPr/>
            </a:pPr>
            <a:r>
              <a:rPr lang="el-GR" altLang="el-GR" sz="3100" b="1" dirty="0" smtClean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ζυμαρικά, κράκερ</a:t>
            </a:r>
          </a:p>
          <a:p>
            <a:pPr marL="342900" indent="-3429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/>
            </a:pPr>
            <a:endParaRPr lang="el-GR" altLang="el-GR" dirty="0">
              <a:latin typeface="+mj-lt"/>
              <a:ea typeface="+mj-ea"/>
              <a:cs typeface="+mj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/>
            </a:pPr>
            <a:endParaRPr lang="el-GR" altLang="el-GR" dirty="0">
              <a:latin typeface="+mj-lt"/>
              <a:ea typeface="+mj-ea"/>
              <a:cs typeface="+mj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/>
            </a:pPr>
            <a:endParaRPr lang="el-GR" altLang="el-GR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7797294" y="1700215"/>
            <a:ext cx="4683028" cy="4332096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 3" pitchFamily="18" charset="2"/>
              <a:buNone/>
            </a:pPr>
            <a:r>
              <a:rPr lang="el-GR" altLang="el-GR" sz="2800" dirty="0" smtClean="0"/>
              <a:t>     </a:t>
            </a:r>
            <a:r>
              <a:rPr lang="el-GR" altLang="el-G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Μας δίνουν 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l-GR" altLang="el-GR" sz="2800" dirty="0" smtClean="0"/>
              <a:t> </a:t>
            </a:r>
            <a:r>
              <a:rPr lang="el-GR" altLang="el-G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Ενέργεια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l-GR" altLang="el-G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altLang="el-G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Βιταμίνες </a:t>
            </a:r>
            <a:r>
              <a:rPr lang="el-GR" altLang="el-GR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(Β </a:t>
            </a:r>
            <a:r>
              <a:rPr lang="el-GR" altLang="el-GR" sz="19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σύμπλεγμα</a:t>
            </a:r>
            <a:r>
              <a:rPr lang="el-GR" altLang="el-GR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l-GR" altLang="el-G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altLang="el-G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Φυτικές ίνες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l-GR" altLang="el-GR" dirty="0" smtClean="0">
                <a:solidFill>
                  <a:schemeClr val="accent6">
                    <a:lumMod val="75000"/>
                  </a:schemeClr>
                </a:solidFill>
              </a:rPr>
              <a:t> Ιχνοστοιχεία </a:t>
            </a:r>
            <a:r>
              <a:rPr lang="el-GR" altLang="el-GR" sz="2000" dirty="0" smtClean="0">
                <a:solidFill>
                  <a:schemeClr val="accent6">
                    <a:lumMod val="75000"/>
                  </a:schemeClr>
                </a:solidFill>
              </a:rPr>
              <a:t>(Κ, Να, Ζ</a:t>
            </a:r>
            <a:r>
              <a:rPr lang="en-US" altLang="el-GR" sz="2000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l-GR" altLang="el-GR" sz="20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l-GR" altLang="el-GR" dirty="0" smtClean="0">
                <a:solidFill>
                  <a:schemeClr val="accent6">
                    <a:lumMod val="75000"/>
                  </a:schemeClr>
                </a:solidFill>
              </a:rPr>
              <a:t> λίγο λίπος</a:t>
            </a:r>
            <a:endParaRPr lang="el-GR" altLang="el-GR" dirty="0" smtClean="0"/>
          </a:p>
          <a:p>
            <a:endParaRPr lang="el-GR" altLang="el-GR" dirty="0" smtClean="0"/>
          </a:p>
          <a:p>
            <a:endParaRPr lang="el-GR" altLang="el-GR" dirty="0" smtClean="0"/>
          </a:p>
        </p:txBody>
      </p:sp>
      <p:pic>
        <p:nvPicPr>
          <p:cNvPr id="12" name="Picture 10" descr="Αποτέλεσμα εικόνας για δημητριακά φωτογραφιες"/>
          <p:cNvPicPr>
            <a:picLocks noChangeAspect="1" noChangeArrowheads="1"/>
          </p:cNvPicPr>
          <p:nvPr/>
        </p:nvPicPr>
        <p:blipFill>
          <a:blip r:embed="rId3" cstate="print"/>
          <a:srcRect l="6635" t="8651" r="18576" b="25780"/>
          <a:stretch>
            <a:fillRect/>
          </a:stretch>
        </p:blipFill>
        <p:spPr bwMode="auto">
          <a:xfrm>
            <a:off x="3370998" y="3439232"/>
            <a:ext cx="4012442" cy="1651383"/>
          </a:xfrm>
          <a:prstGeom prst="rect">
            <a:avLst/>
          </a:prstGeom>
          <a:noFill/>
        </p:spPr>
      </p:pic>
      <p:pic>
        <p:nvPicPr>
          <p:cNvPr id="10244" name="Picture 4" descr="Σχετική εικόνα">
            <a:hlinkClick r:id="rId4" action="ppaction://hlinksldjump" tooltip="Δημητριακά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0997" y="1255595"/>
            <a:ext cx="4069351" cy="2197289"/>
          </a:xfrm>
          <a:prstGeom prst="rect">
            <a:avLst/>
          </a:prstGeom>
          <a:noFill/>
        </p:spPr>
      </p:pic>
      <p:sp>
        <p:nvSpPr>
          <p:cNvPr id="14" name="Τίτλος 12"/>
          <p:cNvSpPr txBox="1">
            <a:spLocks/>
          </p:cNvSpPr>
          <p:nvPr/>
        </p:nvSpPr>
        <p:spPr>
          <a:xfrm rot="531387">
            <a:off x="1364957" y="1633300"/>
            <a:ext cx="7850761" cy="1847321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>
            <a:prstTxWarp prst="textArchUp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Υγιεινός τρόπος ζωής: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400" b="1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Υγιεινή διατροφή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l-GR" sz="28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sz="3600" b="1" i="0" u="none" strike="noStrike" kern="1200" cap="none" spc="300" normalizeH="0" baseline="0" noProof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Τίτλος 3"/>
          <p:cNvSpPr>
            <a:spLocks noGrp="1"/>
          </p:cNvSpPr>
          <p:nvPr>
            <p:ph type="title"/>
          </p:nvPr>
        </p:nvSpPr>
        <p:spPr>
          <a:xfrm>
            <a:off x="1086617" y="587147"/>
            <a:ext cx="9408583" cy="14398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sz="3200" b="1" spc="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altLang="el-GR" sz="3200" b="1" spc="600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altLang="el-GR" sz="3200" b="1" spc="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ομάδα</a:t>
            </a:r>
            <a:r>
              <a:rPr lang="en-US" altLang="el-GR" sz="3200" b="1" spc="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altLang="el-GR" sz="3200" b="1" spc="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Δημητριακά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endParaRPr lang="el-GR" altLang="el-GR" dirty="0" smtClean="0"/>
          </a:p>
        </p:txBody>
      </p:sp>
      <p:pic>
        <p:nvPicPr>
          <p:cNvPr id="15" name="Picture 2" descr="Αποτέλεσμα εικόνας για ψωμι φωτογραφιες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70997" y="5022377"/>
            <a:ext cx="4012441" cy="1835624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6523635" y="5848119"/>
            <a:ext cx="5668365" cy="830997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 </a:t>
            </a:r>
            <a:r>
              <a:rPr lang="el-GR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   ΠΡΟΤΙΜΩ ΤΑ ΠΡΟΙΟΝΤΑ     ΟΛΙΚΗΣ ΑΛΕΣΗΣ</a:t>
            </a:r>
            <a:endParaRPr lang="el-GR" sz="2400" b="1" spc="30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869" y="36292"/>
            <a:ext cx="809126" cy="775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allAtOnce"/>
      <p:bldP spid="9" grpId="0" uiExpand="1" build="p"/>
      <p:bldP spid="11" grpId="0" build="p"/>
      <p:bldP spid="1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20564" y="192401"/>
            <a:ext cx="5871436" cy="511175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defRPr/>
            </a:pPr>
            <a:endParaRPr lang="el-GR" altLang="el-GR" sz="2800" dirty="0" smtClean="0"/>
          </a:p>
          <a:p>
            <a:pPr>
              <a:lnSpc>
                <a:spcPct val="200000"/>
              </a:lnSpc>
              <a:buFont typeface="Wingdings 3" pitchFamily="18" charset="2"/>
              <a:buNone/>
              <a:defRPr/>
            </a:pPr>
            <a:r>
              <a:rPr lang="el-GR" alt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l-GR" altLang="el-GR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Μας δίνουν:</a:t>
            </a:r>
          </a:p>
          <a:p>
            <a:pPr>
              <a:lnSpc>
                <a:spcPts val="3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altLang="el-GR" sz="2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Πολλές βιταμίνες (</a:t>
            </a:r>
            <a:r>
              <a:rPr lang="el-GR" altLang="el-GR" sz="26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κυρίω</a:t>
            </a:r>
            <a:r>
              <a:rPr lang="en-US" altLang="el-GR" sz="2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l-GR" altLang="el-GR" sz="2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l-GR" sz="2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</a:t>
            </a:r>
            <a:endParaRPr lang="el-GR" altLang="el-GR" sz="26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altLang="el-GR" sz="2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Υδατάνθρακες</a:t>
            </a:r>
          </a:p>
          <a:p>
            <a:pPr>
              <a:lnSpc>
                <a:spcPts val="3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altLang="el-GR" sz="2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Άφθονες φυτικές ίνες</a:t>
            </a:r>
          </a:p>
          <a:p>
            <a:pPr>
              <a:lnSpc>
                <a:spcPts val="3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altLang="el-GR" sz="2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Ιχνοστοιχεία</a:t>
            </a:r>
          </a:p>
          <a:p>
            <a:pPr>
              <a:lnSpc>
                <a:spcPts val="3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altLang="el-GR" sz="2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νερό</a:t>
            </a:r>
          </a:p>
        </p:txBody>
      </p:sp>
      <p:sp>
        <p:nvSpPr>
          <p:cNvPr id="26628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1102785" y="2060576"/>
            <a:ext cx="4398433" cy="4195763"/>
          </a:xfrm>
        </p:spPr>
        <p:txBody>
          <a:bodyPr>
            <a:normAutofit/>
          </a:bodyPr>
          <a:lstStyle/>
          <a:p>
            <a:endParaRPr lang="el-GR" smtClean="0"/>
          </a:p>
        </p:txBody>
      </p:sp>
      <p:pic>
        <p:nvPicPr>
          <p:cNvPr id="26629" name="Picture 7" descr="Αποτέλεσμα εικόνας για φρουτα">
            <a:hlinkClick r:id="rId2" action="ppaction://hlinksldjump" tooltip="Λαχανικά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7339"/>
            <a:ext cx="5588000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 descr="http://www.wyndhamhealth.com/wp-content/uploads/2011/08/iStock_VegetablesSmall.jpg"/>
          <p:cNvPicPr>
            <a:picLocks noChangeAspect="1" noChangeArrowheads="1"/>
          </p:cNvPicPr>
          <p:nvPr/>
        </p:nvPicPr>
        <p:blipFill>
          <a:blip r:embed="rId4" cstate="print"/>
          <a:srcRect l="4684" t="8061" r="5457" b="7295"/>
          <a:stretch>
            <a:fillRect/>
          </a:stretch>
        </p:blipFill>
        <p:spPr bwMode="auto">
          <a:xfrm>
            <a:off x="0" y="4105276"/>
            <a:ext cx="5660571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Τίτλος 12"/>
          <p:cNvSpPr txBox="1">
            <a:spLocks/>
          </p:cNvSpPr>
          <p:nvPr/>
        </p:nvSpPr>
        <p:spPr>
          <a:xfrm rot="390791">
            <a:off x="1350443" y="1473646"/>
            <a:ext cx="7850761" cy="1847321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>
            <a:prstTxWarp prst="textArchUp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Υγιεινός τρόπος ζωής:</a:t>
            </a:r>
            <a:r>
              <a:rPr kumimoji="0" lang="en-US" sz="2400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400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Υγιεινή δ</a:t>
            </a:r>
            <a:r>
              <a:rPr kumimoji="0" lang="el-GR" sz="2400" b="1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ιατροφή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l-GR" sz="28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sz="3600" b="1" i="0" u="none" strike="noStrike" kern="1200" cap="none" spc="300" normalizeH="0" baseline="0" noProof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Τίτλος 3"/>
          <p:cNvSpPr txBox="1">
            <a:spLocks/>
          </p:cNvSpPr>
          <p:nvPr/>
        </p:nvSpPr>
        <p:spPr>
          <a:xfrm>
            <a:off x="1441464" y="150382"/>
            <a:ext cx="9667814" cy="14398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altLang="el-G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altLang="el-GR" sz="69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l-GR" altLang="el-GR" sz="6900" b="1" i="0" u="none" strike="noStrike" kern="1200" cap="none" spc="600" normalizeH="0" baseline="3000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η </a:t>
            </a:r>
            <a:r>
              <a:rPr kumimoji="0" lang="el-GR" altLang="el-GR" sz="69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ομάδα</a:t>
            </a:r>
            <a:r>
              <a:rPr kumimoji="0" lang="en-US" altLang="el-GR" sz="69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l-GR" altLang="el-GR" sz="69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Φρούτα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6900" b="1" spc="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el-GR" altLang="el-GR" sz="6900" b="1" spc="600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η</a:t>
            </a:r>
            <a:r>
              <a:rPr lang="el-GR" altLang="el-GR" sz="6900" b="1" spc="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ομάδα: Λαχανικά</a:t>
            </a:r>
            <a:endParaRPr kumimoji="0" lang="el-GR" altLang="el-GR" sz="69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514518" y="5330801"/>
            <a:ext cx="6353918" cy="830997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 </a:t>
            </a:r>
            <a:r>
              <a:rPr lang="el-GR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   ΤΡΩΩ ΠΟΙΚΙΛΙΑ: ΔΙΑΦΟΡΕΤΙΚΑ ΧΡΩΜΑΤΑ &amp; ΕΙΔΗ</a:t>
            </a:r>
            <a:endParaRPr lang="el-GR" sz="2400" b="1" spc="30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4558352" y="6259019"/>
            <a:ext cx="7633648" cy="46166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 </a:t>
            </a:r>
            <a:r>
              <a:rPr lang="el-GR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  </a:t>
            </a:r>
            <a:r>
              <a:rPr lang="el-GR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660066"/>
                </a:solidFill>
              </a:rPr>
              <a:t>ΣΕ ΚΑΘΕ ΓΕΥΜΑ ΜΟΥ ΤΡΩΩ ΛΑΧΑΝΙΚΑ </a:t>
            </a:r>
            <a:endParaRPr lang="el-GR" sz="2400" b="1" spc="30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69" y="36292"/>
            <a:ext cx="809126" cy="775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8" grpId="0" build="allAtOnce"/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7097185" y="1725328"/>
            <a:ext cx="5143500" cy="50371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None/>
              <a:defRPr/>
            </a:pPr>
            <a:r>
              <a:rPr lang="el-GR" sz="2800" b="1" dirty="0" smtClean="0"/>
              <a:t>      </a:t>
            </a:r>
            <a:r>
              <a:rPr lang="el-G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Μας δίνουν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Πρωτεΐνη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Βιταμίνη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l-GR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</a:rPr>
              <a:t>Μέταλλα</a:t>
            </a:r>
            <a:r>
              <a:rPr lang="el-GR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(Ασβέστιο)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λίπος</a:t>
            </a:r>
          </a:p>
        </p:txBody>
      </p:sp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334434" y="5886450"/>
            <a:ext cx="6472767" cy="3698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>
                <a:solidFill>
                  <a:schemeClr val="bg2"/>
                </a:solidFill>
              </a:rPr>
              <a:t>ψψ</a:t>
            </a:r>
          </a:p>
        </p:txBody>
      </p:sp>
      <p:sp>
        <p:nvSpPr>
          <p:cNvPr id="6" name="Τίτλος 12"/>
          <p:cNvSpPr txBox="1">
            <a:spLocks/>
          </p:cNvSpPr>
          <p:nvPr/>
        </p:nvSpPr>
        <p:spPr>
          <a:xfrm rot="531387">
            <a:off x="1364957" y="1633300"/>
            <a:ext cx="7850761" cy="1847321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>
            <a:prstTxWarp prst="textArchUp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Υγιεινός τρόπος ζωής</a:t>
            </a:r>
            <a:r>
              <a:rPr kumimoji="0" lang="el-GR" sz="2400" b="1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400" b="1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Διατροφή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l-GR" sz="28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sz="3600" b="1" i="0" u="none" strike="noStrike" kern="1200" cap="none" spc="300" normalizeH="0" baseline="0" noProof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Τίτλος 3"/>
          <p:cNvSpPr>
            <a:spLocks noGrp="1"/>
          </p:cNvSpPr>
          <p:nvPr>
            <p:ph type="title"/>
          </p:nvPr>
        </p:nvSpPr>
        <p:spPr>
          <a:xfrm>
            <a:off x="1359576" y="150379"/>
            <a:ext cx="9408583" cy="14398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sz="3200" b="1" dirty="0" smtClean="0">
                <a:solidFill>
                  <a:srgbClr val="0070C0"/>
                </a:solidFill>
              </a:rPr>
              <a:t>4</a:t>
            </a:r>
            <a:r>
              <a:rPr lang="el-GR" altLang="el-GR" sz="3200" b="1" baseline="30000" dirty="0" smtClean="0">
                <a:solidFill>
                  <a:srgbClr val="0070C0"/>
                </a:solidFill>
              </a:rPr>
              <a:t>η</a:t>
            </a:r>
            <a:r>
              <a:rPr lang="el-GR" altLang="el-GR" sz="3200" b="1" dirty="0" smtClean="0">
                <a:solidFill>
                  <a:srgbClr val="0070C0"/>
                </a:solidFill>
              </a:rPr>
              <a:t> ομάδα</a:t>
            </a:r>
            <a:r>
              <a:rPr lang="en-US" altLang="el-GR" sz="3200" b="1" spc="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altLang="el-GR" sz="3200" b="1" spc="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Γαλακτοκομικά</a:t>
            </a:r>
            <a:endParaRPr lang="el-GR" altLang="el-GR" dirty="0" smtClean="0"/>
          </a:p>
        </p:txBody>
      </p:sp>
      <p:pic>
        <p:nvPicPr>
          <p:cNvPr id="7170" name="Picture 2" descr="Αποτέλεσμα εικόνας για γαλακτοκομικα φωτογραφιες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779" y="1807617"/>
            <a:ext cx="6230679" cy="4415773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69" y="36292"/>
            <a:ext cx="809126" cy="775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 l="7663" t="8130" r="6380" b="10517"/>
          <a:stretch>
            <a:fillRect/>
          </a:stretch>
        </p:blipFill>
        <p:spPr bwMode="auto">
          <a:xfrm>
            <a:off x="3381835" y="1862178"/>
            <a:ext cx="3483428" cy="2303416"/>
          </a:xfrm>
          <a:prstGeom prst="rect">
            <a:avLst/>
          </a:prstGeom>
          <a:noFill/>
        </p:spPr>
      </p:pic>
      <p:pic>
        <p:nvPicPr>
          <p:cNvPr id="8200" name="Picture 8" descr="Σχετική εικόνα">
            <a:hlinkClick r:id="rId4" action="ppaction://hlinksldjump" tooltip="Κρεατικά"/>
          </p:cNvPr>
          <p:cNvPicPr>
            <a:picLocks noChangeAspect="1" noChangeArrowheads="1"/>
          </p:cNvPicPr>
          <p:nvPr/>
        </p:nvPicPr>
        <p:blipFill>
          <a:blip r:embed="rId5" cstate="print"/>
          <a:srcRect l="6970" t="1508" b="21923"/>
          <a:stretch>
            <a:fillRect/>
          </a:stretch>
        </p:blipFill>
        <p:spPr bwMode="auto">
          <a:xfrm>
            <a:off x="1" y="1874714"/>
            <a:ext cx="3338286" cy="2276365"/>
          </a:xfrm>
          <a:prstGeom prst="rect">
            <a:avLst/>
          </a:prstGeom>
          <a:noFill/>
        </p:spPr>
      </p:pic>
      <p:pic>
        <p:nvPicPr>
          <p:cNvPr id="8202" name="Picture 10" descr="Αποτέλεσμα εικόνας για αβγα εικονες"/>
          <p:cNvPicPr>
            <a:picLocks noChangeAspect="1" noChangeArrowheads="1"/>
          </p:cNvPicPr>
          <p:nvPr/>
        </p:nvPicPr>
        <p:blipFill>
          <a:blip r:embed="rId6" cstate="print"/>
          <a:srcRect l="5060" t="3100" r="4622" b="7508"/>
          <a:stretch>
            <a:fillRect/>
          </a:stretch>
        </p:blipFill>
        <p:spPr bwMode="auto">
          <a:xfrm>
            <a:off x="9953116" y="1"/>
            <a:ext cx="2238884" cy="1446663"/>
          </a:xfrm>
          <a:prstGeom prst="rect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</p:pic>
      <p:sp>
        <p:nvSpPr>
          <p:cNvPr id="28674" name="Τίτλος 1"/>
          <p:cNvSpPr>
            <a:spLocks noGrp="1"/>
          </p:cNvSpPr>
          <p:nvPr>
            <p:ph type="title"/>
          </p:nvPr>
        </p:nvSpPr>
        <p:spPr>
          <a:xfrm>
            <a:off x="2020572" y="291152"/>
            <a:ext cx="8665617" cy="1219200"/>
          </a:xfrm>
        </p:spPr>
        <p:txBody>
          <a:bodyPr>
            <a:normAutofit/>
          </a:bodyPr>
          <a:lstStyle/>
          <a:p>
            <a:r>
              <a:rPr lang="el-GR" altLang="el-GR" sz="2900" b="1" dirty="0" smtClean="0">
                <a:solidFill>
                  <a:srgbClr val="0070C0"/>
                </a:solidFill>
              </a:rPr>
              <a:t>5</a:t>
            </a:r>
            <a:r>
              <a:rPr lang="el-GR" altLang="el-GR" sz="2900" b="1" baseline="30000" dirty="0" smtClean="0">
                <a:solidFill>
                  <a:srgbClr val="0070C0"/>
                </a:solidFill>
              </a:rPr>
              <a:t>η</a:t>
            </a:r>
            <a:r>
              <a:rPr lang="el-GR" altLang="el-GR" sz="2900" b="1" dirty="0" smtClean="0">
                <a:solidFill>
                  <a:srgbClr val="0070C0"/>
                </a:solidFill>
              </a:rPr>
              <a:t> ομάδα</a:t>
            </a:r>
            <a:r>
              <a:rPr lang="en-US" altLang="el-GR" sz="2900" b="1" dirty="0" smtClean="0">
                <a:solidFill>
                  <a:srgbClr val="0070C0"/>
                </a:solidFill>
              </a:rPr>
              <a:t>:</a:t>
            </a:r>
            <a:r>
              <a:rPr lang="el-GR" altLang="el-GR" sz="2900" b="1" dirty="0" smtClean="0">
                <a:solidFill>
                  <a:srgbClr val="0070C0"/>
                </a:solidFill>
              </a:rPr>
              <a:t> </a:t>
            </a:r>
            <a:r>
              <a:rPr lang="el-GR" altLang="el-GR" sz="2900" b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κρέατα, θαλασσινά, αυγά, </a:t>
            </a:r>
            <a:r>
              <a:rPr lang="en-US" altLang="el-GR" sz="2900" b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		    </a:t>
            </a:r>
            <a:r>
              <a:rPr lang="el-GR" altLang="el-GR" sz="2900" b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όσπρια, ξηροί καρποί</a:t>
            </a:r>
          </a:p>
        </p:txBody>
      </p:sp>
      <p:sp>
        <p:nvSpPr>
          <p:cNvPr id="29699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7966227" y="1561547"/>
            <a:ext cx="4396316" cy="43449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None/>
              <a:defRPr/>
            </a:pPr>
            <a:r>
              <a:rPr lang="en-US" altLang="el-GR" sz="2800" b="1" dirty="0" smtClean="0">
                <a:solidFill>
                  <a:srgbClr val="00B050"/>
                </a:solidFill>
              </a:rPr>
              <a:t>      </a:t>
            </a:r>
            <a:r>
              <a:rPr lang="el-GR" altLang="el-GR" sz="2800" b="1" dirty="0" smtClean="0">
                <a:solidFill>
                  <a:srgbClr val="00B050"/>
                </a:solidFill>
              </a:rPr>
              <a:t>Μας δίνουν</a:t>
            </a:r>
            <a:endParaRPr lang="en-US" altLang="el-GR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altLang="el-GR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Πρωτεΐνη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altLang="el-GR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Λίπη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altLang="el-GR" sz="2600" dirty="0" smtClean="0">
                <a:solidFill>
                  <a:schemeClr val="accent6">
                    <a:lumMod val="50000"/>
                  </a:schemeClr>
                </a:solidFill>
              </a:rPr>
              <a:t>Μέταλλα</a:t>
            </a:r>
            <a:r>
              <a:rPr lang="el-GR" altLang="el-GR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l-GR" altLang="el-GR" sz="2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Σίδηρο</a:t>
            </a:r>
            <a:r>
              <a:rPr lang="el-GR" altLang="el-GR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altLang="el-GR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Λίγες βιταμίνες </a:t>
            </a:r>
          </a:p>
          <a:p>
            <a:pPr marL="0" indent="0">
              <a:lnSpc>
                <a:spcPct val="150000"/>
              </a:lnSpc>
              <a:buFont typeface="Wingdings 3" pitchFamily="18" charset="2"/>
              <a:buNone/>
              <a:defRPr/>
            </a:pPr>
            <a:endParaRPr lang="el-GR" altLang="el-GR" sz="2800" dirty="0" smtClean="0"/>
          </a:p>
        </p:txBody>
      </p:sp>
      <p:sp>
        <p:nvSpPr>
          <p:cNvPr id="9" name="Τίτλος 12"/>
          <p:cNvSpPr txBox="1">
            <a:spLocks/>
          </p:cNvSpPr>
          <p:nvPr/>
        </p:nvSpPr>
        <p:spPr>
          <a:xfrm rot="531387">
            <a:off x="1296717" y="1496820"/>
            <a:ext cx="7850761" cy="1847321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>
            <a:prstTxWarp prst="textArchUp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Υγιεινός τρόπος ζωής:</a:t>
            </a:r>
            <a:r>
              <a:rPr kumimoji="0" lang="en-US" sz="2400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400" b="1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Υγιεινή διατροφή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l-GR" sz="28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sz="3600" b="1" i="0" u="none" strike="noStrike" kern="1200" cap="none" spc="300" normalizeH="0" baseline="0" noProof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208" name="AutoShape 16" descr="Σχετική εικόν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210" name="AutoShape 18" descr="Σχετική εικόν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212" name="Picture 20" descr="Σχετική εικόνα"/>
          <p:cNvPicPr>
            <a:picLocks noChangeAspect="1" noChangeArrowheads="1"/>
          </p:cNvPicPr>
          <p:nvPr/>
        </p:nvPicPr>
        <p:blipFill>
          <a:blip r:embed="rId7" cstate="print"/>
          <a:srcRect l="19594" r="4069" b="19378"/>
          <a:stretch>
            <a:fillRect/>
          </a:stretch>
        </p:blipFill>
        <p:spPr bwMode="auto">
          <a:xfrm>
            <a:off x="3672123" y="4325257"/>
            <a:ext cx="3164108" cy="2532742"/>
          </a:xfrm>
          <a:prstGeom prst="rect">
            <a:avLst/>
          </a:prstGeom>
          <a:noFill/>
        </p:spPr>
      </p:pic>
      <p:sp>
        <p:nvSpPr>
          <p:cNvPr id="12" name="11 - TextBox"/>
          <p:cNvSpPr txBox="1"/>
          <p:nvPr/>
        </p:nvSpPr>
        <p:spPr>
          <a:xfrm>
            <a:off x="5844170" y="5881443"/>
            <a:ext cx="6353918" cy="830997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 </a:t>
            </a:r>
            <a:r>
              <a:rPr lang="el-GR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            </a:t>
            </a:r>
            <a:r>
              <a:rPr lang="el-GR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ΤΡΩΩ ΛΙΓΕΣ </a:t>
            </a:r>
            <a:r>
              <a:rPr lang="el-GR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ΦΟΡΕΣ    	   </a:t>
            </a:r>
            <a:r>
              <a:rPr lang="el-GR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ΕΒΔΟΜΑΔΑ </a:t>
            </a:r>
            <a:endParaRPr lang="el-GR" sz="2400" b="1" spc="30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869" y="36292"/>
            <a:ext cx="809126" cy="775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5" name="Picture 10" descr="ÎÏÎ¿ÏÎ­Î»ÎµÏÎ¼Î± ÎµÎ¹ÎºÏÎ½Î±Ï Î³Î¹Î± ÎºÏÎµÎ±ÏÎ¹ÎºÎ± ÎµÎ¹ÎºÎ¿Î½ÎµÏ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81" y="4300865"/>
            <a:ext cx="3308406" cy="2557133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12" grpId="0" build="allAtOnce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FE94251-0F56-47DE-86DB-6AF054F7F2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Πολύχρωμη παρουσίαση της φύσης, με σχεδίαση απεικόνισης τοπίου (ευρεία οθόνη)</Template>
  <TotalTime>0</TotalTime>
  <Words>950</Words>
  <Application>Microsoft Office PowerPoint</Application>
  <PresentationFormat>Ευρεία οθόνη</PresentationFormat>
  <Paragraphs>265</Paragraphs>
  <Slides>30</Slides>
  <Notes>18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9" baseType="lpstr">
      <vt:lpstr>ＭＳ Ｐゴシック</vt:lpstr>
      <vt:lpstr>Arial</vt:lpstr>
      <vt:lpstr>Calibri</vt:lpstr>
      <vt:lpstr>Comic Sans MS</vt:lpstr>
      <vt:lpstr>Segoe Print</vt:lpstr>
      <vt:lpstr>Verdana</vt:lpstr>
      <vt:lpstr>Wingdings</vt:lpstr>
      <vt:lpstr>Wingdings 3</vt:lpstr>
      <vt:lpstr>Nature Illustration 16x9</vt:lpstr>
      <vt:lpstr>Υγιεινή Διατροφή</vt:lpstr>
      <vt:lpstr>Προέλευση Τροφών</vt:lpstr>
      <vt:lpstr>ΤΑ ΘΡΕΠΤΙΚΑ ΣΥΣΤΑΤΙΚΑ ΤΩΝ ΤΡΟΦΩΝ</vt:lpstr>
      <vt:lpstr>Παρουσίαση του PowerPoint</vt:lpstr>
      <vt:lpstr> 7 Ομάδες Τροφίμων  </vt:lpstr>
      <vt:lpstr> 1η ομάδα: Δημητριακά </vt:lpstr>
      <vt:lpstr>Παρουσίαση του PowerPoint</vt:lpstr>
      <vt:lpstr> 4η ομάδα: Γαλακτοκομικά</vt:lpstr>
      <vt:lpstr>5η ομάδα: κρέατα, θαλασσινά, αυγά,                         όσπρια, ξηροί καρποί</vt:lpstr>
      <vt:lpstr>6η ομάδα: Λίπη, έλαια, γλυκά</vt:lpstr>
      <vt:lpstr>Βιομηχανοποιημένα Τρόφιμα</vt:lpstr>
      <vt:lpstr>                Υγιεινός τρόπος ζωής:  Υγιεινή διατροφή</vt:lpstr>
      <vt:lpstr>Υγιεινός τρόπος ζωής:  Υγιεινή διατροφή</vt:lpstr>
      <vt:lpstr>Υγιεινός τρόπος ζωής:  Υγιεινή διατροφή</vt:lpstr>
      <vt:lpstr>Υγιεινός τρόπος ζωής:  Υγιεινή διατροφή</vt:lpstr>
      <vt:lpstr>Υγιεινός τρόπος ζωής:  Υγιεινή διατροφή</vt:lpstr>
      <vt:lpstr>Υγιεινός τρόπος ζωής:  Υγιεινή διατροφή</vt:lpstr>
      <vt:lpstr>Παρουσίαση του PowerPoint</vt:lpstr>
      <vt:lpstr>Παρουσίαση του PowerPoint</vt:lpstr>
      <vt:lpstr>Ο ρόλος της υγιεινής διατροφής στην παιδική ηλικία </vt:lpstr>
      <vt:lpstr>Συμπέρασμα</vt:lpstr>
      <vt:lpstr>Παρουσίαση του PowerPoint</vt:lpstr>
      <vt:lpstr>Υγιεινός τρόπος ζωής:  Υγιεινή διατροφή</vt:lpstr>
      <vt:lpstr>Υγιεινός τρόπος ζωής:  Υγιεινή διατροφή</vt:lpstr>
      <vt:lpstr>Μικρές Συμβουλές για καλή Υγεία</vt:lpstr>
      <vt:lpstr>Τι αποφεύγουμε να τρώμε</vt:lpstr>
      <vt:lpstr>Άσκηση</vt:lpstr>
      <vt:lpstr>Διατροφή και  Άσκηση</vt:lpstr>
      <vt:lpstr> Άσκηση</vt:lpstr>
      <vt:lpstr>Η Υγιεινή Διατροφή  μαζί με την Άσκηση από μικρή ηλικία συμβάλλουν στην καλή υγεία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2015-04-06T08:16:08Z</dcterms:created>
  <dcterms:modified xsi:type="dcterms:W3CDTF">2020-08-19T06:22:48Z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