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8" r:id="rId2"/>
    <p:sldId id="256"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57"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10" r:id="rId47"/>
    <p:sldId id="303" r:id="rId48"/>
    <p:sldId id="302" r:id="rId49"/>
    <p:sldId id="304" r:id="rId50"/>
    <p:sldId id="305" r:id="rId51"/>
    <p:sldId id="306" r:id="rId52"/>
    <p:sldId id="307" r:id="rId53"/>
    <p:sldId id="308" r:id="rId54"/>
    <p:sldId id="309" r:id="rId55"/>
    <p:sldId id="311" r:id="rId56"/>
    <p:sldId id="312" r:id="rId57"/>
    <p:sldId id="260"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13" r:id="rId71"/>
  </p:sldIdLst>
  <p:sldSz cx="12192000" cy="6858000"/>
  <p:notesSz cx="6858000" cy="9144000"/>
  <p:custDataLst>
    <p:tags r:id="rId7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6" d="100"/>
          <a:sy n="76"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C2F2715-B369-4180-845F-0DC72403B7E1}" type="datetimeFigureOut">
              <a:rPr lang="el-GR" smtClean="0"/>
              <a:t>17/4/2018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EE994-FFEB-4BC1-97A0-D07A1FB4A868}" type="slidenum">
              <a:rPr lang="el-GR" smtClean="0"/>
              <a:t>‹#›</a:t>
            </a:fld>
            <a:endParaRPr lang="el-GR"/>
          </a:p>
        </p:txBody>
      </p:sp>
    </p:spTree>
    <p:extLst>
      <p:ext uri="{BB962C8B-B14F-4D97-AF65-F5344CB8AC3E}">
        <p14:creationId xmlns:p14="http://schemas.microsoft.com/office/powerpoint/2010/main" val="424026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2F2715-B369-4180-845F-0DC72403B7E1}" type="datetimeFigureOut">
              <a:rPr lang="el-GR" smtClean="0"/>
              <a:t>17/4/2018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EE994-FFEB-4BC1-97A0-D07A1FB4A868}" type="slidenum">
              <a:rPr lang="el-GR" smtClean="0"/>
              <a:t>‹#›</a:t>
            </a:fld>
            <a:endParaRPr lang="el-GR"/>
          </a:p>
        </p:txBody>
      </p:sp>
    </p:spTree>
    <p:extLst>
      <p:ext uri="{BB962C8B-B14F-4D97-AF65-F5344CB8AC3E}">
        <p14:creationId xmlns:p14="http://schemas.microsoft.com/office/powerpoint/2010/main" val="244779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2F2715-B369-4180-845F-0DC72403B7E1}" type="datetimeFigureOut">
              <a:rPr lang="el-GR" smtClean="0"/>
              <a:t>17/4/2018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EE994-FFEB-4BC1-97A0-D07A1FB4A868}" type="slidenum">
              <a:rPr lang="el-GR" smtClean="0"/>
              <a:t>‹#›</a:t>
            </a:fld>
            <a:endParaRPr lang="el-GR"/>
          </a:p>
        </p:txBody>
      </p:sp>
    </p:spTree>
    <p:extLst>
      <p:ext uri="{BB962C8B-B14F-4D97-AF65-F5344CB8AC3E}">
        <p14:creationId xmlns:p14="http://schemas.microsoft.com/office/powerpoint/2010/main" val="7252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2F2715-B369-4180-845F-0DC72403B7E1}" type="datetimeFigureOut">
              <a:rPr lang="el-GR" smtClean="0"/>
              <a:t>17/4/2018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EE994-FFEB-4BC1-97A0-D07A1FB4A868}" type="slidenum">
              <a:rPr lang="el-GR" smtClean="0"/>
              <a:t>‹#›</a:t>
            </a:fld>
            <a:endParaRPr lang="el-GR"/>
          </a:p>
        </p:txBody>
      </p:sp>
    </p:spTree>
    <p:extLst>
      <p:ext uri="{BB962C8B-B14F-4D97-AF65-F5344CB8AC3E}">
        <p14:creationId xmlns:p14="http://schemas.microsoft.com/office/powerpoint/2010/main" val="315084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F2715-B369-4180-845F-0DC72403B7E1}" type="datetimeFigureOut">
              <a:rPr lang="el-GR" smtClean="0"/>
              <a:t>17/4/2018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EE994-FFEB-4BC1-97A0-D07A1FB4A868}" type="slidenum">
              <a:rPr lang="el-GR" smtClean="0"/>
              <a:t>‹#›</a:t>
            </a:fld>
            <a:endParaRPr lang="el-GR"/>
          </a:p>
        </p:txBody>
      </p:sp>
    </p:spTree>
    <p:extLst>
      <p:ext uri="{BB962C8B-B14F-4D97-AF65-F5344CB8AC3E}">
        <p14:creationId xmlns:p14="http://schemas.microsoft.com/office/powerpoint/2010/main" val="203021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C2F2715-B369-4180-845F-0DC72403B7E1}" type="datetimeFigureOut">
              <a:rPr lang="el-GR" smtClean="0"/>
              <a:t>17/4/2018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EE994-FFEB-4BC1-97A0-D07A1FB4A868}" type="slidenum">
              <a:rPr lang="el-GR" smtClean="0"/>
              <a:t>‹#›</a:t>
            </a:fld>
            <a:endParaRPr lang="el-GR"/>
          </a:p>
        </p:txBody>
      </p:sp>
    </p:spTree>
    <p:extLst>
      <p:ext uri="{BB962C8B-B14F-4D97-AF65-F5344CB8AC3E}">
        <p14:creationId xmlns:p14="http://schemas.microsoft.com/office/powerpoint/2010/main" val="122051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C2F2715-B369-4180-845F-0DC72403B7E1}" type="datetimeFigureOut">
              <a:rPr lang="el-GR" smtClean="0"/>
              <a:t>17/4/2018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BEE994-FFEB-4BC1-97A0-D07A1FB4A868}" type="slidenum">
              <a:rPr lang="el-GR" smtClean="0"/>
              <a:t>‹#›</a:t>
            </a:fld>
            <a:endParaRPr lang="el-GR"/>
          </a:p>
        </p:txBody>
      </p:sp>
    </p:spTree>
    <p:extLst>
      <p:ext uri="{BB962C8B-B14F-4D97-AF65-F5344CB8AC3E}">
        <p14:creationId xmlns:p14="http://schemas.microsoft.com/office/powerpoint/2010/main" val="296272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C2F2715-B369-4180-845F-0DC72403B7E1}" type="datetimeFigureOut">
              <a:rPr lang="el-GR" smtClean="0"/>
              <a:t>17/4/2018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BEE994-FFEB-4BC1-97A0-D07A1FB4A868}" type="slidenum">
              <a:rPr lang="el-GR" smtClean="0"/>
              <a:t>‹#›</a:t>
            </a:fld>
            <a:endParaRPr lang="el-GR"/>
          </a:p>
        </p:txBody>
      </p:sp>
    </p:spTree>
    <p:extLst>
      <p:ext uri="{BB962C8B-B14F-4D97-AF65-F5344CB8AC3E}">
        <p14:creationId xmlns:p14="http://schemas.microsoft.com/office/powerpoint/2010/main" val="81964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F2715-B369-4180-845F-0DC72403B7E1}" type="datetimeFigureOut">
              <a:rPr lang="el-GR" smtClean="0"/>
              <a:t>17/4/2018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BEE994-FFEB-4BC1-97A0-D07A1FB4A868}" type="slidenum">
              <a:rPr lang="el-GR" smtClean="0"/>
              <a:t>‹#›</a:t>
            </a:fld>
            <a:endParaRPr lang="el-GR"/>
          </a:p>
        </p:txBody>
      </p:sp>
    </p:spTree>
    <p:extLst>
      <p:ext uri="{BB962C8B-B14F-4D97-AF65-F5344CB8AC3E}">
        <p14:creationId xmlns:p14="http://schemas.microsoft.com/office/powerpoint/2010/main" val="259023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F2715-B369-4180-845F-0DC72403B7E1}" type="datetimeFigureOut">
              <a:rPr lang="el-GR" smtClean="0"/>
              <a:t>17/4/2018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EE994-FFEB-4BC1-97A0-D07A1FB4A868}" type="slidenum">
              <a:rPr lang="el-GR" smtClean="0"/>
              <a:t>‹#›</a:t>
            </a:fld>
            <a:endParaRPr lang="el-GR"/>
          </a:p>
        </p:txBody>
      </p:sp>
    </p:spTree>
    <p:extLst>
      <p:ext uri="{BB962C8B-B14F-4D97-AF65-F5344CB8AC3E}">
        <p14:creationId xmlns:p14="http://schemas.microsoft.com/office/powerpoint/2010/main" val="339361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F2715-B369-4180-845F-0DC72403B7E1}" type="datetimeFigureOut">
              <a:rPr lang="el-GR" smtClean="0"/>
              <a:t>17/4/2018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EE994-FFEB-4BC1-97A0-D07A1FB4A868}" type="slidenum">
              <a:rPr lang="el-GR" smtClean="0"/>
              <a:t>‹#›</a:t>
            </a:fld>
            <a:endParaRPr lang="el-GR"/>
          </a:p>
        </p:txBody>
      </p:sp>
    </p:spTree>
    <p:extLst>
      <p:ext uri="{BB962C8B-B14F-4D97-AF65-F5344CB8AC3E}">
        <p14:creationId xmlns:p14="http://schemas.microsoft.com/office/powerpoint/2010/main" val="276470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2715-B369-4180-845F-0DC72403B7E1}" type="datetimeFigureOut">
              <a:rPr lang="el-GR" smtClean="0"/>
              <a:t>17/4/2018</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EE994-FFEB-4BC1-97A0-D07A1FB4A868}" type="slidenum">
              <a:rPr lang="el-GR" smtClean="0"/>
              <a:t>‹#›</a:t>
            </a:fld>
            <a:endParaRPr lang="el-GR"/>
          </a:p>
        </p:txBody>
      </p:sp>
    </p:spTree>
    <p:extLst>
      <p:ext uri="{BB962C8B-B14F-4D97-AF65-F5344CB8AC3E}">
        <p14:creationId xmlns:p14="http://schemas.microsoft.com/office/powerpoint/2010/main" val="130130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57.xml"/><Relationship Id="rId3" Type="http://schemas.openxmlformats.org/officeDocument/2006/relationships/slide" Target="slide52.xml"/><Relationship Id="rId7" Type="http://schemas.openxmlformats.org/officeDocument/2006/relationships/image" Target="../media/image4.png"/><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slide" Target="slide53.xml"/><Relationship Id="rId11" Type="http://schemas.openxmlformats.org/officeDocument/2006/relationships/slide" Target="slide2.xml"/><Relationship Id="rId5" Type="http://schemas.openxmlformats.org/officeDocument/2006/relationships/image" Target="../media/image3.jpeg"/><Relationship Id="rId10" Type="http://schemas.openxmlformats.org/officeDocument/2006/relationships/image" Target="../media/image6.png"/><Relationship Id="rId4" Type="http://schemas.openxmlformats.org/officeDocument/2006/relationships/image" Target="../media/image1.jpg"/><Relationship Id="rId9" Type="http://schemas.openxmlformats.org/officeDocument/2006/relationships/image" Target="../media/image5.jpeg"/><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2.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slide" Target="slide2.xml"/></Relationships>
</file>

<file path=ppt/slides/_rels/slide5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slide" Target="slide2.xml"/><Relationship Id="rId9"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 Target="slide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slide" Target="slide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slide" Target="slide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slide" Target="slide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slide" Target="slide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slide" Target="slide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slide" Target="slide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slide" Target="slide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sz="90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2401979" y="1797905"/>
            <a:ext cx="6742021" cy="452431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pPr algn="ctr"/>
            <a:r>
              <a:rPr lang="el-GR" sz="2400" b="1" dirty="0"/>
              <a:t>«Παρεμβάσεις επιμόρφωσης για την ενίσχυση των σχολικών δομών του εκπαιδευτικού συστήματος» με κωδικό ΟΠΣ (</a:t>
            </a:r>
            <a:r>
              <a:rPr lang="en-US" sz="2400" b="1" dirty="0"/>
              <a:t>MIS</a:t>
            </a:r>
            <a:r>
              <a:rPr lang="el-GR" sz="2400" b="1" dirty="0"/>
              <a:t>) 5004204 ΕΣΠΑ 2014-2020 που χρηματοδοτείται από το Επιχειρησιακό Πρόγραμμα «Ανάπτυξη Ανθρώπινου Δυναμικού, Εκπαίδευσης και Διά Βίου Μάθησης και ειδικότερα της Δράσης 2 με τίτλο «Επιμόρφωση Εκπαιδευτικών στα Νέα Προγράμματα Σπουδών των Ξένων Γλωσσών – Ενιαίο Πρόγραμμα Σπουδών των Ξένων Γλωσσών (ΕΠΣ-ΞΓ) και Προγράμματα Εκμάθησης Αγγλικής στην Πρώιμη Παιδική Ηλικία (ΠΕΑΠ)»</a:t>
            </a:r>
            <a:endParaRPr lang="el-GR" sz="2400" dirty="0"/>
          </a:p>
        </p:txBody>
      </p:sp>
    </p:spTree>
    <p:custDataLst>
      <p:tags r:id="rId1"/>
    </p:custDataLst>
    <p:extLst>
      <p:ext uri="{BB962C8B-B14F-4D97-AF65-F5344CB8AC3E}">
        <p14:creationId xmlns:p14="http://schemas.microsoft.com/office/powerpoint/2010/main" val="77682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2098537" y="1909128"/>
            <a:ext cx="7676444" cy="2400657"/>
          </a:xfrm>
          <a:prstGeom prst="rect">
            <a:avLst/>
          </a:prstGeom>
          <a:noFill/>
        </p:spPr>
        <p:txBody>
          <a:bodyPr wrap="square" rtlCol="0">
            <a:spAutoFit/>
          </a:bodyPr>
          <a:lstStyle/>
          <a:p>
            <a:pPr>
              <a:spcAft>
                <a:spcPts val="600"/>
              </a:spcAft>
            </a:pPr>
            <a:r>
              <a:rPr lang="el-GR" sz="2800" b="1" dirty="0" smtClean="0">
                <a:ea typeface="Adobe Gothic Std B" panose="020B0800000000000000" pitchFamily="34" charset="-128"/>
              </a:rPr>
              <a:t>Αρχές</a:t>
            </a:r>
            <a:r>
              <a:rPr lang="el-GR" sz="2800" dirty="0" smtClean="0">
                <a:ea typeface="Adobe Gothic Std B" panose="020B0800000000000000" pitchFamily="34" charset="-128"/>
              </a:rPr>
              <a:t> της Αξιολόγησης σύμφωνα με τη φιλοσοφία του ΕΠΣ-</a:t>
            </a:r>
            <a:r>
              <a:rPr lang="el-GR" sz="2800" dirty="0" err="1" smtClean="0">
                <a:ea typeface="Adobe Gothic Std B" panose="020B0800000000000000" pitchFamily="34" charset="-128"/>
              </a:rPr>
              <a:t>ξγ</a:t>
            </a:r>
            <a:r>
              <a:rPr lang="el-GR" sz="2800" dirty="0" smtClean="0">
                <a:ea typeface="Adobe Gothic Std B" panose="020B0800000000000000" pitchFamily="34" charset="-128"/>
              </a:rPr>
              <a:t> είναι …</a:t>
            </a:r>
          </a:p>
          <a:p>
            <a:pPr marL="892175" indent="-350838">
              <a:spcAft>
                <a:spcPts val="600"/>
              </a:spcAft>
              <a:buFont typeface="Wingdings" panose="05000000000000000000" pitchFamily="2" charset="2"/>
              <a:buChar char="Ø"/>
            </a:pPr>
            <a:r>
              <a:rPr lang="el-GR" sz="2800" dirty="0"/>
              <a:t>Η αξιολόγηση ανατροφοδοτεί οποιοδήποτε σημείο της μαθησιακής διαδικασίας </a:t>
            </a:r>
            <a:endParaRPr lang="el-GR" sz="2800" dirty="0" smtClean="0"/>
          </a:p>
          <a:p>
            <a:pPr marL="892175" indent="-350838">
              <a:spcAft>
                <a:spcPts val="600"/>
              </a:spcAft>
              <a:buFont typeface="Wingdings" panose="05000000000000000000" pitchFamily="2" charset="2"/>
              <a:buChar char="Ø"/>
            </a:pPr>
            <a:r>
              <a:rPr lang="el-GR" sz="2800" dirty="0" smtClean="0"/>
              <a:t>και </a:t>
            </a:r>
            <a:r>
              <a:rPr lang="el-GR" sz="2800" dirty="0"/>
              <a:t>ακολουθεί σπειροειδή διαδρομή</a:t>
            </a:r>
            <a:r>
              <a:rPr lang="el-GR" sz="2800" dirty="0" smtClean="0"/>
              <a:t>. </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367377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2098537" y="1909128"/>
            <a:ext cx="7676444" cy="4201150"/>
          </a:xfrm>
          <a:prstGeom prst="rect">
            <a:avLst/>
          </a:prstGeom>
          <a:noFill/>
        </p:spPr>
        <p:txBody>
          <a:bodyPr wrap="square" rtlCol="0">
            <a:spAutoFit/>
          </a:bodyPr>
          <a:lstStyle/>
          <a:p>
            <a:pPr>
              <a:spcAft>
                <a:spcPts val="600"/>
              </a:spcAft>
            </a:pPr>
            <a:r>
              <a:rPr lang="el-GR" sz="2800" b="1" dirty="0" smtClean="0">
                <a:ea typeface="Adobe Gothic Std B" panose="020B0800000000000000" pitchFamily="34" charset="-128"/>
              </a:rPr>
              <a:t>Αρχές</a:t>
            </a:r>
            <a:r>
              <a:rPr lang="el-GR" sz="2800" dirty="0" smtClean="0">
                <a:ea typeface="Adobe Gothic Std B" panose="020B0800000000000000" pitchFamily="34" charset="-128"/>
              </a:rPr>
              <a:t> της Αξιολόγησης σύμφωνα με τη φιλοσοφία του ΕΠΣ-</a:t>
            </a:r>
            <a:r>
              <a:rPr lang="el-GR" sz="2800" dirty="0" err="1" smtClean="0">
                <a:ea typeface="Adobe Gothic Std B" panose="020B0800000000000000" pitchFamily="34" charset="-128"/>
              </a:rPr>
              <a:t>ξγ</a:t>
            </a:r>
            <a:r>
              <a:rPr lang="el-GR" sz="2800" dirty="0" smtClean="0">
                <a:ea typeface="Adobe Gothic Std B" panose="020B0800000000000000" pitchFamily="34" charset="-128"/>
              </a:rPr>
              <a:t> είναι …</a:t>
            </a:r>
          </a:p>
          <a:p>
            <a:pPr marL="892175" indent="-350838">
              <a:spcAft>
                <a:spcPts val="600"/>
              </a:spcAft>
              <a:buFont typeface="Wingdings" panose="05000000000000000000" pitchFamily="2" charset="2"/>
              <a:buChar char="Ø"/>
            </a:pPr>
            <a:r>
              <a:rPr lang="el-GR" sz="2800" dirty="0"/>
              <a:t>Η αξιολόγηση αποτιμά τη νέα γνώση που αποκτήθηκε, </a:t>
            </a:r>
            <a:endParaRPr lang="el-GR" sz="2800" dirty="0" smtClean="0"/>
          </a:p>
          <a:p>
            <a:pPr marL="1455737" lvl="1" indent="-457200">
              <a:spcAft>
                <a:spcPts val="600"/>
              </a:spcAft>
              <a:buFont typeface="Wingdings" panose="05000000000000000000" pitchFamily="2" charset="2"/>
              <a:buChar char="q"/>
            </a:pPr>
            <a:r>
              <a:rPr lang="el-GR" sz="2800" dirty="0" smtClean="0"/>
              <a:t>αλλά </a:t>
            </a:r>
            <a:r>
              <a:rPr lang="el-GR" sz="2800" dirty="0"/>
              <a:t>πάντα μέσα από περιστάσεις οικείες στο μαθητή και </a:t>
            </a:r>
            <a:endParaRPr lang="el-GR" sz="2800" dirty="0" smtClean="0"/>
          </a:p>
          <a:p>
            <a:pPr marL="1455737" lvl="1" indent="-457200">
              <a:spcAft>
                <a:spcPts val="600"/>
              </a:spcAft>
              <a:buFont typeface="Wingdings" panose="05000000000000000000" pitchFamily="2" charset="2"/>
              <a:buChar char="q"/>
            </a:pPr>
            <a:r>
              <a:rPr lang="el-GR" sz="2800" dirty="0" smtClean="0"/>
              <a:t>μέσω </a:t>
            </a:r>
            <a:r>
              <a:rPr lang="el-GR" sz="2800" dirty="0"/>
              <a:t>δραστηριοτήτων που είναι κατάλληλες για την ηλικία και τις εμπειρίες </a:t>
            </a:r>
            <a:r>
              <a:rPr lang="el-GR" sz="2800" dirty="0" smtClean="0"/>
              <a:t>του</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235136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2098537" y="1909128"/>
            <a:ext cx="7676444" cy="1892826"/>
          </a:xfrm>
          <a:prstGeom prst="rect">
            <a:avLst/>
          </a:prstGeom>
          <a:noFill/>
        </p:spPr>
        <p:txBody>
          <a:bodyPr wrap="square" rtlCol="0">
            <a:spAutoFit/>
          </a:bodyPr>
          <a:lstStyle/>
          <a:p>
            <a:pPr>
              <a:spcAft>
                <a:spcPts val="600"/>
              </a:spcAft>
            </a:pPr>
            <a:r>
              <a:rPr lang="el-GR" sz="2800" b="1" dirty="0" smtClean="0">
                <a:ea typeface="Adobe Gothic Std B" panose="020B0800000000000000" pitchFamily="34" charset="-128"/>
              </a:rPr>
              <a:t>Αρχές</a:t>
            </a:r>
            <a:r>
              <a:rPr lang="el-GR" sz="2800" dirty="0" smtClean="0">
                <a:ea typeface="Adobe Gothic Std B" panose="020B0800000000000000" pitchFamily="34" charset="-128"/>
              </a:rPr>
              <a:t> της Αξιολόγησης σύμφωνα με τη φιλοσοφία του ΕΠΣ-</a:t>
            </a:r>
            <a:r>
              <a:rPr lang="el-GR" sz="2800" dirty="0" err="1" smtClean="0">
                <a:ea typeface="Adobe Gothic Std B" panose="020B0800000000000000" pitchFamily="34" charset="-128"/>
              </a:rPr>
              <a:t>ξγ</a:t>
            </a:r>
            <a:r>
              <a:rPr lang="el-GR" sz="2800" dirty="0" smtClean="0">
                <a:ea typeface="Adobe Gothic Std B" panose="020B0800000000000000" pitchFamily="34" charset="-128"/>
              </a:rPr>
              <a:t> είναι …:</a:t>
            </a:r>
          </a:p>
          <a:p>
            <a:pPr marL="892175" indent="-350838">
              <a:spcAft>
                <a:spcPts val="600"/>
              </a:spcAft>
              <a:buFont typeface="Wingdings" panose="05000000000000000000" pitchFamily="2" charset="2"/>
              <a:buChar char="Ø"/>
            </a:pPr>
            <a:r>
              <a:rPr lang="el-GR" sz="2800" dirty="0"/>
              <a:t>Η διαδικασία της αξιολόγησης περιλαμβάνει συστηματική </a:t>
            </a:r>
            <a:r>
              <a:rPr lang="el-GR" sz="2800" dirty="0" smtClean="0"/>
              <a:t>έτερο-αξιολόγηση.</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194084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2098537" y="1909128"/>
            <a:ext cx="7676444" cy="2323713"/>
          </a:xfrm>
          <a:prstGeom prst="rect">
            <a:avLst/>
          </a:prstGeom>
          <a:noFill/>
        </p:spPr>
        <p:txBody>
          <a:bodyPr wrap="square" rtlCol="0">
            <a:spAutoFit/>
          </a:bodyPr>
          <a:lstStyle/>
          <a:p>
            <a:pPr>
              <a:spcAft>
                <a:spcPts val="600"/>
              </a:spcAft>
            </a:pPr>
            <a:r>
              <a:rPr lang="el-GR" sz="2800" b="1" dirty="0" smtClean="0">
                <a:ea typeface="Adobe Gothic Std B" panose="020B0800000000000000" pitchFamily="34" charset="-128"/>
              </a:rPr>
              <a:t>Αρχές</a:t>
            </a:r>
            <a:r>
              <a:rPr lang="el-GR" sz="2800" dirty="0" smtClean="0">
                <a:ea typeface="Adobe Gothic Std B" panose="020B0800000000000000" pitchFamily="34" charset="-128"/>
              </a:rPr>
              <a:t> της Αξιολόγησης σύμφωνα με τη φιλοσοφία του ΕΠΣ-</a:t>
            </a:r>
            <a:r>
              <a:rPr lang="el-GR" sz="2800" dirty="0" err="1" smtClean="0">
                <a:ea typeface="Adobe Gothic Std B" panose="020B0800000000000000" pitchFamily="34" charset="-128"/>
              </a:rPr>
              <a:t>ξγ</a:t>
            </a:r>
            <a:r>
              <a:rPr lang="el-GR" sz="2800" dirty="0" smtClean="0">
                <a:ea typeface="Adobe Gothic Std B" panose="020B0800000000000000" pitchFamily="34" charset="-128"/>
              </a:rPr>
              <a:t> είναι …:</a:t>
            </a:r>
          </a:p>
          <a:p>
            <a:pPr marL="892175" indent="-350838">
              <a:spcAft>
                <a:spcPts val="600"/>
              </a:spcAft>
              <a:buFont typeface="Wingdings" panose="05000000000000000000" pitchFamily="2" charset="2"/>
              <a:buChar char="Ø"/>
            </a:pPr>
            <a:r>
              <a:rPr lang="el-GR" sz="2800" dirty="0"/>
              <a:t>Ο κάθε μαθητής καλό είναι να συνθέτει τον δικό του Φάκελο Προόδου (</a:t>
            </a:r>
            <a:r>
              <a:rPr lang="el-GR" sz="2800" dirty="0" err="1"/>
              <a:t>Learning</a:t>
            </a:r>
            <a:r>
              <a:rPr lang="el-GR" sz="2800" dirty="0"/>
              <a:t> </a:t>
            </a:r>
            <a:r>
              <a:rPr lang="el-GR" sz="2800" dirty="0" err="1"/>
              <a:t>Portfolio</a:t>
            </a:r>
            <a:r>
              <a:rPr lang="el-GR" sz="2800" dirty="0" smtClean="0"/>
              <a:t>)</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22733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52978" y="2223911"/>
            <a:ext cx="7676444" cy="2400657"/>
          </a:xfrm>
          <a:prstGeom prst="rect">
            <a:avLst/>
          </a:prstGeom>
          <a:noFill/>
        </p:spPr>
        <p:txBody>
          <a:bodyPr wrap="square" rtlCol="0">
            <a:spAutoFit/>
          </a:bodyPr>
          <a:lstStyle/>
          <a:p>
            <a:pPr>
              <a:spcAft>
                <a:spcPts val="600"/>
              </a:spcAft>
            </a:pPr>
            <a:r>
              <a:rPr lang="el-GR" sz="2800" dirty="0" smtClean="0">
                <a:ea typeface="Adobe Gothic Std B" panose="020B0800000000000000" pitchFamily="34" charset="-128"/>
              </a:rPr>
              <a:t>Η </a:t>
            </a:r>
            <a:r>
              <a:rPr lang="el-GR" sz="2800" b="1" dirty="0" smtClean="0">
                <a:ea typeface="Adobe Gothic Std B" panose="020B0800000000000000" pitchFamily="34" charset="-128"/>
              </a:rPr>
              <a:t>Εναλλακτική Αξιολόγηση</a:t>
            </a:r>
          </a:p>
          <a:p>
            <a:pPr marL="892175" indent="-350838">
              <a:spcAft>
                <a:spcPts val="600"/>
              </a:spcAft>
              <a:buFont typeface="Wingdings" panose="05000000000000000000" pitchFamily="2" charset="2"/>
              <a:buChar char="Ø"/>
            </a:pPr>
            <a:r>
              <a:rPr lang="el-GR" sz="2800" dirty="0"/>
              <a:t>αναφέρεται, σε αντιδιαστολή με τεχνικές </a:t>
            </a:r>
            <a:r>
              <a:rPr lang="el-GR" sz="2800" dirty="0" err="1"/>
              <a:t>εξετασιοκεντρικού</a:t>
            </a:r>
            <a:r>
              <a:rPr lang="el-GR" sz="2800" dirty="0"/>
              <a:t> προσανατολισμού, και </a:t>
            </a:r>
            <a:endParaRPr lang="el-GR" sz="2800" dirty="0" smtClean="0"/>
          </a:p>
          <a:p>
            <a:pPr marL="892175" indent="-350838">
              <a:spcAft>
                <a:spcPts val="600"/>
              </a:spcAft>
              <a:buFont typeface="Wingdings" panose="05000000000000000000" pitchFamily="2" charset="2"/>
              <a:buChar char="Ø"/>
            </a:pPr>
            <a:r>
              <a:rPr lang="el-GR" sz="2800" dirty="0" smtClean="0"/>
              <a:t>ως </a:t>
            </a:r>
            <a:r>
              <a:rPr lang="el-GR" sz="2800" dirty="0"/>
              <a:t>διαδικασία που έχει διαμορφωτικό και όχι απολογιστικό </a:t>
            </a:r>
            <a:r>
              <a:rPr lang="el-GR" sz="2800" dirty="0" smtClean="0"/>
              <a:t>χαρακτήρα</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330280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52978" y="2223911"/>
            <a:ext cx="7676444" cy="2831544"/>
          </a:xfrm>
          <a:prstGeom prst="rect">
            <a:avLst/>
          </a:prstGeom>
          <a:noFill/>
        </p:spPr>
        <p:txBody>
          <a:bodyPr wrap="square" rtlCol="0">
            <a:spAutoFit/>
          </a:bodyPr>
          <a:lstStyle/>
          <a:p>
            <a:pPr>
              <a:spcAft>
                <a:spcPts val="600"/>
              </a:spcAft>
            </a:pPr>
            <a:r>
              <a:rPr lang="el-GR" sz="2800" dirty="0" smtClean="0">
                <a:ea typeface="Adobe Gothic Std B" panose="020B0800000000000000" pitchFamily="34" charset="-128"/>
              </a:rPr>
              <a:t>Η </a:t>
            </a:r>
            <a:r>
              <a:rPr lang="el-GR" sz="2800" b="1" dirty="0" smtClean="0">
                <a:ea typeface="Adobe Gothic Std B" panose="020B0800000000000000" pitchFamily="34" charset="-128"/>
              </a:rPr>
              <a:t>Εναλλακτική Αξιολόγηση</a:t>
            </a:r>
          </a:p>
          <a:p>
            <a:pPr marL="892175" indent="-350838">
              <a:spcAft>
                <a:spcPts val="600"/>
              </a:spcAft>
              <a:buFont typeface="Wingdings" panose="05000000000000000000" pitchFamily="2" charset="2"/>
              <a:buChar char="Ø"/>
            </a:pPr>
            <a:r>
              <a:rPr lang="el-GR" sz="2800" dirty="0"/>
              <a:t>έχει χαμηλή επίπτωση στον  </a:t>
            </a:r>
            <a:r>
              <a:rPr lang="el-GR" sz="2800" dirty="0" err="1"/>
              <a:t>ψυχοσυναισθηματικό</a:t>
            </a:r>
            <a:r>
              <a:rPr lang="el-GR" sz="2800" dirty="0"/>
              <a:t> κόσμο των μαθητών </a:t>
            </a:r>
            <a:r>
              <a:rPr lang="el-GR" sz="2800" dirty="0" smtClean="0"/>
              <a:t>και</a:t>
            </a:r>
          </a:p>
          <a:p>
            <a:pPr marL="892175" indent="-350838">
              <a:spcAft>
                <a:spcPts val="600"/>
              </a:spcAft>
              <a:buFont typeface="Wingdings" panose="05000000000000000000" pitchFamily="2" charset="2"/>
              <a:buChar char="Ø"/>
            </a:pPr>
            <a:r>
              <a:rPr lang="el-GR" sz="2800" dirty="0" smtClean="0"/>
              <a:t>ευεργετική ανατροφοδοτική αξία για τη διδασκαλία</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394875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52978" y="2223911"/>
            <a:ext cx="7676444" cy="1538883"/>
          </a:xfrm>
          <a:prstGeom prst="rect">
            <a:avLst/>
          </a:prstGeom>
          <a:noFill/>
        </p:spPr>
        <p:txBody>
          <a:bodyPr wrap="square" rtlCol="0">
            <a:spAutoFit/>
          </a:bodyPr>
          <a:lstStyle/>
          <a:p>
            <a:pPr>
              <a:spcAft>
                <a:spcPts val="600"/>
              </a:spcAft>
            </a:pPr>
            <a:r>
              <a:rPr lang="el-GR" sz="2800" dirty="0" smtClean="0">
                <a:ea typeface="Adobe Gothic Std B" panose="020B0800000000000000" pitchFamily="34" charset="-128"/>
              </a:rPr>
              <a:t>Στην </a:t>
            </a:r>
            <a:r>
              <a:rPr lang="el-GR" sz="2800" b="1" dirty="0" smtClean="0">
                <a:ea typeface="Adobe Gothic Std B" panose="020B0800000000000000" pitchFamily="34" charset="-128"/>
              </a:rPr>
              <a:t>Εναλλακτική Αξιολόγηση </a:t>
            </a:r>
            <a:r>
              <a:rPr lang="el-GR" sz="2800" dirty="0" smtClean="0"/>
              <a:t>παρέχονται στοιχεία</a:t>
            </a:r>
            <a:endParaRPr lang="el-GR" sz="2800" b="1" dirty="0" smtClean="0">
              <a:ea typeface="Adobe Gothic Std B" panose="020B0800000000000000" pitchFamily="34" charset="-128"/>
            </a:endParaRPr>
          </a:p>
          <a:p>
            <a:pPr marL="892175" indent="-350838">
              <a:spcAft>
                <a:spcPts val="600"/>
              </a:spcAft>
              <a:buFont typeface="Wingdings" panose="05000000000000000000" pitchFamily="2" charset="2"/>
              <a:buChar char="Ø"/>
            </a:pPr>
            <a:r>
              <a:rPr lang="el-GR" sz="2800" dirty="0" smtClean="0"/>
              <a:t>σχετικά </a:t>
            </a:r>
            <a:r>
              <a:rPr lang="el-GR" sz="2800" dirty="0"/>
              <a:t>με τη διαδικασία της </a:t>
            </a:r>
            <a:r>
              <a:rPr lang="el-GR" sz="2800" dirty="0" smtClean="0"/>
              <a:t>μάθησης</a:t>
            </a:r>
          </a:p>
          <a:p>
            <a:pPr marL="892175" indent="-350838">
              <a:spcAft>
                <a:spcPts val="600"/>
              </a:spcAft>
              <a:buFont typeface="Wingdings" panose="05000000000000000000" pitchFamily="2" charset="2"/>
              <a:buChar char="Ø"/>
            </a:pPr>
            <a:r>
              <a:rPr lang="el-GR" sz="2800" dirty="0" smtClean="0"/>
              <a:t>και όχι σχετικά με το αποτέλεσμα</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189721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52978" y="2223911"/>
            <a:ext cx="7676444" cy="3339376"/>
          </a:xfrm>
          <a:prstGeom prst="rect">
            <a:avLst/>
          </a:prstGeom>
          <a:noFill/>
        </p:spPr>
        <p:txBody>
          <a:bodyPr wrap="square" rtlCol="0">
            <a:spAutoFit/>
          </a:bodyPr>
          <a:lstStyle/>
          <a:p>
            <a:pPr>
              <a:spcAft>
                <a:spcPts val="600"/>
              </a:spcAft>
            </a:pPr>
            <a:r>
              <a:rPr lang="el-GR" sz="2800" dirty="0" smtClean="0">
                <a:ea typeface="Adobe Gothic Std B" panose="020B0800000000000000" pitchFamily="34" charset="-128"/>
              </a:rPr>
              <a:t>Στην </a:t>
            </a:r>
            <a:r>
              <a:rPr lang="el-GR" sz="2800" b="1" dirty="0" smtClean="0">
                <a:ea typeface="Adobe Gothic Std B" panose="020B0800000000000000" pitchFamily="34" charset="-128"/>
              </a:rPr>
              <a:t>Εναλλακτική Αξιολόγηση </a:t>
            </a:r>
            <a:r>
              <a:rPr lang="el-GR" sz="2800" dirty="0"/>
              <a:t>δίνεται η δυνατότητα στον </a:t>
            </a:r>
            <a:r>
              <a:rPr lang="el-GR" sz="2800" dirty="0" smtClean="0"/>
              <a:t>εκπαιδευτικό</a:t>
            </a:r>
            <a:endParaRPr lang="el-GR" sz="2800" b="1" dirty="0" smtClean="0">
              <a:ea typeface="Adobe Gothic Std B" panose="020B0800000000000000" pitchFamily="34" charset="-128"/>
            </a:endParaRPr>
          </a:p>
          <a:p>
            <a:pPr marL="892175" indent="-350838">
              <a:spcAft>
                <a:spcPts val="600"/>
              </a:spcAft>
              <a:buFont typeface="Wingdings" panose="05000000000000000000" pitchFamily="2" charset="2"/>
              <a:buChar char="Ø"/>
            </a:pPr>
            <a:r>
              <a:rPr lang="el-GR" sz="2800" dirty="0" smtClean="0"/>
              <a:t>να </a:t>
            </a:r>
            <a:r>
              <a:rPr lang="el-GR" sz="2800" dirty="0"/>
              <a:t>έχει συγκριτικά στοιχεία που αφορούν στην επίδοση ή και την πρόοδο του κάθε μαθητή, </a:t>
            </a:r>
            <a:endParaRPr lang="el-GR" sz="2800" dirty="0" smtClean="0"/>
          </a:p>
          <a:p>
            <a:pPr marL="1455737" lvl="1" indent="-457200">
              <a:spcAft>
                <a:spcPts val="600"/>
              </a:spcAft>
              <a:buFont typeface="Wingdings" panose="05000000000000000000" pitchFamily="2" charset="2"/>
              <a:buChar char="q"/>
            </a:pPr>
            <a:r>
              <a:rPr lang="el-GR" sz="2800" dirty="0" smtClean="0"/>
              <a:t>πρώτα </a:t>
            </a:r>
            <a:r>
              <a:rPr lang="el-GR" sz="2800" dirty="0"/>
              <a:t>σε σχέση με τον εαυτό του και </a:t>
            </a:r>
            <a:endParaRPr lang="el-GR" sz="2800" dirty="0" smtClean="0"/>
          </a:p>
          <a:p>
            <a:pPr marL="1455737" lvl="1" indent="-457200">
              <a:spcAft>
                <a:spcPts val="600"/>
              </a:spcAft>
              <a:buFont typeface="Wingdings" panose="05000000000000000000" pitchFamily="2" charset="2"/>
              <a:buChar char="q"/>
            </a:pPr>
            <a:r>
              <a:rPr lang="el-GR" sz="2800" dirty="0" smtClean="0"/>
              <a:t>κατόπιν </a:t>
            </a:r>
            <a:r>
              <a:rPr lang="el-GR" sz="2800" dirty="0"/>
              <a:t>σε σχέση με το σύνολο της </a:t>
            </a:r>
            <a:r>
              <a:rPr lang="el-GR" sz="2800" dirty="0" smtClean="0"/>
              <a:t>τάξης</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66892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52978" y="2223911"/>
            <a:ext cx="7676444" cy="3616375"/>
          </a:xfrm>
          <a:prstGeom prst="rect">
            <a:avLst/>
          </a:prstGeom>
          <a:noFill/>
        </p:spPr>
        <p:txBody>
          <a:bodyPr wrap="square" rtlCol="0">
            <a:spAutoFit/>
          </a:bodyPr>
          <a:lstStyle/>
          <a:p>
            <a:pPr>
              <a:spcAft>
                <a:spcPts val="600"/>
              </a:spcAft>
            </a:pPr>
            <a:r>
              <a:rPr lang="el-GR" sz="2800" dirty="0"/>
              <a:t>Στις </a:t>
            </a:r>
            <a:r>
              <a:rPr lang="el-GR" sz="2800" b="1" dirty="0"/>
              <a:t>Εναλλακτικές τεχνικές αξιολόγησης </a:t>
            </a:r>
            <a:r>
              <a:rPr lang="el-GR" sz="2800" dirty="0"/>
              <a:t>περιλαμβάνονται μεταξύ άλλων</a:t>
            </a:r>
            <a:endParaRPr lang="el-GR" sz="2800" b="1" dirty="0" smtClean="0">
              <a:ea typeface="Adobe Gothic Std B" panose="020B0800000000000000" pitchFamily="34" charset="-128"/>
            </a:endParaRPr>
          </a:p>
          <a:p>
            <a:pPr marL="914400" lvl="1" indent="-457200">
              <a:buFont typeface="Wingdings" panose="05000000000000000000" pitchFamily="2" charset="2"/>
              <a:buChar char="Ø"/>
            </a:pPr>
            <a:r>
              <a:rPr lang="el-GR" sz="2800" dirty="0" err="1" smtClean="0"/>
              <a:t>Ημι</a:t>
            </a:r>
            <a:r>
              <a:rPr lang="el-GR" sz="2800" dirty="0" smtClean="0"/>
              <a:t>-δομημένος </a:t>
            </a:r>
            <a:r>
              <a:rPr lang="el-GR" sz="2800" dirty="0"/>
              <a:t>διάλογος μεταξύ των </a:t>
            </a:r>
            <a:r>
              <a:rPr lang="el-GR" sz="2800" dirty="0" smtClean="0"/>
              <a:t>συμμετεχόντων </a:t>
            </a:r>
            <a:r>
              <a:rPr lang="el-GR" sz="2800" dirty="0"/>
              <a:t>στην εκπαιδευτική διαδικασία</a:t>
            </a:r>
          </a:p>
          <a:p>
            <a:pPr marL="914400" lvl="1" indent="-457200">
              <a:buFont typeface="Wingdings" panose="05000000000000000000" pitchFamily="2" charset="2"/>
              <a:buChar char="Ø"/>
            </a:pPr>
            <a:r>
              <a:rPr lang="el-GR" sz="2800" dirty="0"/>
              <a:t>Παρατήρηση</a:t>
            </a:r>
          </a:p>
          <a:p>
            <a:pPr marL="914400" lvl="1" indent="-457200">
              <a:buFont typeface="Wingdings" panose="05000000000000000000" pitchFamily="2" charset="2"/>
              <a:buChar char="Ø"/>
            </a:pPr>
            <a:r>
              <a:rPr lang="el-GR" sz="2800" dirty="0"/>
              <a:t>Ατομικός φάκελος του μαθητή</a:t>
            </a:r>
          </a:p>
          <a:p>
            <a:pPr marL="914400" lvl="1" indent="-457200">
              <a:buFont typeface="Wingdings" panose="05000000000000000000" pitchFamily="2" charset="2"/>
              <a:buChar char="Ø"/>
            </a:pPr>
            <a:r>
              <a:rPr lang="el-GR" sz="2800" dirty="0"/>
              <a:t>Συνθετικές </a:t>
            </a:r>
            <a:r>
              <a:rPr lang="el-GR" sz="2800" dirty="0" smtClean="0"/>
              <a:t>εργασίες </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288759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52978" y="2223911"/>
            <a:ext cx="7676444" cy="3185487"/>
          </a:xfrm>
          <a:prstGeom prst="rect">
            <a:avLst/>
          </a:prstGeom>
          <a:noFill/>
        </p:spPr>
        <p:txBody>
          <a:bodyPr wrap="square" rtlCol="0">
            <a:spAutoFit/>
          </a:bodyPr>
          <a:lstStyle/>
          <a:p>
            <a:pPr>
              <a:spcAft>
                <a:spcPts val="600"/>
              </a:spcAft>
            </a:pPr>
            <a:r>
              <a:rPr lang="el-GR" sz="2800" dirty="0"/>
              <a:t>Στις </a:t>
            </a:r>
            <a:r>
              <a:rPr lang="el-GR" sz="2800" b="1" dirty="0"/>
              <a:t>Εναλλακτικές τεχνικές αξιολόγησης </a:t>
            </a:r>
            <a:r>
              <a:rPr lang="el-GR" sz="2800" dirty="0"/>
              <a:t>περιλαμβάνονται μεταξύ άλλων</a:t>
            </a:r>
            <a:endParaRPr lang="el-GR" sz="2800" b="1" dirty="0" smtClean="0">
              <a:ea typeface="Adobe Gothic Std B" panose="020B0800000000000000" pitchFamily="34" charset="-128"/>
            </a:endParaRPr>
          </a:p>
          <a:p>
            <a:pPr marL="914400" lvl="1" indent="-457200">
              <a:buFont typeface="Wingdings" panose="05000000000000000000" pitchFamily="2" charset="2"/>
              <a:buChar char="Ø"/>
            </a:pPr>
            <a:r>
              <a:rPr lang="el-GR" sz="2800" dirty="0" err="1" smtClean="0"/>
              <a:t>Αυτο</a:t>
            </a:r>
            <a:r>
              <a:rPr lang="el-GR" sz="2800" dirty="0" smtClean="0"/>
              <a:t>-αξιολόγηση</a:t>
            </a:r>
          </a:p>
          <a:p>
            <a:pPr marL="914400" lvl="1" indent="-457200">
              <a:buFont typeface="Wingdings" panose="05000000000000000000" pitchFamily="2" charset="2"/>
              <a:buChar char="Ø"/>
            </a:pPr>
            <a:r>
              <a:rPr lang="el-GR" sz="2800" dirty="0" err="1" smtClean="0"/>
              <a:t>Ετερο</a:t>
            </a:r>
            <a:r>
              <a:rPr lang="el-GR" sz="2800" dirty="0" smtClean="0"/>
              <a:t>-αξιολόγηση</a:t>
            </a:r>
          </a:p>
          <a:p>
            <a:pPr marL="914400" lvl="1" indent="-457200">
              <a:buFont typeface="Wingdings" panose="05000000000000000000" pitchFamily="2" charset="2"/>
              <a:buChar char="Ø"/>
            </a:pPr>
            <a:r>
              <a:rPr lang="el-GR" sz="2800" dirty="0" smtClean="0"/>
              <a:t>Παιχνίδι</a:t>
            </a:r>
          </a:p>
          <a:p>
            <a:pPr marL="914400" lvl="1" indent="-457200">
              <a:buFont typeface="Wingdings" panose="05000000000000000000" pitchFamily="2" charset="2"/>
              <a:buChar char="Ø"/>
            </a:pPr>
            <a:r>
              <a:rPr lang="el-GR" sz="2800" dirty="0" smtClean="0"/>
              <a:t>Δραματοποίηση</a:t>
            </a:r>
          </a:p>
          <a:p>
            <a:pPr marL="914400" lvl="1" indent="-457200">
              <a:buFont typeface="Wingdings" panose="05000000000000000000" pitchFamily="2" charset="2"/>
              <a:buChar char="Ø"/>
            </a:pPr>
            <a:r>
              <a:rPr lang="el-GR" sz="2800" dirty="0" smtClean="0"/>
              <a:t>Αφήγηση παραμυθιού/ιστορίας </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155732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sz="900"/>
          </a:p>
        </p:txBody>
      </p:sp>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Content Placeholder 1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875559" y="4073755"/>
            <a:ext cx="1842030" cy="1842030"/>
          </a:xfrm>
          <a:prstGeom prst="ellipse">
            <a:avLst/>
          </a:prstGeom>
          <a:ln>
            <a:noFill/>
          </a:ln>
          <a:effectLst>
            <a:softEdge rad="112500"/>
          </a:effectLst>
        </p:spPr>
      </p:pic>
      <p:pic>
        <p:nvPicPr>
          <p:cNvPr id="7" name="Picture 6">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9192" y="2370381"/>
            <a:ext cx="1554271" cy="1554271"/>
          </a:xfrm>
          <a:prstGeom prst="ellipse">
            <a:avLst/>
          </a:prstGeom>
          <a:ln>
            <a:noFill/>
          </a:ln>
          <a:effectLst>
            <a:softEdge rad="112500"/>
          </a:effectLst>
        </p:spPr>
      </p:pic>
      <p:pic>
        <p:nvPicPr>
          <p:cNvPr id="8" name="Picture 7">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720698">
            <a:off x="2113347" y="3360726"/>
            <a:ext cx="1301878" cy="130187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hlinkClick r:id="rId3"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14437">
            <a:off x="6422177" y="1728422"/>
            <a:ext cx="1638276" cy="1638276"/>
          </a:xfrm>
          <a:prstGeom prst="rect">
            <a:avLst/>
          </a:prstGeom>
          <a:ln>
            <a:noFill/>
          </a:ln>
          <a:effectLst>
            <a:softEdge rad="112500"/>
          </a:effectLst>
        </p:spPr>
      </p:pic>
      <p:sp>
        <p:nvSpPr>
          <p:cNvPr id="15" name="Rounded Rectangle 14"/>
          <p:cNvSpPr/>
          <p:nvPr/>
        </p:nvSpPr>
        <p:spPr>
          <a:xfrm>
            <a:off x="4875559" y="6039963"/>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16" name="Rounded Rectangle 15">
            <a:hlinkClick r:id="rId8" action="ppaction://hlinksldjump"/>
          </p:cNvPr>
          <p:cNvSpPr/>
          <p:nvPr/>
        </p:nvSpPr>
        <p:spPr>
          <a:xfrm rot="19673697">
            <a:off x="2496369" y="4750643"/>
            <a:ext cx="1842030" cy="693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κατανόηση </a:t>
            </a:r>
            <a:r>
              <a:rPr lang="el-GR" sz="2000" dirty="0"/>
              <a:t>γραπτού λόγου</a:t>
            </a:r>
          </a:p>
        </p:txBody>
      </p:sp>
      <p:sp>
        <p:nvSpPr>
          <p:cNvPr id="17" name="Rounded Rectangle 16"/>
          <p:cNvSpPr/>
          <p:nvPr/>
        </p:nvSpPr>
        <p:spPr>
          <a:xfrm rot="1170385">
            <a:off x="5913753" y="3331475"/>
            <a:ext cx="1842030" cy="910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κατανόηση </a:t>
            </a:r>
            <a:r>
              <a:rPr lang="el-GR" sz="2000" dirty="0"/>
              <a:t>προφορικού λόγου</a:t>
            </a:r>
          </a:p>
        </p:txBody>
      </p:sp>
      <p:sp>
        <p:nvSpPr>
          <p:cNvPr id="18" name="Rounded Rectangle 17">
            <a:hlinkClick r:id="rId6" action="ppaction://hlinksldjump"/>
          </p:cNvPr>
          <p:cNvSpPr/>
          <p:nvPr/>
        </p:nvSpPr>
        <p:spPr>
          <a:xfrm>
            <a:off x="3785313" y="1574925"/>
            <a:ext cx="1842030" cy="6712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παραγωγή γραπτού λόγου</a:t>
            </a:r>
            <a:endParaRPr lang="el-GR" dirty="0"/>
          </a:p>
        </p:txBody>
      </p:sp>
      <p:pic>
        <p:nvPicPr>
          <p:cNvPr id="19" name="Picture 18">
            <a:hlinkClick r:id="rId11" action="ppaction://hlinksldjump"/>
          </p:cNvPr>
          <p:cNvPicPr>
            <a:picLocks noChangeAspect="1"/>
          </p:cNvPicPr>
          <p:nvPr/>
        </p:nvPicPr>
        <p:blipFill>
          <a:blip r:embed="rId12"/>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27650" name="Picture 2" descr="ÎÏÎ¿ÏÎ­Î»ÎµÏÎ¼Î± ÎµÎ¹ÎºÏÎ½Î±Ï Î³Î¹Î± testing">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55092">
            <a:off x="8087820" y="4103567"/>
            <a:ext cx="1412314" cy="1473514"/>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a:hlinkClick r:id="rId13" action="ppaction://hlinksldjump"/>
          </p:cNvPr>
          <p:cNvSpPr/>
          <p:nvPr/>
        </p:nvSpPr>
        <p:spPr>
          <a:xfrm rot="1055092">
            <a:off x="7600541" y="5597702"/>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Διαγνωστικό</a:t>
            </a:r>
            <a:endParaRPr lang="el-GR" dirty="0"/>
          </a:p>
        </p:txBody>
      </p:sp>
    </p:spTree>
    <p:custDataLst>
      <p:tags r:id="rId1"/>
    </p:custDataLst>
    <p:extLst>
      <p:ext uri="{BB962C8B-B14F-4D97-AF65-F5344CB8AC3E}">
        <p14:creationId xmlns:p14="http://schemas.microsoft.com/office/powerpoint/2010/main" val="109243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3000"/>
                                        <p:tgtEl>
                                          <p:spTgt spid="15"/>
                                        </p:tgtEl>
                                      </p:cBhvr>
                                    </p:animEffect>
                                  </p:childTnLst>
                                </p:cTn>
                              </p:par>
                            </p:childTnLst>
                          </p:cTn>
                        </p:par>
                        <p:par>
                          <p:cTn id="11" fill="hold">
                            <p:stCondLst>
                              <p:cond delay="3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30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6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30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3000"/>
                                        <p:tgtEl>
                                          <p:spTgt spid="17"/>
                                        </p:tgtEl>
                                      </p:cBhvr>
                                    </p:animEffect>
                                  </p:childTnLst>
                                </p:cTn>
                              </p:par>
                            </p:childTnLst>
                          </p:cTn>
                        </p:par>
                        <p:par>
                          <p:cTn id="25" fill="hold">
                            <p:stCondLst>
                              <p:cond delay="90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30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3000"/>
                                        <p:tgtEl>
                                          <p:spTgt spid="18"/>
                                        </p:tgtEl>
                                      </p:cBhvr>
                                    </p:animEffect>
                                  </p:childTnLst>
                                </p:cTn>
                              </p:par>
                            </p:childTnLst>
                          </p:cTn>
                        </p:par>
                        <p:par>
                          <p:cTn id="32" fill="hold">
                            <p:stCondLst>
                              <p:cond delay="12000"/>
                            </p:stCondLst>
                            <p:childTnLst>
                              <p:par>
                                <p:cTn id="33" presetID="10" presetClass="entr" presetSubtype="0" fill="hold" nodeType="afterEffect">
                                  <p:stCondLst>
                                    <p:cond delay="0"/>
                                  </p:stCondLst>
                                  <p:childTnLst>
                                    <p:set>
                                      <p:cBhvr>
                                        <p:cTn id="34" dur="1" fill="hold">
                                          <p:stCondLst>
                                            <p:cond delay="0"/>
                                          </p:stCondLst>
                                        </p:cTn>
                                        <p:tgtEl>
                                          <p:spTgt spid="27650"/>
                                        </p:tgtEl>
                                        <p:attrNameLst>
                                          <p:attrName>style.visibility</p:attrName>
                                        </p:attrNameLst>
                                      </p:cBhvr>
                                      <p:to>
                                        <p:strVal val="visible"/>
                                      </p:to>
                                    </p:set>
                                    <p:animEffect transition="in" filter="fade">
                                      <p:cBhvr>
                                        <p:cTn id="35" dur="3000"/>
                                        <p:tgtEl>
                                          <p:spTgt spid="276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52978" y="2223911"/>
            <a:ext cx="7676444" cy="2831544"/>
          </a:xfrm>
          <a:prstGeom prst="rect">
            <a:avLst/>
          </a:prstGeom>
          <a:noFill/>
        </p:spPr>
        <p:txBody>
          <a:bodyPr wrap="square" rtlCol="0">
            <a:spAutoFit/>
          </a:bodyPr>
          <a:lstStyle/>
          <a:p>
            <a:pPr lvl="1">
              <a:spcAft>
                <a:spcPts val="1200"/>
              </a:spcAft>
            </a:pPr>
            <a:r>
              <a:rPr lang="el-GR" sz="2800" dirty="0"/>
              <a:t>Η υιοθέτηση </a:t>
            </a:r>
            <a:r>
              <a:rPr lang="el-GR" sz="2800" dirty="0" smtClean="0"/>
              <a:t>Τεχνικών </a:t>
            </a:r>
            <a:r>
              <a:rPr lang="el-GR" sz="2800" dirty="0"/>
              <a:t>Εναλλακτικής </a:t>
            </a:r>
            <a:r>
              <a:rPr lang="el-GR" sz="2800" dirty="0" smtClean="0"/>
              <a:t>Αξιολόγησης </a:t>
            </a:r>
            <a:r>
              <a:rPr lang="el-GR" sz="2800" dirty="0"/>
              <a:t>δεν προϋποθέτει απόρριψη των παραδοσιακών τεχνικών. </a:t>
            </a:r>
            <a:endParaRPr lang="el-GR" sz="2800" dirty="0" smtClean="0"/>
          </a:p>
          <a:p>
            <a:pPr lvl="1">
              <a:spcAft>
                <a:spcPts val="1200"/>
              </a:spcAft>
            </a:pPr>
            <a:r>
              <a:rPr lang="el-GR" sz="2800" dirty="0" smtClean="0"/>
              <a:t>Αντίθετα</a:t>
            </a:r>
            <a:r>
              <a:rPr lang="el-GR" sz="2800" dirty="0"/>
              <a:t>, προτείνεται ως ένας τρόπος συλλογής ποιοτικών στοιχείων σχετικά με την επίδοση και την πρόοδο των μαθητών.</a:t>
            </a:r>
            <a:r>
              <a:rPr lang="el-GR" sz="2800" dirty="0" smtClean="0"/>
              <a:t> </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131825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64701" y="1825625"/>
            <a:ext cx="7676444" cy="4154984"/>
          </a:xfrm>
          <a:prstGeom prst="rect">
            <a:avLst/>
          </a:prstGeom>
          <a:noFill/>
        </p:spPr>
        <p:txBody>
          <a:bodyPr wrap="square" rtlCol="0">
            <a:spAutoFit/>
          </a:bodyPr>
          <a:lstStyle/>
          <a:p>
            <a:pPr lvl="1">
              <a:spcAft>
                <a:spcPts val="1200"/>
              </a:spcAft>
            </a:pPr>
            <a:r>
              <a:rPr lang="el-GR" sz="2800" dirty="0" smtClean="0"/>
              <a:t>Εργαλεία </a:t>
            </a:r>
            <a:r>
              <a:rPr lang="el-GR" sz="2800" dirty="0"/>
              <a:t>που διευκολύνουν τη διατύπωση αξιολογικής κρίσης με περιγραφική </a:t>
            </a:r>
            <a:r>
              <a:rPr lang="el-GR" sz="2800" dirty="0" smtClean="0"/>
              <a:t>μορφή είναι</a:t>
            </a:r>
          </a:p>
          <a:p>
            <a:pPr marL="1371600" lvl="2" indent="-457200">
              <a:spcAft>
                <a:spcPts val="1200"/>
              </a:spcAft>
              <a:buFont typeface="Wingdings" panose="05000000000000000000" pitchFamily="2" charset="2"/>
              <a:buChar char="Ø"/>
            </a:pPr>
            <a:r>
              <a:rPr lang="el-GR" sz="2800" dirty="0" smtClean="0"/>
              <a:t>οι περιγραφικές κλίμακες παρατήρησης (</a:t>
            </a:r>
            <a:r>
              <a:rPr lang="el-GR" sz="2800" dirty="0" err="1" smtClean="0"/>
              <a:t>checklists</a:t>
            </a:r>
            <a:r>
              <a:rPr lang="el-GR" sz="2800" dirty="0" smtClean="0"/>
              <a:t>), </a:t>
            </a:r>
          </a:p>
          <a:p>
            <a:pPr marL="1371600" lvl="2" indent="-457200">
              <a:spcAft>
                <a:spcPts val="1200"/>
              </a:spcAft>
              <a:buFont typeface="Wingdings" panose="05000000000000000000" pitchFamily="2" charset="2"/>
              <a:buChar char="Ø"/>
            </a:pPr>
            <a:r>
              <a:rPr lang="el-GR" sz="2800" dirty="0" smtClean="0"/>
              <a:t>τα ερωτηματολόγια, </a:t>
            </a:r>
          </a:p>
          <a:p>
            <a:pPr marL="1371600" lvl="2" indent="-457200">
              <a:spcAft>
                <a:spcPts val="1200"/>
              </a:spcAft>
              <a:buFont typeface="Wingdings" panose="05000000000000000000" pitchFamily="2" charset="2"/>
              <a:buChar char="Ø"/>
            </a:pPr>
            <a:r>
              <a:rPr lang="el-GR" sz="2800" dirty="0" smtClean="0"/>
              <a:t>οι κλίμακες διαβάθμισης (</a:t>
            </a:r>
            <a:r>
              <a:rPr lang="el-GR" sz="2800" dirty="0" err="1" smtClean="0"/>
              <a:t>rating</a:t>
            </a:r>
            <a:r>
              <a:rPr lang="el-GR" sz="2800" dirty="0" smtClean="0"/>
              <a:t> </a:t>
            </a:r>
            <a:r>
              <a:rPr lang="el-GR" sz="2800" dirty="0" err="1" smtClean="0"/>
              <a:t>scales</a:t>
            </a:r>
            <a:r>
              <a:rPr lang="el-GR" sz="2800" dirty="0" smtClean="0"/>
              <a:t>) και </a:t>
            </a:r>
          </a:p>
          <a:p>
            <a:pPr marL="1371600" lvl="2" indent="-457200">
              <a:spcAft>
                <a:spcPts val="1200"/>
              </a:spcAft>
              <a:buFont typeface="Wingdings" panose="05000000000000000000" pitchFamily="2" charset="2"/>
              <a:buChar char="Ø"/>
            </a:pPr>
            <a:r>
              <a:rPr lang="el-GR" sz="2800" dirty="0" smtClean="0"/>
              <a:t>το ημερολόγιο μαθητή. </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407380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64701" y="1825625"/>
            <a:ext cx="7676444" cy="2985433"/>
          </a:xfrm>
          <a:prstGeom prst="rect">
            <a:avLst/>
          </a:prstGeom>
          <a:noFill/>
        </p:spPr>
        <p:txBody>
          <a:bodyPr wrap="square" rtlCol="0">
            <a:spAutoFit/>
          </a:bodyPr>
          <a:lstStyle/>
          <a:p>
            <a:pPr lvl="1">
              <a:spcAft>
                <a:spcPts val="1200"/>
              </a:spcAft>
            </a:pPr>
            <a:r>
              <a:rPr lang="el-GR" sz="2800" dirty="0"/>
              <a:t>Οι </a:t>
            </a:r>
            <a:r>
              <a:rPr lang="el-GR" sz="2800" b="1" dirty="0"/>
              <a:t>περιγραφικές κλίμακες </a:t>
            </a:r>
            <a:r>
              <a:rPr lang="el-GR" sz="2800" dirty="0"/>
              <a:t>παρατήρησης χρησιμοποιούνται </a:t>
            </a:r>
            <a:r>
              <a:rPr lang="el-GR" sz="2800" dirty="0" smtClean="0"/>
              <a:t>ως</a:t>
            </a:r>
          </a:p>
          <a:p>
            <a:pPr marL="1371600" lvl="2" indent="-457200">
              <a:spcAft>
                <a:spcPts val="1200"/>
              </a:spcAft>
              <a:buFont typeface="Wingdings" panose="05000000000000000000" pitchFamily="2" charset="2"/>
              <a:buChar char="Ø"/>
            </a:pPr>
            <a:r>
              <a:rPr lang="el-GR" sz="2800" dirty="0" smtClean="0"/>
              <a:t>ο συστηματικός τρόπος καταχώρισης των δεδομένων και </a:t>
            </a:r>
          </a:p>
          <a:p>
            <a:pPr marL="1371600" lvl="2" indent="-457200">
              <a:spcAft>
                <a:spcPts val="1200"/>
              </a:spcAft>
              <a:buFont typeface="Wingdings" panose="05000000000000000000" pitchFamily="2" charset="2"/>
              <a:buChar char="Ø"/>
            </a:pPr>
            <a:r>
              <a:rPr lang="el-GR" sz="2800" dirty="0" smtClean="0"/>
              <a:t>παρουσίασης των αποτελεσμάτων της παρατήρησης στην τάξη. </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117567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52978" y="1431359"/>
            <a:ext cx="7676444" cy="5139869"/>
          </a:xfrm>
          <a:prstGeom prst="rect">
            <a:avLst/>
          </a:prstGeom>
          <a:noFill/>
        </p:spPr>
        <p:txBody>
          <a:bodyPr wrap="square" rtlCol="0">
            <a:spAutoFit/>
          </a:bodyPr>
          <a:lstStyle/>
          <a:p>
            <a:pPr lvl="1">
              <a:spcAft>
                <a:spcPts val="1200"/>
              </a:spcAft>
            </a:pPr>
            <a:r>
              <a:rPr lang="el-GR" sz="2800" dirty="0"/>
              <a:t>Η </a:t>
            </a:r>
            <a:r>
              <a:rPr lang="el-GR" sz="2800" b="1" dirty="0"/>
              <a:t>τήρηση ημερολογίου </a:t>
            </a:r>
            <a:r>
              <a:rPr lang="el-GR" sz="2800" dirty="0" smtClean="0"/>
              <a:t>προβλέπει την καταγραφή πληροφοριών σχετικά με </a:t>
            </a:r>
          </a:p>
          <a:p>
            <a:pPr marL="1371600" lvl="2" indent="-457200">
              <a:spcAft>
                <a:spcPts val="1200"/>
              </a:spcAft>
              <a:buFont typeface="Wingdings" panose="05000000000000000000" pitchFamily="2" charset="2"/>
              <a:buChar char="Ø"/>
            </a:pPr>
            <a:r>
              <a:rPr lang="el-GR" sz="2800" dirty="0" smtClean="0"/>
              <a:t>τη συμπεριφορά του κάθε μαθητή (π.χ. συμμετοχή στο μάθημα, διάθεση για συνεργασία, επιδόσεις, πρόοδο) μετά την ολοκλήρωση του κάθε μαθήματος</a:t>
            </a:r>
          </a:p>
          <a:p>
            <a:pPr marL="1371600" lvl="2" indent="-457200">
              <a:spcAft>
                <a:spcPts val="1200"/>
              </a:spcAft>
              <a:buFont typeface="Wingdings" panose="05000000000000000000" pitchFamily="2" charset="2"/>
              <a:buChar char="Ø"/>
            </a:pPr>
            <a:r>
              <a:rPr lang="el-GR" sz="2800" dirty="0"/>
              <a:t>Οι συμπεριφορές-κριτήρια </a:t>
            </a:r>
            <a:r>
              <a:rPr lang="el-GR" sz="2800" dirty="0" smtClean="0"/>
              <a:t>είναι </a:t>
            </a:r>
            <a:r>
              <a:rPr lang="el-GR" sz="2800" dirty="0"/>
              <a:t>χρήσιμο να </a:t>
            </a:r>
            <a:r>
              <a:rPr lang="el-GR" sz="2800" dirty="0" smtClean="0"/>
              <a:t>προσδιορίζονται </a:t>
            </a:r>
            <a:r>
              <a:rPr lang="el-GR" sz="2800" dirty="0"/>
              <a:t>μετά από συνεργασία μεταξύ εκπαιδευτικού και μαθητών, η οποία θα πρέπει να καταλήγει σε κοινή </a:t>
            </a:r>
            <a:r>
              <a:rPr lang="el-GR" sz="2800" dirty="0" smtClean="0"/>
              <a:t>συμφωνία. </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27632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835326" y="2072607"/>
            <a:ext cx="7676444" cy="2400657"/>
          </a:xfrm>
          <a:prstGeom prst="rect">
            <a:avLst/>
          </a:prstGeom>
          <a:noFill/>
        </p:spPr>
        <p:txBody>
          <a:bodyPr wrap="square" rtlCol="0">
            <a:spAutoFit/>
          </a:bodyPr>
          <a:lstStyle/>
          <a:p>
            <a:pPr lvl="1">
              <a:spcAft>
                <a:spcPts val="1200"/>
              </a:spcAft>
            </a:pPr>
            <a:r>
              <a:rPr lang="el-GR" sz="2800" dirty="0"/>
              <a:t>Ο </a:t>
            </a:r>
            <a:r>
              <a:rPr lang="el-GR" sz="2800" b="1" dirty="0"/>
              <a:t>ατομικός φάκελος </a:t>
            </a:r>
            <a:r>
              <a:rPr lang="el-GR" sz="2800" dirty="0"/>
              <a:t>(</a:t>
            </a:r>
            <a:r>
              <a:rPr lang="el-GR" sz="2800" dirty="0" err="1"/>
              <a:t>Portfolio</a:t>
            </a:r>
            <a:r>
              <a:rPr lang="el-GR" sz="2800" dirty="0"/>
              <a:t>)</a:t>
            </a:r>
            <a:r>
              <a:rPr lang="el-GR" sz="2800" b="1" dirty="0"/>
              <a:t> </a:t>
            </a:r>
            <a:r>
              <a:rPr lang="el-GR" sz="2800" dirty="0"/>
              <a:t>είναι</a:t>
            </a:r>
            <a:r>
              <a:rPr lang="el-GR" sz="2800" b="1" dirty="0"/>
              <a:t> </a:t>
            </a:r>
            <a:r>
              <a:rPr lang="el-GR" sz="2800" dirty="0"/>
              <a:t>μια πρακτική κατά την </a:t>
            </a:r>
            <a:r>
              <a:rPr lang="el-GR" sz="2800" dirty="0" smtClean="0"/>
              <a:t>οποία</a:t>
            </a:r>
          </a:p>
          <a:p>
            <a:pPr marL="1371600" lvl="2" indent="-457200">
              <a:spcAft>
                <a:spcPts val="1200"/>
              </a:spcAft>
              <a:buFont typeface="Wingdings" panose="05000000000000000000" pitchFamily="2" charset="2"/>
              <a:buChar char="Ø"/>
            </a:pPr>
            <a:r>
              <a:rPr lang="el-GR" sz="2800" dirty="0" smtClean="0"/>
              <a:t>ο μαθητής και ο εκπαιδευτικός μπορούν να οργανώσουν και να διαχειριστούν τη διδακτική και τη μαθησιακή διαδικασία</a:t>
            </a: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423536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2055539" y="1570574"/>
            <a:ext cx="7676444" cy="3847207"/>
          </a:xfrm>
          <a:prstGeom prst="rect">
            <a:avLst/>
          </a:prstGeom>
          <a:noFill/>
        </p:spPr>
        <p:txBody>
          <a:bodyPr wrap="square" rtlCol="0">
            <a:spAutoFit/>
          </a:bodyPr>
          <a:lstStyle/>
          <a:p>
            <a:pPr lvl="1">
              <a:spcAft>
                <a:spcPts val="1200"/>
              </a:spcAft>
            </a:pPr>
            <a:r>
              <a:rPr lang="el-GR" sz="2800" dirty="0" smtClean="0"/>
              <a:t>Τα </a:t>
            </a:r>
            <a:r>
              <a:rPr lang="el-GR" sz="2800" dirty="0"/>
              <a:t>πλεονεκτήματα που προκύπτουν από την υιοθέτηση του ατομικού φακέλου του μαθητή για την αξιολόγηση της πορείας της μάθησής και της προόδου </a:t>
            </a:r>
            <a:r>
              <a:rPr lang="el-GR" sz="2800" dirty="0" smtClean="0"/>
              <a:t>του είναι </a:t>
            </a:r>
          </a:p>
          <a:p>
            <a:pPr marL="1371600" lvl="2" indent="-457200">
              <a:spcAft>
                <a:spcPts val="1200"/>
              </a:spcAft>
              <a:buFont typeface="Wingdings" panose="05000000000000000000" pitchFamily="2" charset="2"/>
              <a:buChar char="Ø"/>
            </a:pPr>
            <a:r>
              <a:rPr lang="el-GR" sz="2800" dirty="0"/>
              <a:t>Ενισχύει την </a:t>
            </a:r>
            <a:r>
              <a:rPr lang="el-GR" sz="2800" dirty="0" err="1"/>
              <a:t>αυτο</a:t>
            </a:r>
            <a:r>
              <a:rPr lang="el-GR" sz="2800" dirty="0"/>
              <a:t>-εικόνα του </a:t>
            </a:r>
            <a:r>
              <a:rPr lang="el-GR" sz="2800" dirty="0" smtClean="0"/>
              <a:t>μαθητή</a:t>
            </a:r>
          </a:p>
          <a:p>
            <a:pPr marL="1371600" lvl="2" indent="-457200">
              <a:spcAft>
                <a:spcPts val="1200"/>
              </a:spcAft>
              <a:buFont typeface="Wingdings" panose="05000000000000000000" pitchFamily="2" charset="2"/>
              <a:buChar char="Ø"/>
            </a:pPr>
            <a:r>
              <a:rPr lang="el-GR" sz="2800" dirty="0"/>
              <a:t>Παρέχει ενδείξεις των αδυναμιών και των ισχυρών σημείων στην επίδοση του μαθητή</a:t>
            </a:r>
            <a:endParaRPr lang="el-GR" sz="2800" dirty="0" smtClean="0"/>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236264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2055539" y="1570574"/>
            <a:ext cx="7676444" cy="4278094"/>
          </a:xfrm>
          <a:prstGeom prst="rect">
            <a:avLst/>
          </a:prstGeom>
          <a:noFill/>
        </p:spPr>
        <p:txBody>
          <a:bodyPr wrap="square" rtlCol="0">
            <a:spAutoFit/>
          </a:bodyPr>
          <a:lstStyle/>
          <a:p>
            <a:pPr lvl="1">
              <a:spcAft>
                <a:spcPts val="1200"/>
              </a:spcAft>
            </a:pPr>
            <a:r>
              <a:rPr lang="el-GR" sz="2800" dirty="0" smtClean="0"/>
              <a:t>Τα </a:t>
            </a:r>
            <a:r>
              <a:rPr lang="el-GR" sz="2800" dirty="0"/>
              <a:t>πλεονεκτήματα που προκύπτουν από την υιοθέτηση του ατομικού φακέλου του μαθητή για την αξιολόγηση της πορείας της μάθησής και της προόδου </a:t>
            </a:r>
            <a:r>
              <a:rPr lang="el-GR" sz="2800" dirty="0" smtClean="0"/>
              <a:t>του είναι </a:t>
            </a:r>
          </a:p>
          <a:p>
            <a:pPr marL="1371600" lvl="2" indent="-457200">
              <a:spcAft>
                <a:spcPts val="1200"/>
              </a:spcAft>
              <a:buFont typeface="Wingdings" panose="05000000000000000000" pitchFamily="2" charset="2"/>
              <a:buChar char="Ø"/>
            </a:pPr>
            <a:r>
              <a:rPr lang="el-GR" sz="2800" dirty="0"/>
              <a:t>Προωθεί τον διάλογο με τους άλλους </a:t>
            </a:r>
            <a:r>
              <a:rPr lang="el-GR" sz="2800" dirty="0" smtClean="0"/>
              <a:t>(διδάσκοντες</a:t>
            </a:r>
            <a:r>
              <a:rPr lang="el-GR" sz="2800" dirty="0"/>
              <a:t>, γονείς)</a:t>
            </a:r>
            <a:endParaRPr lang="el-GR" sz="2800" dirty="0" smtClean="0"/>
          </a:p>
          <a:p>
            <a:pPr marL="1371600" lvl="2" indent="-457200">
              <a:spcAft>
                <a:spcPts val="1200"/>
              </a:spcAft>
              <a:buFont typeface="Wingdings" panose="05000000000000000000" pitchFamily="2" charset="2"/>
              <a:buChar char="Ø"/>
            </a:pPr>
            <a:r>
              <a:rPr lang="el-GR" sz="2800" dirty="0"/>
              <a:t>Δίνει στο μαθητή την ευκαιρία να δείξει τη δημιουργικότητά του και να καινοτομήσει</a:t>
            </a:r>
            <a:endParaRPr lang="el-GR" sz="2800" dirty="0" smtClean="0"/>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217036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2055539" y="1570574"/>
            <a:ext cx="7676444" cy="4278094"/>
          </a:xfrm>
          <a:prstGeom prst="rect">
            <a:avLst/>
          </a:prstGeom>
          <a:noFill/>
        </p:spPr>
        <p:txBody>
          <a:bodyPr wrap="square" rtlCol="0">
            <a:spAutoFit/>
          </a:bodyPr>
          <a:lstStyle/>
          <a:p>
            <a:pPr lvl="1">
              <a:spcAft>
                <a:spcPts val="1200"/>
              </a:spcAft>
            </a:pPr>
            <a:r>
              <a:rPr lang="el-GR" sz="2800" dirty="0" smtClean="0"/>
              <a:t>Τα </a:t>
            </a:r>
            <a:r>
              <a:rPr lang="el-GR" sz="2800" dirty="0"/>
              <a:t>πλεονεκτήματα που προκύπτουν από την υιοθέτηση του ατομικού φακέλου του μαθητή για την αξιολόγηση της πορείας της μάθησής και της προόδου </a:t>
            </a:r>
            <a:r>
              <a:rPr lang="el-GR" sz="2800" dirty="0" smtClean="0"/>
              <a:t>του είναι </a:t>
            </a:r>
          </a:p>
          <a:p>
            <a:pPr marL="1371600" lvl="2" indent="-457200">
              <a:spcAft>
                <a:spcPts val="1200"/>
              </a:spcAft>
              <a:buFont typeface="Wingdings" panose="05000000000000000000" pitchFamily="2" charset="2"/>
              <a:buChar char="Ø"/>
            </a:pPr>
            <a:r>
              <a:rPr lang="el-GR" sz="2800" dirty="0"/>
              <a:t>Βοηθάει τον μαθητή να αναπτύξει κριτική σκέψη για τη σχολική εργασία</a:t>
            </a:r>
            <a:endParaRPr lang="el-GR" sz="2800" dirty="0" smtClean="0"/>
          </a:p>
          <a:p>
            <a:pPr marL="1371600" lvl="2" indent="-457200">
              <a:spcAft>
                <a:spcPts val="1200"/>
              </a:spcAft>
              <a:buFont typeface="Wingdings" panose="05000000000000000000" pitchFamily="2" charset="2"/>
              <a:buChar char="Ø"/>
            </a:pPr>
            <a:r>
              <a:rPr lang="el-GR" sz="2800" dirty="0"/>
              <a:t>Βοηθάει τον μαθητή να ενεργοποιήσει τη μεταγλωσσική του δεξιότητα, στα γλωσσικά μαθήματα</a:t>
            </a:r>
            <a:endParaRPr lang="el-GR" sz="2800" dirty="0" smtClean="0"/>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331581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2055539" y="1570574"/>
            <a:ext cx="7676444" cy="4862870"/>
          </a:xfrm>
          <a:prstGeom prst="rect">
            <a:avLst/>
          </a:prstGeom>
          <a:noFill/>
        </p:spPr>
        <p:txBody>
          <a:bodyPr wrap="square" rtlCol="0">
            <a:spAutoFit/>
          </a:bodyPr>
          <a:lstStyle/>
          <a:p>
            <a:pPr lvl="1">
              <a:spcAft>
                <a:spcPts val="1200"/>
              </a:spcAft>
            </a:pPr>
            <a:r>
              <a:rPr lang="el-GR" sz="2800" dirty="0" smtClean="0"/>
              <a:t>Τα </a:t>
            </a:r>
            <a:r>
              <a:rPr lang="el-GR" sz="2800" dirty="0"/>
              <a:t>πλεονεκτήματα που προκύπτουν από την υιοθέτηση του ατομικού φακέλου του μαθητή για την αξιολόγηση της πορείας της μάθησής και της προόδου </a:t>
            </a:r>
            <a:r>
              <a:rPr lang="el-GR" sz="2800" dirty="0" smtClean="0"/>
              <a:t>του είναι </a:t>
            </a:r>
          </a:p>
          <a:p>
            <a:pPr marL="1371600" lvl="2" indent="-457200">
              <a:spcAft>
                <a:spcPts val="1200"/>
              </a:spcAft>
              <a:buFont typeface="Wingdings" panose="05000000000000000000" pitchFamily="2" charset="2"/>
              <a:buChar char="Ø"/>
            </a:pPr>
            <a:r>
              <a:rPr lang="el-GR" sz="2800" dirty="0"/>
              <a:t>Είναι μια πλούσια πηγή πληροφοριών για τον διδάσκοντα</a:t>
            </a:r>
            <a:endParaRPr lang="el-GR" sz="2800" dirty="0" smtClean="0"/>
          </a:p>
          <a:p>
            <a:pPr marL="1371600" lvl="2" indent="-457200">
              <a:spcAft>
                <a:spcPts val="1200"/>
              </a:spcAft>
              <a:buFont typeface="Wingdings" panose="05000000000000000000" pitchFamily="2" charset="2"/>
              <a:buChar char="Ø"/>
            </a:pPr>
            <a:r>
              <a:rPr lang="el-GR" sz="2800" dirty="0"/>
              <a:t>Βοηθάει την ενσωμάτωση της αξιολόγησης στη διδακτική </a:t>
            </a:r>
            <a:r>
              <a:rPr lang="el-GR" sz="2800" dirty="0" smtClean="0"/>
              <a:t>πρακτική</a:t>
            </a:r>
          </a:p>
          <a:p>
            <a:pPr marL="1371600" lvl="2" indent="-457200">
              <a:spcAft>
                <a:spcPts val="1200"/>
              </a:spcAft>
              <a:buFont typeface="Wingdings" panose="05000000000000000000" pitchFamily="2" charset="2"/>
              <a:buChar char="Ø"/>
            </a:pPr>
            <a:r>
              <a:rPr lang="el-GR" sz="2800" dirty="0"/>
              <a:t>Καθιστά τους μαθητές υπεύθυνους για  την αξιολόγησή τους</a:t>
            </a:r>
            <a:endParaRPr lang="el-GR" sz="2800" dirty="0" smtClean="0"/>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13338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26585" y="2755057"/>
            <a:ext cx="7676444" cy="1815882"/>
          </a:xfrm>
          <a:prstGeom prst="rect">
            <a:avLst/>
          </a:prstGeom>
          <a:noFill/>
        </p:spPr>
        <p:txBody>
          <a:bodyPr wrap="square" rtlCol="0">
            <a:spAutoFit/>
          </a:bodyPr>
          <a:lstStyle/>
          <a:p>
            <a:pPr lvl="2">
              <a:spcAft>
                <a:spcPts val="1200"/>
              </a:spcAft>
            </a:pPr>
            <a:r>
              <a:rPr lang="el-GR" sz="2800" dirty="0"/>
              <a:t>Ο κάθε τύπος αξιολόγησης έχει πλεονεκτήματα και μειονεκτήματα, που όμως είναι πιθανό να εξισορροπηθούν αν χρησιμοποιηθούν </a:t>
            </a:r>
            <a:r>
              <a:rPr lang="el-GR" sz="2800" dirty="0" smtClean="0"/>
              <a:t>συνδυαστικά.</a:t>
            </a: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254861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52978" y="2223911"/>
            <a:ext cx="7676444" cy="3416320"/>
          </a:xfrm>
          <a:prstGeom prst="rect">
            <a:avLst/>
          </a:prstGeom>
          <a:noFill/>
        </p:spPr>
        <p:txBody>
          <a:bodyPr wrap="square" rtlCol="0">
            <a:spAutoFit/>
          </a:bodyPr>
          <a:lstStyle/>
          <a:p>
            <a:pPr>
              <a:spcAft>
                <a:spcPts val="600"/>
              </a:spcAft>
            </a:pPr>
            <a:r>
              <a:rPr lang="el-GR" sz="2800" dirty="0" smtClean="0">
                <a:ea typeface="Adobe Gothic Std B" panose="020B0800000000000000" pitchFamily="34" charset="-128"/>
              </a:rPr>
              <a:t>Η </a:t>
            </a:r>
            <a:r>
              <a:rPr lang="el-GR" sz="2800" b="1" dirty="0" smtClean="0">
                <a:ea typeface="Adobe Gothic Std B" panose="020B0800000000000000" pitchFamily="34" charset="-128"/>
              </a:rPr>
              <a:t>Αξιολόγηση</a:t>
            </a:r>
            <a:r>
              <a:rPr lang="el-GR" sz="2800" dirty="0" smtClean="0">
                <a:ea typeface="Adobe Gothic Std B" panose="020B0800000000000000" pitchFamily="34" charset="-128"/>
              </a:rPr>
              <a:t> των μαθητών της ξένης γλώσσας, σύμφωνα με το πνεύμα του ΕΠΣ-</a:t>
            </a:r>
            <a:r>
              <a:rPr lang="el-GR" sz="2800" dirty="0" err="1" smtClean="0">
                <a:ea typeface="Adobe Gothic Std B" panose="020B0800000000000000" pitchFamily="34" charset="-128"/>
              </a:rPr>
              <a:t>ξγ</a:t>
            </a:r>
            <a:r>
              <a:rPr lang="el-GR" sz="2800" dirty="0" smtClean="0">
                <a:ea typeface="Adobe Gothic Std B" panose="020B0800000000000000" pitchFamily="34" charset="-128"/>
              </a:rPr>
              <a:t>, είναι μία διαδικασία …</a:t>
            </a:r>
          </a:p>
          <a:p>
            <a:pPr marL="892175" indent="-350838">
              <a:spcAft>
                <a:spcPts val="600"/>
              </a:spcAft>
              <a:buFont typeface="Wingdings" panose="05000000000000000000" pitchFamily="2" charset="2"/>
              <a:buChar char="Ø"/>
            </a:pPr>
            <a:r>
              <a:rPr lang="el-GR" sz="2800" dirty="0" smtClean="0">
                <a:ea typeface="Adobe Gothic Std B" panose="020B0800000000000000" pitchFamily="34" charset="-128"/>
              </a:rPr>
              <a:t>δυναμική </a:t>
            </a:r>
          </a:p>
          <a:p>
            <a:pPr marL="892175" indent="-350838">
              <a:spcAft>
                <a:spcPts val="600"/>
              </a:spcAft>
              <a:buFont typeface="Wingdings" panose="05000000000000000000" pitchFamily="2" charset="2"/>
              <a:buChar char="Ø"/>
            </a:pPr>
            <a:r>
              <a:rPr lang="el-GR" sz="2800" dirty="0" smtClean="0">
                <a:ea typeface="Adobe Gothic Std B" panose="020B0800000000000000" pitchFamily="34" charset="-128"/>
              </a:rPr>
              <a:t>ολιστική</a:t>
            </a:r>
          </a:p>
          <a:p>
            <a:pPr marL="892175" indent="-350838">
              <a:spcAft>
                <a:spcPts val="600"/>
              </a:spcAft>
              <a:buFont typeface="Wingdings" panose="05000000000000000000" pitchFamily="2" charset="2"/>
              <a:buChar char="Ø"/>
            </a:pPr>
            <a:r>
              <a:rPr lang="el-GR" sz="2800" dirty="0" smtClean="0">
                <a:ea typeface="Adobe Gothic Std B" panose="020B0800000000000000" pitchFamily="34" charset="-128"/>
              </a:rPr>
              <a:t>συμμετοχική</a:t>
            </a:r>
          </a:p>
          <a:p>
            <a:pPr marL="892175" indent="-350838">
              <a:buFont typeface="Wingdings" panose="05000000000000000000" pitchFamily="2" charset="2"/>
              <a:buChar char="Ø"/>
            </a:pPr>
            <a:endParaRPr lang="el-GR" sz="2800" dirty="0">
              <a:ea typeface="Adobe Gothic Std B" panose="020B0800000000000000" pitchFamily="34" charset="-128"/>
            </a:endParaRPr>
          </a:p>
        </p:txBody>
      </p:sp>
      <p:sp>
        <p:nvSpPr>
          <p:cNvPr id="4" name="TextBox 3"/>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33405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2" name="Rectangle 1"/>
          <p:cNvSpPr/>
          <p:nvPr/>
        </p:nvSpPr>
        <p:spPr>
          <a:xfrm>
            <a:off x="3048000" y="2828836"/>
            <a:ext cx="6096000" cy="2246769"/>
          </a:xfrm>
          <a:prstGeom prst="rect">
            <a:avLst/>
          </a:prstGeom>
        </p:spPr>
        <p:txBody>
          <a:bodyPr>
            <a:spAutoFit/>
          </a:bodyPr>
          <a:lstStyle/>
          <a:p>
            <a:r>
              <a:rPr lang="el-GR" sz="2800" dirty="0"/>
              <a:t>Από το σχολικό έτος 2016-2017 εφαρμόζονται στην υποχρεωτική Α/</a:t>
            </a:r>
            <a:r>
              <a:rPr lang="el-GR" sz="2800" dirty="0" err="1"/>
              <a:t>θμια</a:t>
            </a:r>
            <a:r>
              <a:rPr lang="el-GR" sz="2800" dirty="0"/>
              <a:t> και κατώτερη Β/</a:t>
            </a:r>
            <a:r>
              <a:rPr lang="el-GR" sz="2800" dirty="0" err="1"/>
              <a:t>θμια</a:t>
            </a:r>
            <a:r>
              <a:rPr lang="el-GR" sz="2800" dirty="0"/>
              <a:t> Εκπαίδευση (Γυμνάσια) οι ρυθμίσεις του Π.Δ. 126/2016, ΦΕΚ 211/τ. Α/11-11-2016</a:t>
            </a:r>
          </a:p>
        </p:txBody>
      </p:sp>
    </p:spTree>
    <p:custDataLst>
      <p:tags r:id="rId1"/>
    </p:custDataLst>
    <p:extLst>
      <p:ext uri="{BB962C8B-B14F-4D97-AF65-F5344CB8AC3E}">
        <p14:creationId xmlns:p14="http://schemas.microsoft.com/office/powerpoint/2010/main" val="13393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2" name="Rectangle 1"/>
          <p:cNvSpPr/>
          <p:nvPr/>
        </p:nvSpPr>
        <p:spPr>
          <a:xfrm>
            <a:off x="3048000" y="1937882"/>
            <a:ext cx="6096000" cy="3970318"/>
          </a:xfrm>
          <a:prstGeom prst="rect">
            <a:avLst/>
          </a:prstGeom>
        </p:spPr>
        <p:txBody>
          <a:bodyPr>
            <a:spAutoFit/>
          </a:bodyPr>
          <a:lstStyle/>
          <a:p>
            <a:r>
              <a:rPr lang="el-GR" sz="2800" dirty="0"/>
              <a:t>Το Π.Δ. εκδόθηκε σε αντικατάσταση του Π.Δ. 47/2012, ΦΕΚ 97/</a:t>
            </a:r>
            <a:r>
              <a:rPr lang="el-GR" sz="2800" dirty="0" err="1"/>
              <a:t>τ.Α</a:t>
            </a:r>
            <a:r>
              <a:rPr lang="el-GR" sz="2800" dirty="0"/>
              <a:t>/27-04-2012 «Αξιολόγηση των μαθητών των Α΄, Β΄, Γ΄ τάξεων των Γυμνασίων για την πιλοτική εφαρμογή του Νέου Προγράμματος Σπουδών</a:t>
            </a:r>
            <a:r>
              <a:rPr lang="el-GR" sz="2800" dirty="0" smtClean="0"/>
              <a:t>»</a:t>
            </a:r>
            <a:r>
              <a:rPr lang="en-US" sz="2800" dirty="0"/>
              <a:t> </a:t>
            </a:r>
            <a:r>
              <a:rPr lang="el-GR" sz="2800" dirty="0" smtClean="0"/>
              <a:t>και αντικατέστησε οριστικά </a:t>
            </a:r>
            <a:r>
              <a:rPr lang="el-GR" sz="2800" dirty="0"/>
              <a:t>το Π.Δ. 409/1994, ΦΕΚ 226/</a:t>
            </a:r>
            <a:r>
              <a:rPr lang="el-GR" sz="2800" dirty="0" err="1"/>
              <a:t>τ.Α</a:t>
            </a:r>
            <a:r>
              <a:rPr lang="el-GR" sz="2800" dirty="0"/>
              <a:t>/22-12- 1994 «Αξιολόγηση Μαθητών Γυμνασίου»</a:t>
            </a:r>
            <a:endParaRPr lang="en-US" sz="2800" dirty="0" smtClean="0"/>
          </a:p>
        </p:txBody>
      </p:sp>
    </p:spTree>
    <p:custDataLst>
      <p:tags r:id="rId1"/>
    </p:custDataLst>
    <p:extLst>
      <p:ext uri="{BB962C8B-B14F-4D97-AF65-F5344CB8AC3E}">
        <p14:creationId xmlns:p14="http://schemas.microsoft.com/office/powerpoint/2010/main" val="6707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2" name="Rectangle 1"/>
          <p:cNvSpPr/>
          <p:nvPr/>
        </p:nvSpPr>
        <p:spPr>
          <a:xfrm>
            <a:off x="3048000" y="1937882"/>
            <a:ext cx="6096000" cy="3108543"/>
          </a:xfrm>
          <a:prstGeom prst="rect">
            <a:avLst/>
          </a:prstGeom>
        </p:spPr>
        <p:txBody>
          <a:bodyPr>
            <a:spAutoFit/>
          </a:bodyPr>
          <a:lstStyle/>
          <a:p>
            <a:r>
              <a:rPr lang="el-GR" sz="2800" dirty="0" smtClean="0"/>
              <a:t>Η </a:t>
            </a:r>
            <a:r>
              <a:rPr lang="el-GR" sz="2800" dirty="0"/>
              <a:t>πολιτεία από το έτος 2012 αντιμετωπίζει με ενιαίο τρόπο τη διδασκαλία της Β’ ξένης γλώσσας στην Πρωτοβάθμια και Δευτεροβάθμια Εκπαίδευση. Κατά τον ίδιο τρόπο δεν γίνεται διαχωρισμός στις διαδικασίες αξιολόγησης ανά διδασκόμενη </a:t>
            </a:r>
            <a:r>
              <a:rPr lang="el-GR" sz="2800" dirty="0" smtClean="0"/>
              <a:t>γλώσσα.</a:t>
            </a:r>
            <a:endParaRPr lang="en-US" sz="2800" dirty="0" smtClean="0"/>
          </a:p>
        </p:txBody>
      </p:sp>
    </p:spTree>
    <p:custDataLst>
      <p:tags r:id="rId1"/>
    </p:custDataLst>
    <p:extLst>
      <p:ext uri="{BB962C8B-B14F-4D97-AF65-F5344CB8AC3E}">
        <p14:creationId xmlns:p14="http://schemas.microsoft.com/office/powerpoint/2010/main" val="138713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2" name="Rectangle 1"/>
          <p:cNvSpPr/>
          <p:nvPr/>
        </p:nvSpPr>
        <p:spPr>
          <a:xfrm>
            <a:off x="3048000" y="1937882"/>
            <a:ext cx="6096000" cy="2246769"/>
          </a:xfrm>
          <a:prstGeom prst="rect">
            <a:avLst/>
          </a:prstGeom>
        </p:spPr>
        <p:txBody>
          <a:bodyPr>
            <a:spAutoFit/>
          </a:bodyPr>
          <a:lstStyle/>
          <a:p>
            <a:r>
              <a:rPr lang="el-GR" sz="2800" dirty="0" smtClean="0"/>
              <a:t>Η </a:t>
            </a:r>
            <a:r>
              <a:rPr lang="el-GR" sz="2800" dirty="0"/>
              <a:t>πρώτη καινοτομία του νέου ΠΔ 126/2016 έγκειται στο γεγονός ότι η αξιολόγηση της γλωσσομάθειας πραγματοποιείται με κοινούς όρους για τις </a:t>
            </a:r>
            <a:r>
              <a:rPr lang="el-GR" sz="2800" dirty="0" smtClean="0"/>
              <a:t>γλώσσες.</a:t>
            </a:r>
            <a:endParaRPr lang="en-US" sz="2800" dirty="0" smtClean="0"/>
          </a:p>
        </p:txBody>
      </p:sp>
    </p:spTree>
    <p:custDataLst>
      <p:tags r:id="rId1"/>
    </p:custDataLst>
    <p:extLst>
      <p:ext uri="{BB962C8B-B14F-4D97-AF65-F5344CB8AC3E}">
        <p14:creationId xmlns:p14="http://schemas.microsoft.com/office/powerpoint/2010/main" val="183867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2" name="Rectangle 1"/>
          <p:cNvSpPr/>
          <p:nvPr/>
        </p:nvSpPr>
        <p:spPr>
          <a:xfrm>
            <a:off x="3048000" y="1937882"/>
            <a:ext cx="6096000" cy="3539430"/>
          </a:xfrm>
          <a:prstGeom prst="rect">
            <a:avLst/>
          </a:prstGeom>
        </p:spPr>
        <p:txBody>
          <a:bodyPr>
            <a:spAutoFit/>
          </a:bodyPr>
          <a:lstStyle/>
          <a:p>
            <a:r>
              <a:rPr lang="el-GR" sz="2800" dirty="0" smtClean="0"/>
              <a:t>Δεύτερο </a:t>
            </a:r>
            <a:r>
              <a:rPr lang="el-GR" sz="2800" dirty="0"/>
              <a:t>καινοτόμο στοιχείο είναι η ένταξη της διδασκαλίας των ξένων γλωσσών και των διαδικασιών αξιολόγησής </a:t>
            </a:r>
            <a:r>
              <a:rPr lang="el-GR" sz="2800" dirty="0" smtClean="0"/>
              <a:t>τους στο πλαίσιο </a:t>
            </a:r>
            <a:r>
              <a:rPr lang="el-GR" sz="2800" dirty="0"/>
              <a:t>του Κοινού Ευρωπαϊκού Πλαισίου Αναφοράς για τη διδασκαλία και αξιολόγηση των ξένων γλωσσών (Κ.Ε.Π.Α</a:t>
            </a:r>
            <a:r>
              <a:rPr lang="el-GR" sz="2800" dirty="0" smtClean="0"/>
              <a:t>.).</a:t>
            </a:r>
            <a:endParaRPr lang="en-US" sz="2800" dirty="0" smtClean="0"/>
          </a:p>
        </p:txBody>
      </p:sp>
    </p:spTree>
    <p:custDataLst>
      <p:tags r:id="rId1"/>
    </p:custDataLst>
    <p:extLst>
      <p:ext uri="{BB962C8B-B14F-4D97-AF65-F5344CB8AC3E}">
        <p14:creationId xmlns:p14="http://schemas.microsoft.com/office/powerpoint/2010/main" val="278121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2" name="Rectangle 1"/>
          <p:cNvSpPr/>
          <p:nvPr/>
        </p:nvSpPr>
        <p:spPr>
          <a:xfrm>
            <a:off x="3048000" y="1937882"/>
            <a:ext cx="6096000" cy="2246769"/>
          </a:xfrm>
          <a:prstGeom prst="rect">
            <a:avLst/>
          </a:prstGeom>
        </p:spPr>
        <p:txBody>
          <a:bodyPr>
            <a:spAutoFit/>
          </a:bodyPr>
          <a:lstStyle/>
          <a:p>
            <a:r>
              <a:rPr lang="el-GR" sz="2800" dirty="0" smtClean="0"/>
              <a:t>Περιγράφονται </a:t>
            </a:r>
            <a:r>
              <a:rPr lang="el-GR" sz="2800" dirty="0"/>
              <a:t>τα επίπεδα γλωσσομάθειας (Α, Β και Γ), τα οποία κατηγοριοποιούνται σε εκάστοτε δυο </a:t>
            </a:r>
            <a:r>
              <a:rPr lang="el-GR" sz="2800" dirty="0" err="1"/>
              <a:t>υποεπίπεδα</a:t>
            </a:r>
            <a:r>
              <a:rPr lang="el-GR" sz="2800" dirty="0"/>
              <a:t> (Α1 και Α2, Β1 και Β2, Γ1 και Γ2 αντίστοιχα).</a:t>
            </a:r>
            <a:endParaRPr lang="en-US" sz="2800" dirty="0" smtClean="0"/>
          </a:p>
        </p:txBody>
      </p:sp>
    </p:spTree>
    <p:custDataLst>
      <p:tags r:id="rId1"/>
    </p:custDataLst>
    <p:extLst>
      <p:ext uri="{BB962C8B-B14F-4D97-AF65-F5344CB8AC3E}">
        <p14:creationId xmlns:p14="http://schemas.microsoft.com/office/powerpoint/2010/main" val="49056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2" name="Rectangle 1"/>
          <p:cNvSpPr/>
          <p:nvPr/>
        </p:nvSpPr>
        <p:spPr>
          <a:xfrm>
            <a:off x="3048000" y="1937882"/>
            <a:ext cx="6096000" cy="1815882"/>
          </a:xfrm>
          <a:prstGeom prst="rect">
            <a:avLst/>
          </a:prstGeom>
        </p:spPr>
        <p:txBody>
          <a:bodyPr>
            <a:spAutoFit/>
          </a:bodyPr>
          <a:lstStyle/>
          <a:p>
            <a:r>
              <a:rPr lang="el-GR" sz="2800" dirty="0" smtClean="0"/>
              <a:t>Ειδικά </a:t>
            </a:r>
            <a:r>
              <a:rPr lang="el-GR" sz="2800" dirty="0"/>
              <a:t>για την Πρωτοβάθμια Εκπαίδευση δεν έχει </a:t>
            </a:r>
            <a:r>
              <a:rPr lang="el-GR" sz="2800" dirty="0" smtClean="0"/>
              <a:t>εκδοθεί κάποια </a:t>
            </a:r>
            <a:r>
              <a:rPr lang="el-GR" sz="2800" dirty="0"/>
              <a:t>συγκεκριμένη προδιαγραφή ανάπτυξης δοκιμασιών</a:t>
            </a:r>
            <a:r>
              <a:rPr lang="el-GR" sz="2800" dirty="0" smtClean="0"/>
              <a:t>. </a:t>
            </a:r>
            <a:endParaRPr lang="en-US" sz="2800" dirty="0" smtClean="0"/>
          </a:p>
        </p:txBody>
      </p:sp>
    </p:spTree>
    <p:custDataLst>
      <p:tags r:id="rId1"/>
    </p:custDataLst>
    <p:extLst>
      <p:ext uri="{BB962C8B-B14F-4D97-AF65-F5344CB8AC3E}">
        <p14:creationId xmlns:p14="http://schemas.microsoft.com/office/powerpoint/2010/main" val="98527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2" name="Rectangle 1"/>
          <p:cNvSpPr/>
          <p:nvPr/>
        </p:nvSpPr>
        <p:spPr>
          <a:xfrm>
            <a:off x="3048000" y="1937882"/>
            <a:ext cx="6096000" cy="3539430"/>
          </a:xfrm>
          <a:prstGeom prst="rect">
            <a:avLst/>
          </a:prstGeom>
        </p:spPr>
        <p:txBody>
          <a:bodyPr>
            <a:spAutoFit/>
          </a:bodyPr>
          <a:lstStyle/>
          <a:p>
            <a:r>
              <a:rPr lang="el-GR" sz="2800" dirty="0"/>
              <a:t>Οι περιγραφές που ακολουθούν στηρίζονται στην υπόθεση ότι η βασική φιλοσοφία της ενιαίας αντιμετώπισης των ξένων γλωσσών καθώς και της αξιολόγησης της γλωσσομάθειας διέπει και την ανάπτυξη των ολιγόλεπτων δοκιμασιών που προορίζονται για την πρωτοβάθμια εκπαίδευση.</a:t>
            </a:r>
            <a:endParaRPr lang="en-US" sz="2800" dirty="0" smtClean="0"/>
          </a:p>
        </p:txBody>
      </p:sp>
    </p:spTree>
    <p:custDataLst>
      <p:tags r:id="rId1"/>
    </p:custDataLst>
    <p:extLst>
      <p:ext uri="{BB962C8B-B14F-4D97-AF65-F5344CB8AC3E}">
        <p14:creationId xmlns:p14="http://schemas.microsoft.com/office/powerpoint/2010/main" val="237614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2" name="Rectangle 1"/>
          <p:cNvSpPr/>
          <p:nvPr/>
        </p:nvSpPr>
        <p:spPr>
          <a:xfrm>
            <a:off x="3048000" y="1937882"/>
            <a:ext cx="6096000" cy="2246769"/>
          </a:xfrm>
          <a:prstGeom prst="rect">
            <a:avLst/>
          </a:prstGeom>
        </p:spPr>
        <p:txBody>
          <a:bodyPr>
            <a:spAutoFit/>
          </a:bodyPr>
          <a:lstStyle/>
          <a:p>
            <a:r>
              <a:rPr lang="el-GR" sz="2800" dirty="0"/>
              <a:t>Οι κατευθύνσεις που δίδονται στο ΠΔ για τη βαθμίδα του Γυμνασίου θα επεκταθούν, για χάρη της συνέχισης, και στη βαθμίδα του Δημοτικού, όσον αφορά στα ολιγόλεπτα τεστ. </a:t>
            </a:r>
            <a:endParaRPr lang="en-US" sz="2800" dirty="0" smtClean="0"/>
          </a:p>
        </p:txBody>
      </p:sp>
    </p:spTree>
    <p:custDataLst>
      <p:tags r:id="rId1"/>
    </p:custDataLst>
    <p:extLst>
      <p:ext uri="{BB962C8B-B14F-4D97-AF65-F5344CB8AC3E}">
        <p14:creationId xmlns:p14="http://schemas.microsoft.com/office/powerpoint/2010/main" val="108717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2" name="Rectangle 1"/>
          <p:cNvSpPr/>
          <p:nvPr/>
        </p:nvSpPr>
        <p:spPr>
          <a:xfrm>
            <a:off x="3048000" y="1937882"/>
            <a:ext cx="6096000" cy="3539430"/>
          </a:xfrm>
          <a:prstGeom prst="rect">
            <a:avLst/>
          </a:prstGeom>
        </p:spPr>
        <p:txBody>
          <a:bodyPr>
            <a:spAutoFit/>
          </a:bodyPr>
          <a:lstStyle/>
          <a:p>
            <a:r>
              <a:rPr lang="el-GR" sz="2800" dirty="0" smtClean="0"/>
              <a:t>Δεν </a:t>
            </a:r>
            <a:r>
              <a:rPr lang="el-GR" sz="2800" dirty="0"/>
              <a:t>θα γίνει ιδιαίτερη αναφορά σε βαθμίδες εκπαίδευσης, αφού θεωρείται ότι τα ολιγόλεπτα τεστ του ίδιου επιπέδου γλωσσομάθειας </a:t>
            </a:r>
            <a:r>
              <a:rPr lang="el-GR" sz="2800" dirty="0" smtClean="0"/>
              <a:t>αναπτύσσονται, </a:t>
            </a:r>
            <a:r>
              <a:rPr lang="el-GR" sz="2800" b="1" u="sng" dirty="0" smtClean="0"/>
              <a:t>ως προς τη θεωρία τους,</a:t>
            </a:r>
            <a:r>
              <a:rPr lang="el-GR" sz="2800" dirty="0" smtClean="0"/>
              <a:t> </a:t>
            </a:r>
            <a:r>
              <a:rPr lang="el-GR" sz="2800" dirty="0"/>
              <a:t>και εφαρμόζονται εξ ίσου τόσο για την πρωτοβάθμια όσο και για τη δευτεροβάθμια εκπαίδευση.</a:t>
            </a:r>
            <a:r>
              <a:rPr lang="el-GR" sz="2800" dirty="0" smtClean="0"/>
              <a:t> </a:t>
            </a:r>
            <a:endParaRPr lang="en-US" sz="2800" dirty="0" smtClean="0"/>
          </a:p>
        </p:txBody>
      </p:sp>
    </p:spTree>
    <p:custDataLst>
      <p:tags r:id="rId1"/>
    </p:custDataLst>
    <p:extLst>
      <p:ext uri="{BB962C8B-B14F-4D97-AF65-F5344CB8AC3E}">
        <p14:creationId xmlns:p14="http://schemas.microsoft.com/office/powerpoint/2010/main" val="292810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52978" y="2223911"/>
            <a:ext cx="7676444" cy="3847207"/>
          </a:xfrm>
          <a:prstGeom prst="rect">
            <a:avLst/>
          </a:prstGeom>
          <a:noFill/>
        </p:spPr>
        <p:txBody>
          <a:bodyPr wrap="square" rtlCol="0">
            <a:spAutoFit/>
          </a:bodyPr>
          <a:lstStyle/>
          <a:p>
            <a:pPr>
              <a:spcAft>
                <a:spcPts val="600"/>
              </a:spcAft>
            </a:pPr>
            <a:r>
              <a:rPr lang="el-GR" sz="2800" dirty="0" smtClean="0">
                <a:ea typeface="Adobe Gothic Std B" panose="020B0800000000000000" pitchFamily="34" charset="-128"/>
              </a:rPr>
              <a:t>«δυναμική» σημαίνει …</a:t>
            </a:r>
          </a:p>
          <a:p>
            <a:pPr marL="892175" indent="-350838">
              <a:spcAft>
                <a:spcPts val="600"/>
              </a:spcAft>
              <a:buFont typeface="Wingdings" panose="05000000000000000000" pitchFamily="2" charset="2"/>
              <a:buChar char="Ø"/>
            </a:pPr>
            <a:r>
              <a:rPr lang="el-GR" sz="2800" dirty="0" smtClean="0">
                <a:ea typeface="Adobe Gothic Std B" panose="020B0800000000000000" pitchFamily="34" charset="-128"/>
              </a:rPr>
              <a:t>συνεχής παρατήρηση και συλλογή δεδομένων </a:t>
            </a:r>
          </a:p>
          <a:p>
            <a:pPr marL="1455737" lvl="1" indent="-457200">
              <a:spcAft>
                <a:spcPts val="600"/>
              </a:spcAft>
              <a:buFont typeface="Wingdings" panose="05000000000000000000" pitchFamily="2" charset="2"/>
              <a:buChar char="q"/>
            </a:pPr>
            <a:r>
              <a:rPr lang="el-GR" sz="2800" dirty="0" smtClean="0">
                <a:ea typeface="Adobe Gothic Std B" panose="020B0800000000000000" pitchFamily="34" charset="-128"/>
              </a:rPr>
              <a:t>για τον βαθμό επίτευξης συγκεκριμένων στόχων που θέτει το αναλυτικό πρόγραμμα από </a:t>
            </a:r>
          </a:p>
          <a:p>
            <a:pPr marL="1912937" lvl="2" indent="-457200">
              <a:spcAft>
                <a:spcPts val="600"/>
              </a:spcAft>
              <a:buFont typeface="Courier New" panose="02070309020205020404" pitchFamily="49" charset="0"/>
              <a:buChar char="o"/>
            </a:pPr>
            <a:r>
              <a:rPr lang="el-GR" sz="2800" dirty="0" smtClean="0">
                <a:ea typeface="Adobe Gothic Std B" panose="020B0800000000000000" pitchFamily="34" charset="-128"/>
              </a:rPr>
              <a:t>τον κάθε μαθητή και </a:t>
            </a:r>
          </a:p>
          <a:p>
            <a:pPr marL="1912937" lvl="2" indent="-457200">
              <a:spcAft>
                <a:spcPts val="600"/>
              </a:spcAft>
              <a:buFont typeface="Courier New" panose="02070309020205020404" pitchFamily="49" charset="0"/>
              <a:buChar char="o"/>
            </a:pPr>
            <a:r>
              <a:rPr lang="el-GR" sz="2800" dirty="0" smtClean="0">
                <a:ea typeface="Adobe Gothic Std B" panose="020B0800000000000000" pitchFamily="34" charset="-128"/>
              </a:rPr>
              <a:t>από το σύνολο της τάξης.</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225955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9" name="TextBox 8"/>
          <p:cNvSpPr txBox="1"/>
          <p:nvPr/>
        </p:nvSpPr>
        <p:spPr>
          <a:xfrm>
            <a:off x="2637693" y="1613118"/>
            <a:ext cx="5709255" cy="1815882"/>
          </a:xfrm>
          <a:prstGeom prst="rect">
            <a:avLst/>
          </a:prstGeom>
          <a:noFill/>
        </p:spPr>
        <p:txBody>
          <a:bodyPr wrap="none" rtlCol="0">
            <a:spAutoFit/>
          </a:bodyPr>
          <a:lstStyle/>
          <a:p>
            <a:r>
              <a:rPr lang="el-GR" sz="2800" b="1" dirty="0"/>
              <a:t>Επιδιωκόμενες γλωσσικές </a:t>
            </a:r>
            <a:r>
              <a:rPr lang="el-GR" sz="2800" b="1" dirty="0" smtClean="0"/>
              <a:t>δεξιότητες</a:t>
            </a:r>
          </a:p>
          <a:p>
            <a:r>
              <a:rPr lang="el-GR" sz="2800" dirty="0"/>
              <a:t>ΠΔ </a:t>
            </a:r>
            <a:r>
              <a:rPr lang="el-GR" sz="2800" dirty="0" smtClean="0"/>
              <a:t>126, </a:t>
            </a:r>
            <a:r>
              <a:rPr lang="el-GR" sz="2800" dirty="0" err="1" smtClean="0"/>
              <a:t>άρ</a:t>
            </a:r>
            <a:r>
              <a:rPr lang="el-GR" sz="2800" dirty="0"/>
              <a:t>. 17, παρ. </a:t>
            </a:r>
            <a:r>
              <a:rPr lang="el-GR" sz="2800" dirty="0" smtClean="0"/>
              <a:t>1</a:t>
            </a:r>
          </a:p>
          <a:p>
            <a:endParaRPr lang="el-GR" sz="2800" b="1" dirty="0"/>
          </a:p>
          <a:p>
            <a:r>
              <a:rPr lang="el-GR" sz="2800" b="1" dirty="0" smtClean="0"/>
              <a:t>Οι μαθητές να …</a:t>
            </a:r>
            <a:endParaRPr lang="el-GR" sz="2800" b="1" dirty="0"/>
          </a:p>
        </p:txBody>
      </p:sp>
      <p:sp>
        <p:nvSpPr>
          <p:cNvPr id="11" name="Rectangle 10"/>
          <p:cNvSpPr/>
          <p:nvPr/>
        </p:nvSpPr>
        <p:spPr>
          <a:xfrm>
            <a:off x="2250831" y="3408938"/>
            <a:ext cx="7174942" cy="3108543"/>
          </a:xfrm>
          <a:prstGeom prst="rect">
            <a:avLst/>
          </a:prstGeom>
        </p:spPr>
        <p:txBody>
          <a:bodyPr wrap="square">
            <a:spAutoFit/>
          </a:bodyPr>
          <a:lstStyle/>
          <a:p>
            <a:r>
              <a:rPr lang="el-GR" sz="2800" dirty="0"/>
              <a:t>κατανοούν γραπτό λόγο διατυπωμένο στην ξένη γλώσσα και να απαντούν σε σχετικά ερωτήματα επιλογής που τίθενται στην ξένη γλώσσα ή, στην περίπτωση που επιδιώκεται ο έλεγχος δεξιοτήτων αναγνωστικής διαγλωσσικής διαμεσολάβησης, στην ελληνική </a:t>
            </a:r>
            <a:r>
              <a:rPr lang="el-GR" sz="2800" dirty="0" smtClean="0"/>
              <a:t>γλώσσα.</a:t>
            </a:r>
            <a:endParaRPr lang="en-US" sz="2800" dirty="0" smtClean="0"/>
          </a:p>
        </p:txBody>
      </p:sp>
    </p:spTree>
    <p:custDataLst>
      <p:tags r:id="rId1"/>
    </p:custDataLst>
    <p:extLst>
      <p:ext uri="{BB962C8B-B14F-4D97-AF65-F5344CB8AC3E}">
        <p14:creationId xmlns:p14="http://schemas.microsoft.com/office/powerpoint/2010/main" val="379652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9" name="TextBox 8"/>
          <p:cNvSpPr txBox="1"/>
          <p:nvPr/>
        </p:nvSpPr>
        <p:spPr>
          <a:xfrm>
            <a:off x="2637693" y="1613118"/>
            <a:ext cx="5709255" cy="1815882"/>
          </a:xfrm>
          <a:prstGeom prst="rect">
            <a:avLst/>
          </a:prstGeom>
          <a:noFill/>
        </p:spPr>
        <p:txBody>
          <a:bodyPr wrap="none" rtlCol="0">
            <a:spAutoFit/>
          </a:bodyPr>
          <a:lstStyle/>
          <a:p>
            <a:r>
              <a:rPr lang="el-GR" sz="2800" b="1" dirty="0"/>
              <a:t>Επιδιωκόμενες γλωσσικές </a:t>
            </a:r>
            <a:r>
              <a:rPr lang="el-GR" sz="2800" b="1" dirty="0" smtClean="0"/>
              <a:t>δεξιότητες</a:t>
            </a:r>
          </a:p>
          <a:p>
            <a:r>
              <a:rPr lang="el-GR" sz="2800" dirty="0"/>
              <a:t>ΠΔ </a:t>
            </a:r>
            <a:r>
              <a:rPr lang="el-GR" sz="2800" dirty="0" smtClean="0"/>
              <a:t>126, </a:t>
            </a:r>
            <a:r>
              <a:rPr lang="el-GR" sz="2800" dirty="0" err="1" smtClean="0"/>
              <a:t>άρ</a:t>
            </a:r>
            <a:r>
              <a:rPr lang="el-GR" sz="2800" dirty="0"/>
              <a:t>. 17, παρ. </a:t>
            </a:r>
            <a:r>
              <a:rPr lang="el-GR" sz="2800" dirty="0" smtClean="0"/>
              <a:t>1</a:t>
            </a:r>
          </a:p>
          <a:p>
            <a:endParaRPr lang="el-GR" sz="2800" b="1" dirty="0"/>
          </a:p>
          <a:p>
            <a:r>
              <a:rPr lang="el-GR" sz="2800" b="1" dirty="0" smtClean="0"/>
              <a:t>Οι μαθητές να …</a:t>
            </a:r>
            <a:endParaRPr lang="el-GR" sz="2800" b="1" dirty="0"/>
          </a:p>
        </p:txBody>
      </p:sp>
      <p:sp>
        <p:nvSpPr>
          <p:cNvPr id="11" name="Rectangle 10"/>
          <p:cNvSpPr/>
          <p:nvPr/>
        </p:nvSpPr>
        <p:spPr>
          <a:xfrm>
            <a:off x="2250831" y="3408938"/>
            <a:ext cx="7174942" cy="2246769"/>
          </a:xfrm>
          <a:prstGeom prst="rect">
            <a:avLst/>
          </a:prstGeom>
        </p:spPr>
        <p:txBody>
          <a:bodyPr wrap="square">
            <a:spAutoFit/>
          </a:bodyPr>
          <a:lstStyle/>
          <a:p>
            <a:r>
              <a:rPr lang="el-GR" sz="2800" dirty="0"/>
              <a:t>είναι ικανοί να κάνουν κατάλληλες γλωσσικές επιλογές με βάση το συγκείμενο και γενικότερα την περίσταση επικοινωνίας, αποδεικνύοντας πως έχουν αναπτύξει γλωσσική επίγνωση ανάλογη με το επίπεδο γλωσσομάθειας </a:t>
            </a:r>
            <a:r>
              <a:rPr lang="el-GR" sz="2800" dirty="0" smtClean="0"/>
              <a:t>τους.</a:t>
            </a:r>
            <a:endParaRPr lang="en-US" sz="2800" dirty="0" smtClean="0"/>
          </a:p>
        </p:txBody>
      </p:sp>
    </p:spTree>
    <p:custDataLst>
      <p:tags r:id="rId1"/>
    </p:custDataLst>
    <p:extLst>
      <p:ext uri="{BB962C8B-B14F-4D97-AF65-F5344CB8AC3E}">
        <p14:creationId xmlns:p14="http://schemas.microsoft.com/office/powerpoint/2010/main" val="63164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9" name="TextBox 8"/>
          <p:cNvSpPr txBox="1"/>
          <p:nvPr/>
        </p:nvSpPr>
        <p:spPr>
          <a:xfrm>
            <a:off x="2637693" y="1613118"/>
            <a:ext cx="5709255" cy="1815882"/>
          </a:xfrm>
          <a:prstGeom prst="rect">
            <a:avLst/>
          </a:prstGeom>
          <a:noFill/>
        </p:spPr>
        <p:txBody>
          <a:bodyPr wrap="none" rtlCol="0">
            <a:spAutoFit/>
          </a:bodyPr>
          <a:lstStyle/>
          <a:p>
            <a:r>
              <a:rPr lang="el-GR" sz="2800" b="1" dirty="0"/>
              <a:t>Επιδιωκόμενες γλωσσικές </a:t>
            </a:r>
            <a:r>
              <a:rPr lang="el-GR" sz="2800" b="1" dirty="0" smtClean="0"/>
              <a:t>δεξιότητες</a:t>
            </a:r>
          </a:p>
          <a:p>
            <a:r>
              <a:rPr lang="el-GR" sz="2800" dirty="0"/>
              <a:t>ΠΔ </a:t>
            </a:r>
            <a:r>
              <a:rPr lang="el-GR" sz="2800" dirty="0" smtClean="0"/>
              <a:t>126, </a:t>
            </a:r>
            <a:r>
              <a:rPr lang="el-GR" sz="2800" dirty="0" err="1" smtClean="0"/>
              <a:t>άρ</a:t>
            </a:r>
            <a:r>
              <a:rPr lang="el-GR" sz="2800" dirty="0"/>
              <a:t>. 17, παρ. </a:t>
            </a:r>
            <a:r>
              <a:rPr lang="el-GR" sz="2800" dirty="0" smtClean="0"/>
              <a:t>1</a:t>
            </a:r>
          </a:p>
          <a:p>
            <a:endParaRPr lang="el-GR" sz="2800" b="1" dirty="0"/>
          </a:p>
          <a:p>
            <a:r>
              <a:rPr lang="el-GR" sz="2800" b="1" dirty="0" smtClean="0"/>
              <a:t>Οι μαθητές να …</a:t>
            </a:r>
            <a:endParaRPr lang="el-GR" sz="2800" b="1" dirty="0"/>
          </a:p>
        </p:txBody>
      </p:sp>
      <p:sp>
        <p:nvSpPr>
          <p:cNvPr id="11" name="Rectangle 10"/>
          <p:cNvSpPr/>
          <p:nvPr/>
        </p:nvSpPr>
        <p:spPr>
          <a:xfrm>
            <a:off x="2250831" y="3408938"/>
            <a:ext cx="7174942" cy="1815882"/>
          </a:xfrm>
          <a:prstGeom prst="rect">
            <a:avLst/>
          </a:prstGeom>
        </p:spPr>
        <p:txBody>
          <a:bodyPr wrap="square">
            <a:spAutoFit/>
          </a:bodyPr>
          <a:lstStyle/>
          <a:p>
            <a:r>
              <a:rPr lang="el-GR" sz="2800" dirty="0"/>
              <a:t>κατανοούν προφορικό λόγο διατυπωμένο στην ξένη γλώσσα και να έχουν την ικανότητα να απαντούν στην ξένη γλώσσα σε ερωτήσεις επί του προφορικού κειμένου</a:t>
            </a:r>
            <a:r>
              <a:rPr lang="el-GR" sz="2800" dirty="0" smtClean="0"/>
              <a:t>.</a:t>
            </a:r>
            <a:endParaRPr lang="en-US" sz="2800" dirty="0" smtClean="0"/>
          </a:p>
        </p:txBody>
      </p:sp>
    </p:spTree>
    <p:custDataLst>
      <p:tags r:id="rId1"/>
    </p:custDataLst>
    <p:extLst>
      <p:ext uri="{BB962C8B-B14F-4D97-AF65-F5344CB8AC3E}">
        <p14:creationId xmlns:p14="http://schemas.microsoft.com/office/powerpoint/2010/main" val="87323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9" name="TextBox 8"/>
          <p:cNvSpPr txBox="1"/>
          <p:nvPr/>
        </p:nvSpPr>
        <p:spPr>
          <a:xfrm>
            <a:off x="2637693" y="1613118"/>
            <a:ext cx="5709255" cy="1815882"/>
          </a:xfrm>
          <a:prstGeom prst="rect">
            <a:avLst/>
          </a:prstGeom>
          <a:noFill/>
        </p:spPr>
        <p:txBody>
          <a:bodyPr wrap="none" rtlCol="0">
            <a:spAutoFit/>
          </a:bodyPr>
          <a:lstStyle/>
          <a:p>
            <a:r>
              <a:rPr lang="el-GR" sz="2800" b="1" dirty="0"/>
              <a:t>Επιδιωκόμενες γλωσσικές </a:t>
            </a:r>
            <a:r>
              <a:rPr lang="el-GR" sz="2800" b="1" dirty="0" smtClean="0"/>
              <a:t>δεξιότητες</a:t>
            </a:r>
          </a:p>
          <a:p>
            <a:r>
              <a:rPr lang="el-GR" sz="2800" dirty="0"/>
              <a:t>ΠΔ </a:t>
            </a:r>
            <a:r>
              <a:rPr lang="el-GR" sz="2800" dirty="0" smtClean="0"/>
              <a:t>126, </a:t>
            </a:r>
            <a:r>
              <a:rPr lang="el-GR" sz="2800" dirty="0" err="1" smtClean="0"/>
              <a:t>άρ</a:t>
            </a:r>
            <a:r>
              <a:rPr lang="el-GR" sz="2800" dirty="0"/>
              <a:t>. 17, παρ. </a:t>
            </a:r>
            <a:r>
              <a:rPr lang="el-GR" sz="2800" dirty="0" smtClean="0"/>
              <a:t>1</a:t>
            </a:r>
          </a:p>
          <a:p>
            <a:endParaRPr lang="el-GR" sz="2800" b="1" dirty="0"/>
          </a:p>
          <a:p>
            <a:r>
              <a:rPr lang="el-GR" sz="2800" b="1" dirty="0" smtClean="0"/>
              <a:t>Οι μαθητές να …</a:t>
            </a:r>
            <a:endParaRPr lang="el-GR" sz="2800" b="1" dirty="0"/>
          </a:p>
        </p:txBody>
      </p:sp>
      <p:sp>
        <p:nvSpPr>
          <p:cNvPr id="11" name="Rectangle 10"/>
          <p:cNvSpPr/>
          <p:nvPr/>
        </p:nvSpPr>
        <p:spPr>
          <a:xfrm>
            <a:off x="2250831" y="3408938"/>
            <a:ext cx="7174942" cy="2677656"/>
          </a:xfrm>
          <a:prstGeom prst="rect">
            <a:avLst/>
          </a:prstGeom>
        </p:spPr>
        <p:txBody>
          <a:bodyPr wrap="square">
            <a:spAutoFit/>
          </a:bodyPr>
          <a:lstStyle/>
          <a:p>
            <a:r>
              <a:rPr lang="el-GR" sz="2800" dirty="0"/>
              <a:t>παράγουν γραπτά συνεχή ή ασυνεχή κείμενα στην ξένη γλώσσα, είτε με αφορμή οπτικά ή/και λεκτικά ερεθίσματα στην ξένη γλώσσα είτε με αφορμή κείμενο ή φράσεις στην ελληνική γλώσσα για τον έλεγχο δεξιοτήτων γραπτής διαγλωσσικής διαμεσολάβησης</a:t>
            </a:r>
            <a:r>
              <a:rPr lang="el-GR" sz="2800" dirty="0" smtClean="0"/>
              <a:t>.</a:t>
            </a:r>
            <a:endParaRPr lang="en-US" sz="2800" dirty="0" smtClean="0"/>
          </a:p>
        </p:txBody>
      </p:sp>
    </p:spTree>
    <p:custDataLst>
      <p:tags r:id="rId1"/>
    </p:custDataLst>
    <p:extLst>
      <p:ext uri="{BB962C8B-B14F-4D97-AF65-F5344CB8AC3E}">
        <p14:creationId xmlns:p14="http://schemas.microsoft.com/office/powerpoint/2010/main" val="26109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9" name="TextBox 8"/>
          <p:cNvSpPr txBox="1"/>
          <p:nvPr/>
        </p:nvSpPr>
        <p:spPr>
          <a:xfrm>
            <a:off x="2637694" y="1613118"/>
            <a:ext cx="6998676" cy="2123658"/>
          </a:xfrm>
          <a:prstGeom prst="rect">
            <a:avLst/>
          </a:prstGeom>
          <a:noFill/>
        </p:spPr>
        <p:txBody>
          <a:bodyPr wrap="square" rtlCol="0">
            <a:spAutoFit/>
          </a:bodyPr>
          <a:lstStyle/>
          <a:p>
            <a:r>
              <a:rPr lang="el-GR" sz="2800" b="1" dirty="0"/>
              <a:t>Επιδιωκόμενες γλωσσικές </a:t>
            </a:r>
            <a:r>
              <a:rPr lang="el-GR" sz="2800" b="1" dirty="0" smtClean="0"/>
              <a:t>δεξιότητες</a:t>
            </a:r>
          </a:p>
          <a:p>
            <a:r>
              <a:rPr lang="el-GR" sz="2800" dirty="0"/>
              <a:t>ΠΔ </a:t>
            </a:r>
            <a:r>
              <a:rPr lang="el-GR" sz="2800" dirty="0" smtClean="0"/>
              <a:t>126, </a:t>
            </a:r>
            <a:r>
              <a:rPr lang="el-GR" sz="2800" dirty="0" err="1" smtClean="0"/>
              <a:t>άρ</a:t>
            </a:r>
            <a:r>
              <a:rPr lang="el-GR" sz="2800" dirty="0"/>
              <a:t>. 17, παρ. </a:t>
            </a:r>
            <a:r>
              <a:rPr lang="el-GR" sz="2800" dirty="0" smtClean="0"/>
              <a:t>1</a:t>
            </a:r>
          </a:p>
          <a:p>
            <a:endParaRPr lang="el-GR" sz="2800" b="1" dirty="0"/>
          </a:p>
          <a:p>
            <a:r>
              <a:rPr lang="el-GR" sz="2400" dirty="0"/>
              <a:t>Κατά τη διάρκεια των ανακεφαλαιωτικών ή ολιγόλεπτων δοκιμασιών ελέγχονται οι ικανότητες</a:t>
            </a:r>
            <a:endParaRPr lang="el-GR" sz="2400" b="1" dirty="0"/>
          </a:p>
        </p:txBody>
      </p:sp>
      <p:sp>
        <p:nvSpPr>
          <p:cNvPr id="11" name="Rectangle 10"/>
          <p:cNvSpPr/>
          <p:nvPr/>
        </p:nvSpPr>
        <p:spPr>
          <a:xfrm>
            <a:off x="2336828" y="3786566"/>
            <a:ext cx="7174942" cy="2677656"/>
          </a:xfrm>
          <a:prstGeom prst="rect">
            <a:avLst/>
          </a:prstGeom>
        </p:spPr>
        <p:txBody>
          <a:bodyPr wrap="square">
            <a:spAutoFit/>
          </a:bodyPr>
          <a:lstStyle/>
          <a:p>
            <a:pPr marL="457200" indent="-457200">
              <a:buFont typeface="Wingdings" panose="05000000000000000000" pitchFamily="2" charset="2"/>
              <a:buChar char="Ø"/>
            </a:pPr>
            <a:r>
              <a:rPr lang="el-GR" sz="2800" dirty="0"/>
              <a:t>της </a:t>
            </a:r>
            <a:r>
              <a:rPr lang="el-GR" sz="2800" b="1" dirty="0"/>
              <a:t>κατανόησης</a:t>
            </a:r>
            <a:r>
              <a:rPr lang="el-GR" sz="2800" dirty="0"/>
              <a:t> γραπτού λόγου </a:t>
            </a:r>
            <a:r>
              <a:rPr lang="el-GR" sz="2800" dirty="0" smtClean="0"/>
              <a:t>(ΚΓ) και </a:t>
            </a:r>
            <a:r>
              <a:rPr lang="el-GR" sz="2800" dirty="0"/>
              <a:t>γλωσσικής επίγνωσης</a:t>
            </a:r>
            <a:r>
              <a:rPr lang="el-GR" sz="2800" dirty="0" smtClean="0"/>
              <a:t>,</a:t>
            </a:r>
          </a:p>
          <a:p>
            <a:pPr marL="457200" indent="-457200">
              <a:buFont typeface="Wingdings" panose="05000000000000000000" pitchFamily="2" charset="2"/>
              <a:buChar char="Ø"/>
            </a:pPr>
            <a:r>
              <a:rPr lang="el-GR" sz="2800" dirty="0"/>
              <a:t>της </a:t>
            </a:r>
            <a:r>
              <a:rPr lang="el-GR" sz="2800" b="1" dirty="0"/>
              <a:t>κατανόησης</a:t>
            </a:r>
            <a:r>
              <a:rPr lang="el-GR" sz="2800" dirty="0"/>
              <a:t> προφορικού </a:t>
            </a:r>
            <a:r>
              <a:rPr lang="el-GR" sz="2800" dirty="0" smtClean="0"/>
              <a:t>(ΚΠ) λόγου </a:t>
            </a:r>
            <a:r>
              <a:rPr lang="el-GR" sz="2800" dirty="0"/>
              <a:t>(ακουστικό κείμενο) </a:t>
            </a:r>
            <a:r>
              <a:rPr lang="el-GR" sz="2800" dirty="0" smtClean="0"/>
              <a:t>και</a:t>
            </a:r>
          </a:p>
          <a:p>
            <a:pPr marL="457200" indent="-457200">
              <a:buFont typeface="Wingdings" panose="05000000000000000000" pitchFamily="2" charset="2"/>
              <a:buChar char="Ø"/>
            </a:pPr>
            <a:r>
              <a:rPr lang="el-GR" sz="2800" dirty="0"/>
              <a:t>της </a:t>
            </a:r>
            <a:r>
              <a:rPr lang="el-GR" sz="2800" b="1" dirty="0"/>
              <a:t>παραγωγής</a:t>
            </a:r>
            <a:r>
              <a:rPr lang="el-GR" sz="2800" dirty="0"/>
              <a:t> γραπτού </a:t>
            </a:r>
            <a:r>
              <a:rPr lang="el-GR" sz="2800" dirty="0" smtClean="0"/>
              <a:t>λόγου </a:t>
            </a:r>
            <a:r>
              <a:rPr lang="el-GR" sz="2800" dirty="0"/>
              <a:t>και γραπτής </a:t>
            </a:r>
            <a:r>
              <a:rPr lang="el-GR" sz="2800" dirty="0" smtClean="0"/>
              <a:t>διαμεσολάβησης (ΠΓ)</a:t>
            </a:r>
            <a:endParaRPr lang="en-US" sz="2800" dirty="0" smtClean="0"/>
          </a:p>
        </p:txBody>
      </p:sp>
    </p:spTree>
    <p:custDataLst>
      <p:tags r:id="rId1"/>
    </p:custDataLst>
    <p:extLst>
      <p:ext uri="{BB962C8B-B14F-4D97-AF65-F5344CB8AC3E}">
        <p14:creationId xmlns:p14="http://schemas.microsoft.com/office/powerpoint/2010/main" val="112480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3000"/>
                                        <p:tgtEl>
                                          <p:spTgt spid="11">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3000"/>
                                        <p:tgtEl>
                                          <p:spTgt spid="11">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3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11" name="Rectangle 10"/>
          <p:cNvSpPr/>
          <p:nvPr/>
        </p:nvSpPr>
        <p:spPr>
          <a:xfrm>
            <a:off x="2250831" y="2231579"/>
            <a:ext cx="7174942" cy="3539430"/>
          </a:xfrm>
          <a:prstGeom prst="rect">
            <a:avLst/>
          </a:prstGeom>
        </p:spPr>
        <p:txBody>
          <a:bodyPr wrap="square">
            <a:spAutoFit/>
          </a:bodyPr>
          <a:lstStyle/>
          <a:p>
            <a:r>
              <a:rPr lang="el-GR" sz="2800" dirty="0"/>
              <a:t>Π</a:t>
            </a:r>
            <a:r>
              <a:rPr lang="el-GR" sz="2800" dirty="0" smtClean="0"/>
              <a:t>αρατίθεται </a:t>
            </a:r>
            <a:r>
              <a:rPr lang="el-GR" sz="2800" dirty="0"/>
              <a:t>ένα σύντομο παράδειγμα για κάθε μία από τις παραπάνω ικανότητες, οι οποίες απαιτούνται για τις ωριαίες δοκιμασίες για το επίπεδο γλωσσομάθειας Α1. </a:t>
            </a:r>
            <a:endParaRPr lang="el-GR" sz="2800" dirty="0" smtClean="0"/>
          </a:p>
          <a:p>
            <a:endParaRPr lang="el-GR" sz="2800" dirty="0"/>
          </a:p>
          <a:p>
            <a:r>
              <a:rPr lang="el-GR" sz="2800" dirty="0" smtClean="0"/>
              <a:t>Περισσότερες </a:t>
            </a:r>
            <a:r>
              <a:rPr lang="el-GR" sz="2800" dirty="0"/>
              <a:t>λεπτομέρειες για τα υπόλοιπα επίπεδα παρατίθενται στο </a:t>
            </a:r>
            <a:r>
              <a:rPr lang="el-GR" sz="2800" b="1" dirty="0"/>
              <a:t>ΠΔ 126/2016, άρθρο 17</a:t>
            </a:r>
            <a:r>
              <a:rPr lang="el-GR" sz="2800" dirty="0"/>
              <a:t>.</a:t>
            </a:r>
            <a:endParaRPr lang="en-US" sz="2800" dirty="0" smtClean="0"/>
          </a:p>
        </p:txBody>
      </p:sp>
    </p:spTree>
    <p:custDataLst>
      <p:tags r:id="rId1"/>
    </p:custDataLst>
    <p:extLst>
      <p:ext uri="{BB962C8B-B14F-4D97-AF65-F5344CB8AC3E}">
        <p14:creationId xmlns:p14="http://schemas.microsoft.com/office/powerpoint/2010/main" val="76393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3000"/>
                                        <p:tgtEl>
                                          <p:spTgt spid="11">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3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pic>
        <p:nvPicPr>
          <p:cNvPr id="4" name="Picture 3"/>
          <p:cNvPicPr>
            <a:picLocks noChangeAspect="1"/>
          </p:cNvPicPr>
          <p:nvPr/>
        </p:nvPicPr>
        <p:blipFill>
          <a:blip r:embed="rId7"/>
          <a:stretch>
            <a:fillRect/>
          </a:stretch>
        </p:blipFill>
        <p:spPr>
          <a:xfrm>
            <a:off x="1617784" y="107602"/>
            <a:ext cx="8206154" cy="6643878"/>
          </a:xfrm>
          <a:prstGeom prst="rect">
            <a:avLst/>
          </a:prstGeom>
        </p:spPr>
      </p:pic>
    </p:spTree>
    <p:custDataLst>
      <p:tags r:id="rId1"/>
    </p:custDataLst>
    <p:extLst>
      <p:ext uri="{BB962C8B-B14F-4D97-AF65-F5344CB8AC3E}">
        <p14:creationId xmlns:p14="http://schemas.microsoft.com/office/powerpoint/2010/main" val="120418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5" name="Content Placeholder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1084" y="2055813"/>
            <a:ext cx="1842030" cy="1842030"/>
          </a:xfrm>
          <a:prstGeom prst="ellipse">
            <a:avLst/>
          </a:prstGeom>
          <a:ln>
            <a:noFill/>
          </a:ln>
          <a:effectLst>
            <a:softEdge rad="112500"/>
          </a:effectLst>
        </p:spPr>
      </p:pic>
      <p:sp>
        <p:nvSpPr>
          <p:cNvPr id="16" name="Rounded Rectangle 15"/>
          <p:cNvSpPr/>
          <p:nvPr/>
        </p:nvSpPr>
        <p:spPr>
          <a:xfrm>
            <a:off x="10151084" y="402202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Νομικό Πλαίσιο</a:t>
            </a:r>
            <a:endParaRPr lang="el-GR" dirty="0"/>
          </a:p>
        </p:txBody>
      </p:sp>
      <p:sp>
        <p:nvSpPr>
          <p:cNvPr id="9" name="Rectangle 8"/>
          <p:cNvSpPr/>
          <p:nvPr/>
        </p:nvSpPr>
        <p:spPr>
          <a:xfrm>
            <a:off x="2777256" y="3205345"/>
            <a:ext cx="6734514" cy="1384995"/>
          </a:xfrm>
          <a:prstGeom prst="rect">
            <a:avLst/>
          </a:prstGeom>
        </p:spPr>
        <p:txBody>
          <a:bodyPr wrap="square">
            <a:spAutoFit/>
          </a:bodyPr>
          <a:lstStyle/>
          <a:p>
            <a:r>
              <a:rPr lang="el-GR" sz="2800" dirty="0" smtClean="0"/>
              <a:t>Η </a:t>
            </a:r>
            <a:r>
              <a:rPr lang="el-GR" sz="2800" dirty="0"/>
              <a:t>γλωσσική διαμεσολάβηση </a:t>
            </a:r>
            <a:r>
              <a:rPr lang="el-GR" sz="2800" u="sng" dirty="0"/>
              <a:t>δεν</a:t>
            </a:r>
            <a:r>
              <a:rPr lang="el-GR" sz="2800" dirty="0"/>
              <a:t> αποτελεί αντικείμενο ελέγχου στο επίπεδο γλωσσομάθειας </a:t>
            </a:r>
            <a:r>
              <a:rPr lang="el-GR" sz="2800" dirty="0" smtClean="0"/>
              <a:t>Α1 και Α2.</a:t>
            </a:r>
            <a:endParaRPr lang="en-US" sz="2800" dirty="0" smtClean="0"/>
          </a:p>
        </p:txBody>
      </p:sp>
    </p:spTree>
    <p:custDataLst>
      <p:tags r:id="rId1"/>
    </p:custDataLst>
    <p:extLst>
      <p:ext uri="{BB962C8B-B14F-4D97-AF65-F5344CB8AC3E}">
        <p14:creationId xmlns:p14="http://schemas.microsoft.com/office/powerpoint/2010/main" val="133987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2957" y="2231579"/>
            <a:ext cx="1617005" cy="161700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ounded Rectangle 13"/>
          <p:cNvSpPr/>
          <p:nvPr/>
        </p:nvSpPr>
        <p:spPr>
          <a:xfrm rot="21552999">
            <a:off x="10200443" y="4061018"/>
            <a:ext cx="1842030" cy="693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κατανόηση </a:t>
            </a:r>
            <a:r>
              <a:rPr lang="el-GR" sz="2000" dirty="0"/>
              <a:t>γραπτού λόγου</a:t>
            </a:r>
          </a:p>
        </p:txBody>
      </p:sp>
      <p:pic>
        <p:nvPicPr>
          <p:cNvPr id="3" name="Picture 2"/>
          <p:cNvPicPr>
            <a:picLocks noChangeAspect="1"/>
          </p:cNvPicPr>
          <p:nvPr/>
        </p:nvPicPr>
        <p:blipFill>
          <a:blip r:embed="rId7"/>
          <a:stretch>
            <a:fillRect/>
          </a:stretch>
        </p:blipFill>
        <p:spPr>
          <a:xfrm>
            <a:off x="560517" y="235822"/>
            <a:ext cx="9402767" cy="6515658"/>
          </a:xfrm>
          <a:prstGeom prst="rect">
            <a:avLst/>
          </a:prstGeom>
        </p:spPr>
      </p:pic>
      <p:pic>
        <p:nvPicPr>
          <p:cNvPr id="5121" name="imag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627438" cy="1730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5022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2957" y="2231579"/>
            <a:ext cx="1617005" cy="161700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ounded Rectangle 13"/>
          <p:cNvSpPr/>
          <p:nvPr/>
        </p:nvSpPr>
        <p:spPr>
          <a:xfrm rot="21552999">
            <a:off x="10200443" y="4061018"/>
            <a:ext cx="1842030" cy="693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κατανόηση </a:t>
            </a:r>
            <a:r>
              <a:rPr lang="el-GR" sz="2000" dirty="0"/>
              <a:t>γραπτού λόγου</a:t>
            </a:r>
          </a:p>
        </p:txBody>
      </p:sp>
      <p:pic>
        <p:nvPicPr>
          <p:cNvPr id="4" name="Picture 3"/>
          <p:cNvPicPr>
            <a:picLocks noChangeAspect="1"/>
          </p:cNvPicPr>
          <p:nvPr/>
        </p:nvPicPr>
        <p:blipFill rotWithShape="1">
          <a:blip r:embed="rId7"/>
          <a:srcRect l="375"/>
          <a:stretch/>
        </p:blipFill>
        <p:spPr>
          <a:xfrm>
            <a:off x="257908" y="1155420"/>
            <a:ext cx="9893176" cy="5386328"/>
          </a:xfrm>
          <a:prstGeom prst="rect">
            <a:avLst/>
          </a:prstGeom>
        </p:spPr>
      </p:pic>
      <p:pic>
        <p:nvPicPr>
          <p:cNvPr id="18434" name="imag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627438" cy="1730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4776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52978" y="2223911"/>
            <a:ext cx="7676444" cy="3339376"/>
          </a:xfrm>
          <a:prstGeom prst="rect">
            <a:avLst/>
          </a:prstGeom>
          <a:noFill/>
        </p:spPr>
        <p:txBody>
          <a:bodyPr wrap="square" rtlCol="0">
            <a:spAutoFit/>
          </a:bodyPr>
          <a:lstStyle/>
          <a:p>
            <a:pPr>
              <a:spcAft>
                <a:spcPts val="600"/>
              </a:spcAft>
            </a:pPr>
            <a:r>
              <a:rPr lang="el-GR" sz="2800" dirty="0" smtClean="0">
                <a:ea typeface="Adobe Gothic Std B" panose="020B0800000000000000" pitchFamily="34" charset="-128"/>
              </a:rPr>
              <a:t>«ολιστική» σημαίνει ότι …</a:t>
            </a:r>
          </a:p>
          <a:p>
            <a:pPr marL="892175" indent="-350838">
              <a:spcAft>
                <a:spcPts val="600"/>
              </a:spcAft>
              <a:buFont typeface="Wingdings" panose="05000000000000000000" pitchFamily="2" charset="2"/>
              <a:buChar char="Ø"/>
            </a:pPr>
            <a:r>
              <a:rPr lang="el-GR" sz="2800" dirty="0" smtClean="0">
                <a:ea typeface="Adobe Gothic Std B" panose="020B0800000000000000" pitchFamily="34" charset="-128"/>
              </a:rPr>
              <a:t>τα κριτήρια αξιολόγησης αφορούν την ικανότητα του μαθητή να </a:t>
            </a:r>
            <a:r>
              <a:rPr lang="el-GR" sz="2800" b="1" i="1" u="sng" dirty="0" smtClean="0">
                <a:ea typeface="Adobe Gothic Std B" panose="020B0800000000000000" pitchFamily="34" charset="-128"/>
              </a:rPr>
              <a:t>χρησιμοποιεί</a:t>
            </a:r>
            <a:r>
              <a:rPr lang="el-GR" sz="2800" dirty="0" smtClean="0">
                <a:ea typeface="Adobe Gothic Std B" panose="020B0800000000000000" pitchFamily="34" charset="-128"/>
              </a:rPr>
              <a:t> τη γλώσσα που μαθαίνει. </a:t>
            </a:r>
            <a:r>
              <a:rPr lang="el-GR" sz="2800" dirty="0"/>
              <a:t>Οι επιμέρους δεξιότητες</a:t>
            </a:r>
            <a:endParaRPr lang="el-GR" sz="2800" dirty="0" smtClean="0">
              <a:ea typeface="Adobe Gothic Std B" panose="020B0800000000000000" pitchFamily="34" charset="-128"/>
            </a:endParaRPr>
          </a:p>
          <a:p>
            <a:pPr marL="1912937" lvl="2" indent="-457200">
              <a:spcAft>
                <a:spcPts val="600"/>
              </a:spcAft>
              <a:buFont typeface="Courier New" panose="02070309020205020404" pitchFamily="49" charset="0"/>
              <a:buChar char="o"/>
            </a:pPr>
            <a:r>
              <a:rPr lang="el-GR" sz="2800" dirty="0" smtClean="0">
                <a:ea typeface="Adobe Gothic Std B" panose="020B0800000000000000" pitchFamily="34" charset="-128"/>
              </a:rPr>
              <a:t>μπορούν να εξετάζονται μεμονωμένα</a:t>
            </a:r>
          </a:p>
          <a:p>
            <a:pPr marL="1912937" lvl="2" indent="-457200">
              <a:spcAft>
                <a:spcPts val="600"/>
              </a:spcAft>
              <a:buFont typeface="Courier New" panose="02070309020205020404" pitchFamily="49" charset="0"/>
              <a:buChar char="o"/>
            </a:pPr>
            <a:r>
              <a:rPr lang="el-GR" sz="2800" dirty="0"/>
              <a:t>ή συνδυαστικά</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271932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2957" y="2231579"/>
            <a:ext cx="1617005" cy="161700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ounded Rectangle 13"/>
          <p:cNvSpPr/>
          <p:nvPr/>
        </p:nvSpPr>
        <p:spPr>
          <a:xfrm rot="21552999">
            <a:off x="10200443" y="4061018"/>
            <a:ext cx="1842030" cy="693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κατανόηση </a:t>
            </a:r>
            <a:r>
              <a:rPr lang="el-GR" sz="2000" dirty="0"/>
              <a:t>γραπτού λόγου</a:t>
            </a:r>
          </a:p>
        </p:txBody>
      </p:sp>
      <p:pic>
        <p:nvPicPr>
          <p:cNvPr id="7" name="Picture 6"/>
          <p:cNvPicPr>
            <a:picLocks noChangeAspect="1"/>
          </p:cNvPicPr>
          <p:nvPr/>
        </p:nvPicPr>
        <p:blipFill>
          <a:blip r:embed="rId7"/>
          <a:stretch>
            <a:fillRect/>
          </a:stretch>
        </p:blipFill>
        <p:spPr>
          <a:xfrm>
            <a:off x="261887" y="1269862"/>
            <a:ext cx="9744327" cy="5330230"/>
          </a:xfrm>
          <a:prstGeom prst="rect">
            <a:avLst/>
          </a:prstGeom>
        </p:spPr>
      </p:pic>
      <p:pic>
        <p:nvPicPr>
          <p:cNvPr id="19458" name="imag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627438" cy="1730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4629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2957" y="2231579"/>
            <a:ext cx="1617005" cy="161700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ounded Rectangle 13"/>
          <p:cNvSpPr/>
          <p:nvPr/>
        </p:nvSpPr>
        <p:spPr>
          <a:xfrm rot="21552999">
            <a:off x="10200443" y="4061018"/>
            <a:ext cx="1842030" cy="693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κατανόηση </a:t>
            </a:r>
            <a:r>
              <a:rPr lang="el-GR" sz="2000" dirty="0"/>
              <a:t>γραπτού λόγου</a:t>
            </a:r>
          </a:p>
        </p:txBody>
      </p:sp>
      <p:pic>
        <p:nvPicPr>
          <p:cNvPr id="5" name="Picture 4"/>
          <p:cNvPicPr>
            <a:picLocks noChangeAspect="1"/>
          </p:cNvPicPr>
          <p:nvPr/>
        </p:nvPicPr>
        <p:blipFill>
          <a:blip r:embed="rId7"/>
          <a:stretch>
            <a:fillRect/>
          </a:stretch>
        </p:blipFill>
        <p:spPr>
          <a:xfrm>
            <a:off x="144870" y="1138691"/>
            <a:ext cx="9821026" cy="5419786"/>
          </a:xfrm>
          <a:prstGeom prst="rect">
            <a:avLst/>
          </a:prstGeom>
        </p:spPr>
      </p:pic>
      <p:pic>
        <p:nvPicPr>
          <p:cNvPr id="20482" name="imag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627438" cy="1730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6637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6"/>
          <a:stretch>
            <a:fillRect/>
          </a:stretch>
        </p:blipFill>
        <p:spPr>
          <a:xfrm>
            <a:off x="144870" y="466517"/>
            <a:ext cx="9953250" cy="6168745"/>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2990" y="2055813"/>
            <a:ext cx="1638276" cy="1638276"/>
          </a:xfrm>
          <a:prstGeom prst="rect">
            <a:avLst/>
          </a:prstGeom>
          <a:ln>
            <a:noFill/>
          </a:ln>
          <a:effectLst>
            <a:softEdge rad="112500"/>
          </a:effectLst>
        </p:spPr>
      </p:pic>
      <p:sp>
        <p:nvSpPr>
          <p:cNvPr id="15" name="Rounded Rectangle 14"/>
          <p:cNvSpPr/>
          <p:nvPr/>
        </p:nvSpPr>
        <p:spPr>
          <a:xfrm rot="26595">
            <a:off x="10141113" y="3931388"/>
            <a:ext cx="1842030" cy="910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κατανόηση </a:t>
            </a:r>
            <a:r>
              <a:rPr lang="el-GR" sz="2000" dirty="0"/>
              <a:t>προφορικού λόγου</a:t>
            </a:r>
          </a:p>
        </p:txBody>
      </p:sp>
      <p:pic>
        <p:nvPicPr>
          <p:cNvPr id="21506" name="imag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627438" cy="1730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8105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a:stretch>
            <a:fillRect/>
          </a:stretch>
        </p:blipFill>
        <p:spPr>
          <a:xfrm>
            <a:off x="263637" y="1463753"/>
            <a:ext cx="9670111" cy="5101169"/>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37961" y="1947038"/>
            <a:ext cx="1554271" cy="1554271"/>
          </a:xfrm>
          <a:prstGeom prst="ellipse">
            <a:avLst/>
          </a:prstGeom>
          <a:ln>
            <a:noFill/>
          </a:ln>
          <a:effectLst>
            <a:softEdge rad="112500"/>
          </a:effectLst>
        </p:spPr>
      </p:pic>
      <p:sp>
        <p:nvSpPr>
          <p:cNvPr id="16" name="Rounded Rectangle 15"/>
          <p:cNvSpPr/>
          <p:nvPr/>
        </p:nvSpPr>
        <p:spPr>
          <a:xfrm>
            <a:off x="10194081" y="3678698"/>
            <a:ext cx="1842030" cy="6712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παραγωγή </a:t>
            </a:r>
            <a:r>
              <a:rPr lang="el-GR" dirty="0"/>
              <a:t>γραπτού λόγου</a:t>
            </a:r>
          </a:p>
        </p:txBody>
      </p:sp>
      <p:pic>
        <p:nvPicPr>
          <p:cNvPr id="22530" name="imag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627438" cy="1730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7871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a:stretch>
            <a:fillRect/>
          </a:stretch>
        </p:blipFill>
        <p:spPr>
          <a:xfrm>
            <a:off x="144870" y="1267762"/>
            <a:ext cx="9906046" cy="529716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37961" y="1947038"/>
            <a:ext cx="1554271" cy="1554271"/>
          </a:xfrm>
          <a:prstGeom prst="ellipse">
            <a:avLst/>
          </a:prstGeom>
          <a:ln>
            <a:noFill/>
          </a:ln>
          <a:effectLst>
            <a:softEdge rad="112500"/>
          </a:effectLst>
        </p:spPr>
      </p:pic>
      <p:sp>
        <p:nvSpPr>
          <p:cNvPr id="15" name="Rounded Rectangle 14"/>
          <p:cNvSpPr/>
          <p:nvPr/>
        </p:nvSpPr>
        <p:spPr>
          <a:xfrm>
            <a:off x="10194081" y="3678698"/>
            <a:ext cx="1842030" cy="6712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παραγωγή </a:t>
            </a:r>
            <a:r>
              <a:rPr lang="el-GR" dirty="0"/>
              <a:t>γραπτού λόγου</a:t>
            </a:r>
          </a:p>
        </p:txBody>
      </p:sp>
      <p:pic>
        <p:nvPicPr>
          <p:cNvPr id="23554" name="imag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627438" cy="1730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7491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7961" y="1947038"/>
            <a:ext cx="1554271" cy="1554271"/>
          </a:xfrm>
          <a:prstGeom prst="ellipse">
            <a:avLst/>
          </a:prstGeom>
          <a:ln>
            <a:noFill/>
          </a:ln>
          <a:effectLst>
            <a:softEdge rad="112500"/>
          </a:effectLst>
        </p:spPr>
      </p:pic>
      <p:sp>
        <p:nvSpPr>
          <p:cNvPr id="15" name="Rounded Rectangle 14"/>
          <p:cNvSpPr/>
          <p:nvPr/>
        </p:nvSpPr>
        <p:spPr>
          <a:xfrm>
            <a:off x="10194081" y="3678698"/>
            <a:ext cx="1842030" cy="6712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παραγωγή </a:t>
            </a:r>
            <a:r>
              <a:rPr lang="el-GR" dirty="0"/>
              <a:t>γραπτού λόγου</a:t>
            </a:r>
          </a:p>
        </p:txBody>
      </p:sp>
      <p:sp>
        <p:nvSpPr>
          <p:cNvPr id="7" name="Explosion 2 6"/>
          <p:cNvSpPr/>
          <p:nvPr/>
        </p:nvSpPr>
        <p:spPr>
          <a:xfrm>
            <a:off x="112889" y="2248694"/>
            <a:ext cx="3260188" cy="3505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effectLst>
                  <a:outerShdw blurRad="38100" dist="38100" dir="2700000" algn="tl">
                    <a:srgbClr val="000000">
                      <a:alpha val="43137"/>
                    </a:srgbClr>
                  </a:outerShdw>
                </a:effectLst>
              </a:rPr>
              <a:t>1</a:t>
            </a:r>
            <a:r>
              <a:rPr lang="el-GR" b="1" baseline="30000" dirty="0" smtClean="0">
                <a:effectLst>
                  <a:outerShdw blurRad="38100" dist="38100" dir="2700000" algn="tl">
                    <a:srgbClr val="000000">
                      <a:alpha val="43137"/>
                    </a:srgbClr>
                  </a:outerShdw>
                </a:effectLst>
              </a:rPr>
              <a:t>η</a:t>
            </a:r>
            <a:r>
              <a:rPr lang="el-GR" b="1" dirty="0" smtClean="0">
                <a:effectLst>
                  <a:outerShdw blurRad="38100" dist="38100" dir="2700000" algn="tl">
                    <a:srgbClr val="000000">
                      <a:alpha val="43137"/>
                    </a:srgbClr>
                  </a:outerShdw>
                </a:effectLst>
              </a:rPr>
              <a:t> πρόταση</a:t>
            </a:r>
            <a:endParaRPr lang="el-GR"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7"/>
          <a:stretch>
            <a:fillRect/>
          </a:stretch>
        </p:blipFill>
        <p:spPr>
          <a:xfrm>
            <a:off x="2947267" y="149573"/>
            <a:ext cx="5704278" cy="6601907"/>
          </a:xfrm>
          <a:prstGeom prst="rect">
            <a:avLst/>
          </a:prstGeom>
        </p:spPr>
      </p:pic>
      <p:pic>
        <p:nvPicPr>
          <p:cNvPr id="24578" name="image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627438" cy="1730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1531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37961" y="1947038"/>
            <a:ext cx="1554271" cy="1554271"/>
          </a:xfrm>
          <a:prstGeom prst="ellipse">
            <a:avLst/>
          </a:prstGeom>
          <a:ln>
            <a:noFill/>
          </a:ln>
          <a:effectLst>
            <a:softEdge rad="112500"/>
          </a:effectLst>
        </p:spPr>
      </p:pic>
      <p:sp>
        <p:nvSpPr>
          <p:cNvPr id="15" name="Rounded Rectangle 14"/>
          <p:cNvSpPr/>
          <p:nvPr/>
        </p:nvSpPr>
        <p:spPr>
          <a:xfrm>
            <a:off x="10194081" y="3678698"/>
            <a:ext cx="1842030" cy="6712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παραγωγή </a:t>
            </a:r>
            <a:r>
              <a:rPr lang="el-GR" dirty="0"/>
              <a:t>γραπτού λόγου</a:t>
            </a:r>
          </a:p>
        </p:txBody>
      </p:sp>
      <p:sp>
        <p:nvSpPr>
          <p:cNvPr id="14" name="Explosion 2 13"/>
          <p:cNvSpPr/>
          <p:nvPr/>
        </p:nvSpPr>
        <p:spPr>
          <a:xfrm>
            <a:off x="625315" y="1782937"/>
            <a:ext cx="3260188" cy="3505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effectLst>
                  <a:outerShdw blurRad="38100" dist="38100" dir="2700000" algn="tl">
                    <a:srgbClr val="000000">
                      <a:alpha val="43137"/>
                    </a:srgbClr>
                  </a:outerShdw>
                </a:effectLst>
              </a:rPr>
              <a:t>2</a:t>
            </a:r>
            <a:r>
              <a:rPr lang="el-GR" b="1" baseline="30000" dirty="0" smtClean="0">
                <a:effectLst>
                  <a:outerShdw blurRad="38100" dist="38100" dir="2700000" algn="tl">
                    <a:srgbClr val="000000">
                      <a:alpha val="43137"/>
                    </a:srgbClr>
                  </a:outerShdw>
                </a:effectLst>
              </a:rPr>
              <a:t>η</a:t>
            </a:r>
            <a:r>
              <a:rPr lang="el-GR" b="1" dirty="0" smtClean="0">
                <a:effectLst>
                  <a:outerShdw blurRad="38100" dist="38100" dir="2700000" algn="tl">
                    <a:srgbClr val="000000">
                      <a:alpha val="43137"/>
                    </a:srgbClr>
                  </a:outerShdw>
                </a:effectLst>
              </a:rPr>
              <a:t> πρόταση</a:t>
            </a:r>
            <a:endParaRPr lang="el-GR"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7"/>
          <a:stretch>
            <a:fillRect/>
          </a:stretch>
        </p:blipFill>
        <p:spPr>
          <a:xfrm>
            <a:off x="71393" y="6469182"/>
            <a:ext cx="4253549" cy="346130"/>
          </a:xfrm>
          <a:prstGeom prst="rect">
            <a:avLst/>
          </a:prstGeom>
        </p:spPr>
      </p:pic>
      <p:pic>
        <p:nvPicPr>
          <p:cNvPr id="4" name="Picture 3"/>
          <p:cNvPicPr>
            <a:picLocks noChangeAspect="1"/>
          </p:cNvPicPr>
          <p:nvPr/>
        </p:nvPicPr>
        <p:blipFill>
          <a:blip r:embed="rId8"/>
          <a:stretch>
            <a:fillRect/>
          </a:stretch>
        </p:blipFill>
        <p:spPr>
          <a:xfrm>
            <a:off x="4084389" y="159494"/>
            <a:ext cx="5910806" cy="6301590"/>
          </a:xfrm>
          <a:prstGeom prst="rect">
            <a:avLst/>
          </a:prstGeom>
        </p:spPr>
      </p:pic>
      <p:pic>
        <p:nvPicPr>
          <p:cNvPr id="8" name="Picture 7"/>
          <p:cNvPicPr>
            <a:picLocks noChangeAspect="1"/>
          </p:cNvPicPr>
          <p:nvPr/>
        </p:nvPicPr>
        <p:blipFill>
          <a:blip r:embed="rId9"/>
          <a:stretch>
            <a:fillRect/>
          </a:stretch>
        </p:blipFill>
        <p:spPr>
          <a:xfrm>
            <a:off x="153308" y="5327424"/>
            <a:ext cx="3849166" cy="870883"/>
          </a:xfrm>
          <a:prstGeom prst="rect">
            <a:avLst/>
          </a:prstGeom>
        </p:spPr>
      </p:pic>
      <p:pic>
        <p:nvPicPr>
          <p:cNvPr id="26626" name="image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627438" cy="1730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4782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2292" name="Picture 4" descr="ÎÏÎ¿ÏÎ­Î»ÎµÏÎ¼Î± ÎµÎ¹ÎºÏÎ½Î±Ï Î³Î¹Î± tes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1084" y="2055813"/>
            <a:ext cx="1912467" cy="199534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0186302" y="4146704"/>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Διαγνωστικό</a:t>
            </a:r>
            <a:endParaRPr lang="el-GR" dirty="0"/>
          </a:p>
        </p:txBody>
      </p:sp>
      <p:sp>
        <p:nvSpPr>
          <p:cNvPr id="14" name="Rectangle 13"/>
          <p:cNvSpPr/>
          <p:nvPr/>
        </p:nvSpPr>
        <p:spPr>
          <a:xfrm>
            <a:off x="3048000" y="1937882"/>
            <a:ext cx="6096000" cy="3539430"/>
          </a:xfrm>
          <a:prstGeom prst="rect">
            <a:avLst/>
          </a:prstGeom>
        </p:spPr>
        <p:txBody>
          <a:bodyPr>
            <a:spAutoFit/>
          </a:bodyPr>
          <a:lstStyle/>
          <a:p>
            <a:r>
              <a:rPr lang="el-GR" sz="2800" dirty="0"/>
              <a:t>Ένα διαγνωστικό τεστ αποτελείται από δοκιμασίες που επιδιώκουν τον εντοπισμό συγκεκριμένων παραμέτρων των γνώσεων ή/και ικανοτήτων των εξεταζόμενων, οι οποίες πρέπει να ληφθούν υπόψη στον προγραμματισμό και την υλοποίηση της μαθησιακής διαδικασίας που θα </a:t>
            </a:r>
            <a:r>
              <a:rPr lang="el-GR" sz="2800" dirty="0" smtClean="0"/>
              <a:t>ακολουθήσει. </a:t>
            </a:r>
            <a:endParaRPr lang="en-US" sz="2800" dirty="0" smtClean="0"/>
          </a:p>
        </p:txBody>
      </p:sp>
    </p:spTree>
    <p:custDataLst>
      <p:tags r:id="rId1"/>
    </p:custDataLst>
    <p:extLst>
      <p:ext uri="{BB962C8B-B14F-4D97-AF65-F5344CB8AC3E}">
        <p14:creationId xmlns:p14="http://schemas.microsoft.com/office/powerpoint/2010/main" val="343292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2292" name="Picture 4" descr="ÎÏÎ¿ÏÎ­Î»ÎµÏÎ¼Î± ÎµÎ¹ÎºÏÎ½Î±Ï Î³Î¹Î± tes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1084" y="2055813"/>
            <a:ext cx="1912467" cy="199534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0186302" y="4146704"/>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Διαγνωστικό</a:t>
            </a:r>
            <a:endParaRPr lang="el-GR" dirty="0"/>
          </a:p>
        </p:txBody>
      </p:sp>
      <p:sp>
        <p:nvSpPr>
          <p:cNvPr id="14" name="Rectangle 13"/>
          <p:cNvSpPr/>
          <p:nvPr/>
        </p:nvSpPr>
        <p:spPr>
          <a:xfrm>
            <a:off x="3048000" y="1937882"/>
            <a:ext cx="6096000" cy="3539430"/>
          </a:xfrm>
          <a:prstGeom prst="rect">
            <a:avLst/>
          </a:prstGeom>
        </p:spPr>
        <p:txBody>
          <a:bodyPr>
            <a:spAutoFit/>
          </a:bodyPr>
          <a:lstStyle/>
          <a:p>
            <a:r>
              <a:rPr lang="el-GR" sz="2800" dirty="0"/>
              <a:t>Έ</a:t>
            </a:r>
            <a:r>
              <a:rPr lang="el-GR" sz="2800" dirty="0" smtClean="0"/>
              <a:t>να </a:t>
            </a:r>
            <a:r>
              <a:rPr lang="el-GR" sz="2800" dirty="0"/>
              <a:t>διαγνωστικό τεστ μπορεί να επιδιώκει την ανάδειξη άλλων ποιοτικών χαρακτηριστικών των μαθητών που επιδρούν στη μαθησιακή διαδικασία, όπως τα ενδιαφέροντα και οι εμπειρίες τους ή επιμέρους εγκάρσιες ικανότητες όπως τη συγκράτηση πληροφοριών στη </a:t>
            </a:r>
            <a:r>
              <a:rPr lang="el-GR" sz="2800" dirty="0" smtClean="0"/>
              <a:t>μνήμη. </a:t>
            </a:r>
            <a:endParaRPr lang="en-US" sz="2800" dirty="0" smtClean="0"/>
          </a:p>
        </p:txBody>
      </p:sp>
    </p:spTree>
    <p:custDataLst>
      <p:tags r:id="rId1"/>
    </p:custDataLst>
    <p:extLst>
      <p:ext uri="{BB962C8B-B14F-4D97-AF65-F5344CB8AC3E}">
        <p14:creationId xmlns:p14="http://schemas.microsoft.com/office/powerpoint/2010/main" val="402068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2292" name="Picture 4" descr="ÎÏÎ¿ÏÎ­Î»ÎµÏÎ¼Î± ÎµÎ¹ÎºÏÎ½Î±Ï Î³Î¹Î± tes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1084" y="2055813"/>
            <a:ext cx="1912467" cy="199534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0186302" y="4146704"/>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Διαγνωστικό</a:t>
            </a:r>
            <a:endParaRPr lang="el-GR" dirty="0"/>
          </a:p>
        </p:txBody>
      </p:sp>
      <p:sp>
        <p:nvSpPr>
          <p:cNvPr id="14" name="Rectangle 13"/>
          <p:cNvSpPr/>
          <p:nvPr/>
        </p:nvSpPr>
        <p:spPr>
          <a:xfrm>
            <a:off x="3048000" y="1937882"/>
            <a:ext cx="6096000" cy="3970318"/>
          </a:xfrm>
          <a:prstGeom prst="rect">
            <a:avLst/>
          </a:prstGeom>
        </p:spPr>
        <p:txBody>
          <a:bodyPr>
            <a:spAutoFit/>
          </a:bodyPr>
          <a:lstStyle/>
          <a:p>
            <a:r>
              <a:rPr lang="el-GR" sz="2800" dirty="0"/>
              <a:t>Ένα διαγνωστικό τεστ μπορεί να διενεργηθεί σε </a:t>
            </a:r>
            <a:r>
              <a:rPr lang="el-GR" sz="2800" dirty="0" smtClean="0"/>
              <a:t>οποιοδήποτε </a:t>
            </a:r>
            <a:r>
              <a:rPr lang="el-GR" sz="2800" dirty="0"/>
              <a:t>σημείο του σχολικού έτους, συχνά όμως λειτουργεί ως μια πρώτη βασική πηγή πληροφόρησης για τα χαρακτηριστικά των μαθητών, έτσι ώστε ο ειδικός σχεδιασμός που κάνει ο εκπαιδευτικός (</a:t>
            </a:r>
            <a:r>
              <a:rPr lang="el-GR" sz="2800" dirty="0" err="1"/>
              <a:t>syllabus</a:t>
            </a:r>
            <a:r>
              <a:rPr lang="el-GR" sz="2800" dirty="0"/>
              <a:t>) να είναι προσαρμοσμένος σε αυτά</a:t>
            </a:r>
            <a:r>
              <a:rPr lang="el-GR" sz="2800" dirty="0" smtClean="0"/>
              <a:t>. </a:t>
            </a:r>
            <a:endParaRPr lang="en-US" sz="2800" dirty="0" smtClean="0"/>
          </a:p>
        </p:txBody>
      </p:sp>
    </p:spTree>
    <p:custDataLst>
      <p:tags r:id="rId1"/>
    </p:custDataLst>
    <p:extLst>
      <p:ext uri="{BB962C8B-B14F-4D97-AF65-F5344CB8AC3E}">
        <p14:creationId xmlns:p14="http://schemas.microsoft.com/office/powerpoint/2010/main" val="190143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52978" y="2223911"/>
            <a:ext cx="7676444" cy="3339376"/>
          </a:xfrm>
          <a:prstGeom prst="rect">
            <a:avLst/>
          </a:prstGeom>
          <a:noFill/>
        </p:spPr>
        <p:txBody>
          <a:bodyPr wrap="square" rtlCol="0">
            <a:spAutoFit/>
          </a:bodyPr>
          <a:lstStyle/>
          <a:p>
            <a:pPr>
              <a:spcAft>
                <a:spcPts val="600"/>
              </a:spcAft>
            </a:pPr>
            <a:r>
              <a:rPr lang="el-GR" sz="2800" dirty="0" smtClean="0">
                <a:ea typeface="Adobe Gothic Std B" panose="020B0800000000000000" pitchFamily="34" charset="-128"/>
              </a:rPr>
              <a:t>Η χρήση της γλώσσας … </a:t>
            </a:r>
          </a:p>
          <a:p>
            <a:pPr marL="892175" indent="-350838">
              <a:spcAft>
                <a:spcPts val="600"/>
              </a:spcAft>
              <a:buFont typeface="Wingdings" panose="05000000000000000000" pitchFamily="2" charset="2"/>
              <a:buChar char="Ø"/>
            </a:pPr>
            <a:r>
              <a:rPr lang="el-GR" sz="2800" dirty="0"/>
              <a:t>απαιτεί γνώσεις και δεξιότητες που αφορούν τη </a:t>
            </a:r>
            <a:r>
              <a:rPr lang="el-GR" sz="2800" i="1" dirty="0"/>
              <a:t>λειτουργία</a:t>
            </a:r>
            <a:r>
              <a:rPr lang="el-GR" sz="2800" dirty="0"/>
              <a:t> της γλώσσας</a:t>
            </a:r>
            <a:endParaRPr lang="el-GR" sz="2800" dirty="0" smtClean="0">
              <a:ea typeface="Adobe Gothic Std B" panose="020B0800000000000000" pitchFamily="34" charset="-128"/>
            </a:endParaRPr>
          </a:p>
          <a:p>
            <a:pPr marL="1912937" lvl="2" indent="-457200">
              <a:spcAft>
                <a:spcPts val="600"/>
              </a:spcAft>
              <a:buFont typeface="Courier New" panose="02070309020205020404" pitchFamily="49" charset="0"/>
              <a:buChar char="o"/>
            </a:pPr>
            <a:r>
              <a:rPr lang="el-GR" sz="2800" dirty="0" smtClean="0">
                <a:ea typeface="Adobe Gothic Std B" panose="020B0800000000000000" pitchFamily="34" charset="-128"/>
              </a:rPr>
              <a:t>σε πραγματικές επικοινωνιακές περιστάσεις</a:t>
            </a:r>
          </a:p>
          <a:p>
            <a:pPr marL="1912937" lvl="2" indent="-457200">
              <a:spcAft>
                <a:spcPts val="600"/>
              </a:spcAft>
              <a:buFont typeface="Courier New" panose="02070309020205020404" pitchFamily="49" charset="0"/>
              <a:buChar char="o"/>
            </a:pPr>
            <a:r>
              <a:rPr lang="el-GR" sz="2800" dirty="0" smtClean="0"/>
              <a:t>στο πλαίσιο των αποδεκτών επικοινωνιακών κανόνων</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111919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2292" name="Picture 4" descr="ÎÏÎ¿ÏÎ­Î»ÎµÏÎ¼Î± ÎµÎ¹ÎºÏÎ½Î±Ï Î³Î¹Î± tes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1084" y="2055813"/>
            <a:ext cx="1912467" cy="199534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0186302" y="4146704"/>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Διαγνωστικό</a:t>
            </a:r>
            <a:endParaRPr lang="el-GR" dirty="0"/>
          </a:p>
        </p:txBody>
      </p:sp>
      <p:sp>
        <p:nvSpPr>
          <p:cNvPr id="14" name="Rectangle 13"/>
          <p:cNvSpPr/>
          <p:nvPr/>
        </p:nvSpPr>
        <p:spPr>
          <a:xfrm>
            <a:off x="2911678" y="1597913"/>
            <a:ext cx="6600092" cy="4832092"/>
          </a:xfrm>
          <a:prstGeom prst="rect">
            <a:avLst/>
          </a:prstGeom>
        </p:spPr>
        <p:txBody>
          <a:bodyPr wrap="square">
            <a:spAutoFit/>
          </a:bodyPr>
          <a:lstStyle/>
          <a:p>
            <a:r>
              <a:rPr lang="el-GR" sz="2800" dirty="0"/>
              <a:t>Η παρούσα πρόταση περιγράφει, ακολουθώντας και τις αντίστοιχες προδιαγραφές του ΚΠγ, τα τμήματα ενός διαβαθμισμένου διαγνωστικού τεστ ως </a:t>
            </a:r>
            <a:r>
              <a:rPr lang="el-GR" sz="2800" dirty="0" smtClean="0"/>
              <a:t>εξής: </a:t>
            </a:r>
          </a:p>
          <a:p>
            <a:pPr marL="914400" lvl="1" indent="-457200">
              <a:buFont typeface="Wingdings" panose="05000000000000000000" pitchFamily="2" charset="2"/>
              <a:buChar char="Ø"/>
            </a:pPr>
            <a:r>
              <a:rPr lang="el-GR" sz="2800" dirty="0"/>
              <a:t>Μέρος Α: Κατανόηση γραπτού λόγου</a:t>
            </a:r>
            <a:endParaRPr lang="el-GR" sz="2800" dirty="0" smtClean="0"/>
          </a:p>
          <a:p>
            <a:pPr marL="914400" lvl="1" indent="-457200">
              <a:buFont typeface="Wingdings" panose="05000000000000000000" pitchFamily="2" charset="2"/>
              <a:buChar char="Ø"/>
            </a:pPr>
            <a:r>
              <a:rPr lang="el-GR" sz="2800" dirty="0"/>
              <a:t>Μέρος Β: Κατανόηση προφορικού </a:t>
            </a:r>
            <a:r>
              <a:rPr lang="el-GR" sz="2800" dirty="0" smtClean="0"/>
              <a:t>λόγου</a:t>
            </a:r>
          </a:p>
          <a:p>
            <a:pPr marL="914400" lvl="1" indent="-457200">
              <a:buFont typeface="Wingdings" panose="05000000000000000000" pitchFamily="2" charset="2"/>
              <a:buChar char="Ø"/>
            </a:pPr>
            <a:r>
              <a:rPr lang="el-GR" sz="2800" dirty="0"/>
              <a:t>Μέρος Γ: Παραγωγή γραπτού λόγου και γραπτής διαμεσολάβησης (από το επίπεδο Β και άνω)</a:t>
            </a:r>
            <a:endParaRPr lang="en-US" sz="2800" dirty="0" smtClean="0"/>
          </a:p>
        </p:txBody>
      </p:sp>
    </p:spTree>
    <p:custDataLst>
      <p:tags r:id="rId1"/>
    </p:custDataLst>
    <p:extLst>
      <p:ext uri="{BB962C8B-B14F-4D97-AF65-F5344CB8AC3E}">
        <p14:creationId xmlns:p14="http://schemas.microsoft.com/office/powerpoint/2010/main" val="61780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3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2292" name="Picture 4" descr="ÎÏÎ¿ÏÎ­Î»ÎµÏÎ¼Î± ÎµÎ¹ÎºÏÎ½Î±Ï Î³Î¹Î± tes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1084" y="2055813"/>
            <a:ext cx="1912467" cy="199534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0186302" y="4146704"/>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Διαγνωστικό</a:t>
            </a:r>
            <a:endParaRPr lang="el-GR" dirty="0"/>
          </a:p>
        </p:txBody>
      </p:sp>
      <p:sp>
        <p:nvSpPr>
          <p:cNvPr id="14" name="Rectangle 13"/>
          <p:cNvSpPr/>
          <p:nvPr/>
        </p:nvSpPr>
        <p:spPr>
          <a:xfrm>
            <a:off x="2911678" y="1597913"/>
            <a:ext cx="6600092" cy="4832092"/>
          </a:xfrm>
          <a:prstGeom prst="rect">
            <a:avLst/>
          </a:prstGeom>
        </p:spPr>
        <p:txBody>
          <a:bodyPr wrap="square">
            <a:spAutoFit/>
          </a:bodyPr>
          <a:lstStyle/>
          <a:p>
            <a:r>
              <a:rPr lang="el-GR" sz="2800" dirty="0"/>
              <a:t>Για κάθε ένα από τα μέρη προτείνεται να αναπτυχθούν ερωτήματα (</a:t>
            </a:r>
            <a:r>
              <a:rPr lang="en-US" sz="2800" dirty="0"/>
              <a:t>items</a:t>
            </a:r>
            <a:r>
              <a:rPr lang="el-GR" sz="2800" dirty="0"/>
              <a:t>) που να </a:t>
            </a:r>
            <a:r>
              <a:rPr lang="el-GR" sz="2800" dirty="0" smtClean="0"/>
              <a:t>εξετάζουν … </a:t>
            </a:r>
          </a:p>
          <a:p>
            <a:pPr marL="914400" lvl="1" indent="-457200">
              <a:buFont typeface="Wingdings" panose="05000000000000000000" pitchFamily="2" charset="2"/>
              <a:buChar char="Ø"/>
            </a:pPr>
            <a:r>
              <a:rPr lang="el-GR" sz="2800" dirty="0"/>
              <a:t>κατά 50% το χαμηλότερο επίπεδο γλωσσομάθειας </a:t>
            </a:r>
            <a:r>
              <a:rPr lang="el-GR" sz="2800" dirty="0" smtClean="0"/>
              <a:t>και</a:t>
            </a:r>
          </a:p>
          <a:p>
            <a:pPr marL="914400" lvl="1" indent="-457200">
              <a:buFont typeface="Wingdings" panose="05000000000000000000" pitchFamily="2" charset="2"/>
              <a:buChar char="Ø"/>
            </a:pPr>
            <a:r>
              <a:rPr lang="el-GR" sz="2800" dirty="0"/>
              <a:t>κατά 50% το υψηλότερο </a:t>
            </a:r>
            <a:r>
              <a:rPr lang="el-GR" sz="2800" dirty="0" smtClean="0"/>
              <a:t>επίπεδο</a:t>
            </a:r>
          </a:p>
          <a:p>
            <a:pPr marL="914400" lvl="1" indent="-457200">
              <a:buFont typeface="Wingdings" panose="05000000000000000000" pitchFamily="2" charset="2"/>
              <a:buChar char="Ø"/>
            </a:pPr>
            <a:endParaRPr lang="el-GR" sz="2800" dirty="0"/>
          </a:p>
          <a:p>
            <a:r>
              <a:rPr lang="el-GR" sz="2800" b="1" i="1" dirty="0"/>
              <a:t>Η διάκριση αυτή θα πρέπει να προκύπτει από την εφαρμογή των δεικτών επικοινωνιακής επάρκειας κάθε επιπέδου όσο και της γλωσσικής </a:t>
            </a:r>
            <a:r>
              <a:rPr lang="el-GR" sz="2800" b="1" i="1" dirty="0" smtClean="0"/>
              <a:t>εστίασης.</a:t>
            </a:r>
            <a:endParaRPr lang="en-US" sz="2800" b="1" i="1" dirty="0" smtClean="0"/>
          </a:p>
        </p:txBody>
      </p:sp>
    </p:spTree>
    <p:custDataLst>
      <p:tags r:id="rId1"/>
    </p:custDataLst>
    <p:extLst>
      <p:ext uri="{BB962C8B-B14F-4D97-AF65-F5344CB8AC3E}">
        <p14:creationId xmlns:p14="http://schemas.microsoft.com/office/powerpoint/2010/main" val="263511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0"/>
                                        <p:tgtEl>
                                          <p:spTgt spid="14">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3000"/>
                                        <p:tgtEl>
                                          <p:spTgt spid="14">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3000"/>
                                        <p:tgtEl>
                                          <p:spTgt spid="14">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fade">
                                      <p:cBhvr>
                                        <p:cTn id="19" dur="3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2292" name="Picture 4" descr="ÎÏÎ¿ÏÎ­Î»ÎµÏÎ¼Î± ÎµÎ¹ÎºÏÎ½Î±Ï Î³Î¹Î± tes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1084" y="2055813"/>
            <a:ext cx="1912467" cy="199534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0186302" y="4146704"/>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Διαγνωστικό</a:t>
            </a:r>
            <a:endParaRPr lang="el-GR" dirty="0"/>
          </a:p>
        </p:txBody>
      </p:sp>
      <p:sp>
        <p:nvSpPr>
          <p:cNvPr id="14" name="Rectangle 13"/>
          <p:cNvSpPr/>
          <p:nvPr/>
        </p:nvSpPr>
        <p:spPr>
          <a:xfrm>
            <a:off x="2911678" y="1597913"/>
            <a:ext cx="6600092" cy="5262979"/>
          </a:xfrm>
          <a:prstGeom prst="rect">
            <a:avLst/>
          </a:prstGeom>
        </p:spPr>
        <p:txBody>
          <a:bodyPr wrap="square">
            <a:spAutoFit/>
          </a:bodyPr>
          <a:lstStyle/>
          <a:p>
            <a:r>
              <a:rPr lang="el-GR" sz="2800" dirty="0" smtClean="0"/>
              <a:t>Μέρος Α</a:t>
            </a:r>
          </a:p>
          <a:p>
            <a:pPr marL="914400" lvl="1" indent="-457200">
              <a:buFont typeface="Wingdings" panose="05000000000000000000" pitchFamily="2" charset="2"/>
              <a:buChar char="Ø"/>
            </a:pPr>
            <a:r>
              <a:rPr lang="el-GR" sz="2800" dirty="0"/>
              <a:t>4 ερωτήσεις πολλαπλής επιλογής (</a:t>
            </a:r>
            <a:r>
              <a:rPr lang="el-GR" sz="2800" dirty="0" err="1"/>
              <a:t>multiple</a:t>
            </a:r>
            <a:r>
              <a:rPr lang="el-GR" sz="2800" dirty="0"/>
              <a:t> </a:t>
            </a:r>
            <a:r>
              <a:rPr lang="el-GR" sz="2800" dirty="0" err="1"/>
              <a:t>choice</a:t>
            </a:r>
            <a:r>
              <a:rPr lang="el-GR" sz="2800" dirty="0"/>
              <a:t>) για το </a:t>
            </a:r>
            <a:r>
              <a:rPr lang="el-GR" sz="2800" u="sng" dirty="0"/>
              <a:t>χαμηλότερο</a:t>
            </a:r>
            <a:r>
              <a:rPr lang="el-GR" sz="2800" dirty="0"/>
              <a:t> επίπεδο που αποσκοπούν στον έλεγχο της κατανόησης των κειμένων (4x2=8)</a:t>
            </a:r>
            <a:endParaRPr lang="el-GR" sz="2800" dirty="0" smtClean="0"/>
          </a:p>
          <a:p>
            <a:pPr marL="914400" lvl="1" indent="-457200">
              <a:buFont typeface="Wingdings" panose="05000000000000000000" pitchFamily="2" charset="2"/>
              <a:buChar char="Ø"/>
            </a:pPr>
            <a:r>
              <a:rPr lang="el-GR" sz="2800" dirty="0"/>
              <a:t>4 ερωτήσεις πολλαπλής επιλογής (</a:t>
            </a:r>
            <a:r>
              <a:rPr lang="el-GR" sz="2800" dirty="0" err="1"/>
              <a:t>multiple</a:t>
            </a:r>
            <a:r>
              <a:rPr lang="el-GR" sz="2800" dirty="0"/>
              <a:t> </a:t>
            </a:r>
            <a:r>
              <a:rPr lang="el-GR" sz="2800" dirty="0" err="1"/>
              <a:t>choice</a:t>
            </a:r>
            <a:r>
              <a:rPr lang="el-GR" sz="2800" dirty="0"/>
              <a:t>) για το </a:t>
            </a:r>
            <a:r>
              <a:rPr lang="el-GR" sz="2800" u="sng" dirty="0"/>
              <a:t>υψηλότερο</a:t>
            </a:r>
            <a:r>
              <a:rPr lang="el-GR" sz="2800" dirty="0"/>
              <a:t> επίπεδο που αποσκοπούν στον έλεγχο της κατανόησης των κειμένων (4x2=8)</a:t>
            </a:r>
            <a:endParaRPr lang="el-GR" sz="2800" dirty="0" smtClean="0"/>
          </a:p>
          <a:p>
            <a:pPr marL="914400" lvl="1" indent="-457200">
              <a:buFont typeface="Wingdings" panose="05000000000000000000" pitchFamily="2" charset="2"/>
              <a:buChar char="Ø"/>
            </a:pPr>
            <a:endParaRPr lang="el-GR" sz="2800" dirty="0"/>
          </a:p>
        </p:txBody>
      </p:sp>
    </p:spTree>
    <p:custDataLst>
      <p:tags r:id="rId1"/>
    </p:custDataLst>
    <p:extLst>
      <p:ext uri="{BB962C8B-B14F-4D97-AF65-F5344CB8AC3E}">
        <p14:creationId xmlns:p14="http://schemas.microsoft.com/office/powerpoint/2010/main" val="1751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3000"/>
                                        <p:tgtEl>
                                          <p:spTgt spid="14">
                                            <p:txEl>
                                              <p:pRg st="1" end="1"/>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3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2292" name="Picture 4" descr="ÎÏÎ¿ÏÎ­Î»ÎµÏÎ¼Î± ÎµÎ¹ÎºÏÎ½Î±Ï Î³Î¹Î± tes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1084" y="2055813"/>
            <a:ext cx="1912467" cy="199534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0186302" y="4146704"/>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Διαγνωστικό</a:t>
            </a:r>
            <a:endParaRPr lang="el-GR" dirty="0"/>
          </a:p>
        </p:txBody>
      </p:sp>
      <p:sp>
        <p:nvSpPr>
          <p:cNvPr id="14" name="Rectangle 13"/>
          <p:cNvSpPr/>
          <p:nvPr/>
        </p:nvSpPr>
        <p:spPr>
          <a:xfrm>
            <a:off x="2911678" y="1597913"/>
            <a:ext cx="6600092" cy="5262979"/>
          </a:xfrm>
          <a:prstGeom prst="rect">
            <a:avLst/>
          </a:prstGeom>
        </p:spPr>
        <p:txBody>
          <a:bodyPr wrap="square">
            <a:spAutoFit/>
          </a:bodyPr>
          <a:lstStyle/>
          <a:p>
            <a:r>
              <a:rPr lang="el-GR" sz="2800" dirty="0" smtClean="0"/>
              <a:t>Μέρος Α</a:t>
            </a:r>
          </a:p>
          <a:p>
            <a:pPr marL="914400" lvl="1" indent="-457200">
              <a:buFont typeface="Wingdings" panose="05000000000000000000" pitchFamily="2" charset="2"/>
              <a:buChar char="Ø"/>
            </a:pPr>
            <a:r>
              <a:rPr lang="el-GR" sz="2800" dirty="0"/>
              <a:t>4 ερωτήσεις επιλογής (</a:t>
            </a:r>
            <a:r>
              <a:rPr lang="el-GR" sz="2800" dirty="0" err="1"/>
              <a:t>multiple</a:t>
            </a:r>
            <a:r>
              <a:rPr lang="el-GR" sz="2800" dirty="0"/>
              <a:t> </a:t>
            </a:r>
            <a:r>
              <a:rPr lang="el-GR" sz="2800" dirty="0" err="1"/>
              <a:t>match</a:t>
            </a:r>
            <a:r>
              <a:rPr lang="el-GR" sz="2800" dirty="0"/>
              <a:t> &amp; εύρεση σειράς) για το </a:t>
            </a:r>
            <a:r>
              <a:rPr lang="el-GR" sz="2800" u="sng" dirty="0"/>
              <a:t>χαμηλότερο</a:t>
            </a:r>
            <a:r>
              <a:rPr lang="el-GR" sz="2800" dirty="0"/>
              <a:t> επίπεδο που αποσκοπούν στον έλεγχο της γλωσσικής επίγνωσης (4x1=4)</a:t>
            </a:r>
            <a:endParaRPr lang="el-GR" sz="2800" dirty="0" smtClean="0"/>
          </a:p>
          <a:p>
            <a:pPr marL="914400" lvl="1" indent="-457200">
              <a:buFont typeface="Wingdings" panose="05000000000000000000" pitchFamily="2" charset="2"/>
              <a:buChar char="Ø"/>
            </a:pPr>
            <a:r>
              <a:rPr lang="el-GR" sz="2800" dirty="0"/>
              <a:t>4 ερωτήσεις επιλογής (</a:t>
            </a:r>
            <a:r>
              <a:rPr lang="el-GR" sz="2800" dirty="0" err="1"/>
              <a:t>multiple</a:t>
            </a:r>
            <a:r>
              <a:rPr lang="el-GR" sz="2800" dirty="0"/>
              <a:t> </a:t>
            </a:r>
            <a:r>
              <a:rPr lang="el-GR" sz="2800" dirty="0" err="1"/>
              <a:t>match</a:t>
            </a:r>
            <a:r>
              <a:rPr lang="el-GR" sz="2800" dirty="0"/>
              <a:t> &amp; εύρεση σειράς) για το </a:t>
            </a:r>
            <a:r>
              <a:rPr lang="el-GR" sz="2800" u="sng" dirty="0"/>
              <a:t>υψηλότερο</a:t>
            </a:r>
            <a:r>
              <a:rPr lang="el-GR" sz="2800" dirty="0"/>
              <a:t> επίπεδο που αποσκοπούν στον έλεγχο της γλωσσικής επίγνωσης (4x1=4)</a:t>
            </a:r>
            <a:endParaRPr lang="el-GR" sz="2800" dirty="0" smtClean="0"/>
          </a:p>
          <a:p>
            <a:pPr marL="914400" lvl="1" indent="-457200">
              <a:buFont typeface="Wingdings" panose="05000000000000000000" pitchFamily="2" charset="2"/>
              <a:buChar char="Ø"/>
            </a:pPr>
            <a:endParaRPr lang="el-GR" sz="2800" dirty="0"/>
          </a:p>
        </p:txBody>
      </p:sp>
    </p:spTree>
    <p:custDataLst>
      <p:tags r:id="rId1"/>
    </p:custDataLst>
    <p:extLst>
      <p:ext uri="{BB962C8B-B14F-4D97-AF65-F5344CB8AC3E}">
        <p14:creationId xmlns:p14="http://schemas.microsoft.com/office/powerpoint/2010/main" val="137825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3000"/>
                                        <p:tgtEl>
                                          <p:spTgt spid="14">
                                            <p:txEl>
                                              <p:pRg st="1" end="1"/>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3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2292" name="Picture 4" descr="ÎÏÎ¿ÏÎ­Î»ÎµÏÎ¼Î± ÎµÎ¹ÎºÏÎ½Î±Ï Î³Î¹Î± tes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1084" y="2055813"/>
            <a:ext cx="1912467" cy="199534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0186302" y="4146704"/>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Διαγνωστικό</a:t>
            </a:r>
            <a:endParaRPr lang="el-GR" dirty="0"/>
          </a:p>
        </p:txBody>
      </p:sp>
      <p:sp>
        <p:nvSpPr>
          <p:cNvPr id="14" name="Rectangle 13"/>
          <p:cNvSpPr/>
          <p:nvPr/>
        </p:nvSpPr>
        <p:spPr>
          <a:xfrm>
            <a:off x="2911678" y="1597913"/>
            <a:ext cx="6600092" cy="5262979"/>
          </a:xfrm>
          <a:prstGeom prst="rect">
            <a:avLst/>
          </a:prstGeom>
        </p:spPr>
        <p:txBody>
          <a:bodyPr wrap="square">
            <a:spAutoFit/>
          </a:bodyPr>
          <a:lstStyle/>
          <a:p>
            <a:r>
              <a:rPr lang="el-GR" sz="2800" dirty="0" smtClean="0"/>
              <a:t>Μέρος Α</a:t>
            </a:r>
          </a:p>
          <a:p>
            <a:pPr marL="914400" lvl="1" indent="-457200">
              <a:buFont typeface="Wingdings" panose="05000000000000000000" pitchFamily="2" charset="2"/>
              <a:buChar char="Ø"/>
            </a:pPr>
            <a:r>
              <a:rPr lang="el-GR" sz="2800" dirty="0"/>
              <a:t>4 ερωτήσεις συμπλήρωσης (</a:t>
            </a:r>
            <a:r>
              <a:rPr lang="el-GR" sz="2800" dirty="0" err="1"/>
              <a:t>fill</a:t>
            </a:r>
            <a:r>
              <a:rPr lang="el-GR" sz="2800" dirty="0"/>
              <a:t> in) για το </a:t>
            </a:r>
            <a:r>
              <a:rPr lang="el-GR" sz="2800" u="sng" dirty="0"/>
              <a:t>χαμηλότερο</a:t>
            </a:r>
            <a:r>
              <a:rPr lang="el-GR" sz="2800" dirty="0"/>
              <a:t> επίπεδο με στόχο τον έλεγχο κατανόησης σύντομων δηλώσεων και της γλωσσικής επίγνωσης των εξεταζόμενων (4x2=8)</a:t>
            </a:r>
            <a:endParaRPr lang="el-GR" sz="2800" dirty="0" smtClean="0"/>
          </a:p>
          <a:p>
            <a:pPr marL="914400" lvl="1" indent="-457200">
              <a:buFont typeface="Wingdings" panose="05000000000000000000" pitchFamily="2" charset="2"/>
              <a:buChar char="Ø"/>
            </a:pPr>
            <a:r>
              <a:rPr lang="el-GR" sz="2800" dirty="0"/>
              <a:t>4 ερωτήσεις συμπλήρωσης (</a:t>
            </a:r>
            <a:r>
              <a:rPr lang="el-GR" sz="2800" dirty="0" err="1"/>
              <a:t>fill</a:t>
            </a:r>
            <a:r>
              <a:rPr lang="el-GR" sz="2800" dirty="0"/>
              <a:t> in) για το </a:t>
            </a:r>
            <a:r>
              <a:rPr lang="el-GR" sz="2800" u="sng" dirty="0"/>
              <a:t>υψηλότερο</a:t>
            </a:r>
            <a:r>
              <a:rPr lang="el-GR" sz="2800" dirty="0"/>
              <a:t> επίπεδο με στόχο τον έλεγχο κατανόησης σύντομων δηλώσεων και της γλωσσικής επίγνωσης των εξεταζόμενων (4x2=8)</a:t>
            </a:r>
            <a:endParaRPr lang="el-GR" sz="2800" dirty="0" smtClean="0"/>
          </a:p>
          <a:p>
            <a:pPr marL="914400" lvl="1" indent="-457200">
              <a:buFont typeface="Wingdings" panose="05000000000000000000" pitchFamily="2" charset="2"/>
              <a:buChar char="Ø"/>
            </a:pPr>
            <a:endParaRPr lang="el-GR" sz="2800" dirty="0"/>
          </a:p>
        </p:txBody>
      </p:sp>
    </p:spTree>
    <p:custDataLst>
      <p:tags r:id="rId1"/>
    </p:custDataLst>
    <p:extLst>
      <p:ext uri="{BB962C8B-B14F-4D97-AF65-F5344CB8AC3E}">
        <p14:creationId xmlns:p14="http://schemas.microsoft.com/office/powerpoint/2010/main" val="208039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3000"/>
                                        <p:tgtEl>
                                          <p:spTgt spid="14">
                                            <p:txEl>
                                              <p:pRg st="1" end="1"/>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3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2292" name="Picture 4" descr="ÎÏÎ¿ÏÎ­Î»ÎµÏÎ¼Î± ÎµÎ¹ÎºÏÎ½Î±Ï Î³Î¹Î± tes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1084" y="2055813"/>
            <a:ext cx="1912467" cy="199534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0186302" y="4146704"/>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Διαγνωστικό</a:t>
            </a:r>
            <a:endParaRPr lang="el-GR" dirty="0"/>
          </a:p>
        </p:txBody>
      </p:sp>
      <p:sp>
        <p:nvSpPr>
          <p:cNvPr id="14" name="Rectangle 13"/>
          <p:cNvSpPr/>
          <p:nvPr/>
        </p:nvSpPr>
        <p:spPr>
          <a:xfrm>
            <a:off x="2911678" y="1597913"/>
            <a:ext cx="6600092" cy="3970318"/>
          </a:xfrm>
          <a:prstGeom prst="rect">
            <a:avLst/>
          </a:prstGeom>
        </p:spPr>
        <p:txBody>
          <a:bodyPr wrap="square">
            <a:spAutoFit/>
          </a:bodyPr>
          <a:lstStyle/>
          <a:p>
            <a:r>
              <a:rPr lang="el-GR" sz="2800" dirty="0" smtClean="0"/>
              <a:t>Μέρος Β</a:t>
            </a:r>
          </a:p>
          <a:p>
            <a:pPr marL="914400" lvl="1" indent="-457200">
              <a:buFont typeface="Wingdings" panose="05000000000000000000" pitchFamily="2" charset="2"/>
              <a:buChar char="Ø"/>
            </a:pPr>
            <a:r>
              <a:rPr lang="el-GR" sz="2800" dirty="0"/>
              <a:t>10 </a:t>
            </a:r>
            <a:r>
              <a:rPr lang="el-GR" sz="2800" dirty="0" err="1"/>
              <a:t>items</a:t>
            </a:r>
            <a:r>
              <a:rPr lang="el-GR" sz="2800" dirty="0"/>
              <a:t> επιλογής (5 </a:t>
            </a:r>
            <a:r>
              <a:rPr lang="el-GR" sz="2800" u="sng" dirty="0"/>
              <a:t>χαμηλότερου</a:t>
            </a:r>
            <a:r>
              <a:rPr lang="el-GR" sz="2800" dirty="0"/>
              <a:t> επιπέδου </a:t>
            </a:r>
            <a:r>
              <a:rPr lang="el-GR" sz="2800" dirty="0">
                <a:sym typeface="Wingdings" panose="05000000000000000000" pitchFamily="2" charset="2"/>
              </a:rPr>
              <a:t></a:t>
            </a:r>
            <a:r>
              <a:rPr lang="el-GR" sz="2800" dirty="0"/>
              <a:t> 5</a:t>
            </a:r>
            <a:r>
              <a:rPr lang="en-US" sz="2800" dirty="0"/>
              <a:t>x</a:t>
            </a:r>
            <a:r>
              <a:rPr lang="el-GR" sz="2800" dirty="0"/>
              <a:t>2=10 και 5 </a:t>
            </a:r>
            <a:r>
              <a:rPr lang="el-GR" sz="2800" u="sng" dirty="0"/>
              <a:t>υψηλότερου</a:t>
            </a:r>
            <a:r>
              <a:rPr lang="el-GR" sz="2800" dirty="0"/>
              <a:t> επιπέδου </a:t>
            </a:r>
            <a:r>
              <a:rPr lang="el-GR" sz="2800" dirty="0">
                <a:sym typeface="Wingdings" panose="05000000000000000000" pitchFamily="2" charset="2"/>
              </a:rPr>
              <a:t></a:t>
            </a:r>
            <a:r>
              <a:rPr lang="el-GR" sz="2800" dirty="0"/>
              <a:t> 5</a:t>
            </a:r>
            <a:r>
              <a:rPr lang="en-US" sz="2800" dirty="0"/>
              <a:t>x</a:t>
            </a:r>
            <a:r>
              <a:rPr lang="el-GR" sz="2800" dirty="0"/>
              <a:t>2=10)</a:t>
            </a:r>
            <a:endParaRPr lang="el-GR" sz="2800" dirty="0" smtClean="0"/>
          </a:p>
          <a:p>
            <a:pPr marL="914400" lvl="1" indent="-457200">
              <a:buFont typeface="Wingdings" panose="05000000000000000000" pitchFamily="2" charset="2"/>
              <a:buChar char="Ø"/>
            </a:pPr>
            <a:r>
              <a:rPr lang="el-GR" sz="2800" dirty="0"/>
              <a:t>6 </a:t>
            </a:r>
            <a:r>
              <a:rPr lang="el-GR" sz="2800" dirty="0" err="1"/>
              <a:t>items</a:t>
            </a:r>
            <a:r>
              <a:rPr lang="el-GR" sz="2800" dirty="0"/>
              <a:t> συμπλήρωσης (2 </a:t>
            </a:r>
            <a:r>
              <a:rPr lang="el-GR" sz="2800" u="sng" dirty="0"/>
              <a:t>χαμηλότερου</a:t>
            </a:r>
            <a:r>
              <a:rPr lang="el-GR" sz="2800" dirty="0"/>
              <a:t> επιπέδου </a:t>
            </a:r>
            <a:r>
              <a:rPr lang="el-GR" sz="2800" dirty="0">
                <a:sym typeface="Wingdings" panose="05000000000000000000" pitchFamily="2" charset="2"/>
              </a:rPr>
              <a:t></a:t>
            </a:r>
            <a:r>
              <a:rPr lang="el-GR" sz="2800" dirty="0"/>
              <a:t> 2</a:t>
            </a:r>
            <a:r>
              <a:rPr lang="en-US" sz="2800" dirty="0"/>
              <a:t>x</a:t>
            </a:r>
            <a:r>
              <a:rPr lang="el-GR" sz="2800" dirty="0"/>
              <a:t> 5=10 και 4 </a:t>
            </a:r>
            <a:r>
              <a:rPr lang="el-GR" sz="2800" u="sng" dirty="0"/>
              <a:t>υψηλότερου</a:t>
            </a:r>
            <a:r>
              <a:rPr lang="el-GR" sz="2800" dirty="0"/>
              <a:t> επιπέδου </a:t>
            </a:r>
            <a:r>
              <a:rPr lang="el-GR" sz="2800" dirty="0">
                <a:sym typeface="Wingdings" panose="05000000000000000000" pitchFamily="2" charset="2"/>
              </a:rPr>
              <a:t></a:t>
            </a:r>
            <a:r>
              <a:rPr lang="el-GR" sz="2800" dirty="0"/>
              <a:t> 4</a:t>
            </a:r>
            <a:r>
              <a:rPr lang="en-US" sz="2800" dirty="0"/>
              <a:t>x</a:t>
            </a:r>
            <a:r>
              <a:rPr lang="el-GR" sz="2800" dirty="0"/>
              <a:t>2,5=10 )</a:t>
            </a:r>
            <a:endParaRPr lang="el-GR" sz="2800" dirty="0" smtClean="0"/>
          </a:p>
          <a:p>
            <a:pPr marL="914400" lvl="1" indent="-457200">
              <a:buFont typeface="Wingdings" panose="05000000000000000000" pitchFamily="2" charset="2"/>
              <a:buChar char="Ø"/>
            </a:pPr>
            <a:endParaRPr lang="el-GR" sz="2800" dirty="0"/>
          </a:p>
        </p:txBody>
      </p:sp>
    </p:spTree>
    <p:custDataLst>
      <p:tags r:id="rId1"/>
    </p:custDataLst>
    <p:extLst>
      <p:ext uri="{BB962C8B-B14F-4D97-AF65-F5344CB8AC3E}">
        <p14:creationId xmlns:p14="http://schemas.microsoft.com/office/powerpoint/2010/main" val="110614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3000"/>
                                        <p:tgtEl>
                                          <p:spTgt spid="14">
                                            <p:txEl>
                                              <p:pRg st="1" end="1"/>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3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2292" name="Picture 4" descr="ÎÏÎ¿ÏÎ­Î»ÎµÏÎ¼Î± ÎµÎ¹ÎºÏÎ½Î±Ï Î³Î¹Î± tes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1084" y="2055813"/>
            <a:ext cx="1912467" cy="199534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0186302" y="4146704"/>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Διαγνωστικό</a:t>
            </a:r>
            <a:endParaRPr lang="el-GR" dirty="0"/>
          </a:p>
        </p:txBody>
      </p:sp>
      <p:sp>
        <p:nvSpPr>
          <p:cNvPr id="14" name="Rectangle 13"/>
          <p:cNvSpPr/>
          <p:nvPr/>
        </p:nvSpPr>
        <p:spPr>
          <a:xfrm>
            <a:off x="2911678" y="1597913"/>
            <a:ext cx="6600092" cy="3539430"/>
          </a:xfrm>
          <a:prstGeom prst="rect">
            <a:avLst/>
          </a:prstGeom>
        </p:spPr>
        <p:txBody>
          <a:bodyPr wrap="square">
            <a:spAutoFit/>
          </a:bodyPr>
          <a:lstStyle/>
          <a:p>
            <a:r>
              <a:rPr lang="el-GR" sz="2800" dirty="0" smtClean="0"/>
              <a:t>Μέρος Γ</a:t>
            </a:r>
          </a:p>
          <a:p>
            <a:pPr marL="914400" lvl="1" indent="-457200">
              <a:buFont typeface="Wingdings" panose="05000000000000000000" pitchFamily="2" charset="2"/>
              <a:buChar char="Ø"/>
            </a:pPr>
            <a:r>
              <a:rPr lang="el-GR" sz="2800" dirty="0"/>
              <a:t>να συμπληρώσουν 5 ημιτελή σύντομα κείμενα (5x2=10 μονάδες)</a:t>
            </a:r>
            <a:endParaRPr lang="el-GR" sz="2800" dirty="0" smtClean="0"/>
          </a:p>
          <a:p>
            <a:pPr marL="914400" lvl="1" indent="-457200">
              <a:buFont typeface="Wingdings" panose="05000000000000000000" pitchFamily="2" charset="2"/>
              <a:buChar char="Ø"/>
            </a:pPr>
            <a:r>
              <a:rPr lang="el-GR" sz="2800" dirty="0"/>
              <a:t>να γράψουν ένα σύντομο κείμενο αυθεντικού λόγου – email ή κείμενο πληροφοριακού εντύπου συνολικής έκτασης έως 80 λέξεων (10 μονάδες)</a:t>
            </a:r>
            <a:endParaRPr lang="el-GR" sz="2800" dirty="0" smtClean="0"/>
          </a:p>
          <a:p>
            <a:pPr marL="914400" lvl="1" indent="-457200">
              <a:buFont typeface="Wingdings" panose="05000000000000000000" pitchFamily="2" charset="2"/>
              <a:buChar char="Ø"/>
            </a:pPr>
            <a:endParaRPr lang="el-GR" sz="2800" dirty="0"/>
          </a:p>
        </p:txBody>
      </p:sp>
    </p:spTree>
    <p:custDataLst>
      <p:tags r:id="rId1"/>
    </p:custDataLst>
    <p:extLst>
      <p:ext uri="{BB962C8B-B14F-4D97-AF65-F5344CB8AC3E}">
        <p14:creationId xmlns:p14="http://schemas.microsoft.com/office/powerpoint/2010/main" val="66809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3000"/>
                                        <p:tgtEl>
                                          <p:spTgt spid="14">
                                            <p:txEl>
                                              <p:pRg st="1" end="1"/>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3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2292" name="Picture 4" descr="ÎÏÎ¿ÏÎ­Î»ÎµÏÎ¼Î± ÎµÎ¹ÎºÏÎ½Î±Ï Î³Î¹Î± tes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1084" y="2055813"/>
            <a:ext cx="1912467" cy="199534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0186302" y="4146704"/>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Διαγνωστικό</a:t>
            </a:r>
            <a:endParaRPr lang="el-GR" dirty="0"/>
          </a:p>
        </p:txBody>
      </p:sp>
      <p:pic>
        <p:nvPicPr>
          <p:cNvPr id="2" name="Picture 1"/>
          <p:cNvPicPr>
            <a:picLocks noChangeAspect="1"/>
          </p:cNvPicPr>
          <p:nvPr/>
        </p:nvPicPr>
        <p:blipFill>
          <a:blip r:embed="rId7"/>
          <a:stretch>
            <a:fillRect/>
          </a:stretch>
        </p:blipFill>
        <p:spPr>
          <a:xfrm>
            <a:off x="163668" y="1157324"/>
            <a:ext cx="9823748" cy="5395877"/>
          </a:xfrm>
          <a:prstGeom prst="rect">
            <a:avLst/>
          </a:prstGeom>
        </p:spPr>
      </p:pic>
    </p:spTree>
    <p:custDataLst>
      <p:tags r:id="rId1"/>
    </p:custDataLst>
    <p:extLst>
      <p:ext uri="{BB962C8B-B14F-4D97-AF65-F5344CB8AC3E}">
        <p14:creationId xmlns:p14="http://schemas.microsoft.com/office/powerpoint/2010/main" val="96295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2292" name="Picture 4" descr="ÎÏÎ¿ÏÎ­Î»ÎµÏÎ¼Î± ÎµÎ¹ÎºÏÎ½Î±Ï Î³Î¹Î± tes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1084" y="2055813"/>
            <a:ext cx="1912467" cy="199534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0186302" y="4146704"/>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Διαγνωστικό</a:t>
            </a:r>
            <a:endParaRPr lang="el-GR" dirty="0"/>
          </a:p>
        </p:txBody>
      </p:sp>
      <p:sp>
        <p:nvSpPr>
          <p:cNvPr id="3" name="Rectangle 2"/>
          <p:cNvSpPr/>
          <p:nvPr/>
        </p:nvSpPr>
        <p:spPr>
          <a:xfrm>
            <a:off x="2381664" y="1606894"/>
            <a:ext cx="7385538" cy="4888518"/>
          </a:xfrm>
          <a:prstGeom prst="rect">
            <a:avLst/>
          </a:prstGeom>
        </p:spPr>
        <p:txBody>
          <a:bodyPr wrap="square">
            <a:spAutoFit/>
          </a:bodyPr>
          <a:lstStyle/>
          <a:p>
            <a:pPr algn="just">
              <a:lnSpc>
                <a:spcPct val="107000"/>
              </a:lnSpc>
              <a:spcAft>
                <a:spcPts val="800"/>
              </a:spcAft>
            </a:pPr>
            <a:r>
              <a:rPr lang="el-GR" sz="2200" dirty="0" smtClean="0"/>
              <a:t>Για την εξαγωγή των αποτελεσμάτων προτείνεται να λαμβάνονται υπόψη τα εξής όρια βαθμολογίας: σε πρώτη φάση ελέγχεται, για όλους τους εξεταζόμενους, μήπως σε κάποια από τις ενότητες 1, 2 και 3 πέτυχαν βαθμολογία μικρότερη από την εξής: </a:t>
            </a:r>
          </a:p>
          <a:p>
            <a:pPr marL="342900" lvl="0" indent="-342900" algn="just">
              <a:lnSpc>
                <a:spcPct val="107000"/>
              </a:lnSpc>
              <a:spcAft>
                <a:spcPts val="0"/>
              </a:spcAft>
              <a:buFont typeface="Symbol" panose="05050102010706020507" pitchFamily="18" charset="2"/>
              <a:buChar char=""/>
            </a:pPr>
            <a:r>
              <a:rPr lang="el-GR" sz="2200" dirty="0" smtClean="0"/>
              <a:t>1η  ενότητα 19 μονάδες, </a:t>
            </a:r>
          </a:p>
          <a:p>
            <a:pPr marL="342900" lvl="0" indent="-342900" algn="just">
              <a:lnSpc>
                <a:spcPct val="107000"/>
              </a:lnSpc>
              <a:spcAft>
                <a:spcPts val="0"/>
              </a:spcAft>
              <a:buFont typeface="Symbol" panose="05050102010706020507" pitchFamily="18" charset="2"/>
              <a:buChar char=""/>
            </a:pPr>
            <a:r>
              <a:rPr lang="el-GR" sz="2200" dirty="0" smtClean="0"/>
              <a:t>2η  ενότητα 19 μονάδες, </a:t>
            </a:r>
          </a:p>
          <a:p>
            <a:pPr marL="342900" lvl="0" indent="-342900" algn="just">
              <a:lnSpc>
                <a:spcPct val="107000"/>
              </a:lnSpc>
              <a:spcAft>
                <a:spcPts val="800"/>
              </a:spcAft>
              <a:buFont typeface="Symbol" panose="05050102010706020507" pitchFamily="18" charset="2"/>
              <a:buChar char=""/>
            </a:pPr>
            <a:r>
              <a:rPr lang="el-GR" sz="2200" dirty="0" smtClean="0"/>
              <a:t>3η ενότητα 9 μονάδες. </a:t>
            </a:r>
          </a:p>
          <a:p>
            <a:r>
              <a:rPr lang="el-GR" sz="2200" dirty="0" smtClean="0"/>
              <a:t>Στην περίπτωση αυτή θεωρούνται ότι εντάσσονται άμεσα στο χαμηλότερο επίπεδο γλωσσομάθειας του διαγνωστικού τεστ. Το ίδιο ισχύει για όσους/όσες, που ενώ ικανοποίησαν την παραπάνω προϋπόθεση, στις 3 αυτές ενότητες συγκέντρωσαν συνολική βαθμολογία μικρότερη από 60 μονάδες.</a:t>
            </a:r>
            <a:endParaRPr lang="el-GR" sz="2200" dirty="0"/>
          </a:p>
        </p:txBody>
      </p:sp>
    </p:spTree>
    <p:custDataLst>
      <p:tags r:id="rId1"/>
    </p:custDataLst>
    <p:extLst>
      <p:ext uri="{BB962C8B-B14F-4D97-AF65-F5344CB8AC3E}">
        <p14:creationId xmlns:p14="http://schemas.microsoft.com/office/powerpoint/2010/main" val="395298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12292" name="Picture 4" descr="ÎÏÎ¿ÏÎ­Î»ÎµÏÎ¼Î± ÎµÎ¹ÎºÏÎ½Î±Ï Î³Î¹Î± test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1084" y="2055813"/>
            <a:ext cx="1912467" cy="199534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0186302" y="4146704"/>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Διαγνωστικό</a:t>
            </a:r>
            <a:endParaRPr lang="el-GR" dirty="0"/>
          </a:p>
        </p:txBody>
      </p:sp>
      <p:sp>
        <p:nvSpPr>
          <p:cNvPr id="3" name="Rectangle 2"/>
          <p:cNvSpPr/>
          <p:nvPr/>
        </p:nvSpPr>
        <p:spPr>
          <a:xfrm>
            <a:off x="2126232" y="2263387"/>
            <a:ext cx="7385538" cy="3046988"/>
          </a:xfrm>
          <a:prstGeom prst="rect">
            <a:avLst/>
          </a:prstGeom>
        </p:spPr>
        <p:txBody>
          <a:bodyPr wrap="square">
            <a:spAutoFit/>
          </a:bodyPr>
          <a:lstStyle/>
          <a:p>
            <a:r>
              <a:rPr lang="el-GR" sz="2400" dirty="0"/>
              <a:t>Εξεταζόμενοι που εξασφαλίζουν βαθμολογία από 61 έως 100 μονάδες εντάσσονται στο επίπεδο Α2 ή Β2 αντίστοιχα, υπό την προϋπόθεση ότι έχουν εξασφαλίσει ίση ή μεγαλύτερη βαθμολογία από την εξής: </a:t>
            </a:r>
            <a:endParaRPr lang="el-GR" sz="2400" dirty="0" smtClean="0"/>
          </a:p>
          <a:p>
            <a:endParaRPr lang="el-GR" sz="2400" dirty="0"/>
          </a:p>
          <a:p>
            <a:pPr lvl="0"/>
            <a:r>
              <a:rPr lang="el-GR" sz="2400" dirty="0"/>
              <a:t>1η ενότητα 20 μονάδες, </a:t>
            </a:r>
          </a:p>
          <a:p>
            <a:pPr lvl="0"/>
            <a:r>
              <a:rPr lang="el-GR" sz="2400" dirty="0"/>
              <a:t>2</a:t>
            </a:r>
            <a:r>
              <a:rPr lang="el-GR" sz="2400" baseline="30000" dirty="0"/>
              <a:t>η</a:t>
            </a:r>
            <a:r>
              <a:rPr lang="el-GR" sz="2400" dirty="0"/>
              <a:t> ενότητα 20 μονάδες, </a:t>
            </a:r>
          </a:p>
          <a:p>
            <a:r>
              <a:rPr lang="el-GR" sz="2400" dirty="0"/>
              <a:t>3</a:t>
            </a:r>
            <a:r>
              <a:rPr lang="el-GR" sz="2400" baseline="30000" dirty="0"/>
              <a:t>η</a:t>
            </a:r>
            <a:r>
              <a:rPr lang="el-GR" sz="2400" dirty="0"/>
              <a:t> ενότητα 10 μονάδες</a:t>
            </a:r>
            <a:r>
              <a:rPr lang="el-GR" sz="2200" dirty="0" smtClean="0"/>
              <a:t>.</a:t>
            </a:r>
            <a:endParaRPr lang="el-GR" sz="2200" dirty="0"/>
          </a:p>
        </p:txBody>
      </p:sp>
    </p:spTree>
    <p:custDataLst>
      <p:tags r:id="rId1"/>
    </p:custDataLst>
    <p:extLst>
      <p:ext uri="{BB962C8B-B14F-4D97-AF65-F5344CB8AC3E}">
        <p14:creationId xmlns:p14="http://schemas.microsoft.com/office/powerpoint/2010/main" val="5084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52978" y="2223911"/>
            <a:ext cx="7676444" cy="3416320"/>
          </a:xfrm>
          <a:prstGeom prst="rect">
            <a:avLst/>
          </a:prstGeom>
          <a:noFill/>
        </p:spPr>
        <p:txBody>
          <a:bodyPr wrap="square" rtlCol="0">
            <a:spAutoFit/>
          </a:bodyPr>
          <a:lstStyle/>
          <a:p>
            <a:pPr>
              <a:spcAft>
                <a:spcPts val="600"/>
              </a:spcAft>
            </a:pPr>
            <a:r>
              <a:rPr lang="el-GR" sz="2800" dirty="0" smtClean="0">
                <a:ea typeface="Adobe Gothic Std B" panose="020B0800000000000000" pitchFamily="34" charset="-128"/>
              </a:rPr>
              <a:t>«συμμετοχική» σημαίνει ότι ο μαθητής είναι σκόπιμο …</a:t>
            </a:r>
          </a:p>
          <a:p>
            <a:pPr marL="892175" indent="-350838">
              <a:spcAft>
                <a:spcPts val="600"/>
              </a:spcAft>
              <a:buFont typeface="Wingdings" panose="05000000000000000000" pitchFamily="2" charset="2"/>
              <a:buChar char="Ø"/>
            </a:pPr>
            <a:r>
              <a:rPr lang="el-GR" sz="2800" dirty="0" smtClean="0">
                <a:ea typeface="Adobe Gothic Std B" panose="020B0800000000000000" pitchFamily="34" charset="-128"/>
              </a:rPr>
              <a:t>να λαμβάνει μέρος στον σχεδιασμό της αξιολογικής διαδικασίας</a:t>
            </a:r>
          </a:p>
          <a:p>
            <a:pPr marL="892175" indent="-350838">
              <a:spcAft>
                <a:spcPts val="600"/>
              </a:spcAft>
              <a:buFont typeface="Wingdings" panose="05000000000000000000" pitchFamily="2" charset="2"/>
              <a:buChar char="Ø"/>
            </a:pPr>
            <a:r>
              <a:rPr lang="el-GR" sz="2800" dirty="0" smtClean="0">
                <a:ea typeface="Adobe Gothic Std B" panose="020B0800000000000000" pitchFamily="34" charset="-128"/>
              </a:rPr>
              <a:t>να παίρνει τον ρόλο του αξιολογητή … </a:t>
            </a:r>
          </a:p>
          <a:p>
            <a:pPr marL="1455737" lvl="1" indent="-457200">
              <a:spcAft>
                <a:spcPts val="600"/>
              </a:spcAft>
              <a:buFont typeface="Wingdings" panose="05000000000000000000" pitchFamily="2" charset="2"/>
              <a:buChar char="q"/>
            </a:pPr>
            <a:r>
              <a:rPr lang="el-GR" sz="2800" dirty="0" smtClean="0">
                <a:ea typeface="Adobe Gothic Std B" panose="020B0800000000000000" pitchFamily="34" charset="-128"/>
              </a:rPr>
              <a:t>της δικής του επίδοσης και προόδου</a:t>
            </a:r>
          </a:p>
          <a:p>
            <a:pPr marL="1455737" lvl="1" indent="-457200">
              <a:spcAft>
                <a:spcPts val="600"/>
              </a:spcAft>
              <a:buFont typeface="Wingdings" panose="05000000000000000000" pitchFamily="2" charset="2"/>
              <a:buChar char="q"/>
            </a:pPr>
            <a:r>
              <a:rPr lang="el-GR" sz="2800" dirty="0" smtClean="0">
                <a:ea typeface="Adobe Gothic Std B" panose="020B0800000000000000" pitchFamily="34" charset="-128"/>
              </a:rPr>
              <a:t>και των συμμαθητών του</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333460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40962" name="Picture 2" descr="ÎÏÎ¿ÏÎ­Î»ÎµÏÎ¼Î± ÎµÎ¹ÎºÏÎ½Î±Ï Î³Î¹Î± ÎµÏÏÎ±ÏÎ¹ÏÏÏ"/>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6991" y="2075619"/>
            <a:ext cx="7615068" cy="41013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1128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1952978" y="2223911"/>
            <a:ext cx="7676444" cy="2908489"/>
          </a:xfrm>
          <a:prstGeom prst="rect">
            <a:avLst/>
          </a:prstGeom>
          <a:noFill/>
        </p:spPr>
        <p:txBody>
          <a:bodyPr wrap="square" rtlCol="0">
            <a:spAutoFit/>
          </a:bodyPr>
          <a:lstStyle/>
          <a:p>
            <a:pPr>
              <a:spcAft>
                <a:spcPts val="600"/>
              </a:spcAft>
            </a:pPr>
            <a:r>
              <a:rPr lang="el-GR" sz="2800" b="1" dirty="0" smtClean="0">
                <a:ea typeface="Adobe Gothic Std B" panose="020B0800000000000000" pitchFamily="34" charset="-128"/>
              </a:rPr>
              <a:t>Σκοπός</a:t>
            </a:r>
            <a:r>
              <a:rPr lang="el-GR" sz="2800" dirty="0" smtClean="0">
                <a:ea typeface="Adobe Gothic Std B" panose="020B0800000000000000" pitchFamily="34" charset="-128"/>
              </a:rPr>
              <a:t> της Αξιολόγησης σύμφωνα με τη φιλοσοφία του ΕΠΣ-</a:t>
            </a:r>
            <a:r>
              <a:rPr lang="el-GR" sz="2800" dirty="0" err="1" smtClean="0">
                <a:ea typeface="Adobe Gothic Std B" panose="020B0800000000000000" pitchFamily="34" charset="-128"/>
              </a:rPr>
              <a:t>ξγ</a:t>
            </a:r>
            <a:r>
              <a:rPr lang="el-GR" sz="2800" dirty="0" smtClean="0">
                <a:ea typeface="Adobe Gothic Std B" panose="020B0800000000000000" pitchFamily="34" charset="-128"/>
              </a:rPr>
              <a:t> είναι …</a:t>
            </a:r>
          </a:p>
          <a:p>
            <a:pPr marL="892175" indent="-350838">
              <a:spcAft>
                <a:spcPts val="600"/>
              </a:spcAft>
              <a:buFont typeface="Wingdings" panose="05000000000000000000" pitchFamily="2" charset="2"/>
              <a:buChar char="Ø"/>
            </a:pPr>
            <a:r>
              <a:rPr lang="el-GR" sz="2800" dirty="0"/>
              <a:t>η παρακολούθηση της πορείας της μάθησης, </a:t>
            </a:r>
            <a:endParaRPr lang="el-GR" sz="2800" dirty="0" smtClean="0"/>
          </a:p>
          <a:p>
            <a:pPr marL="1455737" lvl="1" indent="-457200">
              <a:spcAft>
                <a:spcPts val="600"/>
              </a:spcAft>
              <a:buFont typeface="Wingdings" panose="05000000000000000000" pitchFamily="2" charset="2"/>
              <a:buChar char="q"/>
            </a:pPr>
            <a:r>
              <a:rPr lang="el-GR" sz="2800" dirty="0" smtClean="0"/>
              <a:t>συλλογικά </a:t>
            </a:r>
            <a:r>
              <a:rPr lang="el-GR" sz="2800" dirty="0"/>
              <a:t>και </a:t>
            </a:r>
            <a:r>
              <a:rPr lang="el-GR" sz="2800" dirty="0" smtClean="0"/>
              <a:t>ατομικά</a:t>
            </a:r>
          </a:p>
          <a:p>
            <a:pPr marL="892175" indent="-350838">
              <a:spcAft>
                <a:spcPts val="600"/>
              </a:spcAft>
              <a:buFont typeface="Wingdings" panose="05000000000000000000" pitchFamily="2" charset="2"/>
              <a:buChar char="Ø"/>
            </a:pPr>
            <a:r>
              <a:rPr lang="el-GR" sz="2800" dirty="0"/>
              <a:t>η μέτρηση των αποτελεσμάτων της εκπαιδευτικής διαδικασίας</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106149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l-GR"/>
          </a:p>
        </p:txBody>
      </p:sp>
      <p:sp>
        <p:nvSpPr>
          <p:cNvPr id="13" name="Content Placeholder 12"/>
          <p:cNvSpPr>
            <a:spLocks noGrp="1"/>
          </p:cNvSpPr>
          <p:nvPr>
            <p:ph idx="1"/>
          </p:nvPr>
        </p:nvSpPr>
        <p:spPr/>
        <p:txBody>
          <a:bodyPr/>
          <a:lstStyle/>
          <a:p>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hlinkClick r:id="rId4" action="ppaction://hlinksldjump"/>
          </p:cNvPr>
          <p:cNvPicPr>
            <a:picLocks noChangeAspect="1"/>
          </p:cNvPicPr>
          <p:nvPr/>
        </p:nvPicPr>
        <p:blipFill>
          <a:blip r:embed="rId5"/>
          <a:stretch>
            <a:fillRect/>
          </a:stretch>
        </p:blipFill>
        <p:spPr>
          <a:xfrm>
            <a:off x="10151084" y="5448347"/>
            <a:ext cx="1928027" cy="1303133"/>
          </a:xfrm>
          <a:prstGeom prst="rect">
            <a:avLst/>
          </a:prstGeom>
          <a:ln>
            <a:noFill/>
          </a:ln>
          <a:effectLst>
            <a:outerShdw blurRad="292100" dist="139700" dir="2700000" algn="tl" rotWithShape="0">
              <a:srgbClr val="333333">
                <a:alpha val="65000"/>
              </a:srgbClr>
            </a:outerShdw>
          </a:effectLst>
        </p:spPr>
      </p:pic>
      <p:pic>
        <p:nvPicPr>
          <p:cNvPr id="9" name="Picture 8">
            <a:hlinkClick r:id="rId4" action="ppaction://hlinksldjump"/>
          </p:cNvPr>
          <p:cNvPicPr>
            <a:picLocks noChangeAspect="1"/>
          </p:cNvPicPr>
          <p:nvPr/>
        </p:nvPicPr>
        <p:blipFill>
          <a:blip r:embed="rId5"/>
          <a:stretch>
            <a:fillRect/>
          </a:stretch>
        </p:blipFill>
        <p:spPr>
          <a:xfrm>
            <a:off x="10151083" y="2072607"/>
            <a:ext cx="1928027" cy="1303133"/>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a:xfrm>
            <a:off x="10194081" y="3471291"/>
            <a:ext cx="1842030" cy="383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Περί αξιολόγησης</a:t>
            </a:r>
            <a:endParaRPr lang="el-GR" sz="1600" b="1" dirty="0"/>
          </a:p>
        </p:txBody>
      </p:sp>
      <p:sp>
        <p:nvSpPr>
          <p:cNvPr id="3" name="TextBox 2"/>
          <p:cNvSpPr txBox="1"/>
          <p:nvPr/>
        </p:nvSpPr>
        <p:spPr>
          <a:xfrm>
            <a:off x="2098537" y="1909128"/>
            <a:ext cx="7676444" cy="4555093"/>
          </a:xfrm>
          <a:prstGeom prst="rect">
            <a:avLst/>
          </a:prstGeom>
          <a:noFill/>
        </p:spPr>
        <p:txBody>
          <a:bodyPr wrap="square" rtlCol="0">
            <a:spAutoFit/>
          </a:bodyPr>
          <a:lstStyle/>
          <a:p>
            <a:pPr>
              <a:spcAft>
                <a:spcPts val="600"/>
              </a:spcAft>
            </a:pPr>
            <a:r>
              <a:rPr lang="el-GR" sz="2800" b="1" dirty="0" smtClean="0">
                <a:ea typeface="Adobe Gothic Std B" panose="020B0800000000000000" pitchFamily="34" charset="-128"/>
              </a:rPr>
              <a:t>Αρχές</a:t>
            </a:r>
            <a:r>
              <a:rPr lang="el-GR" sz="2800" dirty="0" smtClean="0">
                <a:ea typeface="Adobe Gothic Std B" panose="020B0800000000000000" pitchFamily="34" charset="-128"/>
              </a:rPr>
              <a:t> της Αξιολόγησης σύμφωνα με τη φιλοσοφία του ΕΠΣ-</a:t>
            </a:r>
            <a:r>
              <a:rPr lang="el-GR" sz="2800" dirty="0" err="1" smtClean="0">
                <a:ea typeface="Adobe Gothic Std B" panose="020B0800000000000000" pitchFamily="34" charset="-128"/>
              </a:rPr>
              <a:t>ξγ</a:t>
            </a:r>
            <a:r>
              <a:rPr lang="el-GR" sz="2800" dirty="0" smtClean="0">
                <a:ea typeface="Adobe Gothic Std B" panose="020B0800000000000000" pitchFamily="34" charset="-128"/>
              </a:rPr>
              <a:t> είναι …</a:t>
            </a:r>
          </a:p>
          <a:p>
            <a:pPr marL="892175" indent="-350838">
              <a:spcAft>
                <a:spcPts val="600"/>
              </a:spcAft>
              <a:buFont typeface="Wingdings" panose="05000000000000000000" pitchFamily="2" charset="2"/>
              <a:buChar char="Ø"/>
            </a:pPr>
            <a:r>
              <a:rPr lang="el-GR" sz="2800" dirty="0" smtClean="0"/>
              <a:t>Δεν επαρκεί το τεστ ή το διαγώνισμα στο τέλος μιας χρονικής περιόδου ή μετά την ολοκλήρωση μιας διδακτικής ενότητας ή μιας μαθησιακής δραστηριότητας. </a:t>
            </a:r>
          </a:p>
          <a:p>
            <a:pPr marL="1455737" lvl="1" indent="-457200">
              <a:spcAft>
                <a:spcPts val="600"/>
              </a:spcAft>
              <a:buFont typeface="Wingdings" panose="05000000000000000000" pitchFamily="2" charset="2"/>
              <a:buChar char="q"/>
            </a:pPr>
            <a:r>
              <a:rPr lang="el-GR" sz="2800" dirty="0" smtClean="0"/>
              <a:t>Μέσω της αξιολόγησης διερευνούμε τη διαδικασία της μάθησης (διαμορφωτική αξιολό­γηση) και όχι μόνο το αποτέλεσμα της μάθησης (αθροιστική αξιολόγηση).</a:t>
            </a:r>
            <a:endParaRPr lang="el-GR" sz="2800" dirty="0">
              <a:ea typeface="Adobe Gothic Std B" panose="020B0800000000000000" pitchFamily="34" charset="-128"/>
            </a:endParaRPr>
          </a:p>
        </p:txBody>
      </p:sp>
      <p:sp>
        <p:nvSpPr>
          <p:cNvPr id="11" name="TextBox 10"/>
          <p:cNvSpPr txBox="1"/>
          <p:nvPr/>
        </p:nvSpPr>
        <p:spPr>
          <a:xfrm>
            <a:off x="199291" y="6529754"/>
            <a:ext cx="3059723" cy="253916"/>
          </a:xfrm>
          <a:prstGeom prst="rect">
            <a:avLst/>
          </a:prstGeom>
          <a:noFill/>
        </p:spPr>
        <p:txBody>
          <a:bodyPr wrap="square" rtlCol="0">
            <a:spAutoFit/>
          </a:bodyPr>
          <a:lstStyle/>
          <a:p>
            <a:r>
              <a:rPr lang="en-US" sz="1050" dirty="0" smtClean="0"/>
              <a:t>http://rcel.enl.uoa.gr/xenesglosses/guide_kef7.htm</a:t>
            </a:r>
            <a:endParaRPr lang="el-GR" sz="1050" dirty="0"/>
          </a:p>
        </p:txBody>
      </p:sp>
    </p:spTree>
    <p:custDataLst>
      <p:tags r:id="rId1"/>
    </p:custDataLst>
    <p:extLst>
      <p:ext uri="{BB962C8B-B14F-4D97-AF65-F5344CB8AC3E}">
        <p14:creationId xmlns:p14="http://schemas.microsoft.com/office/powerpoint/2010/main" val="398300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9b2a8e05-0b8b-401d-84ab-cb94d40d0480"/>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1575292-e:\documents\πρόγραμμα ιεπ για επιμόρφωση σχολικών συμβούλων\αρχεία για το έργο\παραδοτέα\σενάρια μαθήματος γερμανικά\νέα σενάρια\παρουσιάσεις\διαγωνίσματα και τεστ θεωρία.pptx"/>
  <p:tag name="ARTICULATE_PRESENTER_VERSION" val="7"/>
  <p:tag name="ARTICULATE_USED_PAGE_ORIENTATION" val="1"/>
  <p:tag name="ARTICULATE_USED_PAGE_SIZE" val="7"/>
  <p:tag name="ARTICULATE_PROJECT_OPEN" val="0"/>
  <p:tag name="ARTICULATE_SLIDE_COUNT" val="70"/>
</p:tagLst>
</file>

<file path=ppt/tags/tag10.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11.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12.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13.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14.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15.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16.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17.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18.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19.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21.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22.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23.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24.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25.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26.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27.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28.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29.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3.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40.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50.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60.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70.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UDIO_ID" val="256"/>
  <p:tag name="ARTICULATE_USED_LAYOUT" val="1"/>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ags/tag9.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2336</Words>
  <Application>Microsoft Office PowerPoint</Application>
  <PresentationFormat>Widescreen</PresentationFormat>
  <Paragraphs>273</Paragraphs>
  <Slides>70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Adobe Gothic Std B</vt:lpstr>
      <vt:lpstr>Arial</vt:lpstr>
      <vt:lpstr>Calibri</vt:lpstr>
      <vt:lpstr>Calibri Light</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Zeppos</dc:creator>
  <cp:lastModifiedBy>user</cp:lastModifiedBy>
  <cp:revision>91</cp:revision>
  <dcterms:created xsi:type="dcterms:W3CDTF">2018-04-12T15:36:52Z</dcterms:created>
  <dcterms:modified xsi:type="dcterms:W3CDTF">2018-04-17T19:05:02Z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4F5924E6-047A-4651-A2F1-6288D71016FC</vt:lpwstr>
  </property>
  <property fmtid="{D5CDD505-2E9C-101B-9397-08002B2CF9AE}" pid="3" name="ArticulatePath">
    <vt:lpwstr>Presentation1</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E:\Documents\Πρόγραμμα ΙΕΠ για Επιμόρφωση Σχολικών Συμβούλων\Αρχεία για το Έργο\Παραδοτέα\Σενάρια Μαθήματος Γερμανικά\Νέα Σενάρια\Παρουσιάσεις\Διαγωνίσματα και Τεστ Θεωρία.ppta</vt:lpwstr>
  </property>
</Properties>
</file>