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9"/>
  </p:notesMasterIdLst>
  <p:handoutMasterIdLst>
    <p:handoutMasterId r:id="rId30"/>
  </p:handoutMasterIdLst>
  <p:sldIdLst>
    <p:sldId id="265" r:id="rId5"/>
    <p:sldId id="266" r:id="rId6"/>
    <p:sldId id="270" r:id="rId7"/>
    <p:sldId id="271" r:id="rId8"/>
    <p:sldId id="272" r:id="rId9"/>
    <p:sldId id="273" r:id="rId10"/>
    <p:sldId id="274" r:id="rId11"/>
    <p:sldId id="275" r:id="rId12"/>
    <p:sldId id="276" r:id="rId13"/>
    <p:sldId id="286" r:id="rId14"/>
    <p:sldId id="287" r:id="rId15"/>
    <p:sldId id="288" r:id="rId16"/>
    <p:sldId id="289" r:id="rId17"/>
    <p:sldId id="290" r:id="rId18"/>
    <p:sldId id="278" r:id="rId19"/>
    <p:sldId id="279" r:id="rId20"/>
    <p:sldId id="280" r:id="rId21"/>
    <p:sldId id="282" r:id="rId22"/>
    <p:sldId id="281" r:id="rId23"/>
    <p:sldId id="283" r:id="rId24"/>
    <p:sldId id="284" r:id="rId25"/>
    <p:sldId id="292" r:id="rId26"/>
    <p:sldId id="285" r:id="rId27"/>
    <p:sldId id="291" r:id="rId28"/>
  </p:sldIdLst>
  <p:sldSz cx="12192000" cy="6858000"/>
  <p:notesSz cx="7004050" cy="92964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3" d="100"/>
          <a:sy n="73" d="100"/>
        </p:scale>
        <p:origin x="-12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35088" cy="466434"/>
          </a:xfrm>
          <a:prstGeom prst="rect">
            <a:avLst/>
          </a:prstGeom>
        </p:spPr>
        <p:txBody>
          <a:bodyPr vert="horz" lIns="93141" tIns="46570" rIns="93141" bIns="4657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967341" y="0"/>
            <a:ext cx="3035088" cy="466434"/>
          </a:xfrm>
          <a:prstGeom prst="rect">
            <a:avLst/>
          </a:prstGeom>
        </p:spPr>
        <p:txBody>
          <a:bodyPr vert="horz" lIns="93141" tIns="46570" rIns="93141" bIns="46570" rtlCol="0"/>
          <a:lstStyle>
            <a:lvl1pPr algn="r">
              <a:defRPr sz="1200"/>
            </a:lvl1pPr>
          </a:lstStyle>
          <a:p>
            <a:pPr rtl="0"/>
            <a:fld id="{ECA73E0F-E9B6-4A94-B212-04671FBC8BDE}" type="datetime1">
              <a:rPr lang="el-GR" smtClean="0"/>
              <a:t>19/4/2018</a:t>
            </a:fld>
            <a:endParaRPr lang="en-US" dirty="0"/>
          </a:p>
        </p:txBody>
      </p:sp>
      <p:sp>
        <p:nvSpPr>
          <p:cNvPr id="4" name="Θέση υποσέλιδου 3"/>
          <p:cNvSpPr>
            <a:spLocks noGrp="1"/>
          </p:cNvSpPr>
          <p:nvPr>
            <p:ph type="ftr" sz="quarter" idx="2"/>
          </p:nvPr>
        </p:nvSpPr>
        <p:spPr>
          <a:xfrm>
            <a:off x="0" y="8829967"/>
            <a:ext cx="3035088" cy="466433"/>
          </a:xfrm>
          <a:prstGeom prst="rect">
            <a:avLst/>
          </a:prstGeom>
        </p:spPr>
        <p:txBody>
          <a:bodyPr vert="horz" lIns="93141" tIns="46570" rIns="93141" bIns="4657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967341" y="8829967"/>
            <a:ext cx="3035088" cy="466433"/>
          </a:xfrm>
          <a:prstGeom prst="rect">
            <a:avLst/>
          </a:prstGeom>
        </p:spPr>
        <p:txBody>
          <a:bodyPr vert="horz" lIns="93141" tIns="46570" rIns="93141" bIns="46570" rtlCol="0" anchor="b"/>
          <a:lstStyle>
            <a:lvl1pPr algn="r">
              <a:defRPr sz="1200"/>
            </a:lvl1pPr>
          </a:lstStyle>
          <a:p>
            <a:pPr rtl="0"/>
            <a:fld id="{B78FE58C-C1A6-4C4C-90C2-B7F5B0504B2D}" type="slidenum">
              <a:rPr lang="el-GR" smtClean="0"/>
              <a:t>‹#›</a:t>
            </a:fld>
            <a:endParaRPr lang="el-GR"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035088" cy="466434"/>
          </a:xfrm>
          <a:prstGeom prst="rect">
            <a:avLst/>
          </a:prstGeom>
        </p:spPr>
        <p:txBody>
          <a:bodyPr vert="horz" lIns="93141" tIns="46570" rIns="93141" bIns="4657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967341" y="0"/>
            <a:ext cx="3035088" cy="466434"/>
          </a:xfrm>
          <a:prstGeom prst="rect">
            <a:avLst/>
          </a:prstGeom>
        </p:spPr>
        <p:txBody>
          <a:bodyPr vert="horz" lIns="93141" tIns="46570" rIns="93141" bIns="46570" rtlCol="0"/>
          <a:lstStyle>
            <a:lvl1pPr algn="r">
              <a:defRPr sz="1200"/>
            </a:lvl1pPr>
          </a:lstStyle>
          <a:p>
            <a:pPr rtl="0"/>
            <a:fld id="{9D581219-5D16-4227-B4C4-93AD478D4730}" type="datetime1">
              <a:rPr lang="el-GR" smtClean="0"/>
              <a:t>19/4/2018</a:t>
            </a:fld>
            <a:endParaRPr lang="en-US" dirty="0"/>
          </a:p>
        </p:txBody>
      </p:sp>
      <p:sp>
        <p:nvSpPr>
          <p:cNvPr id="4" name="Θέση εικόνας διαφάνειας 3"/>
          <p:cNvSpPr>
            <a:spLocks noGrp="1" noRot="1" noChangeAspect="1"/>
          </p:cNvSpPr>
          <p:nvPr>
            <p:ph type="sldImg" idx="2"/>
          </p:nvPr>
        </p:nvSpPr>
        <p:spPr>
          <a:xfrm>
            <a:off x="714375" y="1162050"/>
            <a:ext cx="5575300" cy="3136900"/>
          </a:xfrm>
          <a:prstGeom prst="rect">
            <a:avLst/>
          </a:prstGeom>
          <a:noFill/>
          <a:ln w="12700">
            <a:solidFill>
              <a:prstClr val="black"/>
            </a:solidFill>
          </a:ln>
        </p:spPr>
        <p:txBody>
          <a:bodyPr vert="horz" lIns="93141" tIns="46570" rIns="93141" bIns="46570" rtlCol="0" anchor="ctr"/>
          <a:lstStyle/>
          <a:p>
            <a:pPr rtl="0"/>
            <a:endParaRPr lang="el-GR" noProof="0" dirty="0"/>
          </a:p>
        </p:txBody>
      </p:sp>
      <p:sp>
        <p:nvSpPr>
          <p:cNvPr id="5" name="Θέση σημειώσεων 4"/>
          <p:cNvSpPr>
            <a:spLocks noGrp="1"/>
          </p:cNvSpPr>
          <p:nvPr>
            <p:ph type="body" sz="quarter" idx="3"/>
          </p:nvPr>
        </p:nvSpPr>
        <p:spPr>
          <a:xfrm>
            <a:off x="700405" y="4473892"/>
            <a:ext cx="5603240" cy="3660458"/>
          </a:xfrm>
          <a:prstGeom prst="rect">
            <a:avLst/>
          </a:prstGeom>
        </p:spPr>
        <p:txBody>
          <a:bodyPr vert="horz" lIns="93141" tIns="46570" rIns="93141" bIns="46570" rtlCol="0"/>
          <a:lstStyle/>
          <a:p>
            <a:pPr lvl="0" rtl="0"/>
            <a:r>
              <a:rPr lang="el" dirty="0"/>
              <a:t>Στυλ υποδείγματος κειμένου</a:t>
            </a:r>
          </a:p>
          <a:p>
            <a:pPr lvl="1" rtl="0"/>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p>
        </p:txBody>
      </p:sp>
      <p:sp>
        <p:nvSpPr>
          <p:cNvPr id="6" name="Θέση υποσέλιδου 5"/>
          <p:cNvSpPr>
            <a:spLocks noGrp="1"/>
          </p:cNvSpPr>
          <p:nvPr>
            <p:ph type="ftr" sz="quarter" idx="4"/>
          </p:nvPr>
        </p:nvSpPr>
        <p:spPr>
          <a:xfrm>
            <a:off x="0" y="8829967"/>
            <a:ext cx="3035088" cy="466433"/>
          </a:xfrm>
          <a:prstGeom prst="rect">
            <a:avLst/>
          </a:prstGeom>
        </p:spPr>
        <p:txBody>
          <a:bodyPr vert="horz" lIns="93141" tIns="46570" rIns="93141" bIns="4657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967341" y="8829967"/>
            <a:ext cx="3035088" cy="466433"/>
          </a:xfrm>
          <a:prstGeom prst="rect">
            <a:avLst/>
          </a:prstGeom>
        </p:spPr>
        <p:txBody>
          <a:bodyPr vert="horz" lIns="93141" tIns="46570" rIns="93141" bIns="46570" rtlCol="0" anchor="b"/>
          <a:lstStyle>
            <a:lvl1pPr algn="r">
              <a:defRPr sz="1200"/>
            </a:lvl1pPr>
          </a:lstStyle>
          <a:p>
            <a:pPr rtl="0"/>
            <a:fld id="{810E1E9A-E921-4174-A0FC-51868D7AC568}" type="slidenum">
              <a:rPr lang="el-GR" noProof="0" smtClean="0"/>
              <a:t>‹#›</a:t>
            </a:fld>
            <a:endParaRPr lang="el-GR"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t>1</a:t>
            </a:fld>
            <a:endParaRPr lang="el-GR" noProof="0" dirty="0"/>
          </a:p>
        </p:txBody>
      </p:sp>
    </p:spTree>
    <p:extLst>
      <p:ext uri="{BB962C8B-B14F-4D97-AF65-F5344CB8AC3E}">
        <p14:creationId xmlns:p14="http://schemas.microsoft.com/office/powerpoint/2010/main" val="260761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10E1E9A-E921-4174-A0FC-51868D7AC568}" type="slidenum">
              <a:rPr lang="el-GR" noProof="0" smtClean="0"/>
              <a:t>2</a:t>
            </a:fld>
            <a:endParaRPr lang="el-GR" noProof="0" dirty="0"/>
          </a:p>
        </p:txBody>
      </p:sp>
    </p:spTree>
    <p:extLst>
      <p:ext uri="{BB962C8B-B14F-4D97-AF65-F5344CB8AC3E}">
        <p14:creationId xmlns:p14="http://schemas.microsoft.com/office/powerpoint/2010/main" val="1804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041400"/>
            <a:ext cx="9144000" cy="2387600"/>
          </a:xfrm>
        </p:spPr>
        <p:txBody>
          <a:bodyPr rtlCol="0" anchor="b"/>
          <a:lstStyle>
            <a:lvl1pPr algn="ctr">
              <a:defRPr sz="6000"/>
            </a:lvl1pPr>
          </a:lstStyle>
          <a:p>
            <a:pPr rtl="0"/>
            <a:r>
              <a:rPr lang="el-GR"/>
              <a:t>Κάντε κλικ για να επεξεργαστείτε τον τίτλο υποδείγματος</a:t>
            </a:r>
            <a:endParaRPr lang="el" dirty="0"/>
          </a:p>
        </p:txBody>
      </p:sp>
      <p:sp>
        <p:nvSpPr>
          <p:cNvPr id="3" name="Υπότιτλος 2"/>
          <p:cNvSpPr>
            <a:spLocks noGrp="1"/>
          </p:cNvSpPr>
          <p:nvPr>
            <p:ph type="subTitle" idx="1"/>
          </p:nvPr>
        </p:nvSpPr>
        <p:spPr>
          <a:xfrm>
            <a:off x="1524000" y="3602038"/>
            <a:ext cx="9144000" cy="1655762"/>
          </a:xfrm>
        </p:spPr>
        <p:txBody>
          <a:bodyPr rtlCol="0"/>
          <a:lstStyle>
            <a:lvl1pPr marL="0" indent="0" algn="ctr" rtl="0">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rtl="0"/>
            <a:r>
              <a:rPr lang="el-GR"/>
              <a:t>Κάντε κλικ για να επεξεργαστείτε τον υπότιτλο του υποδείγματος</a:t>
            </a:r>
            <a:endParaRPr lang="el" dirty="0"/>
          </a:p>
        </p:txBody>
      </p:sp>
      <p:sp>
        <p:nvSpPr>
          <p:cNvPr id="4" name="Θέση ημερομηνίας 3"/>
          <p:cNvSpPr>
            <a:spLocks noGrp="1"/>
          </p:cNvSpPr>
          <p:nvPr>
            <p:ph type="dt" sz="half" idx="10"/>
          </p:nvPr>
        </p:nvSpPr>
        <p:spPr/>
        <p:txBody>
          <a:bodyPr rtlCol="0"/>
          <a:lstStyle/>
          <a:p>
            <a:pPr rtl="0"/>
            <a:fld id="{48F2E976-C45A-4B45-922E-F952A9E438A5}" type="datetime1">
              <a:rPr lang="el-GR" noProof="0" smtClean="0"/>
              <a:t>19/4/2018</a:t>
            </a:fld>
            <a:endParaRPr lang="el-GR" noProof="0" dirty="0"/>
          </a:p>
        </p:txBody>
      </p:sp>
      <p:sp>
        <p:nvSpPr>
          <p:cNvPr id="5" name="Θέση υποσέλιδου 4"/>
          <p:cNvSpPr>
            <a:spLocks noGrp="1"/>
          </p:cNvSpPr>
          <p:nvPr>
            <p:ph type="ftr" sz="quarter" idx="11"/>
          </p:nvPr>
        </p:nvSpPr>
        <p:spPr/>
        <p:txBody>
          <a:bodyPr rtlCol="0"/>
          <a:lstStyle/>
          <a:p>
            <a:pPr rtl="0"/>
            <a:r>
              <a:rPr lang="el"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1B7BAC7-FE87-40F6-AA24-4F4685D1B022}" type="slidenum">
              <a:rPr lang="el-GR" noProof="0" smtClean="0"/>
              <a:t>‹#›</a:t>
            </a:fld>
            <a:endParaRPr lang="el-GR"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rtl="0">
              <a:defRPr/>
            </a:lvl1pPr>
          </a:lstStyle>
          <a:p>
            <a:pPr rtl="0"/>
            <a:r>
              <a:rPr lang="el" dirty="0"/>
              <a:t>Κάντε κλικ για να επεξεργαστείτε το Στυλ κύριου τίτλου</a:t>
            </a:r>
          </a:p>
        </p:txBody>
      </p:sp>
      <p:sp>
        <p:nvSpPr>
          <p:cNvPr id="3" name="Θέση κατακόρυφου κειμένου 2"/>
          <p:cNvSpPr>
            <a:spLocks noGrp="1"/>
          </p:cNvSpPr>
          <p:nvPr>
            <p:ph type="body" orient="vert" idx="1" hasCustomPrompt="1"/>
          </p:nvPr>
        </p:nvSpPr>
        <p:spPr>
          <a:xfrm>
            <a:off x="1562100" y="1825625"/>
            <a:ext cx="9791700" cy="4351338"/>
          </a:xfrm>
        </p:spPr>
        <p:txBody>
          <a:bodyPr vert="eaVert" rtlCol="0"/>
          <a:lstStyle>
            <a:lvl1pPr rtl="0">
              <a:defRPr/>
            </a:lvl1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p>
        </p:txBody>
      </p:sp>
      <p:sp>
        <p:nvSpPr>
          <p:cNvPr id="4" name="Θέση ημερομηνίας 3"/>
          <p:cNvSpPr>
            <a:spLocks noGrp="1"/>
          </p:cNvSpPr>
          <p:nvPr>
            <p:ph type="dt" sz="half" idx="10"/>
          </p:nvPr>
        </p:nvSpPr>
        <p:spPr/>
        <p:txBody>
          <a:bodyPr rtlCol="0"/>
          <a:lstStyle/>
          <a:p>
            <a:pPr rtl="0"/>
            <a:fld id="{5ED9D313-CF09-4D81-91EB-DADF059F6676}" type="datetime1">
              <a:rPr lang="el-GR" smtClean="0"/>
              <a:t>19/4/2018</a:t>
            </a:fld>
            <a:endParaRPr lang="en-US" dirty="0"/>
          </a:p>
        </p:txBody>
      </p:sp>
      <p:sp>
        <p:nvSpPr>
          <p:cNvPr id="5" name="Θέση υποσέλιδου 4"/>
          <p:cNvSpPr>
            <a:spLocks noGrp="1"/>
          </p:cNvSpPr>
          <p:nvPr>
            <p:ph type="ftr" sz="quarter" idx="11"/>
          </p:nvPr>
        </p:nvSpPr>
        <p:spPr/>
        <p:txBody>
          <a:bodyPr rtlCol="0"/>
          <a:lstStyle/>
          <a:p>
            <a:pPr rtl="0"/>
            <a:r>
              <a:rPr lang="el"/>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1B7BAC7-FE87-40F6-AA24-4F4685D1B022}" type="slidenum">
              <a:rPr lang="el-GR" noProof="0" smtClean="0"/>
              <a:t>‹#›</a:t>
            </a:fld>
            <a:endParaRPr lang="el-GR"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rtlCol="0"/>
          <a:lstStyle/>
          <a:p>
            <a:pPr rtl="0"/>
            <a:r>
              <a:rPr lang="el-GR"/>
              <a:t>Κάντε κλικ για να επεξεργαστείτε τον τίτλο υποδείγματος</a:t>
            </a:r>
            <a:endParaRPr lang="el" dirty="0"/>
          </a:p>
        </p:txBody>
      </p:sp>
      <p:sp>
        <p:nvSpPr>
          <p:cNvPr id="3" name="Θέση κατακόρυφου κειμένου 2"/>
          <p:cNvSpPr>
            <a:spLocks noGrp="1"/>
          </p:cNvSpPr>
          <p:nvPr>
            <p:ph type="body" orient="vert" idx="1" hasCustomPrompt="1"/>
          </p:nvPr>
        </p:nvSpPr>
        <p:spPr>
          <a:xfrm>
            <a:off x="1562100" y="365125"/>
            <a:ext cx="7010400" cy="5811838"/>
          </a:xfrm>
        </p:spPr>
        <p:txBody>
          <a:bodyPr vert="eaVert" rtlCol="0"/>
          <a:lstStyle>
            <a:lvl1pPr rtl="0">
              <a:defRPr/>
            </a:lvl1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p>
        </p:txBody>
      </p:sp>
      <p:sp>
        <p:nvSpPr>
          <p:cNvPr id="4" name="Θέση ημερομηνίας 3"/>
          <p:cNvSpPr>
            <a:spLocks noGrp="1"/>
          </p:cNvSpPr>
          <p:nvPr>
            <p:ph type="dt" sz="half" idx="10"/>
          </p:nvPr>
        </p:nvSpPr>
        <p:spPr/>
        <p:txBody>
          <a:bodyPr rtlCol="0"/>
          <a:lstStyle/>
          <a:p>
            <a:pPr rtl="0"/>
            <a:fld id="{1A70A923-44F9-4D91-8D19-DFB14B97F99B}" type="datetime1">
              <a:rPr lang="el-GR" smtClean="0"/>
              <a:t>19/4/2018</a:t>
            </a:fld>
            <a:endParaRPr lang="en-US" dirty="0"/>
          </a:p>
        </p:txBody>
      </p:sp>
      <p:sp>
        <p:nvSpPr>
          <p:cNvPr id="5" name="Θέση υποσέλιδου 4"/>
          <p:cNvSpPr>
            <a:spLocks noGrp="1"/>
          </p:cNvSpPr>
          <p:nvPr>
            <p:ph type="ftr" sz="quarter" idx="11"/>
          </p:nvPr>
        </p:nvSpPr>
        <p:spPr/>
        <p:txBody>
          <a:bodyPr rtlCol="0"/>
          <a:lstStyle/>
          <a:p>
            <a:pPr rtl="0"/>
            <a:r>
              <a:rPr lang="el"/>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1B7BAC7-FE87-40F6-AA24-4F4685D1B022}" type="slidenum">
              <a:rPr lang="el-GR" noProof="0" smtClean="0"/>
              <a:t>‹#›</a:t>
            </a:fld>
            <a:endParaRPr lang="el-GR"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Εικόνα με λεζάντα">
    <p:spTree>
      <p:nvGrpSpPr>
        <p:cNvPr id="1" name=""/>
        <p:cNvGrpSpPr/>
        <p:nvPr/>
      </p:nvGrpSpPr>
      <p:grpSpPr>
        <a:xfrm>
          <a:off x="0" y="0"/>
          <a:ext cx="0" cy="0"/>
          <a:chOff x="0" y="0"/>
          <a:chExt cx="0" cy="0"/>
        </a:xfrm>
      </p:grpSpPr>
      <p:sp>
        <p:nvSpPr>
          <p:cNvPr id="9" name="Τίτλος 1"/>
          <p:cNvSpPr>
            <a:spLocks noGrp="1"/>
          </p:cNvSpPr>
          <p:nvPr>
            <p:ph type="title" hasCustomPrompt="1"/>
          </p:nvPr>
        </p:nvSpPr>
        <p:spPr>
          <a:xfrm>
            <a:off x="1562100" y="457200"/>
            <a:ext cx="3932237" cy="1600200"/>
          </a:xfrm>
        </p:spPr>
        <p:txBody>
          <a:bodyPr rtlCol="0" anchor="b"/>
          <a:lstStyle>
            <a:lvl1pPr rtl="0">
              <a:defRPr sz="3200"/>
            </a:lvl1pPr>
          </a:lstStyle>
          <a:p>
            <a:pPr rtl="0"/>
            <a:r>
              <a:rPr lang="el" dirty="0"/>
              <a:t>Κάντε κλικ για να επεξεργαστείτε το Στυλ κύριου τίτλου</a:t>
            </a:r>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l" dirty="0"/>
          </a:p>
        </p:txBody>
      </p:sp>
      <p:sp>
        <p:nvSpPr>
          <p:cNvPr id="8" name="Θέση κειμένου 3"/>
          <p:cNvSpPr>
            <a:spLocks noGrp="1"/>
          </p:cNvSpPr>
          <p:nvPr>
            <p:ph type="body" sz="half" idx="2" hasCustomPrompt="1"/>
          </p:nvPr>
        </p:nvSpPr>
        <p:spPr>
          <a:xfrm>
            <a:off x="1562100" y="2101850"/>
            <a:ext cx="3932237" cy="3759200"/>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dirty="0"/>
              <a:t>Κάντε κλικ για επεξεργασία των στυλ κειμένου του υποδείγματος</a:t>
            </a:r>
            <a:endParaRPr lang="el" dirty="0"/>
          </a:p>
        </p:txBody>
      </p:sp>
      <p:sp>
        <p:nvSpPr>
          <p:cNvPr id="5" name="Θέση ημερομηνίας 4"/>
          <p:cNvSpPr>
            <a:spLocks noGrp="1"/>
          </p:cNvSpPr>
          <p:nvPr>
            <p:ph type="dt" sz="half" idx="10"/>
          </p:nvPr>
        </p:nvSpPr>
        <p:spPr/>
        <p:txBody>
          <a:bodyPr rtlCol="0"/>
          <a:lstStyle/>
          <a:p>
            <a:pPr rtl="0"/>
            <a:fld id="{E22D3A02-D8CC-4499-B4BE-EF05BC937816}" type="datetime1">
              <a:rPr lang="el-GR" smtClean="0"/>
              <a:t>19/4/2018</a:t>
            </a:fld>
            <a:endParaRPr lang="en-US" dirty="0"/>
          </a:p>
        </p:txBody>
      </p:sp>
      <p:sp>
        <p:nvSpPr>
          <p:cNvPr id="6" name="Θέση υποσέλιδου 5"/>
          <p:cNvSpPr>
            <a:spLocks noGrp="1"/>
          </p:cNvSpPr>
          <p:nvPr>
            <p:ph type="ftr" sz="quarter" idx="11"/>
          </p:nvPr>
        </p:nvSpPr>
        <p:spPr/>
        <p:txBody>
          <a:bodyPr rtlCol="0"/>
          <a:lstStyle/>
          <a:p>
            <a:pPr rtl="0"/>
            <a:r>
              <a:rPr lang="el" dirty="0"/>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71B7BAC7-FE87-40F6-AA24-4F4685D1B022}" type="slidenum">
              <a:rPr lang="el-GR" noProof="0" smtClean="0"/>
              <a:t>‹#›</a:t>
            </a:fld>
            <a:endParaRPr lang="el-GR"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 dirty="0"/>
          </a:p>
        </p:txBody>
      </p:sp>
      <p:sp>
        <p:nvSpPr>
          <p:cNvPr id="3" name="Θέση περιεχομένου 2"/>
          <p:cNvSpPr>
            <a:spLocks noGrp="1"/>
          </p:cNvSpPr>
          <p:nvPr>
            <p:ph idx="1" hasCustomPrompt="1"/>
          </p:nvPr>
        </p:nvSpPr>
        <p:spPr/>
        <p:txBody>
          <a:bodyPr rtlCol="0"/>
          <a:lstStyle>
            <a:lvl1pPr rtl="0">
              <a:defRPr/>
            </a:lvl1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p>
        </p:txBody>
      </p:sp>
      <p:sp>
        <p:nvSpPr>
          <p:cNvPr id="4" name="Θέση ημερομηνίας 3"/>
          <p:cNvSpPr>
            <a:spLocks noGrp="1"/>
          </p:cNvSpPr>
          <p:nvPr>
            <p:ph type="dt" sz="half" idx="10"/>
          </p:nvPr>
        </p:nvSpPr>
        <p:spPr/>
        <p:txBody>
          <a:bodyPr rtlCol="0"/>
          <a:lstStyle/>
          <a:p>
            <a:pPr rtl="0"/>
            <a:fld id="{55893994-6F7D-4890-B9AC-2FDE1F7F67C0}" type="datetime1">
              <a:rPr lang="el-GR" smtClean="0"/>
              <a:t>19/4/2018</a:t>
            </a:fld>
            <a:endParaRPr lang="en-US" dirty="0"/>
          </a:p>
        </p:txBody>
      </p:sp>
      <p:sp>
        <p:nvSpPr>
          <p:cNvPr id="5" name="Θέση υποσέλιδου 4"/>
          <p:cNvSpPr>
            <a:spLocks noGrp="1"/>
          </p:cNvSpPr>
          <p:nvPr>
            <p:ph type="ftr" sz="quarter" idx="11"/>
          </p:nvPr>
        </p:nvSpPr>
        <p:spPr/>
        <p:txBody>
          <a:bodyPr rtlCol="0"/>
          <a:lstStyle/>
          <a:p>
            <a:pPr rtl="0"/>
            <a:r>
              <a:rPr lang="el"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1B7BAC7-FE87-40F6-AA24-4F4685D1B022}" type="slidenum">
              <a:rPr lang="el-GR" noProof="0" smtClean="0"/>
              <a:t>‹#›</a:t>
            </a:fld>
            <a:endParaRPr lang="el-GR"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241658" y="1709738"/>
            <a:ext cx="10105791" cy="2862262"/>
          </a:xfrm>
        </p:spPr>
        <p:txBody>
          <a:bodyPr rtlCol="0" anchor="b"/>
          <a:lstStyle>
            <a:lvl1pPr>
              <a:defRPr sz="6000"/>
            </a:lvl1pPr>
          </a:lstStyle>
          <a:p>
            <a:pPr rtl="0"/>
            <a:r>
              <a:rPr lang="el-GR"/>
              <a:t>Κάντε κλικ για να επεξεργαστείτε τον τίτλο υποδείγματος</a:t>
            </a:r>
            <a:endParaRPr lang="el" dirty="0"/>
          </a:p>
        </p:txBody>
      </p:sp>
      <p:sp>
        <p:nvSpPr>
          <p:cNvPr id="3" name="Θέση κειμένου 2"/>
          <p:cNvSpPr>
            <a:spLocks noGrp="1"/>
          </p:cNvSpPr>
          <p:nvPr>
            <p:ph type="body" idx="1" hasCustomPrompt="1"/>
          </p:nvPr>
        </p:nvSpPr>
        <p:spPr>
          <a:xfrm>
            <a:off x="1241658" y="4589463"/>
            <a:ext cx="10105791" cy="1500187"/>
          </a:xfrm>
        </p:spPr>
        <p:txBody>
          <a:bodyPr rtlCol="0"/>
          <a:lstStyle>
            <a:lvl1pPr marL="0" indent="0" rtl="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el-GR" dirty="0"/>
              <a:t>Κάντε κλικ για επεξεργασία των στυλ κειμένου του υποδείγματος</a:t>
            </a:r>
            <a:endParaRPr lang="el" dirty="0"/>
          </a:p>
        </p:txBody>
      </p:sp>
      <p:sp>
        <p:nvSpPr>
          <p:cNvPr id="4" name="Θέση ημερομηνίας 3"/>
          <p:cNvSpPr>
            <a:spLocks noGrp="1"/>
          </p:cNvSpPr>
          <p:nvPr>
            <p:ph type="dt" sz="half" idx="10"/>
          </p:nvPr>
        </p:nvSpPr>
        <p:spPr/>
        <p:txBody>
          <a:bodyPr rtlCol="0"/>
          <a:lstStyle/>
          <a:p>
            <a:pPr rtl="0"/>
            <a:fld id="{4AFF9A73-599D-4277-8B7B-5D29641E2D7E}" type="datetime1">
              <a:rPr lang="el-GR" smtClean="0"/>
              <a:t>19/4/2018</a:t>
            </a:fld>
            <a:endParaRPr lang="en-US" dirty="0"/>
          </a:p>
        </p:txBody>
      </p:sp>
      <p:sp>
        <p:nvSpPr>
          <p:cNvPr id="5" name="Θέση υποσέλιδου 4"/>
          <p:cNvSpPr>
            <a:spLocks noGrp="1"/>
          </p:cNvSpPr>
          <p:nvPr>
            <p:ph type="ftr" sz="quarter" idx="11"/>
          </p:nvPr>
        </p:nvSpPr>
        <p:spPr/>
        <p:txBody>
          <a:bodyPr rtlCol="0"/>
          <a:lstStyle/>
          <a:p>
            <a:pPr rtl="0"/>
            <a:r>
              <a:rPr lang="el"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1B7BAC7-FE87-40F6-AA24-4F4685D1B022}" type="slidenum">
              <a:rPr lang="el-GR" noProof="0" smtClean="0"/>
              <a:t>‹#›</a:t>
            </a:fld>
            <a:endParaRPr lang="el-GR"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 dirty="0"/>
          </a:p>
        </p:txBody>
      </p:sp>
      <p:sp>
        <p:nvSpPr>
          <p:cNvPr id="3" name="Θέση περιεχομένου 2"/>
          <p:cNvSpPr>
            <a:spLocks noGrp="1"/>
          </p:cNvSpPr>
          <p:nvPr>
            <p:ph sz="half" idx="1" hasCustomPrompt="1"/>
          </p:nvPr>
        </p:nvSpPr>
        <p:spPr>
          <a:xfrm>
            <a:off x="1569700" y="1825625"/>
            <a:ext cx="4754880" cy="4351338"/>
          </a:xfrm>
        </p:spPr>
        <p:txBody>
          <a:bodyPr rtlCol="0"/>
          <a:lstStyle>
            <a:lvl1pPr rtl="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endParaRPr lang="en-US" dirty="0"/>
          </a:p>
        </p:txBody>
      </p:sp>
      <p:sp>
        <p:nvSpPr>
          <p:cNvPr id="4" name="Θέση περιεχομένου 3"/>
          <p:cNvSpPr>
            <a:spLocks noGrp="1"/>
          </p:cNvSpPr>
          <p:nvPr>
            <p:ph sz="half" idx="2" hasCustomPrompt="1"/>
          </p:nvPr>
        </p:nvSpPr>
        <p:spPr>
          <a:xfrm>
            <a:off x="6605325" y="1825625"/>
            <a:ext cx="4754880" cy="4351338"/>
          </a:xfrm>
        </p:spPr>
        <p:txBody>
          <a:bodyPr rtlCol="0"/>
          <a:lstStyle>
            <a:lvl1pPr rtl="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p>
        </p:txBody>
      </p:sp>
      <p:sp>
        <p:nvSpPr>
          <p:cNvPr id="5" name="Θέση ημερομηνίας 4"/>
          <p:cNvSpPr>
            <a:spLocks noGrp="1"/>
          </p:cNvSpPr>
          <p:nvPr>
            <p:ph type="dt" sz="half" idx="10"/>
          </p:nvPr>
        </p:nvSpPr>
        <p:spPr/>
        <p:txBody>
          <a:bodyPr rtlCol="0"/>
          <a:lstStyle/>
          <a:p>
            <a:pPr rtl="0"/>
            <a:fld id="{9C9553D7-7FFA-4A22-83C2-3186B61BD08A}" type="datetime1">
              <a:rPr lang="el-GR" smtClean="0"/>
              <a:t>19/4/2018</a:t>
            </a:fld>
            <a:endParaRPr lang="en-US" dirty="0"/>
          </a:p>
        </p:txBody>
      </p:sp>
      <p:sp>
        <p:nvSpPr>
          <p:cNvPr id="6" name="Θέση υποσέλιδου 5"/>
          <p:cNvSpPr>
            <a:spLocks noGrp="1"/>
          </p:cNvSpPr>
          <p:nvPr>
            <p:ph type="ftr" sz="quarter" idx="11"/>
          </p:nvPr>
        </p:nvSpPr>
        <p:spPr/>
        <p:txBody>
          <a:bodyPr rtlCol="0"/>
          <a:lstStyle/>
          <a:p>
            <a:pPr rtl="0"/>
            <a:r>
              <a:rPr lang="el" dirty="0"/>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71B7BAC7-FE87-40F6-AA24-4F4685D1B022}" type="slidenum">
              <a:rPr lang="el-GR" noProof="0" smtClean="0"/>
              <a:t>‹#›</a:t>
            </a:fld>
            <a:endParaRPr lang="el-GR"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2324100" y="274638"/>
            <a:ext cx="9023350" cy="1143000"/>
          </a:xfrm>
        </p:spPr>
        <p:txBody>
          <a:bodyPr rtlCol="0"/>
          <a:lstStyle/>
          <a:p>
            <a:pPr rtl="0"/>
            <a:r>
              <a:rPr lang="el-GR"/>
              <a:t>Κάντε κλικ για να επεξεργαστείτε τον τίτλο υποδείγματος</a:t>
            </a:r>
            <a:endParaRPr lang="el" dirty="0"/>
          </a:p>
        </p:txBody>
      </p:sp>
      <p:sp>
        <p:nvSpPr>
          <p:cNvPr id="3" name="Θέση κειμένου 2"/>
          <p:cNvSpPr>
            <a:spLocks noGrp="1"/>
          </p:cNvSpPr>
          <p:nvPr>
            <p:ph type="body" idx="1" hasCustomPrompt="1"/>
          </p:nvPr>
        </p:nvSpPr>
        <p:spPr>
          <a:xfrm>
            <a:off x="1562100" y="1489075"/>
            <a:ext cx="4754880" cy="641350"/>
          </a:xfrm>
          <a:noFill/>
          <a:ln>
            <a:noFill/>
          </a:ln>
        </p:spPr>
        <p:txBody>
          <a:bodyPr rtlCol="0" anchor="b"/>
          <a:lstStyle>
            <a:lvl1pPr marL="0" indent="0" rtl="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dirty="0"/>
              <a:t>Κάντε κλικ για επεξεργασία των στυλ κειμένου του υποδείγματος</a:t>
            </a:r>
            <a:endParaRPr lang="el" dirty="0"/>
          </a:p>
        </p:txBody>
      </p:sp>
      <p:sp>
        <p:nvSpPr>
          <p:cNvPr id="4" name="Θέση περιεχομένου 3"/>
          <p:cNvSpPr>
            <a:spLocks noGrp="1"/>
          </p:cNvSpPr>
          <p:nvPr>
            <p:ph sz="half" idx="2" hasCustomPrompt="1"/>
          </p:nvPr>
        </p:nvSpPr>
        <p:spPr>
          <a:xfrm>
            <a:off x="1562100" y="2193925"/>
            <a:ext cx="4754880" cy="3978275"/>
          </a:xfrm>
        </p:spPr>
        <p:txBody>
          <a:bodyPr rtlCol="0"/>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p>
        </p:txBody>
      </p:sp>
      <p:sp>
        <p:nvSpPr>
          <p:cNvPr id="5" name="Θέση κειμένου 4"/>
          <p:cNvSpPr>
            <a:spLocks noGrp="1"/>
          </p:cNvSpPr>
          <p:nvPr>
            <p:ph type="body" sz="quarter" idx="3" hasCustomPrompt="1"/>
          </p:nvPr>
        </p:nvSpPr>
        <p:spPr>
          <a:xfrm>
            <a:off x="6598920" y="1489075"/>
            <a:ext cx="4754880" cy="641350"/>
          </a:xfrm>
          <a:noFill/>
          <a:ln>
            <a:noFill/>
          </a:ln>
        </p:spPr>
        <p:txBody>
          <a:bodyPr rtlCol="0" anchor="b"/>
          <a:lstStyle>
            <a:lvl1pPr marL="0" indent="0" rtl="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dirty="0"/>
              <a:t>Κάντε κλικ για επεξεργασία των στυλ κειμένου του υποδείγματος</a:t>
            </a:r>
            <a:endParaRPr lang="el" dirty="0"/>
          </a:p>
        </p:txBody>
      </p:sp>
      <p:sp>
        <p:nvSpPr>
          <p:cNvPr id="6" name="Θέση περιεχομένου 5"/>
          <p:cNvSpPr>
            <a:spLocks noGrp="1"/>
          </p:cNvSpPr>
          <p:nvPr>
            <p:ph sz="quarter" idx="4" hasCustomPrompt="1"/>
          </p:nvPr>
        </p:nvSpPr>
        <p:spPr>
          <a:xfrm>
            <a:off x="6598920" y="2193925"/>
            <a:ext cx="4754880" cy="3978275"/>
          </a:xfrm>
        </p:spPr>
        <p:txBody>
          <a:bodyPr rtlCol="0"/>
          <a:lstStyle>
            <a:lvl1pPr rtl="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p>
        </p:txBody>
      </p:sp>
      <p:sp>
        <p:nvSpPr>
          <p:cNvPr id="7" name="Θέση ημερομηνίας 6"/>
          <p:cNvSpPr>
            <a:spLocks noGrp="1"/>
          </p:cNvSpPr>
          <p:nvPr>
            <p:ph type="dt" sz="half" idx="10"/>
          </p:nvPr>
        </p:nvSpPr>
        <p:spPr/>
        <p:txBody>
          <a:bodyPr rtlCol="0"/>
          <a:lstStyle/>
          <a:p>
            <a:pPr rtl="0"/>
            <a:fld id="{6919B7B7-9AC2-490D-830F-1FC244D1A2CB}" type="datetime1">
              <a:rPr lang="el-GR" smtClean="0"/>
              <a:t>19/4/2018</a:t>
            </a:fld>
            <a:endParaRPr lang="en-US" dirty="0"/>
          </a:p>
        </p:txBody>
      </p:sp>
      <p:sp>
        <p:nvSpPr>
          <p:cNvPr id="8" name="Θέση υποσέλιδου 7"/>
          <p:cNvSpPr>
            <a:spLocks noGrp="1"/>
          </p:cNvSpPr>
          <p:nvPr>
            <p:ph type="ftr" sz="quarter" idx="11"/>
          </p:nvPr>
        </p:nvSpPr>
        <p:spPr/>
        <p:txBody>
          <a:bodyPr rtlCol="0"/>
          <a:lstStyle/>
          <a:p>
            <a:pPr rtl="0"/>
            <a:r>
              <a:rPr lang="el"/>
              <a:t>Προσθήκη υποσέλιδου</a:t>
            </a:r>
          </a:p>
        </p:txBody>
      </p:sp>
      <p:sp>
        <p:nvSpPr>
          <p:cNvPr id="9" name="Θέση αριθμού διαφάνειας 8"/>
          <p:cNvSpPr>
            <a:spLocks noGrp="1"/>
          </p:cNvSpPr>
          <p:nvPr>
            <p:ph type="sldNum" sz="quarter" idx="12"/>
          </p:nvPr>
        </p:nvSpPr>
        <p:spPr/>
        <p:txBody>
          <a:bodyPr rtlCol="0"/>
          <a:lstStyle/>
          <a:p>
            <a:pPr rtl="0"/>
            <a:fld id="{71B7BAC7-FE87-40F6-AA24-4F4685D1B022}" type="slidenum">
              <a:rPr lang="el-GR" noProof="0" smtClean="0"/>
              <a:t>‹#›</a:t>
            </a:fld>
            <a:endParaRPr lang="el-GR"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 dirty="0"/>
          </a:p>
        </p:txBody>
      </p:sp>
      <p:sp>
        <p:nvSpPr>
          <p:cNvPr id="3" name="Θέση ημερομηνίας 2"/>
          <p:cNvSpPr>
            <a:spLocks noGrp="1"/>
          </p:cNvSpPr>
          <p:nvPr>
            <p:ph type="dt" sz="half" idx="10"/>
          </p:nvPr>
        </p:nvSpPr>
        <p:spPr/>
        <p:txBody>
          <a:bodyPr rtlCol="0"/>
          <a:lstStyle/>
          <a:p>
            <a:pPr rtl="0"/>
            <a:fld id="{209E4852-5DA0-4F94-BDED-2BBD35B3B7D4}" type="datetime1">
              <a:rPr lang="el-GR" smtClean="0"/>
              <a:t>19/4/2018</a:t>
            </a:fld>
            <a:endParaRPr lang="en-US" dirty="0"/>
          </a:p>
        </p:txBody>
      </p:sp>
      <p:sp>
        <p:nvSpPr>
          <p:cNvPr id="4" name="Θέση υποσέλιδου 3"/>
          <p:cNvSpPr>
            <a:spLocks noGrp="1"/>
          </p:cNvSpPr>
          <p:nvPr>
            <p:ph type="ftr" sz="quarter" idx="11"/>
          </p:nvPr>
        </p:nvSpPr>
        <p:spPr/>
        <p:txBody>
          <a:bodyPr rtlCol="0"/>
          <a:lstStyle/>
          <a:p>
            <a:pPr rtl="0"/>
            <a:r>
              <a:rPr lang="el"/>
              <a:t>Προσθήκη υποσέλιδου</a:t>
            </a:r>
          </a:p>
        </p:txBody>
      </p:sp>
      <p:sp>
        <p:nvSpPr>
          <p:cNvPr id="5" name="Θέση αριθμού διαφάνειας 4"/>
          <p:cNvSpPr>
            <a:spLocks noGrp="1"/>
          </p:cNvSpPr>
          <p:nvPr>
            <p:ph type="sldNum" sz="quarter" idx="12"/>
          </p:nvPr>
        </p:nvSpPr>
        <p:spPr/>
        <p:txBody>
          <a:bodyPr rtlCol="0"/>
          <a:lstStyle/>
          <a:p>
            <a:pPr rtl="0"/>
            <a:fld id="{71B7BAC7-FE87-40F6-AA24-4F4685D1B022}" type="slidenum">
              <a:rPr lang="el-GR" noProof="0" smtClean="0"/>
              <a:t>‹#›</a:t>
            </a:fld>
            <a:endParaRPr lang="el-GR"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9CDF4912-A827-4533-A1C5-B146F9186627}" type="datetime1">
              <a:rPr lang="el-GR" smtClean="0"/>
              <a:t>19/4/2018</a:t>
            </a:fld>
            <a:endParaRPr lang="en-US"/>
          </a:p>
        </p:txBody>
      </p:sp>
      <p:sp>
        <p:nvSpPr>
          <p:cNvPr id="3" name="Θέση υποσέλιδου 2"/>
          <p:cNvSpPr>
            <a:spLocks noGrp="1"/>
          </p:cNvSpPr>
          <p:nvPr>
            <p:ph type="ftr" sz="quarter" idx="11"/>
          </p:nvPr>
        </p:nvSpPr>
        <p:spPr/>
        <p:txBody>
          <a:bodyPr rtlCol="0"/>
          <a:lstStyle/>
          <a:p>
            <a:pPr rtl="0"/>
            <a:r>
              <a:rPr lang="el"/>
              <a:t>Προσθήκη υποσέλιδου</a:t>
            </a:r>
          </a:p>
        </p:txBody>
      </p:sp>
      <p:sp>
        <p:nvSpPr>
          <p:cNvPr id="4" name="Θέση αριθμού διαφάνειας 3"/>
          <p:cNvSpPr>
            <a:spLocks noGrp="1"/>
          </p:cNvSpPr>
          <p:nvPr>
            <p:ph type="sldNum" sz="quarter" idx="12"/>
          </p:nvPr>
        </p:nvSpPr>
        <p:spPr/>
        <p:txBody>
          <a:bodyPr rtlCol="0"/>
          <a:lstStyle/>
          <a:p>
            <a:pPr rtl="0"/>
            <a:fld id="{71B7BAC7-FE87-40F6-AA24-4F4685D1B022}" type="slidenum">
              <a:rPr lang="el-GR" noProof="0" smtClean="0"/>
              <a:t>‹#›</a:t>
            </a:fld>
            <a:endParaRPr lang="el-GR"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562100" y="457200"/>
            <a:ext cx="3932237" cy="1600200"/>
          </a:xfrm>
        </p:spPr>
        <p:txBody>
          <a:bodyPr rtlCol="0" anchor="b"/>
          <a:lstStyle>
            <a:lvl1pPr>
              <a:defRPr sz="3200"/>
            </a:lvl1pPr>
          </a:lstStyle>
          <a:p>
            <a:pPr rtl="0"/>
            <a:r>
              <a:rPr lang="el-GR"/>
              <a:t>Κάντε κλικ για να επεξεργαστείτε τον τίτλο υποδείγματος</a:t>
            </a:r>
            <a:endParaRPr lang="el" dirty="0"/>
          </a:p>
        </p:txBody>
      </p:sp>
      <p:sp>
        <p:nvSpPr>
          <p:cNvPr id="3" name="Θέση περιεχομένου 2"/>
          <p:cNvSpPr>
            <a:spLocks noGrp="1"/>
          </p:cNvSpPr>
          <p:nvPr>
            <p:ph idx="1" hasCustomPrompt="1"/>
          </p:nvPr>
        </p:nvSpPr>
        <p:spPr>
          <a:xfrm>
            <a:off x="5678905" y="987425"/>
            <a:ext cx="5676483" cy="4873625"/>
          </a:xfrm>
        </p:spPr>
        <p:txBody>
          <a:bodyPr rtlCol="0"/>
          <a:lstStyle>
            <a:lvl1pPr rtl="0">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endParaRPr lang="en-US" dirty="0"/>
          </a:p>
        </p:txBody>
      </p:sp>
      <p:sp>
        <p:nvSpPr>
          <p:cNvPr id="4" name="Θέση κειμένου 3"/>
          <p:cNvSpPr>
            <a:spLocks noGrp="1"/>
          </p:cNvSpPr>
          <p:nvPr>
            <p:ph type="body" sz="half" idx="2" hasCustomPrompt="1"/>
          </p:nvPr>
        </p:nvSpPr>
        <p:spPr>
          <a:xfrm>
            <a:off x="1562100" y="2101850"/>
            <a:ext cx="3932237" cy="3759200"/>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dirty="0"/>
              <a:t>Κάντε κλικ για επεξεργασία των στυλ κειμένου του υποδείγματος</a:t>
            </a:r>
            <a:endParaRPr lang="el" dirty="0"/>
          </a:p>
        </p:txBody>
      </p:sp>
      <p:sp>
        <p:nvSpPr>
          <p:cNvPr id="5" name="Θέση ημερομηνίας 4"/>
          <p:cNvSpPr>
            <a:spLocks noGrp="1"/>
          </p:cNvSpPr>
          <p:nvPr>
            <p:ph type="dt" sz="half" idx="10"/>
          </p:nvPr>
        </p:nvSpPr>
        <p:spPr/>
        <p:txBody>
          <a:bodyPr rtlCol="0"/>
          <a:lstStyle/>
          <a:p>
            <a:pPr rtl="0"/>
            <a:fld id="{D3826928-69F3-4830-86E4-140AE5B35980}" type="datetime1">
              <a:rPr lang="el-GR" smtClean="0"/>
              <a:t>19/4/2018</a:t>
            </a:fld>
            <a:endParaRPr lang="en-US"/>
          </a:p>
        </p:txBody>
      </p:sp>
      <p:sp>
        <p:nvSpPr>
          <p:cNvPr id="6" name="Θέση υποσέλιδου 5"/>
          <p:cNvSpPr>
            <a:spLocks noGrp="1"/>
          </p:cNvSpPr>
          <p:nvPr>
            <p:ph type="ftr" sz="quarter" idx="11"/>
          </p:nvPr>
        </p:nvSpPr>
        <p:spPr/>
        <p:txBody>
          <a:bodyPr rtlCol="0"/>
          <a:lstStyle/>
          <a:p>
            <a:pPr rtl="0"/>
            <a:r>
              <a:rPr lang="el"/>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71B7BAC7-FE87-40F6-AA24-4F4685D1B022}" type="slidenum">
              <a:rPr lang="el-GR" noProof="0" smtClean="0"/>
              <a:t>‹#›</a:t>
            </a:fld>
            <a:endParaRPr lang="el-GR"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9" name="Τίτλος 1"/>
          <p:cNvSpPr>
            <a:spLocks noGrp="1"/>
          </p:cNvSpPr>
          <p:nvPr>
            <p:ph type="title" hasCustomPrompt="1"/>
          </p:nvPr>
        </p:nvSpPr>
        <p:spPr>
          <a:xfrm>
            <a:off x="1562100" y="457200"/>
            <a:ext cx="3932237" cy="1600200"/>
          </a:xfrm>
        </p:spPr>
        <p:txBody>
          <a:bodyPr rtlCol="0" anchor="b"/>
          <a:lstStyle>
            <a:lvl1pPr rtl="0">
              <a:defRPr sz="3200"/>
            </a:lvl1pPr>
          </a:lstStyle>
          <a:p>
            <a:pPr rtl="0"/>
            <a:r>
              <a:rPr lang="el" dirty="0"/>
              <a:t>Κάντε κλικ για να επεξεργαστείτε το Στυλ κύριου τίτλου</a:t>
            </a:r>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l" dirty="0"/>
          </a:p>
        </p:txBody>
      </p:sp>
      <p:sp>
        <p:nvSpPr>
          <p:cNvPr id="8" name="Θέση κειμένου 3"/>
          <p:cNvSpPr>
            <a:spLocks noGrp="1"/>
          </p:cNvSpPr>
          <p:nvPr>
            <p:ph type="body" sz="half" idx="2" hasCustomPrompt="1"/>
          </p:nvPr>
        </p:nvSpPr>
        <p:spPr>
          <a:xfrm>
            <a:off x="1562100" y="2101850"/>
            <a:ext cx="3932237" cy="3759200"/>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dirty="0"/>
              <a:t>Κάντε κλικ για επεξεργασία των στυλ κειμένου του υποδείγματος</a:t>
            </a:r>
            <a:endParaRPr lang="el" dirty="0"/>
          </a:p>
        </p:txBody>
      </p:sp>
      <p:sp>
        <p:nvSpPr>
          <p:cNvPr id="5" name="Θέση ημερομηνίας 4"/>
          <p:cNvSpPr>
            <a:spLocks noGrp="1"/>
          </p:cNvSpPr>
          <p:nvPr>
            <p:ph type="dt" sz="half" idx="10"/>
          </p:nvPr>
        </p:nvSpPr>
        <p:spPr/>
        <p:txBody>
          <a:bodyPr rtlCol="0"/>
          <a:lstStyle/>
          <a:p>
            <a:pPr rtl="0"/>
            <a:fld id="{79F5F740-8E3E-4E83-B74C-40E946350C6A}" type="datetime1">
              <a:rPr lang="el-GR" smtClean="0"/>
              <a:t>19/4/2018</a:t>
            </a:fld>
            <a:endParaRPr lang="en-US"/>
          </a:p>
        </p:txBody>
      </p:sp>
      <p:sp>
        <p:nvSpPr>
          <p:cNvPr id="6" name="Θέση υποσέλιδου 5"/>
          <p:cNvSpPr>
            <a:spLocks noGrp="1"/>
          </p:cNvSpPr>
          <p:nvPr>
            <p:ph type="ftr" sz="quarter" idx="11"/>
          </p:nvPr>
        </p:nvSpPr>
        <p:spPr/>
        <p:txBody>
          <a:bodyPr rtlCol="0"/>
          <a:lstStyle/>
          <a:p>
            <a:pPr rtl="0"/>
            <a:r>
              <a:rPr lang="el"/>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71B7BAC7-FE87-40F6-AA24-4F4685D1B022}" type="slidenum">
              <a:rPr lang="el-GR" noProof="0" smtClean="0"/>
              <a:t>‹#›</a:t>
            </a:fld>
            <a:endParaRPr lang="el-GR"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el" dirty="0"/>
              <a:t>Κάντε κλικ για να επεξεργαστείτε το Στυλ κύριου τίτλου</a:t>
            </a:r>
          </a:p>
        </p:txBody>
      </p:sp>
      <p:sp>
        <p:nvSpPr>
          <p:cNvPr id="3" name="Θέση κειμένου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rtl="0"/>
            <a:r>
              <a:rPr lang="el-GR" dirty="0"/>
              <a:t>Κάντε κλικ για επεξεργασία των στυλ κειμένου του υποδείγματος</a:t>
            </a:r>
            <a:r>
              <a:rPr lang="el" dirty="0"/>
              <a:t>Δεύτερου επιπέδου</a:t>
            </a:r>
          </a:p>
          <a:p>
            <a:pPr lvl="2" rtl="0"/>
            <a:r>
              <a:rPr lang="el" dirty="0"/>
              <a:t>Τρίτου επιπέδου</a:t>
            </a:r>
          </a:p>
          <a:p>
            <a:pPr lvl="3" rtl="0"/>
            <a:r>
              <a:rPr lang="el" dirty="0"/>
              <a:t>Τέταρτου επιπέδου</a:t>
            </a:r>
          </a:p>
          <a:p>
            <a:pPr lvl="4" rtl="0"/>
            <a:r>
              <a:rPr lang="el" dirty="0"/>
              <a:t>Πέμπτου επιπέδου</a:t>
            </a:r>
            <a:endParaRPr lang="en-US" dirty="0"/>
          </a:p>
        </p:txBody>
      </p:sp>
      <p:sp>
        <p:nvSpPr>
          <p:cNvPr id="4" name="Θέση ημερομηνίας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DAEF5310-084B-4F92-8B78-7BA35F2F7B6A}" type="datetime1">
              <a:rPr lang="el-GR" smtClean="0"/>
              <a:t>19/4/2018</a:t>
            </a:fld>
            <a:endParaRPr lang="en-US"/>
          </a:p>
        </p:txBody>
      </p:sp>
      <p:sp>
        <p:nvSpPr>
          <p:cNvPr id="5" name="Θέση υποσέλιδου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el"/>
              <a:t>Προσθήκη υποσέλιδου</a:t>
            </a:r>
            <a:endParaRPr lang="en-US" dirty="0"/>
          </a:p>
        </p:txBody>
      </p:sp>
      <p:sp>
        <p:nvSpPr>
          <p:cNvPr id="6" name="Θέση αριθμού διαφάνειας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en-US" smtClean="0"/>
              <a:pPr/>
              <a:t>‹#›</a:t>
            </a:fld>
            <a:endParaRPr lang="en-US"/>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rcel.enl.uoa.gr/xenesglosses/genikoideiktes.htm" TargetMode="External"/><Relationship Id="rId2" Type="http://schemas.openxmlformats.org/officeDocument/2006/relationships/slide" Target="slide24.xml"/><Relationship Id="rId1" Type="http://schemas.openxmlformats.org/officeDocument/2006/relationships/slideLayout" Target="../slideLayouts/slideLayout2.xml"/><Relationship Id="rId4" Type="http://schemas.openxmlformats.org/officeDocument/2006/relationships/hyperlink" Target="http://rcel.enl.uoa.gr/xenesglosses/analdiktes2.htm"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rcel.enl.uoa.gr/xenesglosses/branche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928;&#945;&#961;&#945;&#948;&#959;&#964;&#941;&#959;%201/&#928;&#945;&#961;&#945;&#948;&#959;&#964;&#941;&#959;%201_&#921;&#932;/&#931;&#949;&#957;&#940;&#961;&#953;&#945;%20&#953;&#964;&#945;&#955;&#953;&#954;&#974;&#957;/&#934;&#973;&#955;&#955;&#959;%20&#949;&#961;&#947;&#945;&#963;&#943;&#945;&#962;%202.docx" TargetMode="External"/><Relationship Id="rId2" Type="http://schemas.openxmlformats.org/officeDocument/2006/relationships/hyperlink" Target="../&#928;&#945;&#961;&#945;&#948;&#959;&#964;&#941;&#959;%201/&#928;&#945;&#961;&#945;&#948;&#959;&#964;&#941;&#959;%201_&#921;&#932;/&#931;&#949;&#957;&#940;&#961;&#953;&#945;%20&#953;&#964;&#945;&#955;&#953;&#954;&#974;&#957;/&#931;&#949;&#957;&#940;&#961;&#953;&#959;%20&#921;&#964;&#945;&#955;&#953;&#954;&#942;&#962;%202_&#913;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a:t>Θεωρητικό πλαίσιο ΕΠΣ-ξγ</a:t>
            </a:r>
            <a:endParaRPr lang="el" dirty="0"/>
          </a:p>
        </p:txBody>
      </p:sp>
      <p:sp>
        <p:nvSpPr>
          <p:cNvPr id="3" name="Υπότιτλος 2"/>
          <p:cNvSpPr>
            <a:spLocks noGrp="1"/>
          </p:cNvSpPr>
          <p:nvPr>
            <p:ph type="subTitle" idx="1"/>
          </p:nvPr>
        </p:nvSpPr>
        <p:spPr/>
        <p:txBody>
          <a:bodyPr rtlCol="0"/>
          <a:lstStyle/>
          <a:p>
            <a:pPr rtl="0"/>
            <a:r>
              <a:rPr lang="el-GR" dirty="0"/>
              <a:t>Παιδαγωγικές αρχές, γλωσσολογικό μοντέλο, φιλοσοφία αξιολόγησης</a:t>
            </a:r>
            <a:endParaRPr lang="en-US" dirty="0"/>
          </a:p>
        </p:txBody>
      </p:sp>
      <p:pic>
        <p:nvPicPr>
          <p:cNvPr id="1026" name="Picture 2" descr="ÎÎ½ÏÏÎ¹ÏÎ¿ÏÏÎ¿ ÎÎºÏÎ±Î¹Î´ÎµÏÏÎ¹ÎºÎ®Ï Î Î¿Î»Î¹ÏÎ¹ÎºÎ®Ï">
            <a:extLst>
              <a:ext uri="{FF2B5EF4-FFF2-40B4-BE49-F238E27FC236}">
                <a16:creationId xmlns:a16="http://schemas.microsoft.com/office/drawing/2014/main" xmlns="" id="{3BE6993A-7C85-4681-AE19-6BD0B4578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43" y="296862"/>
            <a:ext cx="5444847" cy="1209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3C11C339-2FE9-42D0-9123-9EF1A895139D}"/>
              </a:ext>
            </a:extLst>
          </p:cNvPr>
          <p:cNvSpPr txBox="1"/>
          <p:nvPr/>
        </p:nvSpPr>
        <p:spPr>
          <a:xfrm>
            <a:off x="3719848" y="4050308"/>
            <a:ext cx="4752304" cy="923330"/>
          </a:xfrm>
          <a:prstGeom prst="rect">
            <a:avLst/>
          </a:prstGeom>
          <a:noFill/>
          <a:ln>
            <a:solidFill>
              <a:schemeClr val="bg2"/>
            </a:solidFill>
          </a:ln>
        </p:spPr>
        <p:txBody>
          <a:bodyPr wrap="square" rtlCol="0" anchor="ctr" anchorCtr="1">
            <a:spAutoFit/>
          </a:bodyPr>
          <a:lstStyle/>
          <a:p>
            <a:pPr algn="ctr"/>
            <a:r>
              <a:rPr lang="el-GR" dirty="0">
                <a:effectLst>
                  <a:outerShdw blurRad="38100" dist="38100" dir="2700000" algn="tl">
                    <a:srgbClr val="000000">
                      <a:alpha val="43137"/>
                    </a:srgbClr>
                  </a:outerShdw>
                </a:effectLst>
              </a:rPr>
              <a:t>Αντώνης Βεντούρης</a:t>
            </a:r>
          </a:p>
          <a:p>
            <a:pPr algn="ctr"/>
            <a:r>
              <a:rPr lang="el-GR" dirty="0">
                <a:effectLst>
                  <a:outerShdw blurRad="38100" dist="38100" dir="2700000" algn="tl">
                    <a:srgbClr val="000000">
                      <a:alpha val="43137"/>
                    </a:srgbClr>
                  </a:outerShdw>
                </a:effectLst>
              </a:rPr>
              <a:t>Επίκουρος καθηγητής διδακτικής των γλωσσών</a:t>
            </a:r>
          </a:p>
          <a:p>
            <a:pPr algn="ctr"/>
            <a:r>
              <a:rPr lang="el-GR" dirty="0">
                <a:effectLst>
                  <a:outerShdw blurRad="38100" dist="38100" dir="2700000" algn="tl">
                    <a:srgbClr val="000000">
                      <a:alpha val="43137"/>
                    </a:srgbClr>
                  </a:outerShdw>
                </a:effectLst>
              </a:rPr>
              <a:t>Αριστοτέλειο Πανεπιστήμιο Θεσσαλονίκης</a:t>
            </a:r>
            <a:endParaRPr lang="en-US" dirty="0">
              <a:effectLst>
                <a:outerShdw blurRad="38100" dist="38100" dir="2700000" algn="tl">
                  <a:srgbClr val="000000">
                    <a:alpha val="43137"/>
                  </a:srgbClr>
                </a:outerShdw>
              </a:effectLst>
            </a:endParaRPr>
          </a:p>
        </p:txBody>
      </p:sp>
      <p:sp>
        <p:nvSpPr>
          <p:cNvPr id="5" name="Rectangle 2"/>
          <p:cNvSpPr>
            <a:spLocks noChangeArrowheads="1"/>
          </p:cNvSpPr>
          <p:nvPr/>
        </p:nvSpPr>
        <p:spPr bwMode="auto">
          <a:xfrm>
            <a:off x="2844800" y="5430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l-GR" sz="1800" b="0" i="0" u="none" strike="noStrike" cap="none" normalizeH="0" baseline="0" smtClean="0">
              <a:ln>
                <a:noFill/>
              </a:ln>
              <a:solidFill>
                <a:schemeClr val="tx1"/>
              </a:solidFill>
              <a:effectLst/>
              <a:latin typeface="Arial" panose="020B0604020202020204" pitchFamily="34" charset="0"/>
            </a:endParaRPr>
          </a:p>
        </p:txBody>
      </p:sp>
      <p:pic>
        <p:nvPicPr>
          <p:cNvPr id="1025" name="Εικόνα 1" descr="LOGO COMP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5888038"/>
            <a:ext cx="6315075" cy="857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844800" y="67452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Rectangle 8"/>
          <p:cNvSpPr/>
          <p:nvPr/>
        </p:nvSpPr>
        <p:spPr>
          <a:xfrm>
            <a:off x="389066" y="1250003"/>
            <a:ext cx="6096000" cy="1040798"/>
          </a:xfrm>
          <a:prstGeom prst="rect">
            <a:avLst/>
          </a:prstGeom>
        </p:spPr>
        <p:txBody>
          <a:bodyPr>
            <a:spAutoFit/>
          </a:bodyPr>
          <a:lstStyle/>
          <a:p>
            <a:pPr marL="457200" marR="280670" algn="ctr">
              <a:lnSpc>
                <a:spcPct val="115000"/>
              </a:lnSpc>
              <a:spcBef>
                <a:spcPts val="240"/>
              </a:spcBef>
              <a:spcAft>
                <a:spcPts val="240"/>
              </a:spcAft>
            </a:pPr>
            <a:r>
              <a:rPr lang="el-GR" sz="1100" b="1" kern="100" dirty="0">
                <a:solidFill>
                  <a:schemeClr val="accent1">
                    <a:lumMod val="75000"/>
                  </a:schemeClr>
                </a:solidFill>
                <a:latin typeface="Calibri" panose="020F0502020204030204" pitchFamily="34" charset="0"/>
                <a:ea typeface="SimSun" panose="02010600030101010101" pitchFamily="2" charset="-122"/>
                <a:cs typeface="Times New Roman" panose="02020603050405020304" pitchFamily="18" charset="0"/>
              </a:rPr>
              <a:t>ΠΡΑΞΗ: «Παρεμβάσεις επιμόρφωσης για την ενίσχυση των σχολικών δομών του εκπαιδευτικού συστήματος</a:t>
            </a:r>
            <a:r>
              <a:rPr lang="el-GR" sz="11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 ΚΩΔ. ΟΠΣ (</a:t>
            </a:r>
            <a:r>
              <a:rPr lang="en-US" sz="11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MIS</a:t>
            </a:r>
            <a:r>
              <a:rPr lang="el-GR" sz="1100" b="1"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5004204</a:t>
            </a:r>
            <a:endParaRPr lang="el-GR" sz="11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a:p>
            <a:pPr algn="ctr">
              <a:spcBef>
                <a:spcPts val="240"/>
              </a:spcBef>
              <a:spcAft>
                <a:spcPts val="240"/>
              </a:spcAft>
            </a:pPr>
            <a:r>
              <a:rPr lang="el-GR" sz="1100" b="1" dirty="0">
                <a:solidFill>
                  <a:schemeClr val="accent1">
                    <a:lumMod val="75000"/>
                  </a:schemeClr>
                </a:solidFill>
                <a:latin typeface="Calibri" panose="020F0502020204030204" pitchFamily="34" charset="0"/>
                <a:ea typeface="Times New Roman" panose="02020603050405020304" pitchFamily="18" charset="0"/>
              </a:rPr>
              <a:t>Δράση 2 «Επιμόρφωση Εκπαιδευτικών στα Νέα Προγράμματα Σπουδών των Ξένων Γλωσσών – Ενιαίο Πρόγραμμα Σπουδών των Ξένων Γλωσσών (ΕΠΣ-ΞΓ) και Προγράμματα Εκμάθησης Αγγλικής στην Πρώιμη Παιδική Ηλικία (ΠΕΑΠ)»</a:t>
            </a:r>
            <a:endParaRPr lang="el-GR" sz="1100" dirty="0">
              <a:solidFill>
                <a:schemeClr val="accent1">
                  <a:lumMod val="75000"/>
                </a:schemeClr>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333D57D-AAE9-4C88-B48B-D670A3374BC2}"/>
              </a:ext>
            </a:extLst>
          </p:cNvPr>
          <p:cNvSpPr>
            <a:spLocks noGrp="1"/>
          </p:cNvSpPr>
          <p:nvPr>
            <p:ph type="title"/>
          </p:nvPr>
        </p:nvSpPr>
        <p:spPr/>
        <p:txBody>
          <a:bodyPr/>
          <a:lstStyle/>
          <a:p>
            <a:r>
              <a:rPr lang="el-GR" dirty="0"/>
              <a:t>Θεωρητικό υπόβαθρο ΕΠΣ-ξγ Ι</a:t>
            </a:r>
            <a:r>
              <a:rPr lang="it-IT" dirty="0"/>
              <a:t>V</a:t>
            </a:r>
            <a:r>
              <a:rPr lang="el-GR" dirty="0"/>
              <a:t>/</a:t>
            </a:r>
            <a:r>
              <a:rPr lang="it-IT" dirty="0"/>
              <a:t>IV</a:t>
            </a:r>
            <a:endParaRPr lang="en-US" dirty="0"/>
          </a:p>
        </p:txBody>
      </p:sp>
      <p:sp>
        <p:nvSpPr>
          <p:cNvPr id="3" name="Θέση περιεχομένου 2">
            <a:extLst>
              <a:ext uri="{FF2B5EF4-FFF2-40B4-BE49-F238E27FC236}">
                <a16:creationId xmlns:a16="http://schemas.microsoft.com/office/drawing/2014/main" xmlns="" id="{1A12C088-65E0-4BA1-BDCE-89B5CCF322DD}"/>
              </a:ext>
            </a:extLst>
          </p:cNvPr>
          <p:cNvSpPr>
            <a:spLocks noGrp="1"/>
          </p:cNvSpPr>
          <p:nvPr>
            <p:ph idx="1"/>
          </p:nvPr>
        </p:nvSpPr>
        <p:spPr/>
        <p:txBody>
          <a:bodyPr>
            <a:normAutofit/>
          </a:bodyPr>
          <a:lstStyle/>
          <a:p>
            <a:r>
              <a:rPr lang="el-GR" dirty="0"/>
              <a:t>Η προσέγγιση της γλώσσας που υιοθετεί το ΕΠΣ-ξγ είναι </a:t>
            </a:r>
            <a:r>
              <a:rPr lang="el-GR" b="1" dirty="0"/>
              <a:t>σημειωτική-λειτουργική</a:t>
            </a:r>
            <a:r>
              <a:rPr lang="el-GR" dirty="0"/>
              <a:t>, αντιμετωπίζει δηλαδή τη γλώσσα </a:t>
            </a:r>
            <a:r>
              <a:rPr lang="el-GR" dirty="0" smtClean="0"/>
              <a:t>ως </a:t>
            </a:r>
            <a:r>
              <a:rPr lang="el-GR" dirty="0"/>
              <a:t>κοινωνική πρακτική. Στη βάση αυτή της λογικής, ο λόγος που παράγεται αποκτά νόημα βάσει πολιτισμικών και κοινωνικών σημείων που τον πλαισιώνουν.</a:t>
            </a:r>
            <a:endParaRPr lang="it-IT" dirty="0"/>
          </a:p>
          <a:p>
            <a:r>
              <a:rPr lang="el-GR" dirty="0"/>
              <a:t>Η εκμάθηση της γλώσσας</a:t>
            </a:r>
            <a:r>
              <a:rPr lang="it-IT" dirty="0"/>
              <a:t> </a:t>
            </a:r>
            <a:r>
              <a:rPr lang="el-GR" dirty="0"/>
              <a:t>συντελείται μέσω μιας </a:t>
            </a:r>
            <a:r>
              <a:rPr lang="el-GR" dirty="0" err="1"/>
              <a:t>διαδραστικής-ανακαλυπτικής</a:t>
            </a:r>
            <a:r>
              <a:rPr lang="el-GR" dirty="0"/>
              <a:t> διαδικασίας θέτοντας το μαθητή στη θέση του ενεργού υποκειμένου. </a:t>
            </a:r>
            <a:endParaRPr lang="it-IT" dirty="0"/>
          </a:p>
          <a:p>
            <a:r>
              <a:rPr lang="el-GR" dirty="0"/>
              <a:t>Η γλωσσομάθεια αντιμετωπίζεται ως </a:t>
            </a:r>
            <a:r>
              <a:rPr lang="el-GR" dirty="0" smtClean="0"/>
              <a:t>ανάπτυξη </a:t>
            </a:r>
            <a:r>
              <a:rPr lang="el-GR" dirty="0" err="1" smtClean="0"/>
              <a:t>πολυγραμματισμών</a:t>
            </a:r>
            <a:r>
              <a:rPr lang="el-GR" dirty="0" smtClean="0"/>
              <a:t>, </a:t>
            </a:r>
            <a:r>
              <a:rPr lang="el-GR" dirty="0"/>
              <a:t>σε μία ή/και περισσότερες γλώσσες.</a:t>
            </a:r>
          </a:p>
          <a:p>
            <a:endParaRPr lang="en-US" dirty="0"/>
          </a:p>
        </p:txBody>
      </p:sp>
    </p:spTree>
    <p:extLst>
      <p:ext uri="{BB962C8B-B14F-4D97-AF65-F5344CB8AC3E}">
        <p14:creationId xmlns:p14="http://schemas.microsoft.com/office/powerpoint/2010/main" val="211855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5C214E7-163E-4064-BA12-88433B3D69BA}"/>
              </a:ext>
            </a:extLst>
          </p:cNvPr>
          <p:cNvSpPr>
            <a:spLocks noGrp="1"/>
          </p:cNvSpPr>
          <p:nvPr>
            <p:ph type="title"/>
          </p:nvPr>
        </p:nvSpPr>
        <p:spPr/>
        <p:txBody>
          <a:bodyPr/>
          <a:lstStyle/>
          <a:p>
            <a:r>
              <a:rPr lang="el-GR" dirty="0"/>
              <a:t>Εργαλεία ΕΠΣ-ξγ Ι/ΙΙΙ</a:t>
            </a:r>
            <a:endParaRPr lang="en-US" dirty="0"/>
          </a:p>
        </p:txBody>
      </p:sp>
      <p:sp>
        <p:nvSpPr>
          <p:cNvPr id="3" name="Θέση περιεχομένου 2">
            <a:extLst>
              <a:ext uri="{FF2B5EF4-FFF2-40B4-BE49-F238E27FC236}">
                <a16:creationId xmlns:a16="http://schemas.microsoft.com/office/drawing/2014/main" xmlns="" id="{431E5297-6275-4F4D-B4C9-6EDD0944977E}"/>
              </a:ext>
            </a:extLst>
          </p:cNvPr>
          <p:cNvSpPr>
            <a:spLocks noGrp="1"/>
          </p:cNvSpPr>
          <p:nvPr>
            <p:ph idx="1"/>
          </p:nvPr>
        </p:nvSpPr>
        <p:spPr/>
        <p:txBody>
          <a:bodyPr>
            <a:normAutofit fontScale="77500" lnSpcReduction="20000"/>
          </a:bodyPr>
          <a:lstStyle/>
          <a:p>
            <a:r>
              <a:rPr lang="el-GR" dirty="0">
                <a:hlinkClick r:id="rId2" action="ppaction://hlinksldjump"/>
              </a:rPr>
              <a:t>Οι ώρες του ωρολογίου προγράμματος που απαιτούνται για να φτάσει</a:t>
            </a:r>
          </a:p>
          <a:p>
            <a:pPr marL="0" indent="0">
              <a:buNone/>
            </a:pPr>
            <a:r>
              <a:rPr lang="el-GR" dirty="0">
                <a:hlinkClick r:id="rId2" action="ppaction://hlinksldjump"/>
              </a:rPr>
              <a:t>ένας μαθητής στο κάθε ένα επίπεδο γλωσσομάθειας.</a:t>
            </a:r>
            <a:endParaRPr lang="el-GR" dirty="0"/>
          </a:p>
          <a:p>
            <a:r>
              <a:rPr lang="el-GR" dirty="0">
                <a:hlinkClick r:id="rId3"/>
              </a:rPr>
              <a:t>Οι δείκτες γλωσσικής επάρκειας κατά επίπεδο γλωσσομάθειας (και</a:t>
            </a:r>
          </a:p>
          <a:p>
            <a:pPr marL="0" indent="0">
              <a:buNone/>
            </a:pPr>
            <a:r>
              <a:rPr lang="el-GR" dirty="0">
                <a:hlinkClick r:id="rId3"/>
              </a:rPr>
              <a:t>όχι κατά τάξη)</a:t>
            </a:r>
            <a:endParaRPr lang="el-GR" dirty="0"/>
          </a:p>
          <a:p>
            <a:r>
              <a:rPr lang="el-GR" dirty="0">
                <a:hlinkClick r:id="rId4"/>
              </a:rPr>
              <a:t>Αναλυτικές περιγραφές των επικοινωνιακών ενεργειών/ δράσεων που</a:t>
            </a:r>
          </a:p>
          <a:p>
            <a:pPr marL="0" indent="0">
              <a:buNone/>
            </a:pPr>
            <a:r>
              <a:rPr lang="el-GR" dirty="0">
                <a:hlinkClick r:id="rId4"/>
              </a:rPr>
              <a:t>θα πρέπει να μπορεί να κάνει ο μαθητής σε κάθε επίπεδο γλωσσομάθειας</a:t>
            </a:r>
          </a:p>
          <a:p>
            <a:pPr marL="0" indent="0">
              <a:buNone/>
            </a:pPr>
            <a:r>
              <a:rPr lang="el-GR" dirty="0">
                <a:hlinkClick r:id="rId4"/>
              </a:rPr>
              <a:t>και οι οποίες </a:t>
            </a:r>
            <a:r>
              <a:rPr lang="el-GR" dirty="0" smtClean="0">
                <a:hlinkClick r:id="rId4"/>
              </a:rPr>
              <a:t>αφορούν τις ικανότητες:</a:t>
            </a:r>
            <a:endParaRPr lang="el-GR" dirty="0"/>
          </a:p>
          <a:p>
            <a:pPr marL="457200" lvl="1" indent="0">
              <a:buNone/>
            </a:pPr>
            <a:r>
              <a:rPr lang="el-GR" dirty="0"/>
              <a:t>• Κατανόηση γραπτού λόγου</a:t>
            </a:r>
          </a:p>
          <a:p>
            <a:pPr marL="457200" lvl="1" indent="0">
              <a:buNone/>
            </a:pPr>
            <a:r>
              <a:rPr lang="el-GR" dirty="0"/>
              <a:t>• Παραγωγή γραπτού λόγου και γραπτή διάδραση</a:t>
            </a:r>
          </a:p>
          <a:p>
            <a:pPr marL="457200" lvl="1" indent="0">
              <a:buNone/>
            </a:pPr>
            <a:r>
              <a:rPr lang="el-GR" dirty="0"/>
              <a:t>• Γραπτή διαμεσολάβηση</a:t>
            </a:r>
          </a:p>
          <a:p>
            <a:pPr marL="457200" lvl="1" indent="0">
              <a:buNone/>
            </a:pPr>
            <a:r>
              <a:rPr lang="el-GR" dirty="0"/>
              <a:t>• Κατανόηση προφορικού λόγου</a:t>
            </a:r>
          </a:p>
          <a:p>
            <a:pPr marL="457200" lvl="1" indent="0">
              <a:buNone/>
            </a:pPr>
            <a:r>
              <a:rPr lang="el-GR" dirty="0"/>
              <a:t>• Παραγωγή προφορικού λόγου και προφορική διάδραση</a:t>
            </a:r>
          </a:p>
          <a:p>
            <a:pPr marL="457200" lvl="1" indent="0">
              <a:buNone/>
            </a:pPr>
            <a:r>
              <a:rPr lang="el-GR" dirty="0"/>
              <a:t>• Προφορική διαμεσολάβηση</a:t>
            </a:r>
            <a:endParaRPr lang="en-US" dirty="0"/>
          </a:p>
        </p:txBody>
      </p:sp>
    </p:spTree>
    <p:extLst>
      <p:ext uri="{BB962C8B-B14F-4D97-AF65-F5344CB8AC3E}">
        <p14:creationId xmlns:p14="http://schemas.microsoft.com/office/powerpoint/2010/main" val="102600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253269B-303C-419B-B066-EDBA171ED397}"/>
              </a:ext>
            </a:extLst>
          </p:cNvPr>
          <p:cNvSpPr>
            <a:spLocks noGrp="1"/>
          </p:cNvSpPr>
          <p:nvPr>
            <p:ph type="title"/>
          </p:nvPr>
        </p:nvSpPr>
        <p:spPr/>
        <p:txBody>
          <a:bodyPr/>
          <a:lstStyle/>
          <a:p>
            <a:r>
              <a:rPr lang="el-GR" dirty="0"/>
              <a:t>Εργαλεία ΕΠΣ-ξγ ΙΙ/ΙΙΙ</a:t>
            </a:r>
            <a:endParaRPr lang="en-US" dirty="0"/>
          </a:p>
        </p:txBody>
      </p:sp>
      <p:sp>
        <p:nvSpPr>
          <p:cNvPr id="3" name="Θέση περιεχομένου 2">
            <a:extLst>
              <a:ext uri="{FF2B5EF4-FFF2-40B4-BE49-F238E27FC236}">
                <a16:creationId xmlns:a16="http://schemas.microsoft.com/office/drawing/2014/main" xmlns="" id="{0FA93CC1-98BA-47E1-93AC-F12D59A4E4BE}"/>
              </a:ext>
            </a:extLst>
          </p:cNvPr>
          <p:cNvSpPr>
            <a:spLocks noGrp="1"/>
          </p:cNvSpPr>
          <p:nvPr>
            <p:ph idx="1"/>
          </p:nvPr>
        </p:nvSpPr>
        <p:spPr/>
        <p:txBody>
          <a:bodyPr>
            <a:noAutofit/>
          </a:bodyPr>
          <a:lstStyle/>
          <a:p>
            <a:r>
              <a:rPr lang="el-GR" dirty="0">
                <a:hlinkClick r:id="rId2"/>
              </a:rPr>
              <a:t>Οργανόγραμμα ύλης ανά επίπεδο γλωσσομάθειας, </a:t>
            </a:r>
            <a:r>
              <a:rPr lang="el-GR" dirty="0"/>
              <a:t>δηλ. τα λειτουργικά και δομικά στοιχεία που αναμένεται να γνωρίζει ο μαθητής σε κάθε επίπεδο γλωσσομάθειας. Η ύλη των ανώτερων επιπέδων (Β2-Γ1) κατά κανόνα επαναλαμβάνει τα βασικά στοιχεία και συμπληρώνει την ύλη των χαμηλότερων επιπέδων (Α1-Β2).</a:t>
            </a:r>
          </a:p>
          <a:p>
            <a:r>
              <a:rPr lang="el-GR" dirty="0"/>
              <a:t>Λεπτομερές οργανόγραμμα της ύλης εγχειριδίων των ξένων γλωσσών που περιγράφεται με κοινές παραμέτρους.</a:t>
            </a:r>
            <a:endParaRPr lang="en-US" dirty="0"/>
          </a:p>
        </p:txBody>
      </p:sp>
    </p:spTree>
    <p:extLst>
      <p:ext uri="{BB962C8B-B14F-4D97-AF65-F5344CB8AC3E}">
        <p14:creationId xmlns:p14="http://schemas.microsoft.com/office/powerpoint/2010/main" val="369948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24D9820-A0D0-4001-BF55-08E55A375FBA}"/>
              </a:ext>
            </a:extLst>
          </p:cNvPr>
          <p:cNvSpPr>
            <a:spLocks noGrp="1"/>
          </p:cNvSpPr>
          <p:nvPr>
            <p:ph type="title"/>
          </p:nvPr>
        </p:nvSpPr>
        <p:spPr/>
        <p:txBody>
          <a:bodyPr/>
          <a:lstStyle/>
          <a:p>
            <a:r>
              <a:rPr lang="el-GR" dirty="0"/>
              <a:t>Εργαλεία ΕΠΣ-ξγ ΙΙΙ/ΙΙΙ</a:t>
            </a:r>
            <a:endParaRPr lang="en-US" dirty="0"/>
          </a:p>
        </p:txBody>
      </p:sp>
      <p:sp>
        <p:nvSpPr>
          <p:cNvPr id="3" name="Θέση περιεχομένου 2">
            <a:extLst>
              <a:ext uri="{FF2B5EF4-FFF2-40B4-BE49-F238E27FC236}">
                <a16:creationId xmlns:a16="http://schemas.microsoft.com/office/drawing/2014/main" xmlns="" id="{2BBAF489-5FA7-43CB-B2F1-836715DA4E29}"/>
              </a:ext>
            </a:extLst>
          </p:cNvPr>
          <p:cNvSpPr>
            <a:spLocks noGrp="1"/>
          </p:cNvSpPr>
          <p:nvPr>
            <p:ph idx="1"/>
          </p:nvPr>
        </p:nvSpPr>
        <p:spPr/>
        <p:txBody>
          <a:bodyPr/>
          <a:lstStyle/>
          <a:p>
            <a:pPr algn="just"/>
            <a:r>
              <a:rPr lang="el-GR" dirty="0"/>
              <a:t>Παράρτημα του Οδηγού, όπου μπορεί να βρει ο ενδιαφερόμενος εκπαιδευτικός μία αποτύπωση και κατηγοριοποίηση των </a:t>
            </a:r>
            <a:r>
              <a:rPr lang="el-GR" b="1" dirty="0"/>
              <a:t>θεμάτων </a:t>
            </a:r>
            <a:r>
              <a:rPr lang="el-GR" dirty="0"/>
              <a:t>που περιλαμβάνουν στην ύλη τους τα βιβλία της ελληνικής γλώσσας και άλλων γνωστικών αντικειμένων του Δημοτικού και του Γυμνασίου, ώστε να μπορούν να αξιοποιηθούν για διαθεματικές εργασίες στην ξένη γλώσσα.</a:t>
            </a:r>
            <a:endParaRPr lang="en-US" dirty="0"/>
          </a:p>
        </p:txBody>
      </p:sp>
    </p:spTree>
    <p:extLst>
      <p:ext uri="{BB962C8B-B14F-4D97-AF65-F5344CB8AC3E}">
        <p14:creationId xmlns:p14="http://schemas.microsoft.com/office/powerpoint/2010/main" val="219896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A5B8A45-104D-411A-9D0B-74E82684291E}"/>
              </a:ext>
            </a:extLst>
          </p:cNvPr>
          <p:cNvSpPr>
            <a:spLocks noGrp="1"/>
          </p:cNvSpPr>
          <p:nvPr>
            <p:ph type="title"/>
          </p:nvPr>
        </p:nvSpPr>
        <p:spPr/>
        <p:txBody>
          <a:bodyPr>
            <a:normAutofit fontScale="90000"/>
          </a:bodyPr>
          <a:lstStyle/>
          <a:p>
            <a:r>
              <a:rPr lang="el-GR" dirty="0"/>
              <a:t>Αναλυτικό Πρόγραμμα Εκπαιδευτικού</a:t>
            </a:r>
            <a:endParaRPr lang="en-US" dirty="0"/>
          </a:p>
        </p:txBody>
      </p:sp>
      <p:pic>
        <p:nvPicPr>
          <p:cNvPr id="4" name="Θέση περιεχομένου 3">
            <a:extLst>
              <a:ext uri="{FF2B5EF4-FFF2-40B4-BE49-F238E27FC236}">
                <a16:creationId xmlns:a16="http://schemas.microsoft.com/office/drawing/2014/main" xmlns="" id="{02B1E3C5-51BF-491D-A7B9-016AF877F05F}"/>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0311" t="16819" r="11971" b="14557"/>
          <a:stretch/>
        </p:blipFill>
        <p:spPr>
          <a:xfrm>
            <a:off x="1013159" y="1359507"/>
            <a:ext cx="10816892" cy="5369905"/>
          </a:xfrm>
          <a:prstGeom prst="rect">
            <a:avLst/>
          </a:prstGeom>
        </p:spPr>
      </p:pic>
    </p:spTree>
    <p:extLst>
      <p:ext uri="{BB962C8B-B14F-4D97-AF65-F5344CB8AC3E}">
        <p14:creationId xmlns:p14="http://schemas.microsoft.com/office/powerpoint/2010/main" val="362677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CA1EAC4-584A-49C8-8DA3-80571FA96D46}"/>
              </a:ext>
            </a:extLst>
          </p:cNvPr>
          <p:cNvSpPr>
            <a:spLocks noGrp="1"/>
          </p:cNvSpPr>
          <p:nvPr>
            <p:ph type="title"/>
          </p:nvPr>
        </p:nvSpPr>
        <p:spPr/>
        <p:txBody>
          <a:bodyPr/>
          <a:lstStyle/>
          <a:p>
            <a:r>
              <a:rPr lang="el-GR" dirty="0"/>
              <a:t>Σχεδιασμός μαθήματος Ι/</a:t>
            </a:r>
            <a:r>
              <a:rPr lang="it-IT" dirty="0"/>
              <a:t>VI</a:t>
            </a:r>
            <a:r>
              <a:rPr lang="el-GR" dirty="0"/>
              <a:t>Ι</a:t>
            </a:r>
            <a:endParaRPr lang="en-US" dirty="0"/>
          </a:p>
        </p:txBody>
      </p:sp>
      <p:sp>
        <p:nvSpPr>
          <p:cNvPr id="3" name="Θέση περιεχομένου 2">
            <a:extLst>
              <a:ext uri="{FF2B5EF4-FFF2-40B4-BE49-F238E27FC236}">
                <a16:creationId xmlns:a16="http://schemas.microsoft.com/office/drawing/2014/main" xmlns="" id="{3BD4804A-2221-4A43-8FB8-EDFD4B889E26}"/>
              </a:ext>
            </a:extLst>
          </p:cNvPr>
          <p:cNvSpPr>
            <a:spLocks noGrp="1"/>
          </p:cNvSpPr>
          <p:nvPr>
            <p:ph idx="1"/>
          </p:nvPr>
        </p:nvSpPr>
        <p:spPr/>
        <p:txBody>
          <a:bodyPr/>
          <a:lstStyle/>
          <a:p>
            <a:pPr marL="0" indent="0">
              <a:buNone/>
            </a:pPr>
            <a:r>
              <a:rPr lang="el-GR" dirty="0"/>
              <a:t>Ο σχεδιασμός του μαθήματος που </a:t>
            </a:r>
            <a:r>
              <a:rPr lang="el-GR" dirty="0" smtClean="0"/>
              <a:t>προτείνεται, </a:t>
            </a:r>
            <a:r>
              <a:rPr lang="el-GR" dirty="0"/>
              <a:t>στηρίζεται στο σχεδιαστικό πρότυπο </a:t>
            </a:r>
            <a:r>
              <a:rPr lang="el-GR" b="1" dirty="0"/>
              <a:t>«Μάθηση μέσω Σχεδιασμού» (</a:t>
            </a:r>
            <a:r>
              <a:rPr lang="it-IT" b="1" dirty="0"/>
              <a:t>Learning by Design</a:t>
            </a:r>
            <a:r>
              <a:rPr lang="el-GR" b="1" dirty="0"/>
              <a:t>),</a:t>
            </a:r>
            <a:r>
              <a:rPr lang="el-GR" dirty="0"/>
              <a:t> το οποίο αποτελεί «ένα ψηφιακό εργαλείο σε δομημένο διαδικτυακό περιβάλλον που βοηθά τους εκπαιδευτικούς να σχεδιάζουν μαθησιακές ενότητες με ακρίβεια</a:t>
            </a:r>
            <a:r>
              <a:rPr lang="el-GR" dirty="0" smtClean="0"/>
              <a:t>», </a:t>
            </a:r>
            <a:r>
              <a:rPr lang="el-GR" dirty="0"/>
              <a:t>προσδιορίζοντας το περιεχόμενο και τον τρόπο προόδου της μαθησιακής διαδικασίας. </a:t>
            </a:r>
            <a:endParaRPr lang="en-US" dirty="0"/>
          </a:p>
        </p:txBody>
      </p:sp>
    </p:spTree>
    <p:extLst>
      <p:ext uri="{BB962C8B-B14F-4D97-AF65-F5344CB8AC3E}">
        <p14:creationId xmlns:p14="http://schemas.microsoft.com/office/powerpoint/2010/main" val="104397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E5CCE7B-32F4-491A-BB35-2F937A0E6578}"/>
              </a:ext>
            </a:extLst>
          </p:cNvPr>
          <p:cNvSpPr>
            <a:spLocks noGrp="1"/>
          </p:cNvSpPr>
          <p:nvPr>
            <p:ph type="title"/>
          </p:nvPr>
        </p:nvSpPr>
        <p:spPr/>
        <p:txBody>
          <a:bodyPr/>
          <a:lstStyle/>
          <a:p>
            <a:r>
              <a:rPr lang="el-GR" dirty="0"/>
              <a:t>Σχεδιασμός μαθήματος ΙΙ/</a:t>
            </a:r>
            <a:r>
              <a:rPr lang="it-IT" dirty="0"/>
              <a:t>VI</a:t>
            </a:r>
            <a:r>
              <a:rPr lang="el-GR" dirty="0"/>
              <a:t>Ι</a:t>
            </a:r>
            <a:endParaRPr lang="en-US" dirty="0"/>
          </a:p>
        </p:txBody>
      </p:sp>
      <p:pic>
        <p:nvPicPr>
          <p:cNvPr id="1026" name="Picture 2" descr="http://neamathisi.com/_uploads/enotita1.png">
            <a:extLst>
              <a:ext uri="{FF2B5EF4-FFF2-40B4-BE49-F238E27FC236}">
                <a16:creationId xmlns:a16="http://schemas.microsoft.com/office/drawing/2014/main" xmlns="" id="{82DD20FC-4072-4CBA-90AF-0BF90E3DBCC1}"/>
              </a:ext>
            </a:extLst>
          </p:cNvPr>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2187621" y="1431380"/>
            <a:ext cx="3803745" cy="5295900"/>
          </a:xfrm>
          <a:prstGeom prst="rect">
            <a:avLst/>
          </a:prstGeom>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85F4D09C-4EBA-412A-88A1-4D98D6763F2D}"/>
              </a:ext>
            </a:extLst>
          </p:cNvPr>
          <p:cNvSpPr txBox="1"/>
          <p:nvPr/>
        </p:nvSpPr>
        <p:spPr>
          <a:xfrm>
            <a:off x="6127845" y="1569879"/>
            <a:ext cx="5800298" cy="5016758"/>
          </a:xfrm>
          <a:prstGeom prst="rect">
            <a:avLst/>
          </a:prstGeom>
          <a:noFill/>
          <a:ln>
            <a:solidFill>
              <a:schemeClr val="bg2"/>
            </a:solidFill>
          </a:ln>
        </p:spPr>
        <p:txBody>
          <a:bodyPr wrap="square" rtlCol="0" anchor="ctr" anchorCtr="1">
            <a:spAutoFit/>
          </a:bodyPr>
          <a:lstStyle/>
          <a:p>
            <a:pPr fontAlgn="base"/>
            <a:r>
              <a:rPr lang="el-GR" b="1" dirty="0"/>
              <a:t>Μαθησιακή Εστίαση: </a:t>
            </a:r>
            <a:r>
              <a:rPr lang="el-GR" dirty="0"/>
              <a:t>η γνωστική περιοχή στο πρόγραμμα σπουδών και το μαθησιακό επίπεδο.</a:t>
            </a:r>
          </a:p>
          <a:p>
            <a:pPr fontAlgn="base"/>
            <a:endParaRPr lang="el-GR" sz="800" dirty="0"/>
          </a:p>
          <a:p>
            <a:pPr fontAlgn="base"/>
            <a:r>
              <a:rPr lang="el-GR" b="1" dirty="0"/>
              <a:t>Γνωστικοί Στόχοι: </a:t>
            </a:r>
            <a:r>
              <a:rPr lang="el-GR" dirty="0"/>
              <a:t>προσδοκώμενα μαθησιακά αποτελέσματα και σύνδεση με τα προκαθορισμένα πρότυπα και τα αποτελέσματα αξιολόγησης του προγράμματος σπουδών.</a:t>
            </a:r>
          </a:p>
          <a:p>
            <a:pPr fontAlgn="base"/>
            <a:endParaRPr lang="el-GR" sz="800" dirty="0"/>
          </a:p>
          <a:p>
            <a:pPr fontAlgn="base"/>
            <a:r>
              <a:rPr lang="el-GR" b="1" dirty="0"/>
              <a:t>Γνωστικές Διαδικασίες: </a:t>
            </a:r>
            <a:r>
              <a:rPr lang="el-GR" dirty="0"/>
              <a:t>δραστηριότητες, κατάλληλες για ‘το είδος της γνώσης’ που απαιτείται από το μαθητή, συνδεδεμένες με αλληλουχία και κατάλληλο τρόπο, ώστε να ανταποκρίνονται στη διαφορετικότητα/πολυμορφία των μαθητών.</a:t>
            </a:r>
          </a:p>
          <a:p>
            <a:pPr fontAlgn="base"/>
            <a:endParaRPr lang="el-GR" sz="800" dirty="0"/>
          </a:p>
          <a:p>
            <a:pPr fontAlgn="base"/>
            <a:r>
              <a:rPr lang="el-GR" b="1" dirty="0"/>
              <a:t>Γνωστικά αποτελέσματα: </a:t>
            </a:r>
            <a:r>
              <a:rPr lang="el-GR" dirty="0"/>
              <a:t>οι διαδικασίες αξιολόγησης: διαμορφωτική και </a:t>
            </a:r>
            <a:r>
              <a:rPr lang="el-GR" dirty="0" err="1"/>
              <a:t>αρθροιστική</a:t>
            </a:r>
            <a:r>
              <a:rPr lang="el-GR" dirty="0"/>
              <a:t>.</a:t>
            </a:r>
          </a:p>
          <a:p>
            <a:pPr fontAlgn="base"/>
            <a:endParaRPr lang="el-GR" sz="800" dirty="0"/>
          </a:p>
          <a:p>
            <a:pPr fontAlgn="base"/>
            <a:r>
              <a:rPr lang="el-GR" b="1" dirty="0"/>
              <a:t>Μαθησιακές διαδρομές: </a:t>
            </a:r>
            <a:r>
              <a:rPr lang="el-GR" dirty="0"/>
              <a:t>περαιτέρω δραστηριότητες που συνιστώνται στους μαθητές όπως άλλες Μαθησιακές Ενότητες.</a:t>
            </a:r>
          </a:p>
        </p:txBody>
      </p:sp>
    </p:spTree>
    <p:extLst>
      <p:ext uri="{BB962C8B-B14F-4D97-AF65-F5344CB8AC3E}">
        <p14:creationId xmlns:p14="http://schemas.microsoft.com/office/powerpoint/2010/main" val="58518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8FA3E21-523D-4494-BCE0-314E5EFE85CD}"/>
              </a:ext>
            </a:extLst>
          </p:cNvPr>
          <p:cNvSpPr>
            <a:spLocks noGrp="1"/>
          </p:cNvSpPr>
          <p:nvPr>
            <p:ph type="title"/>
          </p:nvPr>
        </p:nvSpPr>
        <p:spPr/>
        <p:txBody>
          <a:bodyPr/>
          <a:lstStyle/>
          <a:p>
            <a:r>
              <a:rPr lang="el-GR" dirty="0"/>
              <a:t>Σχεδιασμός μαθήματος ΙΙΙ/</a:t>
            </a:r>
            <a:r>
              <a:rPr lang="it-IT" dirty="0"/>
              <a:t>VI</a:t>
            </a:r>
            <a:r>
              <a:rPr lang="el-GR" dirty="0"/>
              <a:t>Ι</a:t>
            </a:r>
            <a:endParaRPr lang="en-US" dirty="0"/>
          </a:p>
        </p:txBody>
      </p:sp>
      <p:sp>
        <p:nvSpPr>
          <p:cNvPr id="3" name="Θέση περιεχομένου 2">
            <a:extLst>
              <a:ext uri="{FF2B5EF4-FFF2-40B4-BE49-F238E27FC236}">
                <a16:creationId xmlns:a16="http://schemas.microsoft.com/office/drawing/2014/main" xmlns="" id="{984B636F-2492-41DC-9277-5D2ED5A5E3FB}"/>
              </a:ext>
            </a:extLst>
          </p:cNvPr>
          <p:cNvSpPr>
            <a:spLocks noGrp="1"/>
          </p:cNvSpPr>
          <p:nvPr>
            <p:ph idx="1"/>
          </p:nvPr>
        </p:nvSpPr>
        <p:spPr>
          <a:xfrm>
            <a:off x="1562100" y="1825625"/>
            <a:ext cx="9791700" cy="4861778"/>
          </a:xfrm>
        </p:spPr>
        <p:txBody>
          <a:bodyPr>
            <a:normAutofit fontScale="77500" lnSpcReduction="20000"/>
          </a:bodyPr>
          <a:lstStyle/>
          <a:p>
            <a:endParaRPr lang="en-US" dirty="0"/>
          </a:p>
          <a:p>
            <a:endParaRPr lang="en-US" dirty="0"/>
          </a:p>
          <a:p>
            <a:pPr marL="0" indent="0">
              <a:buNone/>
            </a:pPr>
            <a:r>
              <a:rPr lang="el-GR" b="1" dirty="0"/>
              <a:t>ΜΑΘΗΣΙΑΚΗ ΕΣΤΙΑΣΗ</a:t>
            </a:r>
          </a:p>
          <a:p>
            <a:pPr marL="0" indent="0">
              <a:buNone/>
            </a:pPr>
            <a:r>
              <a:rPr lang="el-GR" dirty="0"/>
              <a:t>Δεδομένα τα οποία καθορίζουν το πλαίσιο της μαθησιακής ενότητας:</a:t>
            </a:r>
          </a:p>
          <a:p>
            <a:r>
              <a:rPr lang="el-GR" b="1" dirty="0"/>
              <a:t>Η Γνωστική περιοχή: </a:t>
            </a:r>
            <a:r>
              <a:rPr lang="el-GR" dirty="0"/>
              <a:t>Στην περίπτωσή μας οι ξένες γλώσσες (αναφέρεται συγκεκριμένη).</a:t>
            </a:r>
          </a:p>
          <a:p>
            <a:r>
              <a:rPr lang="el-GR" b="1" dirty="0"/>
              <a:t>Οι Μαθησιακοί Στόχοι: </a:t>
            </a:r>
            <a:r>
              <a:rPr lang="el-GR" dirty="0"/>
              <a:t>Η θεματική εστίαση και οι επιδιώξεις του μαθήματος.</a:t>
            </a:r>
          </a:p>
          <a:p>
            <a:r>
              <a:rPr lang="el-GR" b="1" dirty="0"/>
              <a:t>Το Μαθησιακό Επίπεδο: </a:t>
            </a:r>
            <a:r>
              <a:rPr lang="el-GR" dirty="0"/>
              <a:t>Το επίπεδο γλωσσομάθειας - η ηλικία των μαθητών .</a:t>
            </a:r>
          </a:p>
          <a:p>
            <a:r>
              <a:rPr lang="el-GR" b="1" dirty="0"/>
              <a:t>Η Προηγούμενη Γνώση: </a:t>
            </a:r>
            <a:r>
              <a:rPr lang="el-GR" dirty="0"/>
              <a:t>Τι ξέρουν ήδη οι μαθητές και τι χρειάζεται να ξέρουν για να ανταποκριθούν στις απαιτήσεις του μαθήματος</a:t>
            </a:r>
          </a:p>
          <a:p>
            <a:pPr marL="0" indent="0">
              <a:buNone/>
            </a:pPr>
            <a:endParaRPr lang="en-US" dirty="0"/>
          </a:p>
          <a:p>
            <a:pPr marL="0" indent="0">
              <a:buNone/>
            </a:pPr>
            <a:r>
              <a:rPr lang="el-GR" b="1" dirty="0"/>
              <a:t>ΓΝΩΣΤΙΚΟΙ ΣΤΟΧΟΙ</a:t>
            </a:r>
          </a:p>
          <a:p>
            <a:r>
              <a:rPr lang="el-GR" dirty="0"/>
              <a:t>Τα αναμενόμενα αποτελέσματα της συγκεκριμένης μαθησιακής διαδικασίας.</a:t>
            </a:r>
          </a:p>
          <a:p>
            <a:pPr marL="0" indent="0">
              <a:buNone/>
            </a:pPr>
            <a:endParaRPr lang="en-US" dirty="0"/>
          </a:p>
        </p:txBody>
      </p:sp>
    </p:spTree>
    <p:extLst>
      <p:ext uri="{BB962C8B-B14F-4D97-AF65-F5344CB8AC3E}">
        <p14:creationId xmlns:p14="http://schemas.microsoft.com/office/powerpoint/2010/main" val="130861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A44587E-71D5-407E-B58A-9D1CB1C6626F}"/>
              </a:ext>
            </a:extLst>
          </p:cNvPr>
          <p:cNvSpPr>
            <a:spLocks noGrp="1"/>
          </p:cNvSpPr>
          <p:nvPr>
            <p:ph type="title"/>
          </p:nvPr>
        </p:nvSpPr>
        <p:spPr/>
        <p:txBody>
          <a:bodyPr/>
          <a:lstStyle/>
          <a:p>
            <a:r>
              <a:rPr lang="el-GR" dirty="0"/>
              <a:t>Σχεδιασμός μαθήματος Ι</a:t>
            </a:r>
            <a:r>
              <a:rPr lang="it-IT" dirty="0"/>
              <a:t>V</a:t>
            </a:r>
            <a:r>
              <a:rPr lang="el-GR" dirty="0"/>
              <a:t>/</a:t>
            </a:r>
            <a:r>
              <a:rPr lang="it-IT" dirty="0"/>
              <a:t>VI</a:t>
            </a:r>
            <a:r>
              <a:rPr lang="el-GR" dirty="0"/>
              <a:t>Ι</a:t>
            </a:r>
            <a:endParaRPr lang="en-US" dirty="0"/>
          </a:p>
        </p:txBody>
      </p:sp>
      <p:pic>
        <p:nvPicPr>
          <p:cNvPr id="2050" name="Picture 2" descr="Risultati immagini per Î¼Î¬Î¸Î·ÏÎ· Î¼Î­ÏÏ ÏÏÎµÎ´Î¹Î±ÏÎ¼Î¿Ï">
            <a:extLst>
              <a:ext uri="{FF2B5EF4-FFF2-40B4-BE49-F238E27FC236}">
                <a16:creationId xmlns:a16="http://schemas.microsoft.com/office/drawing/2014/main" xmlns="" id="{2ABE4458-488D-4F4B-AD70-ACC400BEF5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30055" y="1615757"/>
            <a:ext cx="6747654" cy="5242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19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822CC87-8262-4528-B08C-9ED26F59B23F}"/>
              </a:ext>
            </a:extLst>
          </p:cNvPr>
          <p:cNvSpPr>
            <a:spLocks noGrp="1"/>
          </p:cNvSpPr>
          <p:nvPr>
            <p:ph type="title"/>
          </p:nvPr>
        </p:nvSpPr>
        <p:spPr/>
        <p:txBody>
          <a:bodyPr/>
          <a:lstStyle/>
          <a:p>
            <a:r>
              <a:rPr lang="el-GR" dirty="0"/>
              <a:t>Σχεδιασμός μαθήματος </a:t>
            </a:r>
            <a:r>
              <a:rPr lang="it-IT" dirty="0"/>
              <a:t>VI</a:t>
            </a:r>
            <a:r>
              <a:rPr lang="el-GR" dirty="0"/>
              <a:t>/</a:t>
            </a:r>
            <a:r>
              <a:rPr lang="it-IT" dirty="0"/>
              <a:t>VI</a:t>
            </a:r>
            <a:r>
              <a:rPr lang="el-GR" dirty="0"/>
              <a:t>Ι</a:t>
            </a:r>
            <a:endParaRPr lang="en-US" dirty="0"/>
          </a:p>
        </p:txBody>
      </p:sp>
      <p:sp>
        <p:nvSpPr>
          <p:cNvPr id="3" name="Θέση περιεχομένου 2">
            <a:extLst>
              <a:ext uri="{FF2B5EF4-FFF2-40B4-BE49-F238E27FC236}">
                <a16:creationId xmlns:a16="http://schemas.microsoft.com/office/drawing/2014/main" xmlns="" id="{287ED8DE-2837-499D-8E6C-833A43E6F897}"/>
              </a:ext>
            </a:extLst>
          </p:cNvPr>
          <p:cNvSpPr>
            <a:spLocks noGrp="1"/>
          </p:cNvSpPr>
          <p:nvPr>
            <p:ph idx="1"/>
          </p:nvPr>
        </p:nvSpPr>
        <p:spPr>
          <a:xfrm>
            <a:off x="1562100" y="1825625"/>
            <a:ext cx="9791700" cy="4861778"/>
          </a:xfrm>
        </p:spPr>
        <p:txBody>
          <a:bodyPr>
            <a:normAutofit fontScale="77500" lnSpcReduction="20000"/>
          </a:bodyPr>
          <a:lstStyle/>
          <a:p>
            <a:endParaRPr lang="en-US" dirty="0"/>
          </a:p>
          <a:p>
            <a:pPr marL="0" indent="0">
              <a:buNone/>
            </a:pPr>
            <a:r>
              <a:rPr lang="el-GR" b="1" dirty="0"/>
              <a:t>ΓΝΩΣΤΙΚΕΣ ΔΙΑΣΙΚΑΣΙΕΣ </a:t>
            </a:r>
            <a:endParaRPr lang="el-GR" dirty="0"/>
          </a:p>
          <a:p>
            <a:r>
              <a:rPr lang="el-GR" b="1" dirty="0" smtClean="0"/>
              <a:t>Βιώνοντας</a:t>
            </a:r>
            <a:r>
              <a:rPr lang="el-GR" dirty="0" smtClean="0"/>
              <a:t>… </a:t>
            </a:r>
            <a:endParaRPr lang="el-GR" dirty="0"/>
          </a:p>
          <a:p>
            <a:pPr lvl="1"/>
            <a:r>
              <a:rPr lang="el-GR" i="1" dirty="0"/>
              <a:t>Το γνωστό: </a:t>
            </a:r>
            <a:r>
              <a:rPr lang="el-GR" dirty="0"/>
              <a:t>ανάκληση και ενεργοποίηση γνώσεων και εμπειριών των μαθητών… </a:t>
            </a:r>
          </a:p>
          <a:p>
            <a:pPr lvl="1"/>
            <a:r>
              <a:rPr lang="el-GR" i="1" dirty="0"/>
              <a:t>Το νέο: εισαγωγή</a:t>
            </a:r>
            <a:r>
              <a:rPr lang="el-GR" dirty="0"/>
              <a:t> σε νέα στοιχεία, πρακτικές και εμπειρίες </a:t>
            </a:r>
          </a:p>
          <a:p>
            <a:r>
              <a:rPr lang="el-GR" b="1" dirty="0" err="1" smtClean="0"/>
              <a:t>Εννοιολογώντας</a:t>
            </a:r>
            <a:r>
              <a:rPr lang="el-GR" b="1" dirty="0" smtClean="0"/>
              <a:t> </a:t>
            </a:r>
            <a:r>
              <a:rPr lang="el-GR" dirty="0"/>
              <a:t>… </a:t>
            </a:r>
          </a:p>
          <a:p>
            <a:pPr lvl="1"/>
            <a:r>
              <a:rPr lang="el-GR" i="1" dirty="0"/>
              <a:t>Με την ονοματοποίηση: ονομασία εννοιών, ομαδοποίηση, ταξινόμηση σε εννοιολογικές κατηγορίες</a:t>
            </a:r>
            <a:r>
              <a:rPr lang="el-GR" dirty="0"/>
              <a:t>… </a:t>
            </a:r>
          </a:p>
          <a:p>
            <a:pPr lvl="1"/>
            <a:r>
              <a:rPr lang="el-GR" i="1" dirty="0"/>
              <a:t>Με τη </a:t>
            </a:r>
            <a:r>
              <a:rPr lang="el-GR" i="1" dirty="0" err="1"/>
              <a:t>θεωρητικοποίηση</a:t>
            </a:r>
            <a:r>
              <a:rPr lang="el-GR" i="1" dirty="0"/>
              <a:t>: εμβάθυνση, εκτενής περιγραφή, </a:t>
            </a:r>
            <a:r>
              <a:rPr lang="el-GR" dirty="0"/>
              <a:t>σύνδεση εννοιών</a:t>
            </a:r>
          </a:p>
          <a:p>
            <a:r>
              <a:rPr lang="el-GR" b="1" dirty="0" smtClean="0"/>
              <a:t>Αναλύοντας</a:t>
            </a:r>
            <a:r>
              <a:rPr lang="el-GR" dirty="0" smtClean="0"/>
              <a:t>… </a:t>
            </a:r>
            <a:endParaRPr lang="el-GR" dirty="0"/>
          </a:p>
          <a:p>
            <a:pPr lvl="1"/>
            <a:r>
              <a:rPr lang="el-GR" i="1" dirty="0"/>
              <a:t>Λειτουργικά: </a:t>
            </a:r>
            <a:r>
              <a:rPr lang="el-GR" dirty="0"/>
              <a:t>αίτιο και αποτέλεσμα, σχέσεις και λειτουργίες εννοιών… </a:t>
            </a:r>
          </a:p>
          <a:p>
            <a:pPr lvl="1"/>
            <a:r>
              <a:rPr lang="el-GR" i="1" dirty="0"/>
              <a:t>Κριτικά: </a:t>
            </a:r>
            <a:r>
              <a:rPr lang="el-GR" dirty="0"/>
              <a:t>σκοποί, κίνητρα, ενδιαφέροντα, και απόψεις </a:t>
            </a:r>
          </a:p>
          <a:p>
            <a:r>
              <a:rPr lang="el-GR" b="1" dirty="0" smtClean="0"/>
              <a:t>Εφαρμόζοντας</a:t>
            </a:r>
            <a:r>
              <a:rPr lang="el-GR" dirty="0" smtClean="0"/>
              <a:t>… </a:t>
            </a:r>
            <a:endParaRPr lang="el-GR" dirty="0"/>
          </a:p>
          <a:p>
            <a:pPr lvl="1"/>
            <a:r>
              <a:rPr lang="el-GR" i="1" dirty="0"/>
              <a:t>Κατάλληλα: </a:t>
            </a:r>
            <a:r>
              <a:rPr lang="el-GR" dirty="0"/>
              <a:t>εφαρμογή σε πραγματικά ζητήματα και περιστάσεις επικοινωνίας… </a:t>
            </a:r>
          </a:p>
          <a:p>
            <a:pPr lvl="1"/>
            <a:r>
              <a:rPr lang="el-GR" i="1" dirty="0"/>
              <a:t>Δημιουργικά: </a:t>
            </a:r>
            <a:r>
              <a:rPr lang="el-GR" dirty="0"/>
              <a:t>μεταφορά των γνώσεων και των δεξιοτήτων σε νέα περιβάλλοντα/καταστάσεις</a:t>
            </a:r>
            <a:endParaRPr lang="en-US" dirty="0"/>
          </a:p>
        </p:txBody>
      </p:sp>
    </p:spTree>
    <p:extLst>
      <p:ext uri="{BB962C8B-B14F-4D97-AF65-F5344CB8AC3E}">
        <p14:creationId xmlns:p14="http://schemas.microsoft.com/office/powerpoint/2010/main" val="339440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normAutofit/>
          </a:bodyPr>
          <a:lstStyle/>
          <a:p>
            <a:pPr rtl="0"/>
            <a:r>
              <a:rPr lang="el-GR" dirty="0"/>
              <a:t>Περιγραφή ΕΠΣ-ξγ Ι/</a:t>
            </a:r>
            <a:r>
              <a:rPr lang="it-IT" dirty="0"/>
              <a:t>V</a:t>
            </a:r>
            <a:endParaRPr lang="en-US" dirty="0"/>
          </a:p>
        </p:txBody>
      </p:sp>
      <p:sp>
        <p:nvSpPr>
          <p:cNvPr id="14" name="Θέση περιεχομένου 13"/>
          <p:cNvSpPr>
            <a:spLocks noGrp="1"/>
          </p:cNvSpPr>
          <p:nvPr>
            <p:ph idx="1"/>
          </p:nvPr>
        </p:nvSpPr>
        <p:spPr/>
        <p:txBody>
          <a:bodyPr rtlCol="0"/>
          <a:lstStyle/>
          <a:p>
            <a:pPr marL="0" lvl="0" indent="0">
              <a:buNone/>
            </a:pPr>
            <a:r>
              <a:rPr lang="el-GR" dirty="0"/>
              <a:t>Το ενιαίο Πρόγραμμα Σπουδών Ξένων Γλωσσών (ΕΠΣ-ΞΓ) είναι ένα Πρόγραμμα το οποίο εντάσσεται σε ένα σύνολο ομοειδών Προγραμμάτων όλων των μαθημάτων του ελληνικού σχολείου. Βασίζεται σε προτάσεις του Συμβουλίου της Ευρώπης:</a:t>
            </a:r>
            <a:endParaRPr lang="en-US" dirty="0"/>
          </a:p>
        </p:txBody>
      </p:sp>
      <p:sp>
        <p:nvSpPr>
          <p:cNvPr id="2" name="TextBox 1">
            <a:extLst>
              <a:ext uri="{FF2B5EF4-FFF2-40B4-BE49-F238E27FC236}">
                <a16:creationId xmlns:a16="http://schemas.microsoft.com/office/drawing/2014/main" xmlns="" id="{DEBD9A98-E45F-409A-9D77-6A119A0A923F}"/>
              </a:ext>
            </a:extLst>
          </p:cNvPr>
          <p:cNvSpPr txBox="1"/>
          <p:nvPr/>
        </p:nvSpPr>
        <p:spPr>
          <a:xfrm>
            <a:off x="1071361" y="3460353"/>
            <a:ext cx="2505477" cy="715089"/>
          </a:xfrm>
          <a:prstGeom prst="flowChartAlternateProcess">
            <a:avLst/>
          </a:prstGeom>
          <a:ln/>
        </p:spPr>
        <p:style>
          <a:lnRef idx="1">
            <a:schemeClr val="accent1"/>
          </a:lnRef>
          <a:fillRef idx="2">
            <a:schemeClr val="accent1"/>
          </a:fillRef>
          <a:effectRef idx="1">
            <a:schemeClr val="accent1"/>
          </a:effectRef>
          <a:fontRef idx="minor">
            <a:schemeClr val="dk1"/>
          </a:fontRef>
        </p:style>
        <p:txBody>
          <a:bodyPr wrap="square" rtlCol="0" anchor="ctr" anchorCtr="1">
            <a:spAutoFit/>
          </a:bodyPr>
          <a:lstStyle/>
          <a:p>
            <a:pPr algn="ctr"/>
            <a:r>
              <a:rPr lang="el-GR" dirty="0"/>
              <a:t>Εγκάρσιες δεξιότητες και βασικές ικανότητες</a:t>
            </a:r>
            <a:endParaRPr lang="en-US" dirty="0"/>
          </a:p>
        </p:txBody>
      </p:sp>
      <p:sp>
        <p:nvSpPr>
          <p:cNvPr id="5" name="TextBox 4">
            <a:extLst>
              <a:ext uri="{FF2B5EF4-FFF2-40B4-BE49-F238E27FC236}">
                <a16:creationId xmlns:a16="http://schemas.microsoft.com/office/drawing/2014/main" xmlns="" id="{1A41D608-732F-44BE-B327-1DE28CDD6C10}"/>
              </a:ext>
            </a:extLst>
          </p:cNvPr>
          <p:cNvSpPr txBox="1"/>
          <p:nvPr/>
        </p:nvSpPr>
        <p:spPr>
          <a:xfrm>
            <a:off x="8365442" y="4076124"/>
            <a:ext cx="2505477" cy="715089"/>
          </a:xfrm>
          <a:prstGeom prst="flowChartAlternateProcess">
            <a:avLst/>
          </a:prstGeom>
          <a:ln/>
        </p:spPr>
        <p:style>
          <a:lnRef idx="1">
            <a:schemeClr val="accent2"/>
          </a:lnRef>
          <a:fillRef idx="2">
            <a:schemeClr val="accent2"/>
          </a:fillRef>
          <a:effectRef idx="1">
            <a:schemeClr val="accent2"/>
          </a:effectRef>
          <a:fontRef idx="minor">
            <a:schemeClr val="dk1"/>
          </a:fontRef>
        </p:style>
        <p:txBody>
          <a:bodyPr wrap="square" rtlCol="0" anchor="ctr" anchorCtr="1">
            <a:spAutoFit/>
          </a:bodyPr>
          <a:lstStyle/>
          <a:p>
            <a:pPr algn="ctr"/>
            <a:r>
              <a:rPr lang="el-GR" dirty="0"/>
              <a:t>Επαγγελματική εκπαίδευση</a:t>
            </a:r>
            <a:endParaRPr lang="en-US" dirty="0"/>
          </a:p>
        </p:txBody>
      </p:sp>
      <p:sp>
        <p:nvSpPr>
          <p:cNvPr id="6" name="TextBox 5">
            <a:extLst>
              <a:ext uri="{FF2B5EF4-FFF2-40B4-BE49-F238E27FC236}">
                <a16:creationId xmlns:a16="http://schemas.microsoft.com/office/drawing/2014/main" xmlns="" id="{005BF4A8-6F74-4906-A485-B44D642C75AF}"/>
              </a:ext>
            </a:extLst>
          </p:cNvPr>
          <p:cNvSpPr txBox="1"/>
          <p:nvPr/>
        </p:nvSpPr>
        <p:spPr>
          <a:xfrm>
            <a:off x="1562100" y="5329073"/>
            <a:ext cx="2505477" cy="1328023"/>
          </a:xfrm>
          <a:prstGeom prst="flowChartAlternateProcess">
            <a:avLst/>
          </a:prstGeom>
          <a:ln/>
        </p:spPr>
        <p:style>
          <a:lnRef idx="1">
            <a:schemeClr val="accent4"/>
          </a:lnRef>
          <a:fillRef idx="2">
            <a:schemeClr val="accent4"/>
          </a:fillRef>
          <a:effectRef idx="1">
            <a:schemeClr val="accent4"/>
          </a:effectRef>
          <a:fontRef idx="minor">
            <a:schemeClr val="dk1"/>
          </a:fontRef>
        </p:style>
        <p:txBody>
          <a:bodyPr wrap="square" rtlCol="0" anchor="ctr" anchorCtr="1">
            <a:spAutoFit/>
          </a:bodyPr>
          <a:lstStyle/>
          <a:p>
            <a:pPr algn="ctr"/>
            <a:r>
              <a:rPr lang="el-GR" dirty="0"/>
              <a:t>Αναγνώριση επαγγελματικών προσόντων και δεξιοτήτων</a:t>
            </a:r>
            <a:endParaRPr lang="en-US" dirty="0"/>
          </a:p>
        </p:txBody>
      </p:sp>
      <p:sp>
        <p:nvSpPr>
          <p:cNvPr id="3" name="Διάγραμμα ροής: Εναλλακτική διεργασία 2">
            <a:extLst>
              <a:ext uri="{FF2B5EF4-FFF2-40B4-BE49-F238E27FC236}">
                <a16:creationId xmlns:a16="http://schemas.microsoft.com/office/drawing/2014/main" xmlns="" id="{DDAF5F8B-BB39-4B6A-8A8B-BAB45AEAFCC1}"/>
              </a:ext>
            </a:extLst>
          </p:cNvPr>
          <p:cNvSpPr/>
          <p:nvPr/>
        </p:nvSpPr>
        <p:spPr>
          <a:xfrm>
            <a:off x="8875991" y="5258433"/>
            <a:ext cx="2883854" cy="40862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l-GR" dirty="0">
                <a:latin typeface="Calibri" panose="020F0502020204030204" pitchFamily="34" charset="0"/>
                <a:ea typeface="Calibri" panose="020F0502020204030204" pitchFamily="34" charset="0"/>
                <a:cs typeface="Times New Roman" panose="02020603050405020304" pitchFamily="18" charset="0"/>
              </a:rPr>
              <a:t>Αξιοποίηση της τεχνολογίας</a:t>
            </a:r>
            <a:endParaRPr lang="en-US" dirty="0"/>
          </a:p>
        </p:txBody>
      </p:sp>
      <p:sp>
        <p:nvSpPr>
          <p:cNvPr id="4" name="Διάγραμμα ροής: Εναλλακτική διεργασία 3">
            <a:extLst>
              <a:ext uri="{FF2B5EF4-FFF2-40B4-BE49-F238E27FC236}">
                <a16:creationId xmlns:a16="http://schemas.microsoft.com/office/drawing/2014/main" xmlns="" id="{A63B7844-5B75-4711-8FA3-9232182BB662}"/>
              </a:ext>
            </a:extLst>
          </p:cNvPr>
          <p:cNvSpPr/>
          <p:nvPr/>
        </p:nvSpPr>
        <p:spPr>
          <a:xfrm>
            <a:off x="6638407" y="3460353"/>
            <a:ext cx="4715393" cy="408623"/>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l-GR" dirty="0">
                <a:latin typeface="Calibri" panose="020F0502020204030204" pitchFamily="34" charset="0"/>
                <a:ea typeface="Calibri" panose="020F0502020204030204" pitchFamily="34" charset="0"/>
                <a:cs typeface="Times New Roman" panose="02020603050405020304" pitchFamily="18" charset="0"/>
              </a:rPr>
              <a:t>Κατάρτιση και δραστηριοποίηση εκπαιδευτικών</a:t>
            </a:r>
            <a:endParaRPr lang="en-US" dirty="0"/>
          </a:p>
        </p:txBody>
      </p:sp>
      <p:sp>
        <p:nvSpPr>
          <p:cNvPr id="7" name="Διάγραμμα ροής: Εναλλακτική διεργασία 6">
            <a:extLst>
              <a:ext uri="{FF2B5EF4-FFF2-40B4-BE49-F238E27FC236}">
                <a16:creationId xmlns:a16="http://schemas.microsoft.com/office/drawing/2014/main" xmlns="" id="{0AD5D215-00AE-487E-8825-959EB0ADE56D}"/>
              </a:ext>
            </a:extLst>
          </p:cNvPr>
          <p:cNvSpPr/>
          <p:nvPr/>
        </p:nvSpPr>
        <p:spPr>
          <a:xfrm>
            <a:off x="4879667" y="5754954"/>
            <a:ext cx="3840319" cy="715089"/>
          </a:xfrm>
          <a:prstGeom prst="flowChartAlternateProcess">
            <a:avLst/>
          </a:prstGeom>
        </p:spPr>
        <p:style>
          <a:lnRef idx="1">
            <a:schemeClr val="dk1"/>
          </a:lnRef>
          <a:fillRef idx="2">
            <a:schemeClr val="dk1"/>
          </a:fillRef>
          <a:effectRef idx="1">
            <a:schemeClr val="dk1"/>
          </a:effectRef>
          <a:fontRef idx="minor">
            <a:schemeClr val="dk1"/>
          </a:fontRef>
        </p:style>
        <p:txBody>
          <a:bodyPr wrap="square">
            <a:spAutoFit/>
          </a:bodyPr>
          <a:lstStyle/>
          <a:p>
            <a:r>
              <a:rPr lang="el-GR" b="1" dirty="0">
                <a:latin typeface="Calibri" panose="020F0502020204030204" pitchFamily="34" charset="0"/>
                <a:ea typeface="Calibri" panose="020F0502020204030204" pitchFamily="34" charset="0"/>
                <a:cs typeface="Times New Roman" panose="02020603050405020304" pitchFamily="18" charset="0"/>
              </a:rPr>
              <a:t>Προσέγγιση βάσει εταιρικής σχέσης</a:t>
            </a:r>
          </a:p>
          <a:p>
            <a:r>
              <a:rPr lang="el-GR" dirty="0">
                <a:latin typeface="Calibri" panose="020F0502020204030204" pitchFamily="34" charset="0"/>
                <a:ea typeface="Calibri" panose="020F0502020204030204" pitchFamily="34" charset="0"/>
                <a:cs typeface="Times New Roman" panose="02020603050405020304" pitchFamily="18" charset="0"/>
              </a:rPr>
              <a:t>Δημόσια και ιδιωτική χρηματοδότηση</a:t>
            </a:r>
            <a:endParaRPr lang="en-US" dirty="0"/>
          </a:p>
        </p:txBody>
      </p:sp>
      <p:sp>
        <p:nvSpPr>
          <p:cNvPr id="8" name="Διάγραμμα ροής: Εναλλακτική διεργασία 7">
            <a:extLst>
              <a:ext uri="{FF2B5EF4-FFF2-40B4-BE49-F238E27FC236}">
                <a16:creationId xmlns:a16="http://schemas.microsoft.com/office/drawing/2014/main" xmlns="" id="{7CC95C5E-CE98-46BD-AFB6-960731FF3964}"/>
              </a:ext>
            </a:extLst>
          </p:cNvPr>
          <p:cNvSpPr/>
          <p:nvPr/>
        </p:nvSpPr>
        <p:spPr>
          <a:xfrm>
            <a:off x="3826945" y="4123258"/>
            <a:ext cx="4055617" cy="1021556"/>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l-GR" dirty="0">
                <a:latin typeface="Calibri" panose="020F0502020204030204" pitchFamily="34" charset="0"/>
                <a:ea typeface="Calibri" panose="020F0502020204030204" pitchFamily="34" charset="0"/>
                <a:cs typeface="Times New Roman" panose="02020603050405020304" pitchFamily="18" charset="0"/>
              </a:rPr>
              <a:t>1 ξένη γλώσσα καλά 50% ≤ ατόμων 15 ετών και εκμάθηση μιας δεύτερης ξένης γλώσσας από το 75% ≤ έως το 2020</a:t>
            </a:r>
            <a:endParaRPr lang="en-US" dirty="0"/>
          </a:p>
        </p:txBody>
      </p:sp>
      <p:pic>
        <p:nvPicPr>
          <p:cNvPr id="10" name="Module_4_Der_ganz_große_Traum_CLip_3[BigConverter.co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8425" y="98425"/>
            <a:ext cx="1979706" cy="841375"/>
          </a:xfrm>
          <a:prstGeom prst="rect">
            <a:avLst/>
          </a:prstGeom>
        </p:spPr>
      </p:pic>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heel(1)">
                                      <p:cBhvr>
                                        <p:cTn id="3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10"/>
                                        </p:tgtEl>
                                      </p:cBhvr>
                                    </p:cmd>
                                  </p:childTnLst>
                                </p:cTn>
                              </p:par>
                            </p:childTnLst>
                          </p:cTn>
                        </p:par>
                      </p:childTnLst>
                    </p:cTn>
                  </p:par>
                </p:childTnLst>
              </p:cTn>
              <p:nextCondLst>
                <p:cond evt="onClick" delay="0">
                  <p:tgtEl>
                    <p:spTgt spid="10"/>
                  </p:tgtEl>
                </p:cond>
              </p:nextCondLst>
            </p:seq>
            <p:video fullScrn="1">
              <p:cMediaNode vol="80000">
                <p:cTn id="45" fill="hold" display="0">
                  <p:stCondLst>
                    <p:cond delay="indefinite"/>
                  </p:stCondLst>
                </p:cTn>
                <p:tgtEl>
                  <p:spTgt spid="10"/>
                </p:tgtEl>
              </p:cMediaNode>
            </p:video>
          </p:childTnLst>
        </p:cTn>
      </p:par>
    </p:tnLst>
    <p:bldLst>
      <p:bldP spid="2" grpId="0" animBg="1"/>
      <p:bldP spid="5" grpId="0" animBg="1"/>
      <p:bldP spid="6" grpId="0" animBg="1"/>
      <p:bldP spid="3" grpId="0" animBg="1"/>
      <p:bldP spid="4"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3A55E0F-DA99-42C1-9B29-D080B4888896}"/>
              </a:ext>
            </a:extLst>
          </p:cNvPr>
          <p:cNvSpPr>
            <a:spLocks noGrp="1"/>
          </p:cNvSpPr>
          <p:nvPr>
            <p:ph type="title"/>
          </p:nvPr>
        </p:nvSpPr>
        <p:spPr/>
        <p:txBody>
          <a:bodyPr/>
          <a:lstStyle/>
          <a:p>
            <a:r>
              <a:rPr lang="el-GR" dirty="0"/>
              <a:t>Σχεδιασμός μαθήματος </a:t>
            </a:r>
            <a:r>
              <a:rPr lang="it-IT" dirty="0"/>
              <a:t>VI</a:t>
            </a:r>
            <a:r>
              <a:rPr lang="el-GR" dirty="0"/>
              <a:t>Ι/</a:t>
            </a:r>
            <a:r>
              <a:rPr lang="it-IT" dirty="0"/>
              <a:t>VI</a:t>
            </a:r>
            <a:r>
              <a:rPr lang="el-GR" dirty="0"/>
              <a:t>Ι</a:t>
            </a:r>
            <a:endParaRPr lang="en-US" dirty="0"/>
          </a:p>
        </p:txBody>
      </p:sp>
      <p:sp>
        <p:nvSpPr>
          <p:cNvPr id="3" name="Θέση περιεχομένου 2">
            <a:extLst>
              <a:ext uri="{FF2B5EF4-FFF2-40B4-BE49-F238E27FC236}">
                <a16:creationId xmlns:a16="http://schemas.microsoft.com/office/drawing/2014/main" xmlns="" id="{A44725D0-9063-4BF3-B2E2-27EB648D29F4}"/>
              </a:ext>
            </a:extLst>
          </p:cNvPr>
          <p:cNvSpPr>
            <a:spLocks noGrp="1"/>
          </p:cNvSpPr>
          <p:nvPr>
            <p:ph idx="1"/>
          </p:nvPr>
        </p:nvSpPr>
        <p:spPr/>
        <p:txBody>
          <a:bodyPr>
            <a:normAutofit lnSpcReduction="10000"/>
          </a:bodyPr>
          <a:lstStyle/>
          <a:p>
            <a:endParaRPr lang="en-US" dirty="0"/>
          </a:p>
          <a:p>
            <a:pPr marL="0" indent="0">
              <a:buNone/>
            </a:pPr>
            <a:r>
              <a:rPr lang="el-GR" b="1" dirty="0"/>
              <a:t>ΓΝΩΣΤΙΚΑ ΑΠΟΤΕΛΕΣΜΑΤΑ </a:t>
            </a:r>
            <a:endParaRPr lang="el-GR" dirty="0"/>
          </a:p>
          <a:p>
            <a:r>
              <a:rPr lang="el-GR" dirty="0"/>
              <a:t>Αξιολόγηση του αποτελέσματος της μαθησιακής διαδικασίας μέσω </a:t>
            </a:r>
            <a:r>
              <a:rPr lang="el-GR" dirty="0" err="1"/>
              <a:t>ετεροαξιολόγησης</a:t>
            </a:r>
            <a:r>
              <a:rPr lang="el-GR" dirty="0"/>
              <a:t> (εκπαιδευτικός=&gt;μαθητής) </a:t>
            </a:r>
            <a:r>
              <a:rPr lang="el-GR" dirty="0" err="1"/>
              <a:t>αυτοαξιολόγσης</a:t>
            </a:r>
            <a:r>
              <a:rPr lang="el-GR" dirty="0"/>
              <a:t> (μαθητής τον εαυτό του), </a:t>
            </a:r>
            <a:r>
              <a:rPr lang="el-GR" dirty="0" err="1"/>
              <a:t>αλληλοαξιολόγησης</a:t>
            </a:r>
            <a:r>
              <a:rPr lang="el-GR" dirty="0"/>
              <a:t> (μαθητής=&gt;μαθητή ή ομάδα μαθητών=&gt;ομάδα μαθητών).</a:t>
            </a:r>
          </a:p>
          <a:p>
            <a:pPr marL="0" indent="0">
              <a:buNone/>
            </a:pPr>
            <a:endParaRPr lang="en-US" dirty="0"/>
          </a:p>
          <a:p>
            <a:pPr marL="0" indent="0">
              <a:buNone/>
            </a:pPr>
            <a:r>
              <a:rPr lang="el-GR" b="1" dirty="0"/>
              <a:t>ΜΑΘΗΣΙΑΚΕΣ ΔΙΑΔΡΟΜΕΣ </a:t>
            </a:r>
          </a:p>
          <a:p>
            <a:r>
              <a:rPr lang="el-GR" dirty="0"/>
              <a:t> Επιπρόσθετες δραστηριότητες που συνιστώνται στους μαθητές όπως άλλες Μαθησιακές Ενότητες.</a:t>
            </a:r>
          </a:p>
        </p:txBody>
      </p:sp>
    </p:spTree>
    <p:extLst>
      <p:ext uri="{BB962C8B-B14F-4D97-AF65-F5344CB8AC3E}">
        <p14:creationId xmlns:p14="http://schemas.microsoft.com/office/powerpoint/2010/main" val="158886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AE7BD00-68CF-4A86-BE60-2E8F4FAEFE16}"/>
              </a:ext>
            </a:extLst>
          </p:cNvPr>
          <p:cNvSpPr>
            <a:spLocks noGrp="1"/>
          </p:cNvSpPr>
          <p:nvPr>
            <p:ph type="title"/>
          </p:nvPr>
        </p:nvSpPr>
        <p:spPr/>
        <p:txBody>
          <a:bodyPr/>
          <a:lstStyle/>
          <a:p>
            <a:r>
              <a:rPr lang="el-GR" dirty="0"/>
              <a:t>Παράδειγμα</a:t>
            </a:r>
            <a:endParaRPr lang="en-US" dirty="0"/>
          </a:p>
        </p:txBody>
      </p:sp>
      <p:sp>
        <p:nvSpPr>
          <p:cNvPr id="3" name="Θέση περιεχομένου 2">
            <a:extLst>
              <a:ext uri="{FF2B5EF4-FFF2-40B4-BE49-F238E27FC236}">
                <a16:creationId xmlns:a16="http://schemas.microsoft.com/office/drawing/2014/main" xmlns="" id="{1535C4ED-13B0-43FD-8D49-7E7D0F90AFF4}"/>
              </a:ext>
            </a:extLst>
          </p:cNvPr>
          <p:cNvSpPr>
            <a:spLocks noGrp="1"/>
          </p:cNvSpPr>
          <p:nvPr>
            <p:ph idx="1"/>
          </p:nvPr>
        </p:nvSpPr>
        <p:spPr/>
        <p:txBody>
          <a:bodyPr/>
          <a:lstStyle/>
          <a:p>
            <a:r>
              <a:rPr lang="el-GR" dirty="0">
                <a:hlinkClick r:id="rId2" action="ppaction://hlinkfile"/>
              </a:rPr>
              <a:t>Σενάριο διδασκαλίας Α1+</a:t>
            </a:r>
            <a:endParaRPr lang="el-GR" dirty="0"/>
          </a:p>
          <a:p>
            <a:r>
              <a:rPr lang="el-GR" dirty="0">
                <a:hlinkClick r:id="rId3" action="ppaction://hlinkfile"/>
              </a:rPr>
              <a:t>Φύλλο εργασίας</a:t>
            </a:r>
            <a:endParaRPr lang="el-GR" dirty="0"/>
          </a:p>
          <a:p>
            <a:r>
              <a:rPr lang="el-GR" dirty="0"/>
              <a:t>Φύλλο πληροφοριών</a:t>
            </a:r>
            <a:endParaRPr lang="en-US" dirty="0"/>
          </a:p>
        </p:txBody>
      </p:sp>
    </p:spTree>
    <p:extLst>
      <p:ext uri="{BB962C8B-B14F-4D97-AF65-F5344CB8AC3E}">
        <p14:creationId xmlns:p14="http://schemas.microsoft.com/office/powerpoint/2010/main" val="160856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Αξιολόγηση στο ΕΠΣ-ξγ</a:t>
            </a:r>
            <a:endParaRPr lang="el-GR" dirty="0"/>
          </a:p>
        </p:txBody>
      </p:sp>
      <p:sp>
        <p:nvSpPr>
          <p:cNvPr id="3" name="Content Placeholder 2"/>
          <p:cNvSpPr>
            <a:spLocks noGrp="1"/>
          </p:cNvSpPr>
          <p:nvPr>
            <p:ph idx="1"/>
          </p:nvPr>
        </p:nvSpPr>
        <p:spPr/>
        <p:txBody>
          <a:bodyPr/>
          <a:lstStyle/>
          <a:p>
            <a:r>
              <a:rPr lang="el-GR" dirty="0" smtClean="0"/>
              <a:t>Πολυπρόσωπη, </a:t>
            </a:r>
            <a:r>
              <a:rPr lang="el-GR" dirty="0" err="1" smtClean="0"/>
              <a:t>πολυμεθοδολογική</a:t>
            </a:r>
            <a:r>
              <a:rPr lang="el-GR" dirty="0" smtClean="0"/>
              <a:t> και πολυτροπική διαδικασία συλλογής πληροφοριών, με σκοπό την αξιοποίησή τους για την βελτίωση όλων των παραγόντων της εκπαιδευτικής διαδικασίας (μαθητή, εκπαιδευτικού, μαθήματος, υλικών</a:t>
            </a:r>
            <a:r>
              <a:rPr lang="it-IT" dirty="0" smtClean="0"/>
              <a:t>,</a:t>
            </a:r>
            <a:r>
              <a:rPr lang="el-GR" dirty="0"/>
              <a:t> </a:t>
            </a:r>
            <a:r>
              <a:rPr lang="el-GR" dirty="0" smtClean="0"/>
              <a:t>Προγράμματος)</a:t>
            </a:r>
          </a:p>
          <a:p>
            <a:r>
              <a:rPr lang="el-GR" dirty="0" smtClean="0"/>
              <a:t>Εργαλεία για τη συλλογή των απαραίτητων πληροφοριών δεν είναι μόνο το τεστ. Υπάρχει και η τήρηση του ημερολογίου, το </a:t>
            </a:r>
            <a:r>
              <a:rPr lang="el-GR" dirty="0" err="1" smtClean="0"/>
              <a:t>Πορτφόλιο</a:t>
            </a:r>
            <a:r>
              <a:rPr lang="el-GR" dirty="0" smtClean="0"/>
              <a:t>, τα έντυπα </a:t>
            </a:r>
            <a:r>
              <a:rPr lang="el-GR" dirty="0" err="1" smtClean="0"/>
              <a:t>αυτοαξιολόγησης</a:t>
            </a:r>
            <a:r>
              <a:rPr lang="el-GR" dirty="0" smtClean="0"/>
              <a:t>, οι συμβουλευτικές συναντήσεις, ο Ευρωπαϊκός Φάκελος Γλωσσών.</a:t>
            </a:r>
            <a:endParaRPr lang="el-GR" dirty="0"/>
          </a:p>
        </p:txBody>
      </p:sp>
      <p:sp>
        <p:nvSpPr>
          <p:cNvPr id="4" name="TextBox 3"/>
          <p:cNvSpPr txBox="1"/>
          <p:nvPr/>
        </p:nvSpPr>
        <p:spPr>
          <a:xfrm>
            <a:off x="4927600" y="5903277"/>
            <a:ext cx="3530600" cy="408623"/>
          </a:xfrm>
          <a:prstGeom prst="flowChartAlternateProcess">
            <a:avLst/>
          </a:prstGeom>
          <a:solidFill>
            <a:schemeClr val="accent1">
              <a:lumMod val="60000"/>
              <a:lumOff val="40000"/>
            </a:schemeClr>
          </a:solidFill>
          <a:ln>
            <a:solidFill>
              <a:schemeClr val="bg2"/>
            </a:solidFill>
          </a:ln>
        </p:spPr>
        <p:txBody>
          <a:bodyPr wrap="square" rtlCol="0" anchor="ctr" anchorCtr="1">
            <a:spAutoFit/>
          </a:bodyPr>
          <a:lstStyle/>
          <a:p>
            <a:r>
              <a:rPr lang="el-GR" dirty="0" smtClean="0">
                <a:effectLst>
                  <a:outerShdw blurRad="38100" dist="38100" dir="2700000" algn="tl">
                    <a:srgbClr val="000000">
                      <a:alpha val="43137"/>
                    </a:srgbClr>
                  </a:outerShdw>
                </a:effectLst>
              </a:rPr>
              <a:t>Εναλλακτική αξιολόγηση</a:t>
            </a:r>
            <a:endParaRPr lang="el-GR" dirty="0">
              <a:effectLst>
                <a:outerShdw blurRad="38100" dist="38100" dir="2700000" algn="tl">
                  <a:srgbClr val="000000">
                    <a:alpha val="43137"/>
                  </a:srgbClr>
                </a:outerShdw>
              </a:effectLst>
            </a:endParaRPr>
          </a:p>
        </p:txBody>
      </p:sp>
      <p:sp>
        <p:nvSpPr>
          <p:cNvPr id="5" name="Down Arrow 4"/>
          <p:cNvSpPr/>
          <p:nvPr/>
        </p:nvSpPr>
        <p:spPr>
          <a:xfrm>
            <a:off x="6096000" y="5153502"/>
            <a:ext cx="596900" cy="614838"/>
          </a:xfrm>
          <a:prstGeom prst="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dirty="0"/>
          </a:p>
        </p:txBody>
      </p:sp>
    </p:spTree>
    <p:extLst>
      <p:ext uri="{BB962C8B-B14F-4D97-AF65-F5344CB8AC3E}">
        <p14:creationId xmlns:p14="http://schemas.microsoft.com/office/powerpoint/2010/main" val="378256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8BD8154-804C-4367-87FF-0EEC536776EC}"/>
              </a:ext>
            </a:extLst>
          </p:cNvPr>
          <p:cNvSpPr txBox="1"/>
          <p:nvPr/>
        </p:nvSpPr>
        <p:spPr>
          <a:xfrm>
            <a:off x="1460310" y="2024110"/>
            <a:ext cx="3712191" cy="769441"/>
          </a:xfrm>
          <a:prstGeom prst="rect">
            <a:avLst/>
          </a:prstGeom>
          <a:noFill/>
          <a:ln>
            <a:solidFill>
              <a:schemeClr val="bg2"/>
            </a:solidFill>
          </a:ln>
        </p:spPr>
        <p:txBody>
          <a:bodyPr wrap="square" rtlCol="0" anchor="ctr" anchorCtr="1">
            <a:spAutoFit/>
          </a:bodyPr>
          <a:lstStyle/>
          <a:p>
            <a:r>
              <a:rPr lang="el-GR" sz="4400" dirty="0">
                <a:solidFill>
                  <a:schemeClr val="accent5">
                    <a:lumMod val="50000"/>
                  </a:schemeClr>
                </a:solidFill>
                <a:effectLst>
                  <a:outerShdw blurRad="38100" dist="38100" dir="2700000" algn="tl">
                    <a:srgbClr val="000000">
                      <a:alpha val="43137"/>
                    </a:srgbClr>
                  </a:outerShdw>
                </a:effectLst>
              </a:rPr>
              <a:t>Ευχαριστώ</a:t>
            </a:r>
            <a:endParaRPr lang="en-US" sz="4400" dirty="0">
              <a:solidFill>
                <a:schemeClr val="accent5">
                  <a:lumMod val="50000"/>
                </a:schemeClr>
              </a:solidFill>
              <a:effectLst>
                <a:outerShdw blurRad="38100" dist="38100" dir="2700000" algn="tl">
                  <a:srgbClr val="000000">
                    <a:alpha val="43137"/>
                  </a:srgbClr>
                </a:outerShdw>
              </a:effectLst>
            </a:endParaRPr>
          </a:p>
        </p:txBody>
      </p:sp>
      <p:grpSp>
        <p:nvGrpSpPr>
          <p:cNvPr id="19" name="Ομάδα 18">
            <a:extLst>
              <a:ext uri="{FF2B5EF4-FFF2-40B4-BE49-F238E27FC236}">
                <a16:creationId xmlns:a16="http://schemas.microsoft.com/office/drawing/2014/main" xmlns="" id="{1E96110B-43BE-4743-BBB7-6E0AC85DA9AB}"/>
              </a:ext>
            </a:extLst>
          </p:cNvPr>
          <p:cNvGrpSpPr/>
          <p:nvPr/>
        </p:nvGrpSpPr>
        <p:grpSpPr>
          <a:xfrm>
            <a:off x="2383808" y="3465751"/>
            <a:ext cx="9137179" cy="2692590"/>
            <a:chOff x="2383808" y="3465751"/>
            <a:chExt cx="9137179" cy="2692590"/>
          </a:xfrm>
        </p:grpSpPr>
        <p:sp>
          <p:nvSpPr>
            <p:cNvPr id="5" name="TextBox 4">
              <a:extLst>
                <a:ext uri="{FF2B5EF4-FFF2-40B4-BE49-F238E27FC236}">
                  <a16:creationId xmlns:a16="http://schemas.microsoft.com/office/drawing/2014/main" xmlns="" id="{C0C38F36-C213-4941-93C1-E216E314A7DC}"/>
                </a:ext>
              </a:extLst>
            </p:cNvPr>
            <p:cNvSpPr txBox="1"/>
            <p:nvPr/>
          </p:nvSpPr>
          <p:spPr>
            <a:xfrm>
              <a:off x="3207721" y="4619459"/>
              <a:ext cx="3712191" cy="769441"/>
            </a:xfrm>
            <a:prstGeom prst="rect">
              <a:avLst/>
            </a:prstGeom>
            <a:noFill/>
            <a:ln>
              <a:solidFill>
                <a:schemeClr val="bg2"/>
              </a:solidFill>
            </a:ln>
          </p:spPr>
          <p:txBody>
            <a:bodyPr wrap="square" rtlCol="0" anchor="ctr" anchorCtr="1">
              <a:spAutoFit/>
            </a:bodyPr>
            <a:lstStyle/>
            <a:p>
              <a:r>
                <a:rPr lang="en-US" sz="4400" dirty="0">
                  <a:solidFill>
                    <a:schemeClr val="accent5">
                      <a:lumMod val="50000"/>
                    </a:schemeClr>
                  </a:solidFill>
                  <a:effectLst>
                    <a:outerShdw blurRad="38100" dist="38100" dir="2700000" algn="tl">
                      <a:srgbClr val="000000">
                        <a:alpha val="43137"/>
                      </a:srgbClr>
                    </a:outerShdw>
                  </a:effectLst>
                </a:rPr>
                <a:t>Thank you</a:t>
              </a:r>
            </a:p>
          </p:txBody>
        </p:sp>
        <p:pic>
          <p:nvPicPr>
            <p:cNvPr id="15" name="Picture 2" descr="Risultati immagini per english speech bubble">
              <a:extLst>
                <a:ext uri="{FF2B5EF4-FFF2-40B4-BE49-F238E27FC236}">
                  <a16:creationId xmlns:a16="http://schemas.microsoft.com/office/drawing/2014/main" xmlns="" id="{81BAB7D2-2A4A-4A8A-8F2A-C3BDC6819374}"/>
                </a:ext>
              </a:extLst>
            </p:cNvPr>
            <p:cNvPicPr/>
            <p:nvPr/>
          </p:nvPicPr>
          <p:blipFill rotWithShape="1">
            <a:blip r:embed="rId2">
              <a:extLst>
                <a:ext uri="{28A0092B-C50C-407E-A947-70E740481C1C}">
                  <a14:useLocalDpi xmlns:a14="http://schemas.microsoft.com/office/drawing/2010/main" val="0"/>
                </a:ext>
              </a:extLst>
            </a:blip>
            <a:srcRect l="7000" t="16000" r="6500" b="15500"/>
            <a:stretch/>
          </p:blipFill>
          <p:spPr bwMode="auto">
            <a:xfrm>
              <a:off x="2383808" y="3465751"/>
              <a:ext cx="1647825" cy="1304925"/>
            </a:xfrm>
            <a:prstGeom prst="rect">
              <a:avLst/>
            </a:prstGeom>
            <a:noFill/>
            <a:ln>
              <a:noFill/>
            </a:ln>
            <a:extLst>
              <a:ext uri="{53640926-AAD7-44D8-BBD7-CCE9431645EC}">
                <a14:shadowObscured xmlns:a14="http://schemas.microsoft.com/office/drawing/2010/main"/>
              </a:ext>
            </a:extLst>
          </p:spPr>
        </p:pic>
        <p:grpSp>
          <p:nvGrpSpPr>
            <p:cNvPr id="13" name="Ομάδα 12">
              <a:extLst>
                <a:ext uri="{FF2B5EF4-FFF2-40B4-BE49-F238E27FC236}">
                  <a16:creationId xmlns:a16="http://schemas.microsoft.com/office/drawing/2014/main" xmlns="" id="{867E0AFB-34AD-4615-98A8-025276648146}"/>
                </a:ext>
              </a:extLst>
            </p:cNvPr>
            <p:cNvGrpSpPr/>
            <p:nvPr/>
          </p:nvGrpSpPr>
          <p:grpSpPr>
            <a:xfrm>
              <a:off x="7688239" y="4130191"/>
              <a:ext cx="3832748" cy="2028150"/>
              <a:chOff x="7688239" y="4130191"/>
              <a:chExt cx="3832748" cy="2028150"/>
            </a:xfrm>
          </p:grpSpPr>
          <p:sp>
            <p:nvSpPr>
              <p:cNvPr id="14" name="TextBox 13">
                <a:extLst>
                  <a:ext uri="{FF2B5EF4-FFF2-40B4-BE49-F238E27FC236}">
                    <a16:creationId xmlns:a16="http://schemas.microsoft.com/office/drawing/2014/main" xmlns="" id="{D13C5B75-3DD3-4305-A794-747B23220C7A}"/>
                  </a:ext>
                </a:extLst>
              </p:cNvPr>
              <p:cNvSpPr txBox="1"/>
              <p:nvPr/>
            </p:nvSpPr>
            <p:spPr>
              <a:xfrm>
                <a:off x="7688239" y="5388900"/>
                <a:ext cx="3712191" cy="769441"/>
              </a:xfrm>
              <a:prstGeom prst="rect">
                <a:avLst/>
              </a:prstGeom>
              <a:noFill/>
              <a:ln>
                <a:solidFill>
                  <a:schemeClr val="bg2"/>
                </a:solidFill>
              </a:ln>
            </p:spPr>
            <p:txBody>
              <a:bodyPr wrap="square" rtlCol="0" anchor="ctr" anchorCtr="1">
                <a:spAutoFit/>
              </a:bodyPr>
              <a:lstStyle/>
              <a:p>
                <a:r>
                  <a:rPr lang="it-IT" sz="4400" dirty="0">
                    <a:solidFill>
                      <a:schemeClr val="accent5">
                        <a:lumMod val="50000"/>
                      </a:schemeClr>
                    </a:solidFill>
                    <a:effectLst>
                      <a:outerShdw blurRad="38100" dist="38100" dir="2700000" algn="tl">
                        <a:srgbClr val="000000">
                          <a:alpha val="43137"/>
                        </a:srgbClr>
                      </a:outerShdw>
                    </a:effectLst>
                  </a:rPr>
                  <a:t>Merci</a:t>
                </a:r>
                <a:endParaRPr lang="en-US" sz="4400" dirty="0">
                  <a:solidFill>
                    <a:schemeClr val="accent5">
                      <a:lumMod val="50000"/>
                    </a:schemeClr>
                  </a:solidFill>
                  <a:effectLst>
                    <a:outerShdw blurRad="38100" dist="38100" dir="2700000" algn="tl">
                      <a:srgbClr val="000000">
                        <a:alpha val="43137"/>
                      </a:srgbClr>
                    </a:outerShdw>
                  </a:effectLst>
                </a:endParaRPr>
              </a:p>
            </p:txBody>
          </p:sp>
          <p:pic>
            <p:nvPicPr>
              <p:cNvPr id="16" name="Picture 8" descr="Immagine correlata">
                <a:extLst>
                  <a:ext uri="{FF2B5EF4-FFF2-40B4-BE49-F238E27FC236}">
                    <a16:creationId xmlns:a16="http://schemas.microsoft.com/office/drawing/2014/main" xmlns="" id="{A01754C4-9C35-4F9F-A84A-7218777992FD}"/>
                  </a:ext>
                </a:extLst>
              </p:cNvPr>
              <p:cNvPicPr/>
              <p:nvPr/>
            </p:nvPicPr>
            <p:blipFill rotWithShape="1">
              <a:blip r:embed="rId3" cstate="print">
                <a:extLst>
                  <a:ext uri="{28A0092B-C50C-407E-A947-70E740481C1C}">
                    <a14:useLocalDpi xmlns:a14="http://schemas.microsoft.com/office/drawing/2010/main" val="0"/>
                  </a:ext>
                </a:extLst>
              </a:blip>
              <a:srcRect l="14501" t="11267" r="15352" b="31268"/>
              <a:stretch/>
            </p:blipFill>
            <p:spPr bwMode="auto">
              <a:xfrm>
                <a:off x="9990163" y="4130191"/>
                <a:ext cx="1530824" cy="1258709"/>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2" name="Ομάδα 11">
            <a:extLst>
              <a:ext uri="{FF2B5EF4-FFF2-40B4-BE49-F238E27FC236}">
                <a16:creationId xmlns:a16="http://schemas.microsoft.com/office/drawing/2014/main" xmlns="" id="{318F9435-A363-431E-AFB2-C1D56441D374}"/>
              </a:ext>
            </a:extLst>
          </p:cNvPr>
          <p:cNvGrpSpPr/>
          <p:nvPr/>
        </p:nvGrpSpPr>
        <p:grpSpPr>
          <a:xfrm>
            <a:off x="7426657" y="791570"/>
            <a:ext cx="3860043" cy="1894148"/>
            <a:chOff x="7426657" y="791570"/>
            <a:chExt cx="3860043" cy="1894148"/>
          </a:xfrm>
        </p:grpSpPr>
        <p:sp>
          <p:nvSpPr>
            <p:cNvPr id="7" name="TextBox 6">
              <a:extLst>
                <a:ext uri="{FF2B5EF4-FFF2-40B4-BE49-F238E27FC236}">
                  <a16:creationId xmlns:a16="http://schemas.microsoft.com/office/drawing/2014/main" xmlns="" id="{E218EE0D-618B-431B-A3A9-558FB5671FD9}"/>
                </a:ext>
              </a:extLst>
            </p:cNvPr>
            <p:cNvSpPr txBox="1"/>
            <p:nvPr/>
          </p:nvSpPr>
          <p:spPr>
            <a:xfrm>
              <a:off x="7426657" y="1916277"/>
              <a:ext cx="3712191" cy="769441"/>
            </a:xfrm>
            <a:prstGeom prst="rect">
              <a:avLst/>
            </a:prstGeom>
            <a:noFill/>
            <a:ln>
              <a:solidFill>
                <a:schemeClr val="bg2"/>
              </a:solidFill>
            </a:ln>
          </p:spPr>
          <p:txBody>
            <a:bodyPr wrap="square" rtlCol="0" anchor="ctr" anchorCtr="1">
              <a:spAutoFit/>
            </a:bodyPr>
            <a:lstStyle/>
            <a:p>
              <a:r>
                <a:rPr lang="it-IT" sz="4400" dirty="0">
                  <a:solidFill>
                    <a:schemeClr val="accent5">
                      <a:lumMod val="50000"/>
                    </a:schemeClr>
                  </a:solidFill>
                  <a:effectLst>
                    <a:outerShdw blurRad="38100" dist="38100" dir="2700000" algn="tl">
                      <a:srgbClr val="000000">
                        <a:alpha val="43137"/>
                      </a:srgbClr>
                    </a:outerShdw>
                  </a:effectLst>
                </a:rPr>
                <a:t>Danke</a:t>
              </a:r>
              <a:endParaRPr lang="en-US" sz="4400" dirty="0">
                <a:solidFill>
                  <a:schemeClr val="accent5">
                    <a:lumMod val="50000"/>
                  </a:schemeClr>
                </a:solidFill>
                <a:effectLst>
                  <a:outerShdw blurRad="38100" dist="38100" dir="2700000" algn="tl">
                    <a:srgbClr val="000000">
                      <a:alpha val="43137"/>
                    </a:srgbClr>
                  </a:outerShdw>
                </a:effectLst>
              </a:endParaRPr>
            </a:p>
          </p:txBody>
        </p:sp>
        <p:pic>
          <p:nvPicPr>
            <p:cNvPr id="17" name="Picture 1" descr="Risultati immagini per tedesco speech bubble">
              <a:extLst>
                <a:ext uri="{FF2B5EF4-FFF2-40B4-BE49-F238E27FC236}">
                  <a16:creationId xmlns:a16="http://schemas.microsoft.com/office/drawing/2014/main" xmlns="" id="{9C0FBEAF-CC3A-4836-ACF2-011C82AF5BAD}"/>
                </a:ext>
              </a:extLst>
            </p:cNvPr>
            <p:cNvPicPr/>
            <p:nvPr/>
          </p:nvPicPr>
          <p:blipFill rotWithShape="1">
            <a:blip r:embed="rId4" cstate="print">
              <a:extLst>
                <a:ext uri="{28A0092B-C50C-407E-A947-70E740481C1C}">
                  <a14:useLocalDpi xmlns:a14="http://schemas.microsoft.com/office/drawing/2010/main" val="0"/>
                </a:ext>
              </a:extLst>
            </a:blip>
            <a:srcRect l="9200" r="13087" b="26621"/>
            <a:stretch/>
          </p:blipFill>
          <p:spPr bwMode="auto">
            <a:xfrm>
              <a:off x="9990164" y="791570"/>
              <a:ext cx="1296536" cy="1351129"/>
            </a:xfrm>
            <a:prstGeom prst="rect">
              <a:avLst/>
            </a:prstGeom>
            <a:noFill/>
            <a:ln>
              <a:noFill/>
            </a:ln>
          </p:spPr>
        </p:pic>
      </p:grpSp>
      <p:grpSp>
        <p:nvGrpSpPr>
          <p:cNvPr id="11" name="Ομάδα 10">
            <a:extLst>
              <a:ext uri="{FF2B5EF4-FFF2-40B4-BE49-F238E27FC236}">
                <a16:creationId xmlns:a16="http://schemas.microsoft.com/office/drawing/2014/main" xmlns="" id="{907CA055-046D-456A-923C-7B2DC772CBCA}"/>
              </a:ext>
            </a:extLst>
          </p:cNvPr>
          <p:cNvGrpSpPr/>
          <p:nvPr/>
        </p:nvGrpSpPr>
        <p:grpSpPr>
          <a:xfrm>
            <a:off x="4439574" y="2280269"/>
            <a:ext cx="3712191" cy="1757040"/>
            <a:chOff x="4860878" y="1715796"/>
            <a:chExt cx="3712191" cy="1757040"/>
          </a:xfrm>
        </p:grpSpPr>
        <p:sp>
          <p:nvSpPr>
            <p:cNvPr id="6" name="TextBox 5">
              <a:extLst>
                <a:ext uri="{FF2B5EF4-FFF2-40B4-BE49-F238E27FC236}">
                  <a16:creationId xmlns:a16="http://schemas.microsoft.com/office/drawing/2014/main" xmlns="" id="{D2F109DB-0B31-4CE1-9610-01C7CC5C9119}"/>
                </a:ext>
              </a:extLst>
            </p:cNvPr>
            <p:cNvSpPr txBox="1"/>
            <p:nvPr/>
          </p:nvSpPr>
          <p:spPr>
            <a:xfrm>
              <a:off x="4860878" y="2703395"/>
              <a:ext cx="3712191" cy="769441"/>
            </a:xfrm>
            <a:prstGeom prst="rect">
              <a:avLst/>
            </a:prstGeom>
            <a:noFill/>
            <a:ln>
              <a:solidFill>
                <a:schemeClr val="bg2"/>
              </a:solidFill>
            </a:ln>
          </p:spPr>
          <p:txBody>
            <a:bodyPr wrap="square" rtlCol="0" anchor="ctr" anchorCtr="1">
              <a:spAutoFit/>
            </a:bodyPr>
            <a:lstStyle/>
            <a:p>
              <a:r>
                <a:rPr lang="it-IT" sz="4400" dirty="0">
                  <a:solidFill>
                    <a:schemeClr val="accent5">
                      <a:lumMod val="50000"/>
                    </a:schemeClr>
                  </a:solidFill>
                  <a:effectLst>
                    <a:outerShdw blurRad="38100" dist="38100" dir="2700000" algn="tl">
                      <a:srgbClr val="000000">
                        <a:alpha val="43137"/>
                      </a:srgbClr>
                    </a:outerShdw>
                  </a:effectLst>
                </a:rPr>
                <a:t>Grazie</a:t>
              </a:r>
              <a:endParaRPr lang="en-US" sz="4400" dirty="0">
                <a:solidFill>
                  <a:schemeClr val="accent5">
                    <a:lumMod val="50000"/>
                  </a:schemeClr>
                </a:solidFill>
                <a:effectLst>
                  <a:outerShdw blurRad="38100" dist="38100" dir="2700000" algn="tl">
                    <a:srgbClr val="000000">
                      <a:alpha val="43137"/>
                    </a:srgbClr>
                  </a:outerShdw>
                </a:effectLst>
              </a:endParaRPr>
            </a:p>
          </p:txBody>
        </p:sp>
        <p:pic>
          <p:nvPicPr>
            <p:cNvPr id="18" name="Picture 10" descr="Risultati immagini per italian speech bubble">
              <a:extLst>
                <a:ext uri="{FF2B5EF4-FFF2-40B4-BE49-F238E27FC236}">
                  <a16:creationId xmlns:a16="http://schemas.microsoft.com/office/drawing/2014/main" xmlns="" id="{3F8F895E-CF6D-4860-B9C9-1463763738A7}"/>
                </a:ext>
              </a:extLst>
            </p:cNvPr>
            <p:cNvPicPr/>
            <p:nvPr/>
          </p:nvPicPr>
          <p:blipFill rotWithShape="1">
            <a:blip r:embed="rId5" cstate="print">
              <a:extLst>
                <a:ext uri="{28A0092B-C50C-407E-A947-70E740481C1C}">
                  <a14:useLocalDpi xmlns:a14="http://schemas.microsoft.com/office/drawing/2010/main" val="0"/>
                </a:ext>
              </a:extLst>
            </a:blip>
            <a:srcRect l="15352" t="11268" r="15352" b="31455"/>
            <a:stretch/>
          </p:blipFill>
          <p:spPr bwMode="auto">
            <a:xfrm>
              <a:off x="7089578" y="1715796"/>
              <a:ext cx="1292860" cy="1068705"/>
            </a:xfrm>
            <a:prstGeom prst="rect">
              <a:avLst/>
            </a:prstGeom>
            <a:noFill/>
            <a:extLst>
              <a:ext uri="{909E8E84-426E-40DD-AFC4-6F175D3DCCD1}">
                <a14:hiddenFill xmlns:a14="http://schemas.microsoft.com/office/drawing/2010/main">
                  <a:solidFill>
                    <a:srgbClr val="FFFFFF"/>
                  </a:solidFill>
                </a14:hiddenFill>
              </a:ext>
            </a:extLst>
          </p:spPr>
        </p:pic>
      </p:grpSp>
      <p:pic>
        <p:nvPicPr>
          <p:cNvPr id="3082" name="Picture 10" descr="Speech bubble icon. Download flag icon of Greece at PNG format">
            <a:extLst>
              <a:ext uri="{FF2B5EF4-FFF2-40B4-BE49-F238E27FC236}">
                <a16:creationId xmlns:a16="http://schemas.microsoft.com/office/drawing/2014/main" xmlns="" id="{5FA47147-0D35-44D8-91D0-48874BDE37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3533" y="623518"/>
            <a:ext cx="2272703" cy="1704527"/>
          </a:xfrm>
          <a:prstGeom prst="rect">
            <a:avLst/>
          </a:prstGeom>
          <a:noFill/>
          <a:extLst>
            <a:ext uri="{909E8E84-426E-40DD-AFC4-6F175D3DCCD1}">
              <a14:hiddenFill xmlns:a14="http://schemas.microsoft.com/office/drawing/2010/main">
                <a:solidFill>
                  <a:srgbClr val="FFFFFF"/>
                </a:solidFill>
              </a14:hiddenFill>
            </a:ext>
          </a:extLst>
        </p:spPr>
      </p:pic>
      <p:pic>
        <p:nvPicPr>
          <p:cNvPr id="21" name="Εικόνα 20">
            <a:extLst>
              <a:ext uri="{FF2B5EF4-FFF2-40B4-BE49-F238E27FC236}">
                <a16:creationId xmlns:a16="http://schemas.microsoft.com/office/drawing/2014/main" xmlns="" id="{80D6509E-721B-4858-A4DB-C07540074CEE}"/>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3042" b="95817" l="10000" r="90000">
                        <a14:foregroundMark x1="71176" y1="12167" x2="71176" y2="12167"/>
                        <a14:foregroundMark x1="41176" y1="8365" x2="41176" y2="8365"/>
                        <a14:foregroundMark x1="36471" y1="3422" x2="36471" y2="3422"/>
                        <a14:foregroundMark x1="47059" y1="93916" x2="47059" y2="93916"/>
                        <a14:foregroundMark x1="48824" y1="95817" x2="48824" y2="95817"/>
                        <a14:foregroundMark x1="11176" y1="24335" x2="11176" y2="24335"/>
                      </a14:backgroundRemoval>
                    </a14:imgEffect>
                  </a14:imgLayer>
                </a14:imgProps>
              </a:ext>
              <a:ext uri="{28A0092B-C50C-407E-A947-70E740481C1C}">
                <a14:useLocalDpi xmlns:a14="http://schemas.microsoft.com/office/drawing/2010/main"/>
              </a:ext>
            </a:extLst>
          </a:blip>
          <a:srcRect/>
          <a:stretch/>
        </p:blipFill>
        <p:spPr>
          <a:xfrm>
            <a:off x="6829262" y="3361609"/>
            <a:ext cx="1829125" cy="2818134"/>
          </a:xfrm>
          <a:prstGeom prst="rect">
            <a:avLst/>
          </a:prstGeom>
        </p:spPr>
      </p:pic>
    </p:spTree>
    <p:extLst>
      <p:ext uri="{BB962C8B-B14F-4D97-AF65-F5344CB8AC3E}">
        <p14:creationId xmlns:p14="http://schemas.microsoft.com/office/powerpoint/2010/main" val="143225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57813 0.12269 L -0.57813 0.12292 C -0.57657 0.11528 -0.57487 0.10787 -0.57344 0.10046 C -0.57214 0.09213 -0.57253 0.08565 -0.57032 0.07824 C -0.56953 0.07523 -0.5681 0.07269 -0.56719 0.06991 C -0.56654 0.06713 -0.56654 0.06412 -0.56563 0.06158 C -0.56381 0.05556 -0.56133 0.0507 -0.55938 0.04491 C -0.5586 0.04213 -0.55886 0.03889 -0.55782 0.03658 C -0.55664 0.0331 -0.55456 0.03125 -0.55313 0.02824 C -0.55196 0.02546 -0.55118 0.02246 -0.55 0.01991 C -0.54727 0.0132 -0.54297 0.00324 -0.53907 -0.00231 C -0.53763 -0.00463 -0.53594 -0.00602 -0.53438 -0.00787 C -0.52865 -0.00602 -0.52266 -0.00648 -0.51719 -0.00231 C -0.51576 -0.00139 -0.51615 0.00301 -0.51563 0.00602 C -0.51381 0.01759 -0.51485 0.01713 -0.51094 0.02824 C -0.50964 0.03195 -0.50782 0.03542 -0.50625 0.03935 C -0.50417 0.04468 -0.50274 0.05116 -0.5 0.05602 C -0.49688 0.06158 -0.4931 0.06597 -0.49063 0.07269 L -0.48438 0.08935 C -0.48334 0.09213 -0.48269 0.09514 -0.48125 0.09769 L -0.47657 0.10602 C -0.47605 0.1088 -0.47605 0.11181 -0.475 0.11435 C -0.47279 0.12037 -0.46368 0.13218 -0.46094 0.1338 C -0.45938 0.13472 -0.45782 0.13519 -0.45625 0.13658 C -0.45469 0.13796 -0.45326 0.14051 -0.45157 0.14213 C -0.45013 0.14329 -0.44844 0.14375 -0.44688 0.14491 C -0.44427 0.14653 -0.4418 0.14884 -0.43907 0.15046 C -0.43659 0.15162 -0.43386 0.15185 -0.43125 0.15324 C -0.42826 0.15463 -0.42201 0.1588 -0.42201 0.15903 C -0.41042 0.15695 -0.39896 0.15556 -0.38763 0.15324 C -0.38542 0.15278 -0.38321 0.15232 -0.38138 0.15046 C -0.37839 0.14746 -0.37201 0.13079 -0.37032 0.12824 C -0.36133 0.11204 -0.36993 0.13472 -0.36094 0.11435 C -0.35873 0.10903 -0.35677 0.10324 -0.35469 0.09769 L -0.34532 0.07269 L -0.34219 0.06435 C -0.34115 0.06158 -0.3405 0.05834 -0.33907 0.05602 C -0.3375 0.05324 -0.33581 0.0507 -0.33438 0.04769 C -0.32136 0.01759 -0.33412 0.04144 -0.32344 0.02269 C -0.32097 0.00903 -0.32318 0.01783 -0.31719 0.00324 C -0.31459 -0.00347 -0.31342 -0.00879 -0.30938 -0.01342 C -0.30808 -0.01528 -0.30625 -0.01504 -0.30469 -0.0162 C -0.30313 -0.01782 -0.3017 -0.02037 -0.3 -0.02176 C -0.29857 -0.02315 -0.29688 -0.02338 -0.29532 -0.02454 C -0.29388 -0.02616 -0.29245 -0.02893 -0.29063 -0.03009 C -0.28776 -0.03241 -0.27722 -0.03518 -0.275 -0.03565 C -0.26667 -0.03472 -0.25834 -0.03518 -0.25013 -0.03287 C -0.24727 -0.03217 -0.24493 -0.02916 -0.24219 -0.02731 C -0.24076 -0.02639 -0.23907 -0.02546 -0.2375 -0.02454 C -0.22683 -0.00532 -0.24037 -0.02893 -0.225 -0.00509 C -0.21953 0.00371 -0.21055 0.02384 -0.20782 0.03102 C -0.20339 0.04283 -0.20157 0.04676 -0.1987 0.0588 C -0.19675 0.06597 -0.19675 0.07037 -0.19532 0.07824 C -0.19258 0.0956 -0.19258 0.09097 -0.19063 0.10602 C -0.18972 0.11505 -0.1892 0.12477 -0.1875 0.1338 C -0.18581 0.14398 -0.18555 0.15301 -0.17969 0.1588 C -0.17058 0.16783 -0.15547 0.16597 -0.14688 0.16713 L -0.12344 0.16435 C -0.11927 0.16181 -0.11407 0.14769 -0.11407 0.14792 C -0.11302 0.14259 -0.11003 0.12755 -0.10782 0.12269 C -0.10664 0.11945 -0.10469 0.11736 -0.10339 0.11435 C -0.10196 0.11158 -0.10105 0.1088 -0.1 0.10602 C -0.09597 0.07662 -0.10157 0.11111 -0.09532 0.08658 C -0.09401 0.08102 -0.09323 0.07546 -0.09219 0.06991 L -0.09063 0.06158 C -0.09011 0.02639 -0.09011 -0.00903 -0.08907 -0.04398 C -0.08907 -0.04791 -0.08815 -0.05162 -0.0875 -0.05509 C -0.08594 -0.06504 -0.08425 -0.07222 -0.07969 -0.08009 C -0.07813 -0.08287 -0.07644 -0.08541 -0.075 -0.08842 C -0.07383 -0.0912 -0.07318 -0.09444 -0.07188 -0.09676 C -0.06849 -0.1037 -0.06459 -0.10972 -0.06094 -0.1162 C -0.05886 -0.11991 -0.0573 -0.12477 -0.05469 -0.12731 C -0.04987 -0.13264 -0.04597 -0.13727 -0.04063 -0.1412 C -0.03933 -0.14236 -0.0375 -0.14305 -0.03594 -0.14398 C -0.03177 -0.14213 -0.02722 -0.14236 -0.02344 -0.13842 C -0.01511 -0.12986 -0.0073 -0.11504 3.75E-6 -0.10231 C 0.00208 -0.09097 0.00312 -0.08611 0.00468 -0.07176 C 0.00533 -0.06458 0.00573 -0.05694 0.00612 -0.04954 C 0.00573 -0.02454 0.00533 0.00046 0.00468 0.02546 C 0.00429 0.03472 0.00312 0.04375 0.00312 0.05324 C 0.0026 0.08264 0.00312 0.1125 0.00312 0.14213 L 0.00312 0.07546 " pathEditMode="relative" rAng="0" ptsTypes="AAAAAAAAAAAAAAAAAAAAAAAAAAAAAAAAAAAAAAAAAAAAAAAAAAAAAAAAAAAAAAAAAAAAAAAAAAAAAAAAAA">
                                      <p:cBhvr>
                                        <p:cTn id="6" dur="2000" fill="hold"/>
                                        <p:tgtEl>
                                          <p:spTgt spid="21"/>
                                        </p:tgtEl>
                                        <p:attrNameLst>
                                          <p:attrName>ppt_x</p:attrName>
                                          <p:attrName>ppt_y</p:attrName>
                                        </p:attrNameLst>
                                      </p:cBhvr>
                                      <p:rCtr x="29219" y="-11111"/>
                                    </p:animMotion>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0"/>
                                        <p:tgtEl>
                                          <p:spTgt spid="21"/>
                                        </p:tgtEl>
                                      </p:cBhvr>
                                    </p:animEffect>
                                    <p:anim calcmode="lin" valueType="num">
                                      <p:cBhvr>
                                        <p:cTn id="12" dur="2000" fill="hold"/>
                                        <p:tgtEl>
                                          <p:spTgt spid="21"/>
                                        </p:tgtEl>
                                        <p:attrNameLst>
                                          <p:attrName>ppt_w</p:attrName>
                                        </p:attrNameLst>
                                      </p:cBhvr>
                                      <p:tavLst>
                                        <p:tav tm="0" fmla="#ppt_w*sin(2.5*pi*$)">
                                          <p:val>
                                            <p:fltVal val="0"/>
                                          </p:val>
                                        </p:tav>
                                        <p:tav tm="100000">
                                          <p:val>
                                            <p:fltVal val="1"/>
                                          </p:val>
                                        </p:tav>
                                      </p:tavLst>
                                    </p:anim>
                                    <p:anim calcmode="lin" valueType="num">
                                      <p:cBhvr>
                                        <p:cTn id="13"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B42FC98-1035-48A4-8722-188A22B7AB63}"/>
              </a:ext>
            </a:extLst>
          </p:cNvPr>
          <p:cNvSpPr>
            <a:spLocks noGrp="1"/>
          </p:cNvSpPr>
          <p:nvPr>
            <p:ph type="title"/>
          </p:nvPr>
        </p:nvSpPr>
        <p:spPr/>
        <p:txBody>
          <a:bodyPr/>
          <a:lstStyle/>
          <a:p>
            <a:r>
              <a:rPr lang="el-GR" dirty="0"/>
              <a:t>Παράρτημα 1</a:t>
            </a:r>
            <a:endParaRPr lang="en-US" dirty="0"/>
          </a:p>
        </p:txBody>
      </p:sp>
      <p:graphicFrame>
        <p:nvGraphicFramePr>
          <p:cNvPr id="4" name="Θέση περιεχομένου 3">
            <a:extLst>
              <a:ext uri="{FF2B5EF4-FFF2-40B4-BE49-F238E27FC236}">
                <a16:creationId xmlns:a16="http://schemas.microsoft.com/office/drawing/2014/main" xmlns="" id="{6AE34B8F-9535-4A18-AD5E-08F2181DADBB}"/>
              </a:ext>
            </a:extLst>
          </p:cNvPr>
          <p:cNvGraphicFramePr>
            <a:graphicFrameLocks noGrp="1"/>
          </p:cNvGraphicFramePr>
          <p:nvPr>
            <p:ph idx="1"/>
            <p:extLst>
              <p:ext uri="{D42A27DB-BD31-4B8C-83A1-F6EECF244321}">
                <p14:modId xmlns:p14="http://schemas.microsoft.com/office/powerpoint/2010/main" val="1084723012"/>
              </p:ext>
            </p:extLst>
          </p:nvPr>
        </p:nvGraphicFramePr>
        <p:xfrm>
          <a:off x="1562100" y="1825625"/>
          <a:ext cx="9791698" cy="1285240"/>
        </p:xfrm>
        <a:graphic>
          <a:graphicData uri="http://schemas.openxmlformats.org/drawingml/2006/table">
            <a:tbl>
              <a:tblPr firstRow="1" bandRow="1">
                <a:tableStyleId>{5C22544A-7EE6-4342-B048-85BDC9FD1C3A}</a:tableStyleId>
              </a:tblPr>
              <a:tblGrid>
                <a:gridCol w="1699715">
                  <a:extLst>
                    <a:ext uri="{9D8B030D-6E8A-4147-A177-3AD203B41FA5}">
                      <a16:colId xmlns:a16="http://schemas.microsoft.com/office/drawing/2014/main" xmlns="" val="532626250"/>
                    </a:ext>
                  </a:extLst>
                </a:gridCol>
                <a:gridCol w="1097913">
                  <a:extLst>
                    <a:ext uri="{9D8B030D-6E8A-4147-A177-3AD203B41FA5}">
                      <a16:colId xmlns:a16="http://schemas.microsoft.com/office/drawing/2014/main" xmlns="" val="3317515117"/>
                    </a:ext>
                  </a:extLst>
                </a:gridCol>
                <a:gridCol w="1398814">
                  <a:extLst>
                    <a:ext uri="{9D8B030D-6E8A-4147-A177-3AD203B41FA5}">
                      <a16:colId xmlns:a16="http://schemas.microsoft.com/office/drawing/2014/main" xmlns="" val="4032792262"/>
                    </a:ext>
                  </a:extLst>
                </a:gridCol>
                <a:gridCol w="1398814">
                  <a:extLst>
                    <a:ext uri="{9D8B030D-6E8A-4147-A177-3AD203B41FA5}">
                      <a16:colId xmlns:a16="http://schemas.microsoft.com/office/drawing/2014/main" xmlns="" val="478433249"/>
                    </a:ext>
                  </a:extLst>
                </a:gridCol>
                <a:gridCol w="1398814">
                  <a:extLst>
                    <a:ext uri="{9D8B030D-6E8A-4147-A177-3AD203B41FA5}">
                      <a16:colId xmlns:a16="http://schemas.microsoft.com/office/drawing/2014/main" xmlns="" val="3014617682"/>
                    </a:ext>
                  </a:extLst>
                </a:gridCol>
                <a:gridCol w="1398814">
                  <a:extLst>
                    <a:ext uri="{9D8B030D-6E8A-4147-A177-3AD203B41FA5}">
                      <a16:colId xmlns:a16="http://schemas.microsoft.com/office/drawing/2014/main" xmlns="" val="3655108934"/>
                    </a:ext>
                  </a:extLst>
                </a:gridCol>
                <a:gridCol w="1398814">
                  <a:extLst>
                    <a:ext uri="{9D8B030D-6E8A-4147-A177-3AD203B41FA5}">
                      <a16:colId xmlns:a16="http://schemas.microsoft.com/office/drawing/2014/main" xmlns="" val="967900419"/>
                    </a:ext>
                  </a:extLst>
                </a:gridCol>
              </a:tblGrid>
              <a:tr h="370840">
                <a:tc>
                  <a:txBody>
                    <a:bodyPr/>
                    <a:lstStyle/>
                    <a:p>
                      <a:pPr algn="ctr"/>
                      <a:r>
                        <a:rPr lang="el-GR" dirty="0"/>
                        <a:t>ΕΠΙΠΕΔΟ</a:t>
                      </a:r>
                      <a:endParaRPr lang="en-US" dirty="0"/>
                    </a:p>
                  </a:txBody>
                  <a:tcPr/>
                </a:tc>
                <a:tc>
                  <a:txBody>
                    <a:bodyPr/>
                    <a:lstStyle/>
                    <a:p>
                      <a:pPr algn="ctr"/>
                      <a:r>
                        <a:rPr lang="el-GR" dirty="0"/>
                        <a:t>Α1</a:t>
                      </a:r>
                      <a:endParaRPr lang="en-US" dirty="0"/>
                    </a:p>
                  </a:txBody>
                  <a:tcPr/>
                </a:tc>
                <a:tc>
                  <a:txBody>
                    <a:bodyPr/>
                    <a:lstStyle/>
                    <a:p>
                      <a:pPr algn="ctr"/>
                      <a:r>
                        <a:rPr lang="el-GR" dirty="0"/>
                        <a:t>Α2</a:t>
                      </a:r>
                      <a:endParaRPr lang="en-US" dirty="0"/>
                    </a:p>
                  </a:txBody>
                  <a:tcPr/>
                </a:tc>
                <a:tc>
                  <a:txBody>
                    <a:bodyPr/>
                    <a:lstStyle/>
                    <a:p>
                      <a:pPr algn="ctr"/>
                      <a:r>
                        <a:rPr lang="el-GR" dirty="0"/>
                        <a:t>Β1</a:t>
                      </a:r>
                      <a:endParaRPr lang="en-US" dirty="0"/>
                    </a:p>
                  </a:txBody>
                  <a:tcPr/>
                </a:tc>
                <a:tc>
                  <a:txBody>
                    <a:bodyPr/>
                    <a:lstStyle/>
                    <a:p>
                      <a:pPr algn="ctr"/>
                      <a:r>
                        <a:rPr lang="el-GR" dirty="0"/>
                        <a:t>Β2</a:t>
                      </a:r>
                      <a:endParaRPr lang="en-US" dirty="0"/>
                    </a:p>
                  </a:txBody>
                  <a:tcPr/>
                </a:tc>
                <a:tc>
                  <a:txBody>
                    <a:bodyPr/>
                    <a:lstStyle/>
                    <a:p>
                      <a:pPr algn="ctr"/>
                      <a:r>
                        <a:rPr lang="el-GR" dirty="0"/>
                        <a:t>Γ1</a:t>
                      </a:r>
                      <a:endParaRPr lang="en-US" dirty="0"/>
                    </a:p>
                  </a:txBody>
                  <a:tcPr/>
                </a:tc>
                <a:tc>
                  <a:txBody>
                    <a:bodyPr/>
                    <a:lstStyle/>
                    <a:p>
                      <a:pPr algn="ctr"/>
                      <a:r>
                        <a:rPr lang="el-GR" dirty="0"/>
                        <a:t>Γ2</a:t>
                      </a:r>
                      <a:endParaRPr lang="en-US" dirty="0"/>
                    </a:p>
                  </a:txBody>
                  <a:tcPr/>
                </a:tc>
                <a:extLst>
                  <a:ext uri="{0D108BD9-81ED-4DB2-BD59-A6C34878D82A}">
                    <a16:rowId xmlns:a16="http://schemas.microsoft.com/office/drawing/2014/main" xmlns="" val="1343579667"/>
                  </a:ext>
                </a:extLst>
              </a:tr>
              <a:tr h="370840">
                <a:tc>
                  <a:txBody>
                    <a:bodyPr/>
                    <a:lstStyle/>
                    <a:p>
                      <a:pPr algn="ctr"/>
                      <a:r>
                        <a:rPr lang="el-GR" dirty="0"/>
                        <a:t>ΠΡΟΟΔΕΥΤΙΚΟ ΑΘΡΟΙΣΜΑ ΩΡΩΝ</a:t>
                      </a:r>
                      <a:endParaRPr lang="en-US" dirty="0"/>
                    </a:p>
                  </a:txBody>
                  <a:tcPr/>
                </a:tc>
                <a:tc>
                  <a:txBody>
                    <a:bodyPr/>
                    <a:lstStyle/>
                    <a:p>
                      <a:pPr algn="ctr"/>
                      <a:r>
                        <a:rPr lang="el-GR" dirty="0"/>
                        <a:t>115</a:t>
                      </a:r>
                      <a:endParaRPr lang="en-US" dirty="0"/>
                    </a:p>
                  </a:txBody>
                  <a:tcPr/>
                </a:tc>
                <a:tc>
                  <a:txBody>
                    <a:bodyPr/>
                    <a:lstStyle/>
                    <a:p>
                      <a:pPr algn="ctr"/>
                      <a:r>
                        <a:rPr lang="el-GR" dirty="0"/>
                        <a:t>230</a:t>
                      </a:r>
                      <a:endParaRPr lang="en-US" dirty="0"/>
                    </a:p>
                  </a:txBody>
                  <a:tcPr/>
                </a:tc>
                <a:tc>
                  <a:txBody>
                    <a:bodyPr/>
                    <a:lstStyle/>
                    <a:p>
                      <a:pPr algn="ctr"/>
                      <a:r>
                        <a:rPr lang="el-GR" dirty="0"/>
                        <a:t>460</a:t>
                      </a:r>
                      <a:endParaRPr lang="en-US" dirty="0"/>
                    </a:p>
                  </a:txBody>
                  <a:tcPr/>
                </a:tc>
                <a:tc>
                  <a:txBody>
                    <a:bodyPr/>
                    <a:lstStyle/>
                    <a:p>
                      <a:pPr algn="ctr"/>
                      <a:r>
                        <a:rPr lang="el-GR" dirty="0"/>
                        <a:t>720</a:t>
                      </a:r>
                      <a:endParaRPr lang="en-US" dirty="0"/>
                    </a:p>
                  </a:txBody>
                  <a:tcPr/>
                </a:tc>
                <a:tc>
                  <a:txBody>
                    <a:bodyPr/>
                    <a:lstStyle/>
                    <a:p>
                      <a:pPr algn="ctr"/>
                      <a:r>
                        <a:rPr lang="el-GR" dirty="0"/>
                        <a:t>1.040</a:t>
                      </a:r>
                      <a:endParaRPr lang="en-US" dirty="0"/>
                    </a:p>
                  </a:txBody>
                  <a:tcPr/>
                </a:tc>
                <a:tc>
                  <a:txBody>
                    <a:bodyPr/>
                    <a:lstStyle/>
                    <a:p>
                      <a:pPr algn="ctr"/>
                      <a:r>
                        <a:rPr lang="el-GR" dirty="0"/>
                        <a:t>1.680</a:t>
                      </a:r>
                      <a:endParaRPr lang="en-US" dirty="0"/>
                    </a:p>
                  </a:txBody>
                  <a:tcPr/>
                </a:tc>
                <a:extLst>
                  <a:ext uri="{0D108BD9-81ED-4DB2-BD59-A6C34878D82A}">
                    <a16:rowId xmlns:a16="http://schemas.microsoft.com/office/drawing/2014/main" xmlns="" val="2378910488"/>
                  </a:ext>
                </a:extLst>
              </a:tr>
            </a:tbl>
          </a:graphicData>
        </a:graphic>
      </p:graphicFrame>
    </p:spTree>
    <p:extLst>
      <p:ext uri="{BB962C8B-B14F-4D97-AF65-F5344CB8AC3E}">
        <p14:creationId xmlns:p14="http://schemas.microsoft.com/office/powerpoint/2010/main" val="87107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6ACDBED-D920-4CFF-B69D-1F8F04F8113F}"/>
              </a:ext>
            </a:extLst>
          </p:cNvPr>
          <p:cNvSpPr>
            <a:spLocks noGrp="1"/>
          </p:cNvSpPr>
          <p:nvPr>
            <p:ph type="title"/>
          </p:nvPr>
        </p:nvSpPr>
        <p:spPr/>
        <p:txBody>
          <a:bodyPr/>
          <a:lstStyle/>
          <a:p>
            <a:r>
              <a:rPr lang="el-GR" dirty="0"/>
              <a:t>Περιγραφή ΕΠΣ-ξγ ΙΙ/</a:t>
            </a:r>
            <a:r>
              <a:rPr lang="it-IT" dirty="0"/>
              <a:t>V</a:t>
            </a:r>
            <a:endParaRPr lang="en-US" dirty="0"/>
          </a:p>
        </p:txBody>
      </p:sp>
      <p:sp>
        <p:nvSpPr>
          <p:cNvPr id="3" name="Θέση περιεχομένου 2">
            <a:extLst>
              <a:ext uri="{FF2B5EF4-FFF2-40B4-BE49-F238E27FC236}">
                <a16:creationId xmlns:a16="http://schemas.microsoft.com/office/drawing/2014/main" xmlns="" id="{404308AD-BB12-4927-999E-E27FCEBFDD34}"/>
              </a:ext>
            </a:extLst>
          </p:cNvPr>
          <p:cNvSpPr>
            <a:spLocks noGrp="1"/>
          </p:cNvSpPr>
          <p:nvPr>
            <p:ph idx="1"/>
          </p:nvPr>
        </p:nvSpPr>
        <p:spPr/>
        <p:txBody>
          <a:bodyPr/>
          <a:lstStyle/>
          <a:p>
            <a:pPr marL="0" indent="0">
              <a:buNone/>
            </a:pPr>
            <a:r>
              <a:rPr lang="el-GR" sz="3600" dirty="0">
                <a:solidFill>
                  <a:schemeClr val="accent6">
                    <a:lumMod val="75000"/>
                  </a:schemeClr>
                </a:solidFill>
              </a:rPr>
              <a:t>Καινοτόμο</a:t>
            </a:r>
          </a:p>
          <a:p>
            <a:pPr lvl="1"/>
            <a:r>
              <a:rPr lang="el-GR" dirty="0"/>
              <a:t>Κοινό για όλες τις διδασκόμενες γλώσσες στη Δημόσια Εκπαίδευση και εφαρμόσιμο και σε αυτές που θα ενταχτούν στο μέλλον.</a:t>
            </a:r>
          </a:p>
          <a:p>
            <a:pPr lvl="1"/>
            <a:r>
              <a:rPr lang="el-GR" dirty="0"/>
              <a:t>Σχεδιασμένο βάσει των επιπέδων γλωσσομάθειας και όχι της τάξης.</a:t>
            </a:r>
          </a:p>
          <a:p>
            <a:pPr lvl="1"/>
            <a:r>
              <a:rPr lang="el-GR" dirty="0"/>
              <a:t>Προσαρμόσιμο στα χαρακτηριστικά και τις ανάγκες του μαθητή καθώς και του πλαισίου δράσης του (ευρύτερου κοινωνικού, σχολικού).</a:t>
            </a:r>
          </a:p>
          <a:p>
            <a:pPr lvl="1"/>
            <a:r>
              <a:rPr lang="el-GR" dirty="0"/>
              <a:t>Συνεργατικής φιλοσοφίας καθώς προωθεί τα δίκτυα συνεργασίας εκπαιδευτικών αλλά και μαθητών.</a:t>
            </a:r>
          </a:p>
          <a:p>
            <a:pPr lvl="1"/>
            <a:r>
              <a:rPr lang="el-GR" dirty="0"/>
              <a:t>Ανοιχτό σε διαφοροποιημένες διδακτικές και μαθησιακές πρακτικές.</a:t>
            </a:r>
          </a:p>
          <a:p>
            <a:pPr lvl="1"/>
            <a:endParaRPr lang="el-GR" dirty="0"/>
          </a:p>
          <a:p>
            <a:pPr lvl="1"/>
            <a:endParaRPr lang="el-GR" dirty="0"/>
          </a:p>
          <a:p>
            <a:pPr lvl="1"/>
            <a:endParaRPr lang="en-US" dirty="0"/>
          </a:p>
        </p:txBody>
      </p:sp>
    </p:spTree>
    <p:extLst>
      <p:ext uri="{BB962C8B-B14F-4D97-AF65-F5344CB8AC3E}">
        <p14:creationId xmlns:p14="http://schemas.microsoft.com/office/powerpoint/2010/main" val="232942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1" dur="500"/>
                                        <p:tgtEl>
                                          <p:spTgt spid="3">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9" dur="500"/>
                                        <p:tgtEl>
                                          <p:spTgt spid="3">
                                            <p:txEl>
                                              <p:pRg st="3" end="3"/>
                                            </p:txEl>
                                          </p:spTgt>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E730FCF-F5E0-466D-AEF9-153ABD041E27}"/>
              </a:ext>
            </a:extLst>
          </p:cNvPr>
          <p:cNvSpPr>
            <a:spLocks noGrp="1"/>
          </p:cNvSpPr>
          <p:nvPr>
            <p:ph type="title"/>
          </p:nvPr>
        </p:nvSpPr>
        <p:spPr/>
        <p:txBody>
          <a:bodyPr/>
          <a:lstStyle/>
          <a:p>
            <a:r>
              <a:rPr lang="el-GR" dirty="0"/>
              <a:t>Περιγραφή ΕΠΣ-ξγ ΙΙΙ/</a:t>
            </a:r>
            <a:r>
              <a:rPr lang="it-IT" dirty="0"/>
              <a:t>V</a:t>
            </a:r>
            <a:endParaRPr lang="en-US" dirty="0"/>
          </a:p>
        </p:txBody>
      </p:sp>
      <p:sp>
        <p:nvSpPr>
          <p:cNvPr id="3" name="Θέση περιεχομένου 2">
            <a:extLst>
              <a:ext uri="{FF2B5EF4-FFF2-40B4-BE49-F238E27FC236}">
                <a16:creationId xmlns:a16="http://schemas.microsoft.com/office/drawing/2014/main" xmlns="" id="{A62A712A-A024-483E-AFA9-D73A977ED044}"/>
              </a:ext>
            </a:extLst>
          </p:cNvPr>
          <p:cNvSpPr>
            <a:spLocks noGrp="1"/>
          </p:cNvSpPr>
          <p:nvPr>
            <p:ph idx="1"/>
          </p:nvPr>
        </p:nvSpPr>
        <p:spPr/>
        <p:txBody>
          <a:bodyPr>
            <a:normAutofit fontScale="92500"/>
          </a:bodyPr>
          <a:lstStyle/>
          <a:p>
            <a:pPr algn="just"/>
            <a:r>
              <a:rPr lang="el-GR" dirty="0"/>
              <a:t>Αποτελεί ένα Πρόγραμμα τύπου </a:t>
            </a:r>
            <a:r>
              <a:rPr lang="it-IT" dirty="0"/>
              <a:t>curriculum </a:t>
            </a:r>
            <a:r>
              <a:rPr lang="el-GR" dirty="0"/>
              <a:t>στο οποίο περιγράφεται λεπτομερώς το </a:t>
            </a:r>
            <a:r>
              <a:rPr lang="el-GR" b="1" dirty="0"/>
              <a:t>ΤΙ</a:t>
            </a:r>
            <a:r>
              <a:rPr lang="el-GR" dirty="0"/>
              <a:t> αναμένεται να είναι σε θέση να κάνει ο μαθητής χρησιμοποιώντας την ξένη γλώσσα.</a:t>
            </a:r>
          </a:p>
          <a:p>
            <a:pPr algn="just"/>
            <a:r>
              <a:rPr lang="el-GR" dirty="0"/>
              <a:t>Τα </a:t>
            </a:r>
            <a:r>
              <a:rPr lang="el-GR" b="1" dirty="0"/>
              <a:t>ΠΩΣ</a:t>
            </a:r>
            <a:r>
              <a:rPr lang="el-GR" dirty="0"/>
              <a:t> και </a:t>
            </a:r>
            <a:r>
              <a:rPr lang="el-GR" b="1" dirty="0"/>
              <a:t>ΠΟΤΕ </a:t>
            </a:r>
            <a:r>
              <a:rPr lang="el-GR" dirty="0"/>
              <a:t>καθορίζονται από τον εκπαιδευτικό βάσει μιας σειράς παραμέτρων που γνωρίζει ο ίδιος: χαρακτηριστικά μαθητών, σχολείο, κοινωνικό πλαίσιο και απαιτήσεις, χαρακτηριστικά του ίδιου.</a:t>
            </a:r>
          </a:p>
          <a:p>
            <a:pPr algn="just"/>
            <a:r>
              <a:rPr lang="el-GR" dirty="0"/>
              <a:t>Περιλαμβάνει τους γενικούς και επιμέρους δείκτες επικοινωνιακής γλωσσικής επάρκειας βάσει των οποίων μπορεί να κρίνει κανείς σε ποιο επίπεδο γλωσσομάθειας βρίσκεται ο μαθητής, σύμφωνα με την κλίμακα του Συμβουλίου της Ευρώπης. </a:t>
            </a:r>
            <a:endParaRPr lang="en-US" dirty="0"/>
          </a:p>
        </p:txBody>
      </p:sp>
    </p:spTree>
    <p:extLst>
      <p:ext uri="{BB962C8B-B14F-4D97-AF65-F5344CB8AC3E}">
        <p14:creationId xmlns:p14="http://schemas.microsoft.com/office/powerpoint/2010/main" val="55588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F46BD64-ACE9-4F48-8E05-EBBEE2643928}"/>
              </a:ext>
            </a:extLst>
          </p:cNvPr>
          <p:cNvSpPr>
            <a:spLocks noGrp="1"/>
          </p:cNvSpPr>
          <p:nvPr>
            <p:ph type="title"/>
          </p:nvPr>
        </p:nvSpPr>
        <p:spPr/>
        <p:txBody>
          <a:bodyPr/>
          <a:lstStyle/>
          <a:p>
            <a:r>
              <a:rPr lang="el-GR" dirty="0"/>
              <a:t>Περιγραφή ΕΠΣ-ξγ Ι</a:t>
            </a:r>
            <a:r>
              <a:rPr lang="it-IT"/>
              <a:t>V</a:t>
            </a:r>
            <a:r>
              <a:rPr lang="el-GR"/>
              <a:t>/</a:t>
            </a:r>
            <a:r>
              <a:rPr lang="it-IT"/>
              <a:t>V</a:t>
            </a:r>
            <a:endParaRPr lang="en-US" dirty="0"/>
          </a:p>
        </p:txBody>
      </p:sp>
      <p:sp>
        <p:nvSpPr>
          <p:cNvPr id="3" name="Θέση περιεχομένου 2">
            <a:extLst>
              <a:ext uri="{FF2B5EF4-FFF2-40B4-BE49-F238E27FC236}">
                <a16:creationId xmlns:a16="http://schemas.microsoft.com/office/drawing/2014/main" xmlns="" id="{B998CA18-4B4D-4359-A9AC-38D9882A2B5D}"/>
              </a:ext>
            </a:extLst>
          </p:cNvPr>
          <p:cNvSpPr>
            <a:spLocks noGrp="1"/>
          </p:cNvSpPr>
          <p:nvPr>
            <p:ph idx="1"/>
          </p:nvPr>
        </p:nvSpPr>
        <p:spPr>
          <a:xfrm>
            <a:off x="1562100" y="1820862"/>
            <a:ext cx="9791700" cy="4351338"/>
          </a:xfrm>
        </p:spPr>
        <p:txBody>
          <a:bodyPr/>
          <a:lstStyle/>
          <a:p>
            <a:pPr algn="just"/>
            <a:r>
              <a:rPr lang="el-GR" dirty="0"/>
              <a:t>Περιλαμβάνει επίσης αναλυτικές περιγραφές των επικοινωνιακών ενεργειών/δράσεων που θα πρέπει να είναι σε θέση να πράξει ο μαθητής ανάλογα με το επίπεδο γλωσσομάθειας στο οποίο έχει ενταχθεί. </a:t>
            </a:r>
          </a:p>
          <a:p>
            <a:pPr algn="just"/>
            <a:r>
              <a:rPr lang="el-GR" dirty="0"/>
              <a:t>Εμπεριέχει οργανόγραμμα της ύλης των εγχειριδίων που χρησιμοποιούνται για τη διδασκαλία των ξένων γλωσσών στο Δημόσιο Σχολείο.</a:t>
            </a:r>
            <a:endParaRPr lang="en-US" dirty="0"/>
          </a:p>
        </p:txBody>
      </p:sp>
    </p:spTree>
    <p:extLst>
      <p:ext uri="{BB962C8B-B14F-4D97-AF65-F5344CB8AC3E}">
        <p14:creationId xmlns:p14="http://schemas.microsoft.com/office/powerpoint/2010/main" val="424088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1B4E8C8-5C09-4A2C-AC08-18B0CDEDB3DF}"/>
              </a:ext>
            </a:extLst>
          </p:cNvPr>
          <p:cNvSpPr>
            <a:spLocks noGrp="1"/>
          </p:cNvSpPr>
          <p:nvPr>
            <p:ph type="title"/>
          </p:nvPr>
        </p:nvSpPr>
        <p:spPr/>
        <p:txBody>
          <a:bodyPr>
            <a:normAutofit fontScale="90000"/>
          </a:bodyPr>
          <a:lstStyle/>
          <a:p>
            <a:r>
              <a:rPr lang="el-GR" dirty="0"/>
              <a:t>Περιγραφή ΕΠΣ-ξγ </a:t>
            </a:r>
            <a:r>
              <a:rPr lang="it-IT" dirty="0"/>
              <a:t>V</a:t>
            </a:r>
            <a:r>
              <a:rPr lang="el-GR" dirty="0"/>
              <a:t>/</a:t>
            </a:r>
            <a:r>
              <a:rPr lang="it-IT" dirty="0"/>
              <a:t>V</a:t>
            </a:r>
            <a:r>
              <a:rPr lang="el-GR" dirty="0"/>
              <a:t>: </a:t>
            </a:r>
            <a:br>
              <a:rPr lang="el-GR" dirty="0"/>
            </a:br>
            <a:r>
              <a:rPr lang="el-GR" dirty="0"/>
              <a:t>Δομή και περιεχόμενο</a:t>
            </a:r>
            <a:endParaRPr lang="en-US" dirty="0"/>
          </a:p>
        </p:txBody>
      </p:sp>
      <p:grpSp>
        <p:nvGrpSpPr>
          <p:cNvPr id="4" name="Group 6">
            <a:extLst>
              <a:ext uri="{FF2B5EF4-FFF2-40B4-BE49-F238E27FC236}">
                <a16:creationId xmlns:a16="http://schemas.microsoft.com/office/drawing/2014/main" xmlns="" id="{F0C2C828-1AE0-491E-814B-3B632954C2F2}"/>
              </a:ext>
            </a:extLst>
          </p:cNvPr>
          <p:cNvGrpSpPr/>
          <p:nvPr/>
        </p:nvGrpSpPr>
        <p:grpSpPr>
          <a:xfrm>
            <a:off x="1944710" y="1742120"/>
            <a:ext cx="8615966" cy="4598243"/>
            <a:chOff x="0" y="-109050"/>
            <a:chExt cx="5954180" cy="6004887"/>
          </a:xfrm>
        </p:grpSpPr>
        <p:sp>
          <p:nvSpPr>
            <p:cNvPr id="5" name="Text Box 2">
              <a:extLst>
                <a:ext uri="{FF2B5EF4-FFF2-40B4-BE49-F238E27FC236}">
                  <a16:creationId xmlns:a16="http://schemas.microsoft.com/office/drawing/2014/main" xmlns="" id="{2DACF0C2-F194-4D64-AEB3-D2F300834CDF}"/>
                </a:ext>
              </a:extLst>
            </p:cNvPr>
            <p:cNvSpPr txBox="1"/>
            <p:nvPr/>
          </p:nvSpPr>
          <p:spPr>
            <a:xfrm>
              <a:off x="0" y="-109050"/>
              <a:ext cx="5954180" cy="50245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l-GR" sz="2200" b="1">
                  <a:solidFill>
                    <a:srgbClr val="1F3864"/>
                  </a:solidFill>
                  <a:effectLst/>
                  <a:ea typeface="Calibri" panose="020F0502020204030204" pitchFamily="34" charset="0"/>
                  <a:cs typeface="Times New Roman" panose="02020603050405020304" pitchFamily="18" charset="0"/>
                </a:rPr>
                <a:t>ΕΠΣ-ξγ</a:t>
              </a:r>
              <a:endParaRPr lang="el-GR" sz="1100">
                <a:effectLst/>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xmlns="" id="{864620A1-6666-418B-8E12-8298644C4702}"/>
                </a:ext>
              </a:extLst>
            </p:cNvPr>
            <p:cNvGrpSpPr/>
            <p:nvPr/>
          </p:nvGrpSpPr>
          <p:grpSpPr>
            <a:xfrm>
              <a:off x="10632" y="520995"/>
              <a:ext cx="5887483" cy="5374842"/>
              <a:chOff x="0" y="0"/>
              <a:chExt cx="5887483" cy="5374842"/>
            </a:xfrm>
          </p:grpSpPr>
          <p:sp>
            <p:nvSpPr>
              <p:cNvPr id="7" name="Text Box 3">
                <a:extLst>
                  <a:ext uri="{FF2B5EF4-FFF2-40B4-BE49-F238E27FC236}">
                    <a16:creationId xmlns:a16="http://schemas.microsoft.com/office/drawing/2014/main" xmlns="" id="{4415268E-1697-405F-8F0E-44E8901F45F5}"/>
                  </a:ext>
                </a:extLst>
              </p:cNvPr>
              <p:cNvSpPr txBox="1"/>
              <p:nvPr/>
            </p:nvSpPr>
            <p:spPr>
              <a:xfrm>
                <a:off x="255182" y="0"/>
                <a:ext cx="1151890" cy="30416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Α1</a:t>
                </a:r>
              </a:p>
            </p:txBody>
          </p:sp>
          <p:sp>
            <p:nvSpPr>
              <p:cNvPr id="8" name="Text Box 7">
                <a:extLst>
                  <a:ext uri="{FF2B5EF4-FFF2-40B4-BE49-F238E27FC236}">
                    <a16:creationId xmlns:a16="http://schemas.microsoft.com/office/drawing/2014/main" xmlns="" id="{43793E25-2AAB-4631-B485-C55CF381E2A6}"/>
                  </a:ext>
                </a:extLst>
              </p:cNvPr>
              <p:cNvSpPr txBox="1"/>
              <p:nvPr/>
            </p:nvSpPr>
            <p:spPr>
              <a:xfrm>
                <a:off x="4486940" y="0"/>
                <a:ext cx="1174750" cy="304165"/>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Β2</a:t>
                </a:r>
              </a:p>
            </p:txBody>
          </p:sp>
          <p:sp>
            <p:nvSpPr>
              <p:cNvPr id="9" name="Text Box 8">
                <a:extLst>
                  <a:ext uri="{FF2B5EF4-FFF2-40B4-BE49-F238E27FC236}">
                    <a16:creationId xmlns:a16="http://schemas.microsoft.com/office/drawing/2014/main" xmlns="" id="{CC14A0A8-579D-47D7-8B90-506B36E8803A}"/>
                  </a:ext>
                </a:extLst>
              </p:cNvPr>
              <p:cNvSpPr txBox="1"/>
              <p:nvPr/>
            </p:nvSpPr>
            <p:spPr>
              <a:xfrm>
                <a:off x="3030279" y="0"/>
                <a:ext cx="1297940" cy="304165"/>
              </a:xfrm>
              <a:prstGeom prst="rect">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Β1</a:t>
                </a:r>
              </a:p>
            </p:txBody>
          </p:sp>
          <p:sp>
            <p:nvSpPr>
              <p:cNvPr id="10" name="Text Box 9">
                <a:extLst>
                  <a:ext uri="{FF2B5EF4-FFF2-40B4-BE49-F238E27FC236}">
                    <a16:creationId xmlns:a16="http://schemas.microsoft.com/office/drawing/2014/main" xmlns="" id="{250F8361-3C1D-48F2-941A-44A15F7C4CA1}"/>
                  </a:ext>
                </a:extLst>
              </p:cNvPr>
              <p:cNvSpPr txBox="1"/>
              <p:nvPr/>
            </p:nvSpPr>
            <p:spPr>
              <a:xfrm>
                <a:off x="1605516" y="0"/>
                <a:ext cx="1218565" cy="304165"/>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Α2</a:t>
                </a:r>
              </a:p>
            </p:txBody>
          </p:sp>
          <p:grpSp>
            <p:nvGrpSpPr>
              <p:cNvPr id="11" name="Group 4">
                <a:extLst>
                  <a:ext uri="{FF2B5EF4-FFF2-40B4-BE49-F238E27FC236}">
                    <a16:creationId xmlns:a16="http://schemas.microsoft.com/office/drawing/2014/main" xmlns="" id="{647CAB31-C2D0-4159-B717-91312FD6D8F8}"/>
                  </a:ext>
                </a:extLst>
              </p:cNvPr>
              <p:cNvGrpSpPr/>
              <p:nvPr/>
            </p:nvGrpSpPr>
            <p:grpSpPr>
              <a:xfrm>
                <a:off x="0" y="404038"/>
                <a:ext cx="5887483" cy="4970804"/>
                <a:chOff x="0" y="0"/>
                <a:chExt cx="5887483" cy="4970804"/>
              </a:xfrm>
            </p:grpSpPr>
            <p:sp>
              <p:nvSpPr>
                <p:cNvPr id="12" name="Text Box 10">
                  <a:extLst>
                    <a:ext uri="{FF2B5EF4-FFF2-40B4-BE49-F238E27FC236}">
                      <a16:creationId xmlns:a16="http://schemas.microsoft.com/office/drawing/2014/main" xmlns="" id="{6A3B5C92-E762-4E13-9B29-9AA1F2772B71}"/>
                    </a:ext>
                  </a:extLst>
                </p:cNvPr>
                <p:cNvSpPr txBox="1"/>
                <p:nvPr/>
              </p:nvSpPr>
              <p:spPr>
                <a:xfrm>
                  <a:off x="173420" y="110358"/>
                  <a:ext cx="1219152" cy="6667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Γενικοί Δείκτες Επικοινωνιακής Επάρκειας</a:t>
                  </a:r>
                </a:p>
              </p:txBody>
            </p:sp>
            <p:sp>
              <p:nvSpPr>
                <p:cNvPr id="13" name="Text Box 14">
                  <a:extLst>
                    <a:ext uri="{FF2B5EF4-FFF2-40B4-BE49-F238E27FC236}">
                      <a16:creationId xmlns:a16="http://schemas.microsoft.com/office/drawing/2014/main" xmlns="" id="{E24243DC-B8E9-49B3-90DA-A69C28C1ABE4}"/>
                    </a:ext>
                  </a:extLst>
                </p:cNvPr>
                <p:cNvSpPr txBox="1"/>
                <p:nvPr/>
              </p:nvSpPr>
              <p:spPr>
                <a:xfrm>
                  <a:off x="173420" y="977462"/>
                  <a:ext cx="1219152" cy="10000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Περιγραφές σκοπούμενων Επικοινωνιακών Ενεργειών μαθητή</a:t>
                  </a:r>
                </a:p>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 </a:t>
                  </a:r>
                </a:p>
              </p:txBody>
            </p:sp>
            <p:sp>
              <p:nvSpPr>
                <p:cNvPr id="14" name="Text Box 41">
                  <a:extLst>
                    <a:ext uri="{FF2B5EF4-FFF2-40B4-BE49-F238E27FC236}">
                      <a16:creationId xmlns:a16="http://schemas.microsoft.com/office/drawing/2014/main" xmlns="" id="{53E3BFA1-D2F0-4E4A-9F83-4AD77678C7A0}"/>
                    </a:ext>
                  </a:extLst>
                </p:cNvPr>
                <p:cNvSpPr txBox="1"/>
                <p:nvPr/>
              </p:nvSpPr>
              <p:spPr>
                <a:xfrm>
                  <a:off x="173420" y="2222938"/>
                  <a:ext cx="1219152" cy="43730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Οργανόγραμμα ύλης</a:t>
                  </a:r>
                </a:p>
              </p:txBody>
            </p:sp>
            <p:sp>
              <p:nvSpPr>
                <p:cNvPr id="15" name="Text Box 42">
                  <a:extLst>
                    <a:ext uri="{FF2B5EF4-FFF2-40B4-BE49-F238E27FC236}">
                      <a16:creationId xmlns:a16="http://schemas.microsoft.com/office/drawing/2014/main" xmlns="" id="{D88739B1-6082-45AE-BE77-1CDD7187E049}"/>
                    </a:ext>
                  </a:extLst>
                </p:cNvPr>
                <p:cNvSpPr txBox="1"/>
                <p:nvPr/>
              </p:nvSpPr>
              <p:spPr>
                <a:xfrm>
                  <a:off x="173420" y="2853558"/>
                  <a:ext cx="1219152" cy="67037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Οργανόγραμμα ύλης σχολικών εγχειριδίων</a:t>
                  </a:r>
                </a:p>
              </p:txBody>
            </p:sp>
            <p:sp>
              <p:nvSpPr>
                <p:cNvPr id="16" name="Text Box 46">
                  <a:extLst>
                    <a:ext uri="{FF2B5EF4-FFF2-40B4-BE49-F238E27FC236}">
                      <a16:creationId xmlns:a16="http://schemas.microsoft.com/office/drawing/2014/main" xmlns="" id="{D34C608A-0508-4BE7-B6C9-C02A8F827AB2}"/>
                    </a:ext>
                  </a:extLst>
                </p:cNvPr>
                <p:cNvSpPr txBox="1"/>
                <p:nvPr/>
              </p:nvSpPr>
              <p:spPr>
                <a:xfrm>
                  <a:off x="1529255" y="110358"/>
                  <a:ext cx="1219152" cy="66670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Γενικοί Δείκτες Επικοινωνιακής Επάρκειας</a:t>
                  </a:r>
                </a:p>
              </p:txBody>
            </p:sp>
            <p:sp>
              <p:nvSpPr>
                <p:cNvPr id="17" name="Text Box 47">
                  <a:extLst>
                    <a:ext uri="{FF2B5EF4-FFF2-40B4-BE49-F238E27FC236}">
                      <a16:creationId xmlns:a16="http://schemas.microsoft.com/office/drawing/2014/main" xmlns="" id="{091E38D7-04B9-4703-970A-96633A0436A3}"/>
                    </a:ext>
                  </a:extLst>
                </p:cNvPr>
                <p:cNvSpPr txBox="1"/>
                <p:nvPr/>
              </p:nvSpPr>
              <p:spPr>
                <a:xfrm>
                  <a:off x="1529255" y="977462"/>
                  <a:ext cx="1219152" cy="100005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dirty="0">
                      <a:effectLst/>
                      <a:ea typeface="Calibri" panose="020F0502020204030204" pitchFamily="34" charset="0"/>
                      <a:cs typeface="Times New Roman" panose="02020603050405020304" pitchFamily="18" charset="0"/>
                    </a:rPr>
                    <a:t>Περιγραφές σκοπούμενων Επικοινωνιακών Ενεργειών μαθητή</a:t>
                  </a:r>
                </a:p>
                <a:p>
                  <a:pPr marL="0" marR="0">
                    <a:lnSpc>
                      <a:spcPct val="107000"/>
                    </a:lnSpc>
                    <a:spcBef>
                      <a:spcPts val="0"/>
                    </a:spcBef>
                    <a:spcAft>
                      <a:spcPts val="800"/>
                    </a:spcAft>
                  </a:pPr>
                  <a:r>
                    <a:rPr lang="el-GR" sz="1100" dirty="0">
                      <a:effectLst/>
                      <a:ea typeface="Calibri" panose="020F0502020204030204" pitchFamily="34" charset="0"/>
                      <a:cs typeface="Times New Roman" panose="02020603050405020304" pitchFamily="18" charset="0"/>
                    </a:rPr>
                    <a:t> </a:t>
                  </a:r>
                </a:p>
              </p:txBody>
            </p:sp>
            <p:sp>
              <p:nvSpPr>
                <p:cNvPr id="18" name="Text Box 48">
                  <a:extLst>
                    <a:ext uri="{FF2B5EF4-FFF2-40B4-BE49-F238E27FC236}">
                      <a16:creationId xmlns:a16="http://schemas.microsoft.com/office/drawing/2014/main" xmlns="" id="{774DB02B-F002-4C0C-AAE1-DAF38C3C9C6C}"/>
                    </a:ext>
                  </a:extLst>
                </p:cNvPr>
                <p:cNvSpPr txBox="1"/>
                <p:nvPr/>
              </p:nvSpPr>
              <p:spPr>
                <a:xfrm>
                  <a:off x="1529255" y="2222938"/>
                  <a:ext cx="1219152" cy="43729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Οργανόγραμμα ύλης</a:t>
                  </a:r>
                </a:p>
              </p:txBody>
            </p:sp>
            <p:sp>
              <p:nvSpPr>
                <p:cNvPr id="19" name="Text Box 49">
                  <a:extLst>
                    <a:ext uri="{FF2B5EF4-FFF2-40B4-BE49-F238E27FC236}">
                      <a16:creationId xmlns:a16="http://schemas.microsoft.com/office/drawing/2014/main" xmlns="" id="{DF9FC54E-BC4A-4775-BBA9-29A46D2B55BA}"/>
                    </a:ext>
                  </a:extLst>
                </p:cNvPr>
                <p:cNvSpPr txBox="1"/>
                <p:nvPr/>
              </p:nvSpPr>
              <p:spPr>
                <a:xfrm>
                  <a:off x="1529255" y="2853558"/>
                  <a:ext cx="1219152" cy="67034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Οργανόγραμμα ύλης σχολικών εγχειριδίων</a:t>
                  </a:r>
                </a:p>
              </p:txBody>
            </p:sp>
            <p:sp>
              <p:nvSpPr>
                <p:cNvPr id="20" name="Text Box 51">
                  <a:extLst>
                    <a:ext uri="{FF2B5EF4-FFF2-40B4-BE49-F238E27FC236}">
                      <a16:creationId xmlns:a16="http://schemas.microsoft.com/office/drawing/2014/main" xmlns="" id="{CED3843B-C606-4727-8A24-CA30C8322F11}"/>
                    </a:ext>
                  </a:extLst>
                </p:cNvPr>
                <p:cNvSpPr txBox="1"/>
                <p:nvPr/>
              </p:nvSpPr>
              <p:spPr>
                <a:xfrm>
                  <a:off x="2948151" y="110358"/>
                  <a:ext cx="1219152" cy="6667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Γενικοί Δείκτες Επικοινωνιακής Επάρκειας</a:t>
                  </a:r>
                </a:p>
              </p:txBody>
            </p:sp>
            <p:sp>
              <p:nvSpPr>
                <p:cNvPr id="21" name="Text Box 52">
                  <a:extLst>
                    <a:ext uri="{FF2B5EF4-FFF2-40B4-BE49-F238E27FC236}">
                      <a16:creationId xmlns:a16="http://schemas.microsoft.com/office/drawing/2014/main" xmlns="" id="{FA7875EA-0F54-4F1F-9F8A-A13AE207EDC1}"/>
                    </a:ext>
                  </a:extLst>
                </p:cNvPr>
                <p:cNvSpPr txBox="1"/>
                <p:nvPr/>
              </p:nvSpPr>
              <p:spPr>
                <a:xfrm>
                  <a:off x="2948151" y="977462"/>
                  <a:ext cx="1219152" cy="10000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Περιγραφές σκοπούμενων Επικοινωνιακών Ενεργειών μαθητή</a:t>
                  </a:r>
                </a:p>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 </a:t>
                  </a:r>
                </a:p>
              </p:txBody>
            </p:sp>
            <p:sp>
              <p:nvSpPr>
                <p:cNvPr id="22" name="Text Box 53">
                  <a:extLst>
                    <a:ext uri="{FF2B5EF4-FFF2-40B4-BE49-F238E27FC236}">
                      <a16:creationId xmlns:a16="http://schemas.microsoft.com/office/drawing/2014/main" xmlns="" id="{9264764F-0027-40B1-A7F6-BE3F2119DC1A}"/>
                    </a:ext>
                  </a:extLst>
                </p:cNvPr>
                <p:cNvSpPr txBox="1"/>
                <p:nvPr/>
              </p:nvSpPr>
              <p:spPr>
                <a:xfrm>
                  <a:off x="2948151" y="2222938"/>
                  <a:ext cx="1219152" cy="43730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Οργανόγραμμα ύλης</a:t>
                  </a:r>
                </a:p>
              </p:txBody>
            </p:sp>
            <p:sp>
              <p:nvSpPr>
                <p:cNvPr id="23" name="Text Box 54">
                  <a:extLst>
                    <a:ext uri="{FF2B5EF4-FFF2-40B4-BE49-F238E27FC236}">
                      <a16:creationId xmlns:a16="http://schemas.microsoft.com/office/drawing/2014/main" xmlns="" id="{39A8E5CB-F227-4956-9C48-C3D638FF5FEC}"/>
                    </a:ext>
                  </a:extLst>
                </p:cNvPr>
                <p:cNvSpPr txBox="1"/>
                <p:nvPr/>
              </p:nvSpPr>
              <p:spPr>
                <a:xfrm>
                  <a:off x="2948151" y="2853558"/>
                  <a:ext cx="1219152" cy="67037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Οργανόγραμμα ύλης σχολικών εγχειριδίων</a:t>
                  </a:r>
                </a:p>
              </p:txBody>
            </p:sp>
            <p:sp>
              <p:nvSpPr>
                <p:cNvPr id="24" name="Text Box 56">
                  <a:extLst>
                    <a:ext uri="{FF2B5EF4-FFF2-40B4-BE49-F238E27FC236}">
                      <a16:creationId xmlns:a16="http://schemas.microsoft.com/office/drawing/2014/main" xmlns="" id="{04362B6E-8147-42C3-921D-D6B8965BEBBC}"/>
                    </a:ext>
                  </a:extLst>
                </p:cNvPr>
                <p:cNvSpPr txBox="1"/>
                <p:nvPr/>
              </p:nvSpPr>
              <p:spPr>
                <a:xfrm>
                  <a:off x="4398579" y="110358"/>
                  <a:ext cx="1219152" cy="6667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Γενικοί Δείκτες Επικοινωνιακής Επάρκειας</a:t>
                  </a:r>
                </a:p>
              </p:txBody>
            </p:sp>
            <p:sp>
              <p:nvSpPr>
                <p:cNvPr id="25" name="Text Box 57">
                  <a:extLst>
                    <a:ext uri="{FF2B5EF4-FFF2-40B4-BE49-F238E27FC236}">
                      <a16:creationId xmlns:a16="http://schemas.microsoft.com/office/drawing/2014/main" xmlns="" id="{6EF2FE58-3F08-4C44-A0F7-E2964D6F2678}"/>
                    </a:ext>
                  </a:extLst>
                </p:cNvPr>
                <p:cNvSpPr txBox="1"/>
                <p:nvPr/>
              </p:nvSpPr>
              <p:spPr>
                <a:xfrm>
                  <a:off x="4398579" y="977462"/>
                  <a:ext cx="1219152" cy="10000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dirty="0">
                      <a:effectLst/>
                      <a:ea typeface="Calibri" panose="020F0502020204030204" pitchFamily="34" charset="0"/>
                      <a:cs typeface="Times New Roman" panose="02020603050405020304" pitchFamily="18" charset="0"/>
                    </a:rPr>
                    <a:t>Περιγραφές σκοπούμενων Επικοινωνιακών Ενεργειών μαθητή</a:t>
                  </a:r>
                </a:p>
                <a:p>
                  <a:pPr marL="0" marR="0">
                    <a:lnSpc>
                      <a:spcPct val="107000"/>
                    </a:lnSpc>
                    <a:spcBef>
                      <a:spcPts val="0"/>
                    </a:spcBef>
                    <a:spcAft>
                      <a:spcPts val="800"/>
                    </a:spcAft>
                  </a:pPr>
                  <a:r>
                    <a:rPr lang="el-GR" sz="1100" dirty="0">
                      <a:effectLst/>
                      <a:ea typeface="Calibri" panose="020F0502020204030204" pitchFamily="34" charset="0"/>
                      <a:cs typeface="Times New Roman" panose="02020603050405020304" pitchFamily="18" charset="0"/>
                    </a:rPr>
                    <a:t> </a:t>
                  </a:r>
                </a:p>
              </p:txBody>
            </p:sp>
            <p:sp>
              <p:nvSpPr>
                <p:cNvPr id="26" name="Text Box 58">
                  <a:extLst>
                    <a:ext uri="{FF2B5EF4-FFF2-40B4-BE49-F238E27FC236}">
                      <a16:creationId xmlns:a16="http://schemas.microsoft.com/office/drawing/2014/main" xmlns="" id="{27CB6130-8B7A-4BF7-AF49-9DCEC46F28E7}"/>
                    </a:ext>
                  </a:extLst>
                </p:cNvPr>
                <p:cNvSpPr txBox="1"/>
                <p:nvPr/>
              </p:nvSpPr>
              <p:spPr>
                <a:xfrm>
                  <a:off x="4398579" y="2222938"/>
                  <a:ext cx="1219152" cy="43730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Οργανόγραμμα ύλης</a:t>
                  </a:r>
                </a:p>
              </p:txBody>
            </p:sp>
            <p:cxnSp>
              <p:nvCxnSpPr>
                <p:cNvPr id="27" name="Straight Connector 60">
                  <a:extLst>
                    <a:ext uri="{FF2B5EF4-FFF2-40B4-BE49-F238E27FC236}">
                      <a16:creationId xmlns:a16="http://schemas.microsoft.com/office/drawing/2014/main" xmlns="" id="{C88C179A-CE22-4709-BAF6-A015FA7E4A0E}"/>
                    </a:ext>
                  </a:extLst>
                </p:cNvPr>
                <p:cNvCxnSpPr/>
                <p:nvPr/>
              </p:nvCxnSpPr>
              <p:spPr>
                <a:xfrm flipV="1">
                  <a:off x="0" y="0"/>
                  <a:ext cx="10633" cy="3634085"/>
                </a:xfrm>
                <a:prstGeom prst="line">
                  <a:avLst/>
                </a:prstGeom>
                <a:solidFill>
                  <a:schemeClr val="accent3">
                    <a:lumMod val="40000"/>
                    <a:lumOff val="60000"/>
                  </a:schemeClr>
                </a:solidFill>
              </p:spPr>
              <p:style>
                <a:lnRef idx="1">
                  <a:schemeClr val="accent1"/>
                </a:lnRef>
                <a:fillRef idx="0">
                  <a:schemeClr val="accent1"/>
                </a:fillRef>
                <a:effectRef idx="0">
                  <a:schemeClr val="accent1"/>
                </a:effectRef>
                <a:fontRef idx="minor">
                  <a:schemeClr val="tx1"/>
                </a:fontRef>
              </p:style>
            </p:cxnSp>
            <p:cxnSp>
              <p:nvCxnSpPr>
                <p:cNvPr id="28" name="Straight Connector 61">
                  <a:extLst>
                    <a:ext uri="{FF2B5EF4-FFF2-40B4-BE49-F238E27FC236}">
                      <a16:creationId xmlns:a16="http://schemas.microsoft.com/office/drawing/2014/main" xmlns="" id="{E6C52E4F-6F0D-43BB-9631-724129C25911}"/>
                    </a:ext>
                  </a:extLst>
                </p:cNvPr>
                <p:cNvCxnSpPr/>
                <p:nvPr/>
              </p:nvCxnSpPr>
              <p:spPr>
                <a:xfrm flipH="1" flipV="1">
                  <a:off x="5880538" y="0"/>
                  <a:ext cx="0" cy="3629599"/>
                </a:xfrm>
                <a:prstGeom prst="line">
                  <a:avLst/>
                </a:prstGeom>
                <a:solidFill>
                  <a:schemeClr val="accent3">
                    <a:lumMod val="40000"/>
                    <a:lumOff val="60000"/>
                  </a:schemeClr>
                </a:solidFill>
              </p:spPr>
              <p:style>
                <a:lnRef idx="1">
                  <a:schemeClr val="accent1"/>
                </a:lnRef>
                <a:fillRef idx="0">
                  <a:schemeClr val="accent1"/>
                </a:fillRef>
                <a:effectRef idx="0">
                  <a:schemeClr val="accent1"/>
                </a:effectRef>
                <a:fontRef idx="minor">
                  <a:schemeClr val="tx1"/>
                </a:fontRef>
              </p:style>
            </p:cxnSp>
            <p:sp>
              <p:nvSpPr>
                <p:cNvPr id="29" name="Text Box 59">
                  <a:extLst>
                    <a:ext uri="{FF2B5EF4-FFF2-40B4-BE49-F238E27FC236}">
                      <a16:creationId xmlns:a16="http://schemas.microsoft.com/office/drawing/2014/main" xmlns="" id="{D9E5ADF9-BBE1-4FCA-B947-3AAE78EDACAF}"/>
                    </a:ext>
                  </a:extLst>
                </p:cNvPr>
                <p:cNvSpPr txBox="1"/>
                <p:nvPr/>
              </p:nvSpPr>
              <p:spPr>
                <a:xfrm>
                  <a:off x="4398579" y="2853558"/>
                  <a:ext cx="1219152" cy="67037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l-GR" sz="1100">
                      <a:effectLst/>
                      <a:ea typeface="Calibri" panose="020F0502020204030204" pitchFamily="34" charset="0"/>
                      <a:cs typeface="Times New Roman" panose="02020603050405020304" pitchFamily="18" charset="0"/>
                    </a:rPr>
                    <a:t>Οργανόγραμμα ύλης σχολικών εγχειριδίων</a:t>
                  </a:r>
                </a:p>
              </p:txBody>
            </p:sp>
            <p:cxnSp>
              <p:nvCxnSpPr>
                <p:cNvPr id="30" name="Straight Connector 62">
                  <a:extLst>
                    <a:ext uri="{FF2B5EF4-FFF2-40B4-BE49-F238E27FC236}">
                      <a16:creationId xmlns:a16="http://schemas.microsoft.com/office/drawing/2014/main" xmlns="" id="{29B43910-6812-4D26-BCEA-4BCEB7D0C72D}"/>
                    </a:ext>
                  </a:extLst>
                </p:cNvPr>
                <p:cNvCxnSpPr/>
                <p:nvPr/>
              </p:nvCxnSpPr>
              <p:spPr>
                <a:xfrm>
                  <a:off x="15765" y="0"/>
                  <a:ext cx="5868035" cy="0"/>
                </a:xfrm>
                <a:prstGeom prst="line">
                  <a:avLst/>
                </a:prstGeom>
                <a:solidFill>
                  <a:schemeClr val="accent3">
                    <a:lumMod val="40000"/>
                    <a:lumOff val="60000"/>
                  </a:schemeClr>
                </a:solidFill>
              </p:spPr>
              <p:style>
                <a:lnRef idx="1">
                  <a:schemeClr val="accent1"/>
                </a:lnRef>
                <a:fillRef idx="0">
                  <a:schemeClr val="accent1"/>
                </a:fillRef>
                <a:effectRef idx="0">
                  <a:schemeClr val="accent1"/>
                </a:effectRef>
                <a:fontRef idx="minor">
                  <a:schemeClr val="tx1"/>
                </a:fontRef>
              </p:style>
            </p:cxnSp>
            <p:grpSp>
              <p:nvGrpSpPr>
                <p:cNvPr id="31" name="Group 40">
                  <a:extLst>
                    <a:ext uri="{FF2B5EF4-FFF2-40B4-BE49-F238E27FC236}">
                      <a16:creationId xmlns:a16="http://schemas.microsoft.com/office/drawing/2014/main" xmlns="" id="{5175B299-734C-4BDB-A092-378D10762D72}"/>
                    </a:ext>
                  </a:extLst>
                </p:cNvPr>
                <p:cNvGrpSpPr/>
                <p:nvPr/>
              </p:nvGrpSpPr>
              <p:grpSpPr>
                <a:xfrm rot="5400000">
                  <a:off x="2271224" y="1354545"/>
                  <a:ext cx="1358133" cy="5874385"/>
                  <a:chOff x="-305" y="0"/>
                  <a:chExt cx="1358133" cy="3400587"/>
                </a:xfrm>
                <a:solidFill>
                  <a:schemeClr val="accent3">
                    <a:lumMod val="40000"/>
                    <a:lumOff val="60000"/>
                  </a:schemeClr>
                </a:solidFill>
              </p:grpSpPr>
              <p:cxnSp>
                <p:nvCxnSpPr>
                  <p:cNvPr id="32" name="Straight Connector 17">
                    <a:extLst>
                      <a:ext uri="{FF2B5EF4-FFF2-40B4-BE49-F238E27FC236}">
                        <a16:creationId xmlns:a16="http://schemas.microsoft.com/office/drawing/2014/main" xmlns="" id="{4D2BA0EF-9510-4A0D-B0A7-B9EE7AB9BA77}"/>
                      </a:ext>
                    </a:extLst>
                  </p:cNvPr>
                  <p:cNvCxnSpPr/>
                  <p:nvPr/>
                </p:nvCxnSpPr>
                <p:spPr>
                  <a:xfrm flipH="1">
                    <a:off x="0" y="0"/>
                    <a:ext cx="0" cy="3400425"/>
                  </a:xfrm>
                  <a:prstGeom prst="line">
                    <a:avLst/>
                  </a:prstGeom>
                  <a:grpFill/>
                </p:spPr>
                <p:style>
                  <a:lnRef idx="1">
                    <a:schemeClr val="accent1"/>
                  </a:lnRef>
                  <a:fillRef idx="0">
                    <a:schemeClr val="accent1"/>
                  </a:fillRef>
                  <a:effectRef idx="0">
                    <a:schemeClr val="accent1"/>
                  </a:effectRef>
                  <a:fontRef idx="minor">
                    <a:schemeClr val="tx1"/>
                  </a:fontRef>
                </p:style>
              </p:cxnSp>
              <p:grpSp>
                <p:nvGrpSpPr>
                  <p:cNvPr id="33" name="Group 39">
                    <a:extLst>
                      <a:ext uri="{FF2B5EF4-FFF2-40B4-BE49-F238E27FC236}">
                        <a16:creationId xmlns:a16="http://schemas.microsoft.com/office/drawing/2014/main" xmlns="" id="{E4C91CCA-83B8-4DA8-8B4C-7AD373D47F19}"/>
                      </a:ext>
                    </a:extLst>
                  </p:cNvPr>
                  <p:cNvGrpSpPr/>
                  <p:nvPr/>
                </p:nvGrpSpPr>
                <p:grpSpPr>
                  <a:xfrm>
                    <a:off x="-305" y="75837"/>
                    <a:ext cx="1358133" cy="3324750"/>
                    <a:chOff x="-305" y="-75238"/>
                    <a:chExt cx="1358133" cy="3324750"/>
                  </a:xfrm>
                  <a:grpFill/>
                </p:grpSpPr>
                <p:cxnSp>
                  <p:nvCxnSpPr>
                    <p:cNvPr id="34" name="Straight Connector 18">
                      <a:extLst>
                        <a:ext uri="{FF2B5EF4-FFF2-40B4-BE49-F238E27FC236}">
                          <a16:creationId xmlns:a16="http://schemas.microsoft.com/office/drawing/2014/main" xmlns="" id="{625DB6F9-59B3-454F-9C0E-7D40433BF6D3}"/>
                        </a:ext>
                      </a:extLst>
                    </p:cNvPr>
                    <p:cNvCxnSpPr>
                      <a:endCxn id="35" idx="0"/>
                    </p:cNvCxnSpPr>
                    <p:nvPr/>
                  </p:nvCxnSpPr>
                  <p:spPr>
                    <a:xfrm rot="16200000">
                      <a:off x="403877" y="-201742"/>
                      <a:ext cx="8818" cy="801464"/>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35" name="Text Box 19">
                      <a:extLst>
                        <a:ext uri="{FF2B5EF4-FFF2-40B4-BE49-F238E27FC236}">
                          <a16:creationId xmlns:a16="http://schemas.microsoft.com/office/drawing/2014/main" xmlns="" id="{B3EB1034-3C24-400A-8CCF-3EFEB44CE070}"/>
                        </a:ext>
                      </a:extLst>
                    </p:cNvPr>
                    <p:cNvSpPr txBox="1"/>
                    <p:nvPr/>
                  </p:nvSpPr>
                  <p:spPr>
                    <a:xfrm rot="16200000">
                      <a:off x="793178" y="-59021"/>
                      <a:ext cx="539228" cy="506794"/>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l-GR" sz="900">
                          <a:effectLst/>
                          <a:ea typeface="Calibri" panose="020F0502020204030204" pitchFamily="34" charset="0"/>
                          <a:cs typeface="Times New Roman" panose="02020603050405020304" pitchFamily="18" charset="0"/>
                        </a:rPr>
                        <a:t>Κατανόηση γραπτού λόγου</a:t>
                      </a:r>
                      <a:endParaRPr lang="el-GR" sz="1100">
                        <a:effectLst/>
                        <a:ea typeface="Calibri" panose="020F0502020204030204" pitchFamily="34" charset="0"/>
                        <a:cs typeface="Times New Roman" panose="02020603050405020304" pitchFamily="18" charset="0"/>
                      </a:endParaRPr>
                    </a:p>
                  </p:txBody>
                </p:sp>
                <p:grpSp>
                  <p:nvGrpSpPr>
                    <p:cNvPr id="36" name="Group 33">
                      <a:extLst>
                        <a:ext uri="{FF2B5EF4-FFF2-40B4-BE49-F238E27FC236}">
                          <a16:creationId xmlns:a16="http://schemas.microsoft.com/office/drawing/2014/main" xmlns="" id="{66CA95A1-2D4A-45D1-989A-0C8632897F41}"/>
                        </a:ext>
                      </a:extLst>
                    </p:cNvPr>
                    <p:cNvGrpSpPr/>
                    <p:nvPr/>
                  </p:nvGrpSpPr>
                  <p:grpSpPr>
                    <a:xfrm>
                      <a:off x="12963" y="507075"/>
                      <a:ext cx="696028" cy="539228"/>
                      <a:chOff x="12963" y="-9760"/>
                      <a:chExt cx="696028" cy="539228"/>
                    </a:xfrm>
                    <a:grpFill/>
                  </p:grpSpPr>
                  <p:cxnSp>
                    <p:nvCxnSpPr>
                      <p:cNvPr id="49" name="Straight Connector 20">
                        <a:extLst>
                          <a:ext uri="{FF2B5EF4-FFF2-40B4-BE49-F238E27FC236}">
                            <a16:creationId xmlns:a16="http://schemas.microsoft.com/office/drawing/2014/main" xmlns="" id="{89664275-493F-421F-B8F3-D0F6D7F6BB5B}"/>
                          </a:ext>
                        </a:extLst>
                      </p:cNvPr>
                      <p:cNvCxnSpPr/>
                      <p:nvPr/>
                    </p:nvCxnSpPr>
                    <p:spPr>
                      <a:xfrm>
                        <a:off x="12963" y="272869"/>
                        <a:ext cx="238125" cy="0"/>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50" name="Text Box 21">
                        <a:extLst>
                          <a:ext uri="{FF2B5EF4-FFF2-40B4-BE49-F238E27FC236}">
                            <a16:creationId xmlns:a16="http://schemas.microsoft.com/office/drawing/2014/main" xmlns="" id="{01A8B80F-61EE-4998-A37D-D83DD53448EF}"/>
                          </a:ext>
                        </a:extLst>
                      </p:cNvPr>
                      <p:cNvSpPr txBox="1"/>
                      <p:nvPr/>
                    </p:nvSpPr>
                    <p:spPr>
                      <a:xfrm rot="16200000">
                        <a:off x="211768" y="32244"/>
                        <a:ext cx="539228" cy="455219"/>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l-GR" sz="900">
                            <a:effectLst/>
                            <a:ea typeface="Calibri" panose="020F0502020204030204" pitchFamily="34" charset="0"/>
                            <a:cs typeface="Times New Roman" panose="02020603050405020304" pitchFamily="18" charset="0"/>
                          </a:rPr>
                          <a:t>Παραγωγή γραπτού λόγου</a:t>
                        </a:r>
                        <a:endParaRPr lang="el-GR" sz="1100">
                          <a:effectLst/>
                          <a:ea typeface="Calibri" panose="020F0502020204030204" pitchFamily="34" charset="0"/>
                          <a:cs typeface="Times New Roman" panose="02020603050405020304" pitchFamily="18" charset="0"/>
                        </a:endParaRPr>
                      </a:p>
                    </p:txBody>
                  </p:sp>
                </p:grpSp>
                <p:grpSp>
                  <p:nvGrpSpPr>
                    <p:cNvPr id="37" name="Group 34">
                      <a:extLst>
                        <a:ext uri="{FF2B5EF4-FFF2-40B4-BE49-F238E27FC236}">
                          <a16:creationId xmlns:a16="http://schemas.microsoft.com/office/drawing/2014/main" xmlns="" id="{AFEB17E7-B4D6-489E-99C7-AFF35983B5D9}"/>
                        </a:ext>
                      </a:extLst>
                    </p:cNvPr>
                    <p:cNvGrpSpPr/>
                    <p:nvPr/>
                  </p:nvGrpSpPr>
                  <p:grpSpPr>
                    <a:xfrm>
                      <a:off x="12654" y="989598"/>
                      <a:ext cx="1345174" cy="676483"/>
                      <a:chOff x="12654" y="-20218"/>
                      <a:chExt cx="1345174" cy="676483"/>
                    </a:xfrm>
                    <a:grpFill/>
                  </p:grpSpPr>
                  <p:cxnSp>
                    <p:nvCxnSpPr>
                      <p:cNvPr id="47" name="Straight Connector 22">
                        <a:extLst>
                          <a:ext uri="{FF2B5EF4-FFF2-40B4-BE49-F238E27FC236}">
                            <a16:creationId xmlns:a16="http://schemas.microsoft.com/office/drawing/2014/main" xmlns="" id="{B8A79A40-CA6B-4032-8E4C-B18C097AEB8C}"/>
                          </a:ext>
                        </a:extLst>
                      </p:cNvPr>
                      <p:cNvCxnSpPr/>
                      <p:nvPr/>
                    </p:nvCxnSpPr>
                    <p:spPr>
                      <a:xfrm rot="16200000">
                        <a:off x="419728" y="-90850"/>
                        <a:ext cx="0" cy="814148"/>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48" name="Text Box 23">
                        <a:extLst>
                          <a:ext uri="{FF2B5EF4-FFF2-40B4-BE49-F238E27FC236}">
                            <a16:creationId xmlns:a16="http://schemas.microsoft.com/office/drawing/2014/main" xmlns="" id="{D4DBC13E-65E9-465B-89FA-3E9D8B4FDF55}"/>
                          </a:ext>
                        </a:extLst>
                      </p:cNvPr>
                      <p:cNvSpPr txBox="1"/>
                      <p:nvPr/>
                    </p:nvSpPr>
                    <p:spPr>
                      <a:xfrm rot="16200000" flipH="1">
                        <a:off x="745374" y="43811"/>
                        <a:ext cx="676483" cy="548425"/>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l-GR" sz="900">
                            <a:effectLst/>
                            <a:ea typeface="Calibri" panose="020F0502020204030204" pitchFamily="34" charset="0"/>
                            <a:cs typeface="Times New Roman" panose="02020603050405020304" pitchFamily="18" charset="0"/>
                          </a:rPr>
                          <a:t>Κατανόηση προφορικού λόγου</a:t>
                        </a:r>
                        <a:endParaRPr lang="el-GR" sz="1100">
                          <a:effectLst/>
                          <a:ea typeface="Calibri" panose="020F0502020204030204" pitchFamily="34" charset="0"/>
                          <a:cs typeface="Times New Roman" panose="02020603050405020304" pitchFamily="18" charset="0"/>
                        </a:endParaRPr>
                      </a:p>
                    </p:txBody>
                  </p:sp>
                </p:grpSp>
                <p:grpSp>
                  <p:nvGrpSpPr>
                    <p:cNvPr id="38" name="Group 35">
                      <a:extLst>
                        <a:ext uri="{FF2B5EF4-FFF2-40B4-BE49-F238E27FC236}">
                          <a16:creationId xmlns:a16="http://schemas.microsoft.com/office/drawing/2014/main" xmlns="" id="{B6D8B63C-6A83-41B7-B547-2641D58D0EC8}"/>
                        </a:ext>
                      </a:extLst>
                    </p:cNvPr>
                    <p:cNvGrpSpPr/>
                    <p:nvPr/>
                  </p:nvGrpSpPr>
                  <p:grpSpPr>
                    <a:xfrm>
                      <a:off x="12963" y="1620000"/>
                      <a:ext cx="680368" cy="688492"/>
                      <a:chOff x="12963" y="-57725"/>
                      <a:chExt cx="680368" cy="688492"/>
                    </a:xfrm>
                    <a:grpFill/>
                  </p:grpSpPr>
                  <p:cxnSp>
                    <p:nvCxnSpPr>
                      <p:cNvPr id="45" name="Straight Connector 24">
                        <a:extLst>
                          <a:ext uri="{FF2B5EF4-FFF2-40B4-BE49-F238E27FC236}">
                            <a16:creationId xmlns:a16="http://schemas.microsoft.com/office/drawing/2014/main" xmlns="" id="{66A805D3-7DC9-4C29-99E7-16EB1B5B8266}"/>
                          </a:ext>
                        </a:extLst>
                      </p:cNvPr>
                      <p:cNvCxnSpPr/>
                      <p:nvPr/>
                    </p:nvCxnSpPr>
                    <p:spPr>
                      <a:xfrm>
                        <a:off x="12963" y="276209"/>
                        <a:ext cx="238125" cy="0"/>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46" name="Text Box 25">
                        <a:extLst>
                          <a:ext uri="{FF2B5EF4-FFF2-40B4-BE49-F238E27FC236}">
                            <a16:creationId xmlns:a16="http://schemas.microsoft.com/office/drawing/2014/main" xmlns="" id="{F43E5A26-42A4-4858-BC4A-0DC7789FD7A5}"/>
                          </a:ext>
                        </a:extLst>
                      </p:cNvPr>
                      <p:cNvSpPr txBox="1"/>
                      <p:nvPr/>
                    </p:nvSpPr>
                    <p:spPr>
                      <a:xfrm rot="16200000">
                        <a:off x="121477" y="58913"/>
                        <a:ext cx="688492" cy="455216"/>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l-GR" sz="900">
                            <a:effectLst/>
                            <a:ea typeface="Calibri" panose="020F0502020204030204" pitchFamily="34" charset="0"/>
                            <a:cs typeface="Times New Roman" panose="02020603050405020304" pitchFamily="18" charset="0"/>
                          </a:rPr>
                          <a:t>Παραγωγή προφορικού λόγου</a:t>
                        </a:r>
                        <a:endParaRPr lang="el-GR" sz="1100">
                          <a:effectLst/>
                          <a:ea typeface="Calibri" panose="020F0502020204030204" pitchFamily="34" charset="0"/>
                          <a:cs typeface="Times New Roman" panose="02020603050405020304" pitchFamily="18" charset="0"/>
                        </a:endParaRPr>
                      </a:p>
                    </p:txBody>
                  </p:sp>
                </p:grpSp>
                <p:grpSp>
                  <p:nvGrpSpPr>
                    <p:cNvPr id="39" name="Group 36">
                      <a:extLst>
                        <a:ext uri="{FF2B5EF4-FFF2-40B4-BE49-F238E27FC236}">
                          <a16:creationId xmlns:a16="http://schemas.microsoft.com/office/drawing/2014/main" xmlns="" id="{57FDCA73-C057-44A0-A71A-F5321261DD73}"/>
                        </a:ext>
                      </a:extLst>
                    </p:cNvPr>
                    <p:cNvGrpSpPr/>
                    <p:nvPr/>
                  </p:nvGrpSpPr>
                  <p:grpSpPr>
                    <a:xfrm>
                      <a:off x="-305" y="2252330"/>
                      <a:ext cx="1340057" cy="605185"/>
                      <a:chOff x="-305" y="-69451"/>
                      <a:chExt cx="1340057" cy="605185"/>
                    </a:xfrm>
                    <a:grpFill/>
                  </p:grpSpPr>
                  <p:cxnSp>
                    <p:nvCxnSpPr>
                      <p:cNvPr id="43" name="Straight Connector 26">
                        <a:extLst>
                          <a:ext uri="{FF2B5EF4-FFF2-40B4-BE49-F238E27FC236}">
                            <a16:creationId xmlns:a16="http://schemas.microsoft.com/office/drawing/2014/main" xmlns="" id="{338A627F-8DF7-44A1-980F-FB4E89C05DC1}"/>
                          </a:ext>
                        </a:extLst>
                      </p:cNvPr>
                      <p:cNvCxnSpPr/>
                      <p:nvPr/>
                    </p:nvCxnSpPr>
                    <p:spPr>
                      <a:xfrm rot="16200000">
                        <a:off x="413248" y="-180266"/>
                        <a:ext cx="0" cy="827106"/>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44" name="Text Box 27">
                        <a:extLst>
                          <a:ext uri="{FF2B5EF4-FFF2-40B4-BE49-F238E27FC236}">
                            <a16:creationId xmlns:a16="http://schemas.microsoft.com/office/drawing/2014/main" xmlns="" id="{AF381110-C14F-43F2-A16B-765DF826645B}"/>
                          </a:ext>
                        </a:extLst>
                      </p:cNvPr>
                      <p:cNvSpPr txBox="1"/>
                      <p:nvPr/>
                    </p:nvSpPr>
                    <p:spPr>
                      <a:xfrm rot="16200000">
                        <a:off x="780905" y="-23112"/>
                        <a:ext cx="605185" cy="512508"/>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l-GR" sz="900">
                            <a:effectLst/>
                            <a:ea typeface="Calibri" panose="020F0502020204030204" pitchFamily="34" charset="0"/>
                            <a:cs typeface="Times New Roman" panose="02020603050405020304" pitchFamily="18" charset="0"/>
                          </a:rPr>
                          <a:t>Γραπτή διαμεσολάβηση</a:t>
                        </a:r>
                        <a:endParaRPr lang="el-GR" sz="1100">
                          <a:effectLst/>
                          <a:ea typeface="Calibri" panose="020F0502020204030204" pitchFamily="34" charset="0"/>
                          <a:cs typeface="Times New Roman" panose="02020603050405020304" pitchFamily="18" charset="0"/>
                        </a:endParaRPr>
                      </a:p>
                    </p:txBody>
                  </p:sp>
                </p:grpSp>
                <p:grpSp>
                  <p:nvGrpSpPr>
                    <p:cNvPr id="40" name="Group 37">
                      <a:extLst>
                        <a:ext uri="{FF2B5EF4-FFF2-40B4-BE49-F238E27FC236}">
                          <a16:creationId xmlns:a16="http://schemas.microsoft.com/office/drawing/2014/main" xmlns="" id="{BD441CA5-8700-4C7F-9C00-4AB15B853F9B}"/>
                        </a:ext>
                      </a:extLst>
                    </p:cNvPr>
                    <p:cNvGrpSpPr/>
                    <p:nvPr/>
                  </p:nvGrpSpPr>
                  <p:grpSpPr>
                    <a:xfrm>
                      <a:off x="8242" y="2655201"/>
                      <a:ext cx="685089" cy="594311"/>
                      <a:chOff x="8242" y="-191366"/>
                      <a:chExt cx="685089" cy="594311"/>
                    </a:xfrm>
                    <a:grpFill/>
                  </p:grpSpPr>
                  <p:cxnSp>
                    <p:nvCxnSpPr>
                      <p:cNvPr id="41" name="Straight Connector 31">
                        <a:extLst>
                          <a:ext uri="{FF2B5EF4-FFF2-40B4-BE49-F238E27FC236}">
                            <a16:creationId xmlns:a16="http://schemas.microsoft.com/office/drawing/2014/main" xmlns="" id="{C58C73AD-44B0-4E75-AAA3-35F763AF889A}"/>
                          </a:ext>
                        </a:extLst>
                      </p:cNvPr>
                      <p:cNvCxnSpPr/>
                      <p:nvPr/>
                    </p:nvCxnSpPr>
                    <p:spPr>
                      <a:xfrm>
                        <a:off x="8242" y="116314"/>
                        <a:ext cx="238124" cy="0"/>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42" name="Text Box 32">
                        <a:extLst>
                          <a:ext uri="{FF2B5EF4-FFF2-40B4-BE49-F238E27FC236}">
                            <a16:creationId xmlns:a16="http://schemas.microsoft.com/office/drawing/2014/main" xmlns="" id="{3A9DA6B9-7E6E-4DB6-80AC-AD7CA4007F84}"/>
                          </a:ext>
                        </a:extLst>
                      </p:cNvPr>
                      <p:cNvSpPr txBox="1"/>
                      <p:nvPr/>
                    </p:nvSpPr>
                    <p:spPr>
                      <a:xfrm rot="16200000">
                        <a:off x="168567" y="-121819"/>
                        <a:ext cx="594311" cy="455217"/>
                      </a:xfrm>
                      <a:prstGeom prst="rect">
                        <a:avLst/>
                      </a:prstGeom>
                      <a:grp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l-GR" sz="900">
                            <a:effectLst/>
                            <a:ea typeface="Calibri" panose="020F0502020204030204" pitchFamily="34" charset="0"/>
                            <a:cs typeface="Times New Roman" panose="02020603050405020304" pitchFamily="18" charset="0"/>
                          </a:rPr>
                          <a:t>Προφορική διαμεσολάβηση</a:t>
                        </a:r>
                        <a:endParaRPr lang="el-GR" sz="1100">
                          <a:effectLst/>
                          <a:ea typeface="Calibri" panose="020F0502020204030204" pitchFamily="34" charset="0"/>
                          <a:cs typeface="Times New Roman" panose="02020603050405020304" pitchFamily="18" charset="0"/>
                        </a:endParaRPr>
                      </a:p>
                    </p:txBody>
                  </p:sp>
                </p:grpSp>
              </p:grpSp>
            </p:grpSp>
          </p:grpSp>
        </p:grpSp>
      </p:grpSp>
    </p:spTree>
    <p:extLst>
      <p:ext uri="{BB962C8B-B14F-4D97-AF65-F5344CB8AC3E}">
        <p14:creationId xmlns:p14="http://schemas.microsoft.com/office/powerpoint/2010/main" val="337569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C03A3E9-C317-4751-A1DB-9BE5D433080E}"/>
              </a:ext>
            </a:extLst>
          </p:cNvPr>
          <p:cNvSpPr>
            <a:spLocks noGrp="1"/>
          </p:cNvSpPr>
          <p:nvPr>
            <p:ph type="title"/>
          </p:nvPr>
        </p:nvSpPr>
        <p:spPr/>
        <p:txBody>
          <a:bodyPr>
            <a:noAutofit/>
          </a:bodyPr>
          <a:lstStyle/>
          <a:p>
            <a:r>
              <a:rPr lang="el-GR" dirty="0"/>
              <a:t>Θεωρητικό υπόβαθρο ΕΠΣ-ξγ Ι/</a:t>
            </a:r>
            <a:r>
              <a:rPr lang="it-IT" dirty="0"/>
              <a:t>IV</a:t>
            </a:r>
            <a:endParaRPr lang="en-US" dirty="0"/>
          </a:p>
        </p:txBody>
      </p:sp>
      <p:sp>
        <p:nvSpPr>
          <p:cNvPr id="3" name="Θέση περιεχομένου 2">
            <a:extLst>
              <a:ext uri="{FF2B5EF4-FFF2-40B4-BE49-F238E27FC236}">
                <a16:creationId xmlns:a16="http://schemas.microsoft.com/office/drawing/2014/main" xmlns="" id="{416AEDC8-1F68-475C-BCF4-DE77C4310F50}"/>
              </a:ext>
            </a:extLst>
          </p:cNvPr>
          <p:cNvSpPr>
            <a:spLocks noGrp="1"/>
          </p:cNvSpPr>
          <p:nvPr>
            <p:ph idx="1"/>
          </p:nvPr>
        </p:nvSpPr>
        <p:spPr>
          <a:xfrm>
            <a:off x="1562100" y="1825625"/>
            <a:ext cx="9791700" cy="4768358"/>
          </a:xfrm>
        </p:spPr>
        <p:txBody>
          <a:bodyPr>
            <a:normAutofit fontScale="85000" lnSpcReduction="20000"/>
          </a:bodyPr>
          <a:lstStyle/>
          <a:p>
            <a:pPr marL="0" indent="0">
              <a:buNone/>
            </a:pPr>
            <a:r>
              <a:rPr lang="el-GR" dirty="0">
                <a:effectLst>
                  <a:outerShdw blurRad="38100" dist="38100" dir="2700000" algn="tl">
                    <a:srgbClr val="000000">
                      <a:alpha val="43137"/>
                    </a:srgbClr>
                  </a:outerShdw>
                </a:effectLst>
              </a:rPr>
              <a:t>Παιδαγωγικές αρχές όλων των προγραμμάτων του Δημόσιου Σχολείου:</a:t>
            </a:r>
          </a:p>
          <a:p>
            <a:pPr lvl="0"/>
            <a:r>
              <a:rPr lang="el-GR" dirty="0"/>
              <a:t>Η γνώση κατακτιέται, δεν προσφέρεται έτοιμη.</a:t>
            </a:r>
          </a:p>
          <a:p>
            <a:pPr lvl="0"/>
            <a:r>
              <a:rPr lang="el-GR" dirty="0"/>
              <a:t>Οι γνώσεις που έχει ήδη αποκτήσει ο μαθητής εντός και εκτός θα πρέπει να αξιοποιηθούν κατά τη μαθησιακή διαδικασία.</a:t>
            </a:r>
          </a:p>
          <a:p>
            <a:pPr lvl="0"/>
            <a:r>
              <a:rPr lang="el-GR" dirty="0"/>
              <a:t>Οι μαθητές δεν είναι όλοι ίδιοι.</a:t>
            </a:r>
          </a:p>
          <a:p>
            <a:pPr lvl="0"/>
            <a:r>
              <a:rPr lang="el-GR" dirty="0"/>
              <a:t>Η πηγή πληροφόρησης στη ζωή δεν είναι μία, είναι πολλαπλή, αμφίδρομη και πολυτροπική. </a:t>
            </a:r>
          </a:p>
          <a:p>
            <a:pPr lvl="0"/>
            <a:r>
              <a:rPr lang="el-GR" dirty="0"/>
              <a:t>Οι Τεχνολογίες της Πληροφορίας και της Επικοινωνίας (ΤΠΕ) στη διδακτική και μαθησιακή πράξη προσφέρουν δυνατότητες που πρέπει να </a:t>
            </a:r>
            <a:r>
              <a:rPr lang="el-GR" dirty="0" err="1"/>
              <a:t>εκμεταλευτεί</a:t>
            </a:r>
            <a:r>
              <a:rPr lang="el-GR" dirty="0"/>
              <a:t> ο εκπαιδευτικός </a:t>
            </a:r>
          </a:p>
          <a:p>
            <a:pPr lvl="0"/>
            <a:r>
              <a:rPr lang="el-GR" dirty="0"/>
              <a:t>Η «βιωματική μάθηση» είναι ιδιαίτερα αποτελεσματική.</a:t>
            </a:r>
          </a:p>
          <a:p>
            <a:pPr lvl="0"/>
            <a:r>
              <a:rPr lang="el-GR" dirty="0"/>
              <a:t>Συνθήκες χρήσης της γλώσσας και επικοινωνίας δημιουργούνται σε μαθησιακά περιβάλλοντα που καλλιεργούν τη </a:t>
            </a:r>
            <a:r>
              <a:rPr lang="el-GR" dirty="0" err="1"/>
              <a:t>συνεργατικότητα</a:t>
            </a:r>
            <a:r>
              <a:rPr lang="el-GR" dirty="0"/>
              <a:t>.</a:t>
            </a:r>
          </a:p>
          <a:p>
            <a:pPr marL="0" indent="0">
              <a:buNone/>
            </a:pPr>
            <a:r>
              <a:rPr lang="el-GR" sz="1600" dirty="0"/>
              <a:t>(Δενδρινού και Καραβά, 2013)</a:t>
            </a:r>
          </a:p>
          <a:p>
            <a:pPr lvl="1"/>
            <a:endParaRPr lang="en-US" dirty="0"/>
          </a:p>
        </p:txBody>
      </p:sp>
    </p:spTree>
    <p:extLst>
      <p:ext uri="{BB962C8B-B14F-4D97-AF65-F5344CB8AC3E}">
        <p14:creationId xmlns:p14="http://schemas.microsoft.com/office/powerpoint/2010/main" val="128201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934B7D0-BEBC-4013-8E12-7B5741CCB521}"/>
              </a:ext>
            </a:extLst>
          </p:cNvPr>
          <p:cNvSpPr>
            <a:spLocks noGrp="1"/>
          </p:cNvSpPr>
          <p:nvPr>
            <p:ph type="title"/>
          </p:nvPr>
        </p:nvSpPr>
        <p:spPr/>
        <p:txBody>
          <a:bodyPr/>
          <a:lstStyle/>
          <a:p>
            <a:r>
              <a:rPr lang="el-GR" dirty="0"/>
              <a:t>Θεωρητικό υπόβαθρο ΕΠΣ-ξγ ΙΙ/</a:t>
            </a:r>
            <a:r>
              <a:rPr lang="it-IT" dirty="0"/>
              <a:t>IV</a:t>
            </a:r>
            <a:endParaRPr lang="en-US" dirty="0"/>
          </a:p>
        </p:txBody>
      </p:sp>
      <p:sp>
        <p:nvSpPr>
          <p:cNvPr id="3" name="Θέση περιεχομένου 2">
            <a:extLst>
              <a:ext uri="{FF2B5EF4-FFF2-40B4-BE49-F238E27FC236}">
                <a16:creationId xmlns:a16="http://schemas.microsoft.com/office/drawing/2014/main" xmlns="" id="{DF753685-03C3-425C-BF8B-D8B84103F1C5}"/>
              </a:ext>
            </a:extLst>
          </p:cNvPr>
          <p:cNvSpPr>
            <a:spLocks noGrp="1"/>
          </p:cNvSpPr>
          <p:nvPr>
            <p:ph idx="1"/>
          </p:nvPr>
        </p:nvSpPr>
        <p:spPr/>
        <p:txBody>
          <a:bodyPr>
            <a:normAutofit fontScale="92500" lnSpcReduction="10000"/>
          </a:bodyPr>
          <a:lstStyle/>
          <a:p>
            <a:pPr marL="0" indent="0" algn="just">
              <a:buNone/>
            </a:pPr>
            <a:r>
              <a:rPr lang="el-GR" dirty="0"/>
              <a:t>Η παιδαγωγική βάση του ΕΠΣ-ξγ βρίσκεται στη </a:t>
            </a:r>
            <a:r>
              <a:rPr lang="el-GR" b="1" dirty="0"/>
              <a:t>θεωρία της Νέας Μάθησης</a:t>
            </a:r>
            <a:r>
              <a:rPr lang="el-GR" dirty="0"/>
              <a:t>, σύμφωνα με την οποία:</a:t>
            </a:r>
          </a:p>
          <a:p>
            <a:pPr algn="just"/>
            <a:r>
              <a:rPr lang="el-GR" dirty="0"/>
              <a:t>η ικανότητα της μάθησης ενυπάρχει στη φύση του ανθρώπου, </a:t>
            </a:r>
          </a:p>
          <a:p>
            <a:pPr algn="just"/>
            <a:r>
              <a:rPr lang="el-GR" dirty="0"/>
              <a:t>η μάθηση συντελείται μέσω μιας αμφίδρομης σχέσης μεταξύ των ανθρώπων αλλά και βάσει της επίδρασης που ασκεί το περιβάλλον στον άνθρωπο,</a:t>
            </a:r>
          </a:p>
          <a:p>
            <a:pPr algn="just"/>
            <a:r>
              <a:rPr lang="el-GR" dirty="0"/>
              <a:t>η μάθηση μπορεί να πραγματωθεί και μέσω της δράσης του ανθρώπου στο φυσικό </a:t>
            </a:r>
            <a:r>
              <a:rPr lang="el-GR" dirty="0" smtClean="0"/>
              <a:t>περιβάλλον, </a:t>
            </a:r>
            <a:endParaRPr lang="el-GR" dirty="0"/>
          </a:p>
          <a:p>
            <a:pPr algn="just"/>
            <a:r>
              <a:rPr lang="el-GR" dirty="0"/>
              <a:t>η μάθηση εξελίσσεται μέσω μετασχηματισμών. Ο μαθητής καλείται να τροποποιήσει τις αντιλήψεις και πρακτικές μέσω νέων εμπειριών αλλά χρησιμοποιώντας τις και ως βάση για την πρόοδό του. </a:t>
            </a:r>
            <a:endParaRPr lang="en-US" dirty="0"/>
          </a:p>
        </p:txBody>
      </p:sp>
    </p:spTree>
    <p:extLst>
      <p:ext uri="{BB962C8B-B14F-4D97-AF65-F5344CB8AC3E}">
        <p14:creationId xmlns:p14="http://schemas.microsoft.com/office/powerpoint/2010/main" val="2095256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39348E3-FDD1-483F-A447-2E6979FD93C5}"/>
              </a:ext>
            </a:extLst>
          </p:cNvPr>
          <p:cNvSpPr>
            <a:spLocks noGrp="1"/>
          </p:cNvSpPr>
          <p:nvPr>
            <p:ph type="title"/>
          </p:nvPr>
        </p:nvSpPr>
        <p:spPr/>
        <p:txBody>
          <a:bodyPr/>
          <a:lstStyle/>
          <a:p>
            <a:r>
              <a:rPr lang="el-GR" dirty="0"/>
              <a:t>Θεωρητικό υπόβαθρο ΕΠΣ-ξγ ΙΙΙ/</a:t>
            </a:r>
            <a:r>
              <a:rPr lang="it-IT" dirty="0"/>
              <a:t>IV</a:t>
            </a:r>
            <a:endParaRPr lang="en-US" dirty="0"/>
          </a:p>
        </p:txBody>
      </p:sp>
      <p:sp>
        <p:nvSpPr>
          <p:cNvPr id="3" name="Θέση περιεχομένου 2">
            <a:extLst>
              <a:ext uri="{FF2B5EF4-FFF2-40B4-BE49-F238E27FC236}">
                <a16:creationId xmlns:a16="http://schemas.microsoft.com/office/drawing/2014/main" xmlns="" id="{631802CD-5B2C-46F2-A853-1417D121D8F3}"/>
              </a:ext>
            </a:extLst>
          </p:cNvPr>
          <p:cNvSpPr>
            <a:spLocks noGrp="1"/>
          </p:cNvSpPr>
          <p:nvPr>
            <p:ph idx="1"/>
          </p:nvPr>
        </p:nvSpPr>
        <p:spPr>
          <a:xfrm>
            <a:off x="1562100" y="1825624"/>
            <a:ext cx="9791700" cy="4922905"/>
          </a:xfrm>
        </p:spPr>
        <p:txBody>
          <a:bodyPr>
            <a:normAutofit fontScale="85000" lnSpcReduction="20000"/>
          </a:bodyPr>
          <a:lstStyle/>
          <a:p>
            <a:pPr marL="0" indent="0">
              <a:buNone/>
            </a:pPr>
            <a:r>
              <a:rPr lang="el-GR" dirty="0"/>
              <a:t>Οι αρχές της Νέας Μάθησης είναι οι εξής:</a:t>
            </a:r>
          </a:p>
          <a:p>
            <a:pPr lvl="0"/>
            <a:r>
              <a:rPr lang="el-GR" dirty="0"/>
              <a:t>Για να εξοικειωθούν οι μαθητές με το νέο </a:t>
            </a:r>
            <a:r>
              <a:rPr lang="el-GR" dirty="0" smtClean="0"/>
              <a:t>και </a:t>
            </a:r>
            <a:r>
              <a:rPr lang="el-GR" dirty="0"/>
              <a:t>να μπορέσουν </a:t>
            </a:r>
            <a:r>
              <a:rPr lang="el-GR" dirty="0" smtClean="0"/>
              <a:t>να </a:t>
            </a:r>
            <a:r>
              <a:rPr lang="el-GR" dirty="0"/>
              <a:t>κατακτήσουν </a:t>
            </a:r>
            <a:r>
              <a:rPr lang="el-GR" dirty="0" smtClean="0"/>
              <a:t>τη γνώση θα </a:t>
            </a:r>
            <a:r>
              <a:rPr lang="el-GR" dirty="0"/>
              <a:t>πρέπει να ξεκινούν από κάτι οικείο.</a:t>
            </a:r>
          </a:p>
          <a:p>
            <a:pPr lvl="0"/>
            <a:r>
              <a:rPr lang="el-GR" dirty="0"/>
              <a:t>Οι μαθησιακές/διδακτικές επιλογές πρέπει να είναι διαφανείς, ο τρόπος επίτευξής τους προγραμματισμένος και η απόδοση των μαθητών να παρακολουθείται με κριτήριο τους επιδιωκόμενους στόχους της διαδικασίας.</a:t>
            </a:r>
          </a:p>
          <a:p>
            <a:pPr lvl="0"/>
            <a:r>
              <a:rPr lang="el-GR" dirty="0"/>
              <a:t>Ο κάθε μαθητής είναι </a:t>
            </a:r>
            <a:r>
              <a:rPr lang="el-GR" dirty="0" smtClean="0"/>
              <a:t>διαφορετικός, </a:t>
            </a:r>
            <a:r>
              <a:rPr lang="el-GR" dirty="0"/>
              <a:t>άρα το μάθημα θα πρέπει να προσαρμόζεται στα χαρακτηριστικά </a:t>
            </a:r>
            <a:r>
              <a:rPr lang="el-GR" dirty="0" smtClean="0"/>
              <a:t>του καθενός </a:t>
            </a:r>
            <a:r>
              <a:rPr lang="el-GR" dirty="0"/>
              <a:t>και να τα χρησιμοποιεί για την επίτευξη των στόχων. Αυτή η αρχή οδηγεί στο συμπέρασμα ότι η διδασκαλία θα πρέπει να περιλαμβάνει τεχνικές διαφοροποίησης.</a:t>
            </a:r>
          </a:p>
          <a:p>
            <a:pPr lvl="0"/>
            <a:r>
              <a:rPr lang="el-GR" dirty="0"/>
              <a:t>Οι μαθητές θα πρέπει να μάθουν να χρησιμοποιούν ποικίλα μέσα και κανάλια επικοινωνίας και να μπορούν να επικοινωνούν σε ποικίλα κοινωνικά, πολιτισμικά και επαγγελματικά περιβάλλοντα. Καίρια συμβολή σε αυτό μπορούν να έχουν οι ΤΠΕ.</a:t>
            </a:r>
          </a:p>
          <a:p>
            <a:pPr marL="0" lvl="0" indent="0">
              <a:buNone/>
            </a:pPr>
            <a:r>
              <a:rPr lang="el-GR" dirty="0"/>
              <a:t> (</a:t>
            </a:r>
            <a:r>
              <a:rPr lang="it-IT" dirty="0"/>
              <a:t>neamathisi</a:t>
            </a:r>
            <a:r>
              <a:rPr lang="el-GR" dirty="0"/>
              <a:t>.</a:t>
            </a:r>
            <a:r>
              <a:rPr lang="it-IT" dirty="0"/>
              <a:t>com</a:t>
            </a:r>
            <a:r>
              <a:rPr lang="el-GR" dirty="0"/>
              <a:t>).</a:t>
            </a:r>
          </a:p>
          <a:p>
            <a:endParaRPr lang="en-US" dirty="0"/>
          </a:p>
        </p:txBody>
      </p:sp>
    </p:spTree>
    <p:extLst>
      <p:ext uri="{BB962C8B-B14F-4D97-AF65-F5344CB8AC3E}">
        <p14:creationId xmlns:p14="http://schemas.microsoft.com/office/powerpoint/2010/main" val="230427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Πρότυπο σχεδίασης καπετάνιος στα σύννεφ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572_TF03460508" id="{46E6353A-13D4-4437-8537-DE9132E197EE}" vid="{0D2EE426-711F-461A-A7D8-180C3064EE9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DD01B8-816B-49B7-8C81-03AB51D87C54}">
  <ds:schemaRefs>
    <ds:schemaRef ds:uri="http://www.w3.org/XML/1998/namespace"/>
    <ds:schemaRef ds:uri="http://purl.org/dc/terms/"/>
    <ds:schemaRef ds:uri="http://schemas.microsoft.com/office/2006/metadata/properties"/>
    <ds:schemaRef ds:uri="http://schemas.microsoft.com/office/2006/documentManagement/types"/>
    <ds:schemaRef ds:uri="http://purl.org/dc/elements/1.1/"/>
    <ds:schemaRef ds:uri="a4f35948-e619-41b3-aa29-22878b09cfd2"/>
    <ds:schemaRef ds:uri="http://schemas.microsoft.com/office/infopath/2007/PartnerControls"/>
    <ds:schemaRef ds:uri="http://schemas.openxmlformats.org/package/2006/metadata/core-properties"/>
    <ds:schemaRef ds:uri="40262f94-9f35-4ac3-9a90-690165a166b7"/>
    <ds:schemaRef ds:uri="http://purl.org/dc/dcmitype/"/>
  </ds:schemaRefs>
</ds:datastoreItem>
</file>

<file path=customXml/itemProps3.xml><?xml version="1.0" encoding="utf-8"?>
<ds:datastoreItem xmlns:ds="http://schemas.openxmlformats.org/officeDocument/2006/customXml" ds:itemID="{B024FD56-CE1B-42FC-9E83-BFBF16072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Διαφάνειες με σχέδιο πλοήγησης στα σύννεφα</Template>
  <TotalTime>383</TotalTime>
  <Words>1652</Words>
  <Application>Microsoft Office PowerPoint</Application>
  <PresentationFormat>Widescreen</PresentationFormat>
  <Paragraphs>189</Paragraphs>
  <Slides>24</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SimSun</vt:lpstr>
      <vt:lpstr>Arial</vt:lpstr>
      <vt:lpstr>Calibri</vt:lpstr>
      <vt:lpstr>Cambria</vt:lpstr>
      <vt:lpstr>Times New Roman</vt:lpstr>
      <vt:lpstr>Πρότυπο σχεδίασης καπετάνιος στα σύννεφα</vt:lpstr>
      <vt:lpstr>Θεωρητικό πλαίσιο ΕΠΣ-ξγ</vt:lpstr>
      <vt:lpstr>Περιγραφή ΕΠΣ-ξγ Ι/V</vt:lpstr>
      <vt:lpstr>Περιγραφή ΕΠΣ-ξγ ΙΙ/V</vt:lpstr>
      <vt:lpstr>Περιγραφή ΕΠΣ-ξγ ΙΙΙ/V</vt:lpstr>
      <vt:lpstr>Περιγραφή ΕΠΣ-ξγ ΙV/V</vt:lpstr>
      <vt:lpstr>Περιγραφή ΕΠΣ-ξγ V/V:  Δομή και περιεχόμενο</vt:lpstr>
      <vt:lpstr>Θεωρητικό υπόβαθρο ΕΠΣ-ξγ Ι/IV</vt:lpstr>
      <vt:lpstr>Θεωρητικό υπόβαθρο ΕΠΣ-ξγ ΙΙ/IV</vt:lpstr>
      <vt:lpstr>Θεωρητικό υπόβαθρο ΕΠΣ-ξγ ΙΙΙ/IV</vt:lpstr>
      <vt:lpstr>Θεωρητικό υπόβαθρο ΕΠΣ-ξγ ΙV/IV</vt:lpstr>
      <vt:lpstr>Εργαλεία ΕΠΣ-ξγ Ι/ΙΙΙ</vt:lpstr>
      <vt:lpstr>Εργαλεία ΕΠΣ-ξγ ΙΙ/ΙΙΙ</vt:lpstr>
      <vt:lpstr>Εργαλεία ΕΠΣ-ξγ ΙΙΙ/ΙΙΙ</vt:lpstr>
      <vt:lpstr>Αναλυτικό Πρόγραμμα Εκπαιδευτικού</vt:lpstr>
      <vt:lpstr>Σχεδιασμός μαθήματος Ι/VIΙ</vt:lpstr>
      <vt:lpstr>Σχεδιασμός μαθήματος ΙΙ/VIΙ</vt:lpstr>
      <vt:lpstr>Σχεδιασμός μαθήματος ΙΙΙ/VIΙ</vt:lpstr>
      <vt:lpstr>Σχεδιασμός μαθήματος ΙV/VIΙ</vt:lpstr>
      <vt:lpstr>Σχεδιασμός μαθήματος VI/VIΙ</vt:lpstr>
      <vt:lpstr>Σχεδιασμός μαθήματος VIΙ/VIΙ</vt:lpstr>
      <vt:lpstr>Παράδειγμα</vt:lpstr>
      <vt:lpstr>Αξιολόγηση στο ΕΠΣ-ξγ</vt:lpstr>
      <vt:lpstr>PowerPoint Presentation</vt:lpstr>
      <vt:lpstr>Παράρτημα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Θεωρητικό πλαίσιο ΕΠΣ-ξγ</dc:title>
  <dc:creator>user</dc:creator>
  <cp:lastModifiedBy>user</cp:lastModifiedBy>
  <cp:revision>36</cp:revision>
  <cp:lastPrinted>2018-04-18T20:01:47Z</cp:lastPrinted>
  <dcterms:created xsi:type="dcterms:W3CDTF">2018-04-16T21:21:42Z</dcterms:created>
  <dcterms:modified xsi:type="dcterms:W3CDTF">2018-04-19T16:09:08Z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