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im00dfs8UuCYxTOTdGsvDoDJg56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4303" y="290471"/>
            <a:ext cx="8923200" cy="140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Ενδεικτικό Φύλλο Εργασίας για το Μαθησιακό Αντικείμενο «Ο Παγωτατζής»(Σε ομάδες)</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80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7ο φύλλο εργασίας- </a:t>
            </a:r>
            <a:r>
              <a:rPr b="1" i="1" lang="el-GR" sz="1800" u="sng" cap="none" strike="noStrike">
                <a:solidFill>
                  <a:srgbClr val="000000"/>
                </a:solidFill>
                <a:latin typeface="Calibri"/>
                <a:ea typeface="Calibri"/>
                <a:cs typeface="Calibri"/>
                <a:sym typeface="Calibri"/>
              </a:rPr>
              <a:t>3</a:t>
            </a:r>
            <a:r>
              <a:rPr b="1" baseline="30000" i="1" lang="el-GR" sz="1800" u="sng" cap="none" strike="noStrike">
                <a:solidFill>
                  <a:srgbClr val="000000"/>
                </a:solidFill>
                <a:latin typeface="Calibri"/>
                <a:ea typeface="Calibri"/>
                <a:cs typeface="Calibri"/>
                <a:sym typeface="Calibri"/>
              </a:rPr>
              <a:t>ο</a:t>
            </a:r>
            <a:r>
              <a:rPr b="1" i="1" lang="el-GR" sz="1800" u="sng" cap="none" strike="noStrike">
                <a:solidFill>
                  <a:srgbClr val="000000"/>
                </a:solidFill>
                <a:latin typeface="Calibri"/>
                <a:ea typeface="Calibri"/>
                <a:cs typeface="Calibri"/>
                <a:sym typeface="Calibri"/>
              </a:rPr>
              <a:t> επίπεδο Μαθησιακού Αντικειμένου</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800"/>
              </a:spcBef>
              <a:spcAft>
                <a:spcPts val="0"/>
              </a:spcAft>
              <a:buClr>
                <a:srgbClr val="000000"/>
              </a:buClr>
              <a:buSzPts val="1800"/>
              <a:buFont typeface="Arial"/>
              <a:buNone/>
            </a:pPr>
            <a:br>
              <a:rPr b="0" i="0" lang="el-GR"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
        <p:nvSpPr>
          <p:cNvPr id="85" name="Google Shape;85;p1"/>
          <p:cNvSpPr/>
          <p:nvPr/>
        </p:nvSpPr>
        <p:spPr>
          <a:xfrm>
            <a:off x="1177159" y="1695984"/>
            <a:ext cx="10142482" cy="3266199"/>
          </a:xfrm>
          <a:prstGeom prst="roundRect">
            <a:avLst>
              <a:gd fmla="val 16667" name="adj"/>
            </a:avLst>
          </a:prstGeom>
          <a:solidFill>
            <a:schemeClr val="lt1"/>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txBox="1"/>
          <p:nvPr/>
        </p:nvSpPr>
        <p:spPr>
          <a:xfrm>
            <a:off x="1737721" y="1910567"/>
            <a:ext cx="9469800" cy="120028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sng" cap="none" strike="noStrike">
                <a:solidFill>
                  <a:srgbClr val="000000"/>
                </a:solidFill>
                <a:latin typeface="Calibri"/>
                <a:ea typeface="Calibri"/>
                <a:cs typeface="Calibri"/>
                <a:sym typeface="Calibri"/>
              </a:rPr>
              <a:t>Μαθησιακοί στόχοι: </a:t>
            </a:r>
            <a:endParaRPr/>
          </a:p>
          <a:p>
            <a:pPr indent="-285750" lvl="0" marL="285750" marR="0" rtl="0" algn="just">
              <a:lnSpc>
                <a:spcPct val="100000"/>
              </a:lnSpc>
              <a:spcBef>
                <a:spcPts val="0"/>
              </a:spcBef>
              <a:spcAft>
                <a:spcPts val="0"/>
              </a:spcAft>
              <a:buClr>
                <a:srgbClr val="000000"/>
              </a:buClr>
              <a:buSzPts val="1800"/>
              <a:buFont typeface="Arial"/>
              <a:buChar char="•"/>
            </a:pPr>
            <a:r>
              <a:rPr b="0" i="0" lang="el-GR" sz="1800" u="none" cap="none" strike="noStrike">
                <a:solidFill>
                  <a:srgbClr val="000000"/>
                </a:solidFill>
                <a:latin typeface="Calibri"/>
                <a:ea typeface="Calibri"/>
                <a:cs typeface="Calibri"/>
                <a:sym typeface="Calibri"/>
              </a:rPr>
              <a:t>Τα παιδιά να είναι ικανά  να δημιουργούν διατάξεις δεδομένων αντικειμένων με τη χρήση μικρόκοσμων (λογισμικο παγωτατζης) για να αναπαραστήσουν συνδυασμούς (παγωτών-τιμών) προκειμένου να επιλύσουν το πρόβλημα (δημιουργία τιμοκαταλόγου)</a:t>
            </a:r>
            <a:endParaRPr b="0" i="0" sz="1800" u="none" cap="none" strike="noStrike">
              <a:solidFill>
                <a:srgbClr val="000000"/>
              </a:solidFill>
              <a:latin typeface="Calibri"/>
              <a:ea typeface="Calibri"/>
              <a:cs typeface="Calibri"/>
              <a:sym typeface="Calibri"/>
            </a:endParaRPr>
          </a:p>
        </p:txBody>
      </p:sp>
      <p:sp>
        <p:nvSpPr>
          <p:cNvPr id="87" name="Google Shape;87;p1"/>
          <p:cNvSpPr txBox="1"/>
          <p:nvPr/>
        </p:nvSpPr>
        <p:spPr>
          <a:xfrm>
            <a:off x="1634470" y="3301330"/>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Περιγραφή: </a:t>
            </a:r>
            <a:r>
              <a:rPr b="1" i="0" lang="el-GR" sz="1800" u="none" cap="none" strike="noStrike">
                <a:solidFill>
                  <a:srgbClr val="000000"/>
                </a:solidFill>
                <a:latin typeface="Calibri"/>
                <a:ea typeface="Calibri"/>
                <a:cs typeface="Calibri"/>
                <a:sym typeface="Calibri"/>
              </a:rPr>
              <a:t>Χωρί</a:t>
            </a:r>
            <a:r>
              <a:rPr b="1" lang="el-GR" sz="1800">
                <a:latin typeface="Calibri"/>
                <a:ea typeface="Calibri"/>
                <a:cs typeface="Calibri"/>
                <a:sym typeface="Calibri"/>
              </a:rPr>
              <a:t>ζουμε</a:t>
            </a:r>
            <a:r>
              <a:rPr b="0" i="0" lang="el-GR" sz="1800" u="none" cap="none" strike="noStrike">
                <a:solidFill>
                  <a:srgbClr val="000000"/>
                </a:solidFill>
                <a:latin typeface="Calibri"/>
                <a:ea typeface="Calibri"/>
                <a:cs typeface="Calibri"/>
                <a:sym typeface="Calibri"/>
              </a:rPr>
              <a:t> τα παιδιά σε ομάδες των τεσσάρων. Κάθε ομάδα θα αξιοποιήσει το αντίστοιχο φύλλο εργασίας, για κάθε επίπεδο του μαθησιακού αντικειμένου. Σε αυτό τα παιδιά θα κάνουν τις προτάσεις τους σχετικά με τους διαφορετικούς συνδυασμούς γεύσεων που θα κοστίζουν δυο ευρώ.</a:t>
            </a:r>
            <a:endParaRPr b="0" i="0" sz="18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9943278" y="214357"/>
            <a:ext cx="2143125" cy="2143125"/>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5072062" y="4730288"/>
            <a:ext cx="2047875" cy="222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alpha val="40000"/>
          </a:srgbClr>
        </a:solidFill>
      </p:bgPr>
    </p:bg>
    <p:spTree>
      <p:nvGrpSpPr>
        <p:cNvPr id="93" name="Shape 93"/>
        <p:cNvGrpSpPr/>
        <p:nvPr/>
      </p:nvGrpSpPr>
      <p:grpSpPr>
        <a:xfrm>
          <a:off x="0" y="0"/>
          <a:ext cx="0" cy="0"/>
          <a:chOff x="0" y="0"/>
          <a:chExt cx="0" cy="0"/>
        </a:xfrm>
      </p:grpSpPr>
      <p:sp>
        <p:nvSpPr>
          <p:cNvPr id="94" name="Google Shape;94;p2"/>
          <p:cNvSpPr txBox="1"/>
          <p:nvPr/>
        </p:nvSpPr>
        <p:spPr>
          <a:xfrm>
            <a:off x="715617" y="327991"/>
            <a:ext cx="10674600" cy="6465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Clr>
                <a:schemeClr val="dk1"/>
              </a:buClr>
              <a:buSzPts val="1800"/>
              <a:buFont typeface="Arial"/>
              <a:buNone/>
            </a:pPr>
            <a:r>
              <a:rPr lang="el-GR" sz="1800">
                <a:solidFill>
                  <a:schemeClr val="dk1"/>
                </a:solidFill>
                <a:latin typeface="Calibri"/>
                <a:ea typeface="Calibri"/>
                <a:cs typeface="Calibri"/>
                <a:sym typeface="Calibri"/>
              </a:rPr>
              <a:t>Ο Παγωτατζής έβαλε προσφορά στην τιμή των παγωτών. Σήμερα η κάθε μπάλα κοστίζει  1 ευρώ. Μπορείτε να τον βοηθήσετε να φτιάξει ένα τιμοκατάλογο με διαφορετικούς συνδυασμούς παγωτών με δύο ευρώ;</a:t>
            </a:r>
            <a:endParaRPr b="0" i="0" sz="1400" u="none" cap="none" strike="noStrike">
              <a:solidFill>
                <a:srgbClr val="000000"/>
              </a:solidFill>
              <a:latin typeface="Arial"/>
              <a:ea typeface="Arial"/>
              <a:cs typeface="Arial"/>
              <a:sym typeface="Arial"/>
            </a:endParaRPr>
          </a:p>
        </p:txBody>
      </p:sp>
      <p:pic>
        <p:nvPicPr>
          <p:cNvPr id="95" name="Google Shape;95;p2"/>
          <p:cNvPicPr preferRelativeResize="0"/>
          <p:nvPr/>
        </p:nvPicPr>
        <p:blipFill rotWithShape="1">
          <a:blip r:embed="rId3">
            <a:alphaModFix/>
          </a:blip>
          <a:srcRect b="6053" l="1121" r="8793" t="14205"/>
          <a:stretch/>
        </p:blipFill>
        <p:spPr>
          <a:xfrm>
            <a:off x="561261" y="1622258"/>
            <a:ext cx="10983311" cy="546856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2023-03-12T17:48:10Z</dcterms:created>
  <dc:creator>ANTHI ARKOULI</dc:creator>
</cp:coreProperties>
</file>