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7" roundtripDataSignature="AMtx7mgn0+HI3YjXjczYSGxpuE1d7Gx9Q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νό"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Κατακόρυφο κείμενο"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ατακόρυφος τίτλος και Κείμενο"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ιαφάνεια τίτλου"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Τίτλος και περιεχόμενο"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Κεφαλίδα ενότητας"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Δύο περιεχόμενα"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Σύγκριση"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0"/>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0"/>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0"/>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Μόνο τίτλος"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Περιεχόμενο με λεζάντα"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2"/>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Εικόνα με λεζάντα"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l-GR"/>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4303" y="290471"/>
            <a:ext cx="8923200" cy="14058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Ενδεικτικό Φύλλο Εργασίας για το Μαθησιακό Αντικείμενο «Ο Παγωτατζής»(Σε ομάδες)</a:t>
            </a:r>
            <a:endParaRPr b="0" i="0" sz="1800" u="none" cap="none" strike="noStrike">
              <a:solidFill>
                <a:schemeClr val="dk1"/>
              </a:solidFill>
              <a:latin typeface="Calibri"/>
              <a:ea typeface="Calibri"/>
              <a:cs typeface="Calibri"/>
              <a:sym typeface="Calibri"/>
            </a:endParaRPr>
          </a:p>
          <a:p>
            <a:pPr indent="0" lvl="0" marL="0" marR="0" rtl="0" algn="ctr">
              <a:lnSpc>
                <a:spcPct val="100000"/>
              </a:lnSpc>
              <a:spcBef>
                <a:spcPts val="800"/>
              </a:spcBef>
              <a:spcAft>
                <a:spcPts val="0"/>
              </a:spcAft>
              <a:buClr>
                <a:srgbClr val="000000"/>
              </a:buClr>
              <a:buSzPts val="1800"/>
              <a:buFont typeface="Arial"/>
              <a:buNone/>
            </a:pPr>
            <a:r>
              <a:rPr b="1" i="0" lang="el-GR" sz="1800" u="sng" cap="none" strike="noStrike">
                <a:solidFill>
                  <a:srgbClr val="000000"/>
                </a:solidFill>
                <a:latin typeface="Calibri"/>
                <a:ea typeface="Calibri"/>
                <a:cs typeface="Calibri"/>
                <a:sym typeface="Calibri"/>
              </a:rPr>
              <a:t>5ο φύλλο εργασίας- </a:t>
            </a:r>
            <a:r>
              <a:rPr b="1" i="1" lang="el-GR" sz="1800" u="sng" cap="none" strike="noStrike">
                <a:solidFill>
                  <a:srgbClr val="000000"/>
                </a:solidFill>
                <a:latin typeface="Calibri"/>
                <a:ea typeface="Calibri"/>
                <a:cs typeface="Calibri"/>
                <a:sym typeface="Calibri"/>
              </a:rPr>
              <a:t>1</a:t>
            </a:r>
            <a:r>
              <a:rPr b="1" baseline="30000" i="1" lang="el-GR" sz="1800" u="sng" cap="none" strike="noStrike">
                <a:solidFill>
                  <a:srgbClr val="000000"/>
                </a:solidFill>
                <a:latin typeface="Calibri"/>
                <a:ea typeface="Calibri"/>
                <a:cs typeface="Calibri"/>
                <a:sym typeface="Calibri"/>
              </a:rPr>
              <a:t>ο</a:t>
            </a:r>
            <a:r>
              <a:rPr b="1" i="1" lang="el-GR" sz="1800" u="sng" cap="none" strike="noStrike">
                <a:solidFill>
                  <a:srgbClr val="000000"/>
                </a:solidFill>
                <a:latin typeface="Calibri"/>
                <a:ea typeface="Calibri"/>
                <a:cs typeface="Calibri"/>
                <a:sym typeface="Calibri"/>
              </a:rPr>
              <a:t> επίπεδο Μαθησιακού Αντικειμένου</a:t>
            </a:r>
            <a:endParaRPr b="0" i="1" sz="1800" u="none" cap="none" strike="noStrike">
              <a:solidFill>
                <a:schemeClr val="dk1"/>
              </a:solidFill>
              <a:latin typeface="Calibri"/>
              <a:ea typeface="Calibri"/>
              <a:cs typeface="Calibri"/>
              <a:sym typeface="Calibri"/>
            </a:endParaRPr>
          </a:p>
          <a:p>
            <a:pPr indent="0" lvl="0" marL="0" marR="0" rtl="0" algn="l">
              <a:lnSpc>
                <a:spcPct val="100000"/>
              </a:lnSpc>
              <a:spcBef>
                <a:spcPts val="800"/>
              </a:spcBef>
              <a:spcAft>
                <a:spcPts val="0"/>
              </a:spcAft>
              <a:buClr>
                <a:srgbClr val="000000"/>
              </a:buClr>
              <a:buSzPts val="1800"/>
              <a:buFont typeface="Arial"/>
              <a:buNone/>
            </a:pPr>
            <a:br>
              <a:rPr b="0" i="0" lang="el-GR"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
        <p:nvSpPr>
          <p:cNvPr id="85" name="Google Shape;85;p1"/>
          <p:cNvSpPr/>
          <p:nvPr/>
        </p:nvSpPr>
        <p:spPr>
          <a:xfrm>
            <a:off x="1177159" y="1695984"/>
            <a:ext cx="10142482" cy="3266199"/>
          </a:xfrm>
          <a:prstGeom prst="roundRect">
            <a:avLst>
              <a:gd fmla="val 16667" name="adj"/>
            </a:avLst>
          </a:prstGeom>
          <a:solidFill>
            <a:schemeClr val="lt1"/>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86" name="Google Shape;86;p1"/>
          <p:cNvSpPr txBox="1"/>
          <p:nvPr/>
        </p:nvSpPr>
        <p:spPr>
          <a:xfrm>
            <a:off x="1737721" y="1910567"/>
            <a:ext cx="9469800" cy="1200288"/>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sng" cap="none" strike="noStrike">
                <a:solidFill>
                  <a:srgbClr val="000000"/>
                </a:solidFill>
                <a:latin typeface="Calibri"/>
                <a:ea typeface="Calibri"/>
                <a:cs typeface="Calibri"/>
                <a:sym typeface="Calibri"/>
              </a:rPr>
              <a:t>Μαθησιακοί στόχοι: </a:t>
            </a:r>
            <a:endParaRPr/>
          </a:p>
          <a:p>
            <a:pPr indent="-285750" lvl="0" marL="285750" marR="0" rtl="0" algn="just">
              <a:lnSpc>
                <a:spcPct val="100000"/>
              </a:lnSpc>
              <a:spcBef>
                <a:spcPts val="0"/>
              </a:spcBef>
              <a:spcAft>
                <a:spcPts val="0"/>
              </a:spcAft>
              <a:buClr>
                <a:srgbClr val="000000"/>
              </a:buClr>
              <a:buSzPts val="1800"/>
              <a:buFont typeface="Arial"/>
              <a:buChar char="•"/>
            </a:pPr>
            <a:r>
              <a:rPr b="0" i="0" lang="el-GR" sz="1800" u="none" cap="none" strike="noStrike">
                <a:solidFill>
                  <a:srgbClr val="000000"/>
                </a:solidFill>
                <a:latin typeface="Calibri"/>
                <a:ea typeface="Calibri"/>
                <a:cs typeface="Calibri"/>
                <a:sym typeface="Calibri"/>
              </a:rPr>
              <a:t>Τα παιδιά να είναι ικανά  να δημιουργούν διατάξεις δεδομένων αντικειμένων με τη χρήση μικρόκοσμων (λογισμικο παγωτατζης) για να αναπαραστήσουν συνδυασμούς (παγωτών-τιμών) προκειμένου να επιλύσουν το πρόβλημα (δημιουργία τιμοκαταλόγου)</a:t>
            </a:r>
            <a:endParaRPr b="0" i="0" sz="1800" u="none" cap="none" strike="noStrike">
              <a:solidFill>
                <a:srgbClr val="000000"/>
              </a:solidFill>
              <a:latin typeface="Calibri"/>
              <a:ea typeface="Calibri"/>
              <a:cs typeface="Calibri"/>
              <a:sym typeface="Calibri"/>
            </a:endParaRPr>
          </a:p>
        </p:txBody>
      </p:sp>
      <p:sp>
        <p:nvSpPr>
          <p:cNvPr id="87" name="Google Shape;87;p1"/>
          <p:cNvSpPr txBox="1"/>
          <p:nvPr/>
        </p:nvSpPr>
        <p:spPr>
          <a:xfrm>
            <a:off x="1634470" y="3301330"/>
            <a:ext cx="9469800" cy="12006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rgbClr val="000000"/>
              </a:buClr>
              <a:buSzPts val="1800"/>
              <a:buFont typeface="Arial"/>
              <a:buNone/>
            </a:pPr>
            <a:r>
              <a:rPr b="0" i="0" lang="el-GR" sz="1800" u="none" cap="none" strike="noStrike">
                <a:solidFill>
                  <a:schemeClr val="dk1"/>
                </a:solidFill>
                <a:latin typeface="Calibri"/>
                <a:ea typeface="Calibri"/>
                <a:cs typeface="Calibri"/>
                <a:sym typeface="Calibri"/>
              </a:rPr>
              <a:t>Περιγραφή: </a:t>
            </a:r>
            <a:r>
              <a:rPr b="1" i="0" lang="el-GR" sz="1800" u="none" cap="none" strike="noStrike">
                <a:solidFill>
                  <a:srgbClr val="000000"/>
                </a:solidFill>
                <a:latin typeface="Calibri"/>
                <a:ea typeface="Calibri"/>
                <a:cs typeface="Calibri"/>
                <a:sym typeface="Calibri"/>
              </a:rPr>
              <a:t>Χωρί</a:t>
            </a:r>
            <a:r>
              <a:rPr b="1" lang="el-GR" sz="1800">
                <a:latin typeface="Calibri"/>
                <a:ea typeface="Calibri"/>
                <a:cs typeface="Calibri"/>
                <a:sym typeface="Calibri"/>
              </a:rPr>
              <a:t>ζουμε</a:t>
            </a:r>
            <a:r>
              <a:rPr b="0" i="0" lang="el-GR" sz="1800" u="none" cap="none" strike="noStrike">
                <a:solidFill>
                  <a:srgbClr val="000000"/>
                </a:solidFill>
                <a:latin typeface="Calibri"/>
                <a:ea typeface="Calibri"/>
                <a:cs typeface="Calibri"/>
                <a:sym typeface="Calibri"/>
              </a:rPr>
              <a:t> τα παιδιά σε ομάδες των τεσσάρων. Κάθε ομάδα θα αξιοποιήσει το αντίστοιχο φύλλο εργασίας, για κάθε επίπεδο του μαθησιακού αντικειμένου. Σε αυτό τα παιδιά θα κάνουν τις προτάσεις τους σχετικά με τους διαφορετικούς συνδυασμούς γεύσεων που θα κοστίζουν δ</a:t>
            </a:r>
            <a:r>
              <a:rPr lang="el-GR" sz="1800">
                <a:latin typeface="Calibri"/>
                <a:ea typeface="Calibri"/>
                <a:cs typeface="Calibri"/>
                <a:sym typeface="Calibri"/>
              </a:rPr>
              <a:t>ύ</a:t>
            </a:r>
            <a:r>
              <a:rPr b="0" i="0" lang="el-GR" sz="1800" u="none" cap="none" strike="noStrike">
                <a:solidFill>
                  <a:srgbClr val="000000"/>
                </a:solidFill>
                <a:latin typeface="Calibri"/>
                <a:ea typeface="Calibri"/>
                <a:cs typeface="Calibri"/>
                <a:sym typeface="Calibri"/>
              </a:rPr>
              <a:t>ο ευρώ.</a:t>
            </a:r>
            <a:endParaRPr b="0" i="0" sz="1800" u="none" cap="none" strike="noStrike">
              <a:solidFill>
                <a:schemeClr val="dk1"/>
              </a:solidFill>
              <a:latin typeface="Calibri"/>
              <a:ea typeface="Calibri"/>
              <a:cs typeface="Calibri"/>
              <a:sym typeface="Calibri"/>
            </a:endParaRPr>
          </a:p>
        </p:txBody>
      </p:sp>
      <p:pic>
        <p:nvPicPr>
          <p:cNvPr id="88" name="Google Shape;88;p1"/>
          <p:cNvPicPr preferRelativeResize="0"/>
          <p:nvPr/>
        </p:nvPicPr>
        <p:blipFill rotWithShape="1">
          <a:blip r:embed="rId3">
            <a:alphaModFix/>
          </a:blip>
          <a:srcRect b="0" l="0" r="0" t="0"/>
          <a:stretch/>
        </p:blipFill>
        <p:spPr>
          <a:xfrm>
            <a:off x="9943278" y="214357"/>
            <a:ext cx="2143125" cy="2143125"/>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5072062" y="4730288"/>
            <a:ext cx="2047875" cy="22288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solidFill>
      </p:bgPr>
    </p:bg>
    <p:spTree>
      <p:nvGrpSpPr>
        <p:cNvPr id="93" name="Shape 93"/>
        <p:cNvGrpSpPr/>
        <p:nvPr/>
      </p:nvGrpSpPr>
      <p:grpSpPr>
        <a:xfrm>
          <a:off x="0" y="0"/>
          <a:ext cx="0" cy="0"/>
          <a:chOff x="0" y="0"/>
          <a:chExt cx="0" cy="0"/>
        </a:xfrm>
      </p:grpSpPr>
      <p:sp>
        <p:nvSpPr>
          <p:cNvPr id="94" name="Google Shape;94;p2"/>
          <p:cNvSpPr txBox="1"/>
          <p:nvPr/>
        </p:nvSpPr>
        <p:spPr>
          <a:xfrm>
            <a:off x="715617" y="327991"/>
            <a:ext cx="10674600" cy="646500"/>
          </a:xfrm>
          <a:prstGeom prst="rect">
            <a:avLst/>
          </a:prstGeom>
          <a:noFill/>
          <a:ln>
            <a:noFill/>
          </a:ln>
        </p:spPr>
        <p:txBody>
          <a:bodyPr anchorCtr="0" anchor="t" bIns="45700" lIns="91425" spcFirstLastPara="1" rIns="91425" wrap="square" tIns="45700">
            <a:spAutoFit/>
          </a:bodyPr>
          <a:lstStyle/>
          <a:p>
            <a:pPr indent="0" lvl="0" marL="0" marR="0" rtl="0" algn="just">
              <a:lnSpc>
                <a:spcPct val="100000"/>
              </a:lnSpc>
              <a:spcBef>
                <a:spcPts val="0"/>
              </a:spcBef>
              <a:spcAft>
                <a:spcPts val="0"/>
              </a:spcAft>
              <a:buClr>
                <a:schemeClr val="dk1"/>
              </a:buClr>
              <a:buSzPts val="1800"/>
              <a:buFont typeface="Arial"/>
              <a:buNone/>
            </a:pPr>
            <a:r>
              <a:rPr b="0" i="0" lang="el-GR" sz="1800" u="none" cap="none" strike="noStrike">
                <a:solidFill>
                  <a:schemeClr val="dk1"/>
                </a:solidFill>
                <a:latin typeface="Calibri"/>
                <a:ea typeface="Calibri"/>
                <a:cs typeface="Calibri"/>
                <a:sym typeface="Calibri"/>
              </a:rPr>
              <a:t>Ο Παγωτατζής έβαλε προσφορά στην τιμή των παγωτών</a:t>
            </a:r>
            <a:r>
              <a:rPr lang="el-GR" sz="1800">
                <a:solidFill>
                  <a:schemeClr val="dk1"/>
                </a:solidFill>
                <a:latin typeface="Calibri"/>
                <a:ea typeface="Calibri"/>
                <a:cs typeface="Calibri"/>
                <a:sym typeface="Calibri"/>
              </a:rPr>
              <a:t>. Σήμερα η κάθε μπάλα</a:t>
            </a:r>
            <a:r>
              <a:rPr b="0" i="0" lang="el-GR" sz="1800" u="none" cap="none" strike="noStrike">
                <a:solidFill>
                  <a:schemeClr val="dk1"/>
                </a:solidFill>
                <a:latin typeface="Calibri"/>
                <a:ea typeface="Calibri"/>
                <a:cs typeface="Calibri"/>
                <a:sym typeface="Calibri"/>
              </a:rPr>
              <a:t> κοστίζει</a:t>
            </a:r>
            <a:r>
              <a:rPr lang="el-GR" sz="1800">
                <a:solidFill>
                  <a:schemeClr val="dk1"/>
                </a:solidFill>
                <a:latin typeface="Calibri"/>
                <a:ea typeface="Calibri"/>
                <a:cs typeface="Calibri"/>
                <a:sym typeface="Calibri"/>
              </a:rPr>
              <a:t> </a:t>
            </a:r>
            <a:r>
              <a:rPr b="0" i="0" lang="el-GR" sz="1800" u="none" cap="none" strike="noStrike">
                <a:solidFill>
                  <a:schemeClr val="dk1"/>
                </a:solidFill>
                <a:latin typeface="Calibri"/>
                <a:ea typeface="Calibri"/>
                <a:cs typeface="Calibri"/>
                <a:sym typeface="Calibri"/>
              </a:rPr>
              <a:t> 1 ευρώ. Μπορείτε να τον βοηθήσετε να φτιάξει ένα τιμοκατάλογο με διαφορετικούς συνδυασμούς παγωτών με δύο ευρώ;</a:t>
            </a:r>
            <a:endParaRPr b="0" i="0" sz="1400" u="none" cap="none" strike="noStrike">
              <a:solidFill>
                <a:srgbClr val="000000"/>
              </a:solidFill>
              <a:latin typeface="Arial"/>
              <a:ea typeface="Arial"/>
              <a:cs typeface="Arial"/>
              <a:sym typeface="Arial"/>
            </a:endParaRPr>
          </a:p>
        </p:txBody>
      </p:sp>
      <p:pic>
        <p:nvPicPr>
          <p:cNvPr id="95" name="Google Shape;95;p2"/>
          <p:cNvPicPr preferRelativeResize="0"/>
          <p:nvPr/>
        </p:nvPicPr>
        <p:blipFill rotWithShape="1">
          <a:blip r:embed="rId3">
            <a:alphaModFix/>
          </a:blip>
          <a:srcRect b="6190" l="0" r="2694" t="10916"/>
          <a:stretch/>
        </p:blipFill>
        <p:spPr>
          <a:xfrm>
            <a:off x="1307075" y="1618895"/>
            <a:ext cx="10083149" cy="48318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2023-03-12T17:48:10Z</dcterms:created>
  <dc:creator>ANTHI ARKOULI</dc:creator>
</cp:coreProperties>
</file>