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7" roundtripDataSignature="AMtx7mjwoGi6oM0scgjUivLi6fsIWAJU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ό" type="blank">
  <p:cSld name="BLANK">
    <p:spTree>
      <p:nvGrpSpPr>
        <p:cNvPr id="11" name="Shape 11"/>
        <p:cNvGrpSpPr/>
        <p:nvPr/>
      </p:nvGrpSpPr>
      <p:grpSpPr>
        <a:xfrm>
          <a:off x="0" y="0"/>
          <a:ext cx="0" cy="0"/>
          <a:chOff x="0" y="0"/>
          <a:chExt cx="0" cy="0"/>
        </a:xfrm>
      </p:grpSpPr>
      <p:sp>
        <p:nvSpPr>
          <p:cNvPr id="12" name="Google Shape;1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Κατακόρυφο κείμενο" type="vertTx">
  <p:cSld name="VERTICAL_TEXT">
    <p:spTree>
      <p:nvGrpSpPr>
        <p:cNvPr id="68" name="Shape 68"/>
        <p:cNvGrpSpPr/>
        <p:nvPr/>
      </p:nvGrpSpPr>
      <p:grpSpPr>
        <a:xfrm>
          <a:off x="0" y="0"/>
          <a:ext cx="0" cy="0"/>
          <a:chOff x="0" y="0"/>
          <a:chExt cx="0" cy="0"/>
        </a:xfrm>
      </p:grpSpPr>
      <p:sp>
        <p:nvSpPr>
          <p:cNvPr id="69" name="Google Shape;69;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ατακόρυφος τίτλος και Κείμενο" type="vertTitleAndTx">
  <p:cSld name="VERTICAL_TITLE_AND_VERTICAL_TEXT">
    <p:spTree>
      <p:nvGrpSpPr>
        <p:cNvPr id="74" name="Shape 74"/>
        <p:cNvGrpSpPr/>
        <p:nvPr/>
      </p:nvGrpSpPr>
      <p:grpSpPr>
        <a:xfrm>
          <a:off x="0" y="0"/>
          <a:ext cx="0" cy="0"/>
          <a:chOff x="0" y="0"/>
          <a:chExt cx="0" cy="0"/>
        </a:xfrm>
      </p:grpSpPr>
      <p:sp>
        <p:nvSpPr>
          <p:cNvPr id="75" name="Google Shape;75;p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spTree>
      <p:nvGrpSpPr>
        <p:cNvPr id="15" name="Shape 15"/>
        <p:cNvGrpSpPr/>
        <p:nvPr/>
      </p:nvGrpSpPr>
      <p:grpSpPr>
        <a:xfrm>
          <a:off x="0" y="0"/>
          <a:ext cx="0" cy="0"/>
          <a:chOff x="0" y="0"/>
          <a:chExt cx="0" cy="0"/>
        </a:xfrm>
      </p:grpSpPr>
      <p:sp>
        <p:nvSpPr>
          <p:cNvPr id="16" name="Google Shape;16;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περιεχόμενο" type="obj">
  <p:cSld name="OBJECT">
    <p:spTree>
      <p:nvGrpSpPr>
        <p:cNvPr id="21" name="Shape 21"/>
        <p:cNvGrpSpPr/>
        <p:nvPr/>
      </p:nvGrpSpPr>
      <p:grpSpPr>
        <a:xfrm>
          <a:off x="0" y="0"/>
          <a:ext cx="0" cy="0"/>
          <a:chOff x="0" y="0"/>
          <a:chExt cx="0" cy="0"/>
        </a:xfrm>
      </p:grpSpPr>
      <p:sp>
        <p:nvSpPr>
          <p:cNvPr id="22" name="Google Shape;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type="secHead">
  <p:cSld name="SECTION_HEADER">
    <p:spTree>
      <p:nvGrpSpPr>
        <p:cNvPr id="27" name="Shape 27"/>
        <p:cNvGrpSpPr/>
        <p:nvPr/>
      </p:nvGrpSpPr>
      <p:grpSpPr>
        <a:xfrm>
          <a:off x="0" y="0"/>
          <a:ext cx="0" cy="0"/>
          <a:chOff x="0" y="0"/>
          <a:chExt cx="0" cy="0"/>
        </a:xfrm>
      </p:grpSpPr>
      <p:sp>
        <p:nvSpPr>
          <p:cNvPr id="28" name="Google Shape;28;p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ύο περιεχόμενα" type="twoObj">
  <p:cSld name="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Σύγκριση" type="twoTxTwoObj">
  <p:cSld name="TWO_OBJECTS_WITH_TEXT">
    <p:spTree>
      <p:nvGrpSpPr>
        <p:cNvPr id="40" name="Shape 40"/>
        <p:cNvGrpSpPr/>
        <p:nvPr/>
      </p:nvGrpSpPr>
      <p:grpSpPr>
        <a:xfrm>
          <a:off x="0" y="0"/>
          <a:ext cx="0" cy="0"/>
          <a:chOff x="0" y="0"/>
          <a:chExt cx="0" cy="0"/>
        </a:xfrm>
      </p:grpSpPr>
      <p:sp>
        <p:nvSpPr>
          <p:cNvPr id="41" name="Google Shape;41;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Μόνο τίτλος"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Περιεχόμενο με λεζάντα"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Εικόνα με λεζάντα"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3"/>
          <p:cNvSpPr/>
          <p:nvPr>
            <p:ph idx="2" type="pic"/>
          </p:nvPr>
        </p:nvSpPr>
        <p:spPr>
          <a:xfrm>
            <a:off x="5183188" y="987425"/>
            <a:ext cx="6172200" cy="4873625"/>
          </a:xfrm>
          <a:prstGeom prst="rect">
            <a:avLst/>
          </a:prstGeom>
          <a:noFill/>
          <a:ln>
            <a:noFill/>
          </a:ln>
        </p:spPr>
      </p:sp>
      <p:sp>
        <p:nvSpPr>
          <p:cNvPr id="64" name="Google Shape;64;p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1324303" y="290471"/>
            <a:ext cx="8923200" cy="140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l-GR" sz="1800" u="sng" cap="none" strike="noStrike">
                <a:solidFill>
                  <a:srgbClr val="000000"/>
                </a:solidFill>
                <a:latin typeface="Calibri"/>
                <a:ea typeface="Calibri"/>
                <a:cs typeface="Calibri"/>
                <a:sym typeface="Calibri"/>
              </a:rPr>
              <a:t>Ενδεικτικό Φύλλο Εργασίας για το Μαθησιακό Αντικείμενο «Ο Παγωτατζής»(Σε ομάδες)</a:t>
            </a:r>
            <a:endParaRPr b="0" i="0" sz="1800" u="none" cap="none" strike="noStrike">
              <a:solidFill>
                <a:schemeClr val="dk1"/>
              </a:solidFill>
              <a:latin typeface="Calibri"/>
              <a:ea typeface="Calibri"/>
              <a:cs typeface="Calibri"/>
              <a:sym typeface="Calibri"/>
            </a:endParaRPr>
          </a:p>
          <a:p>
            <a:pPr indent="0" lvl="0" marL="0" marR="0" rtl="0" algn="ctr">
              <a:lnSpc>
                <a:spcPct val="100000"/>
              </a:lnSpc>
              <a:spcBef>
                <a:spcPts val="800"/>
              </a:spcBef>
              <a:spcAft>
                <a:spcPts val="0"/>
              </a:spcAft>
              <a:buClr>
                <a:srgbClr val="000000"/>
              </a:buClr>
              <a:buSzPts val="1800"/>
              <a:buFont typeface="Arial"/>
              <a:buNone/>
            </a:pPr>
            <a:r>
              <a:rPr b="1" i="0" lang="el-GR" sz="1800" u="sng" cap="none" strike="noStrike">
                <a:solidFill>
                  <a:srgbClr val="000000"/>
                </a:solidFill>
                <a:latin typeface="Calibri"/>
                <a:ea typeface="Calibri"/>
                <a:cs typeface="Calibri"/>
                <a:sym typeface="Calibri"/>
              </a:rPr>
              <a:t>2ο φύλλο εργασίας- </a:t>
            </a:r>
            <a:r>
              <a:rPr b="1" i="1" lang="el-GR" sz="1800" u="sng" cap="none" strike="noStrike">
                <a:solidFill>
                  <a:srgbClr val="000000"/>
                </a:solidFill>
                <a:latin typeface="Calibri"/>
                <a:ea typeface="Calibri"/>
                <a:cs typeface="Calibri"/>
                <a:sym typeface="Calibri"/>
              </a:rPr>
              <a:t>1</a:t>
            </a:r>
            <a:r>
              <a:rPr b="1" baseline="30000" i="1" lang="el-GR" sz="1800" u="sng" cap="none" strike="noStrike">
                <a:solidFill>
                  <a:srgbClr val="000000"/>
                </a:solidFill>
                <a:latin typeface="Calibri"/>
                <a:ea typeface="Calibri"/>
                <a:cs typeface="Calibri"/>
                <a:sym typeface="Calibri"/>
              </a:rPr>
              <a:t>ο</a:t>
            </a:r>
            <a:r>
              <a:rPr b="1" i="1" lang="el-GR" sz="1800" u="sng" cap="none" strike="noStrike">
                <a:solidFill>
                  <a:srgbClr val="000000"/>
                </a:solidFill>
                <a:latin typeface="Calibri"/>
                <a:ea typeface="Calibri"/>
                <a:cs typeface="Calibri"/>
                <a:sym typeface="Calibri"/>
              </a:rPr>
              <a:t> επίπεδο Μαθησιακού Αντικειμένου</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800"/>
              </a:spcBef>
              <a:spcAft>
                <a:spcPts val="0"/>
              </a:spcAft>
              <a:buClr>
                <a:srgbClr val="000000"/>
              </a:buClr>
              <a:buSzPts val="1800"/>
              <a:buFont typeface="Arial"/>
              <a:buNone/>
            </a:pPr>
            <a:br>
              <a:rPr b="0" i="0" lang="el-GR" sz="1800" u="none" cap="none" strike="noStrike">
                <a:solidFill>
                  <a:schemeClr val="dk1"/>
                </a:solidFill>
                <a:latin typeface="Calibri"/>
                <a:ea typeface="Calibri"/>
                <a:cs typeface="Calibri"/>
                <a:sym typeface="Calibri"/>
              </a:rPr>
            </a:br>
            <a:endParaRPr b="0" i="0" sz="1800" u="none" cap="none" strike="noStrike">
              <a:solidFill>
                <a:schemeClr val="dk1"/>
              </a:solidFill>
              <a:latin typeface="Calibri"/>
              <a:ea typeface="Calibri"/>
              <a:cs typeface="Calibri"/>
              <a:sym typeface="Calibri"/>
            </a:endParaRPr>
          </a:p>
        </p:txBody>
      </p:sp>
      <p:sp>
        <p:nvSpPr>
          <p:cNvPr id="85" name="Google Shape;85;p1"/>
          <p:cNvSpPr/>
          <p:nvPr/>
        </p:nvSpPr>
        <p:spPr>
          <a:xfrm>
            <a:off x="1177159" y="1695984"/>
            <a:ext cx="10142482" cy="3266199"/>
          </a:xfrm>
          <a:prstGeom prst="roundRect">
            <a:avLst>
              <a:gd fmla="val 16667" name="adj"/>
            </a:avLst>
          </a:prstGeom>
          <a:solidFill>
            <a:schemeClr val="lt1"/>
          </a:solidFill>
          <a:ln cap="flat" cmpd="sng" w="285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6" name="Google Shape;86;p1"/>
          <p:cNvSpPr txBox="1"/>
          <p:nvPr/>
        </p:nvSpPr>
        <p:spPr>
          <a:xfrm>
            <a:off x="1737721" y="1910567"/>
            <a:ext cx="9469800" cy="120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l-GR" sz="1800" u="sng" cap="none" strike="noStrike">
                <a:solidFill>
                  <a:srgbClr val="000000"/>
                </a:solidFill>
                <a:latin typeface="Calibri"/>
                <a:ea typeface="Calibri"/>
                <a:cs typeface="Calibri"/>
                <a:sym typeface="Calibri"/>
              </a:rPr>
              <a:t>Μαθησιακοί στόχοι: </a:t>
            </a:r>
            <a:endParaRPr b="0" i="0" sz="1800" u="sng" cap="none" strike="noStrike">
              <a:solidFill>
                <a:srgbClr val="000000"/>
              </a:solidFill>
              <a:latin typeface="Calibri"/>
              <a:ea typeface="Calibri"/>
              <a:cs typeface="Calibri"/>
              <a:sym typeface="Calibri"/>
            </a:endParaRPr>
          </a:p>
          <a:p>
            <a:pPr indent="-285750" lvl="0" marL="285750" marR="0" rtl="0" algn="just">
              <a:lnSpc>
                <a:spcPct val="100000"/>
              </a:lnSpc>
              <a:spcBef>
                <a:spcPts val="0"/>
              </a:spcBef>
              <a:spcAft>
                <a:spcPts val="0"/>
              </a:spcAft>
              <a:buClr>
                <a:srgbClr val="000000"/>
              </a:buClr>
              <a:buSzPts val="1800"/>
              <a:buFont typeface="Arial"/>
              <a:buChar char="•"/>
            </a:pPr>
            <a:r>
              <a:rPr b="0" i="0" lang="el-GR" sz="1800" u="none" cap="none" strike="noStrike">
                <a:solidFill>
                  <a:schemeClr val="dk1"/>
                </a:solidFill>
                <a:latin typeface="Calibri"/>
                <a:ea typeface="Calibri"/>
                <a:cs typeface="Calibri"/>
                <a:sym typeface="Calibri"/>
              </a:rPr>
              <a:t>Tα παιδιά να είναι ικανά  να δημιουργούν διατάξεις δεδομένων αντικειμένων με τη χρήση μικρόκοσμων (λογισμικο παγωτατζης) για να αναπαρ</a:t>
            </a:r>
            <a:r>
              <a:rPr lang="el-GR" sz="1800">
                <a:solidFill>
                  <a:schemeClr val="dk1"/>
                </a:solidFill>
                <a:latin typeface="Calibri"/>
                <a:ea typeface="Calibri"/>
                <a:cs typeface="Calibri"/>
                <a:sym typeface="Calibri"/>
              </a:rPr>
              <a:t>α</a:t>
            </a:r>
            <a:r>
              <a:rPr b="0" i="0" lang="el-GR" sz="1800" u="none" cap="none" strike="noStrike">
                <a:solidFill>
                  <a:schemeClr val="dk1"/>
                </a:solidFill>
                <a:latin typeface="Calibri"/>
                <a:ea typeface="Calibri"/>
                <a:cs typeface="Calibri"/>
                <a:sym typeface="Calibri"/>
              </a:rPr>
              <a:t>στήσουν συνδυασμούς (γεύσεων παγωτών) προκειμένου να επιλύσουν το πρόβλημα (δημιουργία τιμοκαταλόγου)</a:t>
            </a:r>
            <a:endParaRPr b="0" i="0" sz="1800" u="none" cap="none" strike="noStrike">
              <a:solidFill>
                <a:schemeClr val="dk1"/>
              </a:solidFill>
              <a:latin typeface="Calibri"/>
              <a:ea typeface="Calibri"/>
              <a:cs typeface="Calibri"/>
              <a:sym typeface="Calibri"/>
            </a:endParaRPr>
          </a:p>
        </p:txBody>
      </p:sp>
      <p:sp>
        <p:nvSpPr>
          <p:cNvPr id="87" name="Google Shape;87;p1"/>
          <p:cNvSpPr txBox="1"/>
          <p:nvPr/>
        </p:nvSpPr>
        <p:spPr>
          <a:xfrm>
            <a:off x="1634470" y="3301330"/>
            <a:ext cx="9469800" cy="120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l-GR" sz="1800" u="none" cap="none" strike="noStrike">
                <a:solidFill>
                  <a:schemeClr val="dk1"/>
                </a:solidFill>
                <a:latin typeface="Calibri"/>
                <a:ea typeface="Calibri"/>
                <a:cs typeface="Calibri"/>
                <a:sym typeface="Calibri"/>
              </a:rPr>
              <a:t>Περιγραφή: </a:t>
            </a:r>
            <a:r>
              <a:rPr lang="el-GR" sz="1800">
                <a:latin typeface="Calibri"/>
                <a:ea typeface="Calibri"/>
                <a:cs typeface="Calibri"/>
                <a:sym typeface="Calibri"/>
              </a:rPr>
              <a:t>Χωρίζουμε τα παιδιά </a:t>
            </a:r>
            <a:r>
              <a:rPr b="0" i="0" lang="el-GR" sz="1800" u="none" cap="none" strike="noStrike">
                <a:solidFill>
                  <a:srgbClr val="000000"/>
                </a:solidFill>
                <a:latin typeface="Calibri"/>
                <a:ea typeface="Calibri"/>
                <a:cs typeface="Calibri"/>
                <a:sym typeface="Calibri"/>
              </a:rPr>
              <a:t>σε ομάδες των τεσσάρων. Κάθε ομάδα θα αξιοποιήσει το αντίστοιχο φύλλο εργασίας, για κάθε επίπεδο του μαθησιακού αντικειμένου. Σε αυτό, τα παιδιά θα κάνουν τις προτάσεις τους σχετικά με τους διαφορετικούς συνδυασμούς γεύσεων και θα τους ζωγραφίσουν. </a:t>
            </a:r>
            <a:endParaRPr b="0" i="0" sz="1800" u="none" cap="none" strike="noStrike">
              <a:solidFill>
                <a:schemeClr val="dk1"/>
              </a:solidFill>
              <a:latin typeface="Calibri"/>
              <a:ea typeface="Calibri"/>
              <a:cs typeface="Calibri"/>
              <a:sym typeface="Calibri"/>
            </a:endParaRPr>
          </a:p>
        </p:txBody>
      </p:sp>
      <p:pic>
        <p:nvPicPr>
          <p:cNvPr id="88" name="Google Shape;88;p1"/>
          <p:cNvPicPr preferRelativeResize="0"/>
          <p:nvPr/>
        </p:nvPicPr>
        <p:blipFill rotWithShape="1">
          <a:blip r:embed="rId3">
            <a:alphaModFix/>
          </a:blip>
          <a:srcRect b="0" l="0" r="0" t="0"/>
          <a:stretch/>
        </p:blipFill>
        <p:spPr>
          <a:xfrm>
            <a:off x="9943278" y="214357"/>
            <a:ext cx="2143125" cy="2143125"/>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5072062" y="4730288"/>
            <a:ext cx="2047875" cy="2228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E4D4">
            <a:alpha val="32941"/>
          </a:srgbClr>
        </a:solidFill>
      </p:bgPr>
    </p:bg>
    <p:spTree>
      <p:nvGrpSpPr>
        <p:cNvPr id="93" name="Shape 93"/>
        <p:cNvGrpSpPr/>
        <p:nvPr/>
      </p:nvGrpSpPr>
      <p:grpSpPr>
        <a:xfrm>
          <a:off x="0" y="0"/>
          <a:ext cx="0" cy="0"/>
          <a:chOff x="0" y="0"/>
          <a:chExt cx="0" cy="0"/>
        </a:xfrm>
      </p:grpSpPr>
      <p:sp>
        <p:nvSpPr>
          <p:cNvPr id="94" name="Google Shape;94;p2"/>
          <p:cNvSpPr txBox="1"/>
          <p:nvPr/>
        </p:nvSpPr>
        <p:spPr>
          <a:xfrm>
            <a:off x="715617" y="327991"/>
            <a:ext cx="10674600" cy="646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Arial"/>
              <a:buNone/>
            </a:pPr>
            <a:r>
              <a:rPr b="0" i="0" lang="el-GR" sz="1800" u="none" cap="none" strike="noStrike">
                <a:solidFill>
                  <a:schemeClr val="dk1"/>
                </a:solidFill>
                <a:latin typeface="Calibri"/>
                <a:ea typeface="Calibri"/>
                <a:cs typeface="Calibri"/>
                <a:sym typeface="Calibri"/>
              </a:rPr>
              <a:t>Ο Παγωτατζής θέλει να προτείνει στους πελάτες του διαφορετικές γεύσεις και συνδυασμούς παγωτών, μέχρι δ</a:t>
            </a:r>
            <a:r>
              <a:rPr lang="el-GR" sz="1800">
                <a:solidFill>
                  <a:schemeClr val="dk1"/>
                </a:solidFill>
                <a:latin typeface="Calibri"/>
                <a:ea typeface="Calibri"/>
                <a:cs typeface="Calibri"/>
                <a:sym typeface="Calibri"/>
              </a:rPr>
              <a:t>ύο μπάλες σε κυπελάκι</a:t>
            </a:r>
            <a:r>
              <a:rPr b="0" i="0" lang="el-GR" sz="1800" u="none" cap="none" strike="noStrike">
                <a:solidFill>
                  <a:schemeClr val="dk1"/>
                </a:solidFill>
                <a:latin typeface="Calibri"/>
                <a:ea typeface="Calibri"/>
                <a:cs typeface="Calibri"/>
                <a:sym typeface="Calibri"/>
              </a:rPr>
              <a:t>.  Μπορείτε να τον βοηθήσετε στο να φτιάξει γρήγορα τον τιμοκατάλογό </a:t>
            </a:r>
            <a:r>
              <a:rPr lang="el-GR" sz="1800">
                <a:solidFill>
                  <a:schemeClr val="dk1"/>
                </a:solidFill>
                <a:latin typeface="Calibri"/>
                <a:ea typeface="Calibri"/>
                <a:cs typeface="Calibri"/>
                <a:sym typeface="Calibri"/>
              </a:rPr>
              <a:t>του</a:t>
            </a:r>
            <a:r>
              <a:rPr b="0" i="0" lang="el-GR" sz="1800" u="none" cap="none" strike="noStrike">
                <a:solidFill>
                  <a:schemeClr val="dk1"/>
                </a:solidFill>
                <a:latin typeface="Calibri"/>
                <a:ea typeface="Calibri"/>
                <a:cs typeface="Calibri"/>
                <a:sym typeface="Calibri"/>
              </a:rPr>
              <a:t>;</a:t>
            </a:r>
            <a:endParaRPr b="0" i="0" sz="1400" u="none" cap="none" strike="noStrike">
              <a:solidFill>
                <a:srgbClr val="000000"/>
              </a:solidFill>
              <a:latin typeface="Arial"/>
              <a:ea typeface="Arial"/>
              <a:cs typeface="Arial"/>
              <a:sym typeface="Arial"/>
            </a:endParaRPr>
          </a:p>
        </p:txBody>
      </p:sp>
      <p:pic>
        <p:nvPicPr>
          <p:cNvPr id="95" name="Google Shape;95;p2"/>
          <p:cNvPicPr preferRelativeResize="0"/>
          <p:nvPr/>
        </p:nvPicPr>
        <p:blipFill rotWithShape="1">
          <a:blip r:embed="rId3">
            <a:alphaModFix/>
          </a:blip>
          <a:srcRect b="6190" l="0" r="2694" t="10916"/>
          <a:stretch/>
        </p:blipFill>
        <p:spPr>
          <a:xfrm>
            <a:off x="1307075" y="1569200"/>
            <a:ext cx="10083149" cy="4831880"/>
          </a:xfrm>
          <a:prstGeom prst="rect">
            <a:avLst/>
          </a:prstGeom>
          <a:noFill/>
          <a:ln>
            <a:noFill/>
          </a:ln>
        </p:spPr>
      </p:pic>
      <p:pic>
        <p:nvPicPr>
          <p:cNvPr id="96" name="Google Shape;96;p2"/>
          <p:cNvPicPr preferRelativeResize="0"/>
          <p:nvPr/>
        </p:nvPicPr>
        <p:blipFill rotWithShape="1">
          <a:blip r:embed="rId4">
            <a:alphaModFix/>
          </a:blip>
          <a:srcRect b="6663" l="0" r="9397" t="13793"/>
          <a:stretch/>
        </p:blipFill>
        <p:spPr>
          <a:xfrm>
            <a:off x="715617" y="1436100"/>
            <a:ext cx="11046372" cy="54551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2023-03-12T17:48:10Z</dcterms:created>
  <dc:creator>ANTHI ARKOULI</dc:creator>
</cp:coreProperties>
</file>