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43"/>
    <p:restoredTop sz="96327"/>
  </p:normalViewPr>
  <p:slideViewPr>
    <p:cSldViewPr snapToGrid="0">
      <p:cViewPr varScale="1">
        <p:scale>
          <a:sx n="148" d="100"/>
          <a:sy n="148" d="100"/>
        </p:scale>
        <p:origin x="19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165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3A520-097E-2E42-AB06-7B0E4019894F}" type="datetimeFigureOut">
              <a:rPr lang="el-GR" smtClean="0"/>
              <a:t>29/4/23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0CC99-E438-3344-8463-12583DCD14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83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4A43C1-F8F0-D376-F77A-16679AA0C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BDCBB37-EC1A-DC26-891E-CE90920AC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562D8A3-65F8-02F3-F0B2-C276CDBE5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ADDD3AD-EC19-53AE-2C33-4F5053344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459170-B577-24CB-E4E7-909519F3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01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52BFC3-DC46-8338-3B8E-8FD2C18DF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BFDE62B-C973-27D7-F2C2-45E7D2FBA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85D334-86DB-D587-A3B8-4991825F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2A4896-4961-AADB-DA19-5EF8C467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603F942-BA52-A910-BCB7-8BB64969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420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6BDD091-A51E-2195-A358-C326E6128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2518C17-0B2C-DF54-E6CD-6D2F31FF8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E9B57B-05B8-15CC-4DFA-4526AF88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40F827D-5582-EA6A-2D03-B989CB3B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FDC0F2-1C42-A8BF-5D68-E77D0D17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735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FE9CFC-C408-A5B3-C46C-E125A2CB7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506D2D-9898-D481-8130-67CF84D94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35A8F06-3E9B-1BA0-5AE4-2EC60F8B9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0EB5D50-C202-D2BD-EF1A-1D05FBB66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FA0DED-C6EB-C55D-A9F4-BEC1473D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50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3E9BDC-59A2-4F38-352F-E298110C0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E836DD3-A17B-4E78-BEA5-494F676BD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ED5F70C-4800-FF21-38E8-43874DC5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D3F400B-9CD2-8018-625F-7E9123E7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D78EC04-F880-0C81-5D08-402BB1C1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824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42F5EF-7E4C-52CB-5407-C5BF6C67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8A8042-22FC-C012-2A23-A8E513493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62FB24A-49F7-C31D-4D2D-55CAE5CD8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F029F7A-67FB-FFE7-6182-5164CDA6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1E987AD-5CB2-6B23-0205-A388D723C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91067E5-BF6F-8CBE-D648-9F16F371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481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AAB58D-F105-BE25-5ECD-18B2D4183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0707DD4-315C-96F7-6F72-D180D9119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DD6A1FD-ECA6-678B-BC4F-596C73E80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55C4182-E5E9-4554-8525-26C3E0FCD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AAD8476-FAD3-D032-3CBD-6091D4E0B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163A64D-C38B-138D-573E-6623A29E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1358158-36B7-FD16-546B-C4AE440A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9EB06B2-71E4-353D-FE86-8E85D76F4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089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5ADEA2-5FF0-263F-BBCC-CE0CF9C3A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F30EE95-E678-B06C-300B-5DF5AEC5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C06B537-EDDE-6C99-C593-881E93FE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4A93AEB-9583-A835-E62A-F6920CC4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02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BC08432-5C33-A25A-D7A7-BC2EC1A8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23843B3-5399-EF71-25FF-7A9B3201F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9FED830-C308-A562-94B3-A43CF7A3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891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416993-CC67-8DDD-5FDB-9473106F9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DF2BFD-1434-1DC5-7538-0C9CA8CA1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F944CF5-18D2-DC3A-B10A-997D5EA9F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B030738-7ABD-A98B-11D0-78A4CDCF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7EC6EE3-8D73-752B-A368-53CBCB3E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A8E281C-5867-88DB-5906-93384BC4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619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DA30F3-CE22-E883-29AC-5FF48FCFF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60B8DD2-6FFB-D990-5598-C332E498F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6CEE3AD-DCC2-C600-B2F8-11BFC0D01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F84DD5B-90FB-9A63-E535-137B5B94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9F197B2-CBE1-D532-5071-B344A47C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4CD0854-D36F-F42A-E284-C526D199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596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26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06B828A-E437-7908-2592-14AE7CCC5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B389C4F-7C0A-7376-DD9A-C455C16A0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l-GR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ACF67D-4CCA-F4FA-DA11-41CE6481F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F6506-A095-AC40-8CDE-FD4FBE9B4122}" type="datetimeFigureOut">
              <a:rPr lang="el-GR" smtClean="0"/>
              <a:t>29/4/23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A4E49A8-0E73-E63D-DDC8-DB0A7E6D7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CE6F754-B8C5-742D-CCD5-7809AB13C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8AD55-AD42-6645-8C3B-13E24C861929}" type="slidenum">
              <a:rPr lang="el-GR" smtClean="0"/>
              <a:t>‹#›</a:t>
            </a:fld>
            <a:endParaRPr lang="el-GR"/>
          </a:p>
        </p:txBody>
      </p: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1FA66D33-E5BF-B5CE-FE01-BD156D8133DB}"/>
              </a:ext>
            </a:extLst>
          </p:cNvPr>
          <p:cNvGrpSpPr/>
          <p:nvPr userDrawn="1"/>
        </p:nvGrpSpPr>
        <p:grpSpPr>
          <a:xfrm>
            <a:off x="9435830" y="498474"/>
            <a:ext cx="2418590" cy="365125"/>
            <a:chOff x="0" y="0"/>
            <a:chExt cx="5423578" cy="805762"/>
          </a:xfrm>
        </p:grpSpPr>
        <p:pic>
          <p:nvPicPr>
            <p:cNvPr id="8" name="Εικόνα 7">
              <a:extLst>
                <a:ext uri="{FF2B5EF4-FFF2-40B4-BE49-F238E27FC236}">
                  <a16:creationId xmlns:a16="http://schemas.microsoft.com/office/drawing/2014/main" id="{7B38277A-606F-E5A3-764A-F67C5F9682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0591"/>
              <a:ext cx="5274945" cy="725170"/>
            </a:xfrm>
            <a:prstGeom prst="rect">
              <a:avLst/>
            </a:prstGeom>
          </p:spPr>
        </p:pic>
        <p:pic>
          <p:nvPicPr>
            <p:cNvPr id="9" name="Picture 2" descr="Λογότυπο Πανεπιστήμιο Πατρών">
              <a:extLst>
                <a:ext uri="{FF2B5EF4-FFF2-40B4-BE49-F238E27FC236}">
                  <a16:creationId xmlns:a16="http://schemas.microsoft.com/office/drawing/2014/main" id="{908A65B7-865F-D3F4-52AD-AAE80220812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6987" y="0"/>
              <a:ext cx="2456591" cy="805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3C3C184F-2327-0F1C-D64B-8265D64A8CE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813" y="6311900"/>
            <a:ext cx="2959370" cy="40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BD07A1-7769-729B-31AA-785DAFBC4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l-GR" b="1" dirty="0">
                <a:latin typeface="Cambria" panose="02040503050406030204" pitchFamily="18" charset="0"/>
              </a:rPr>
              <a:t>Παρουσίαση Επιμόρφωσης – Κανονιστικό πλαίσιο</a:t>
            </a:r>
            <a:br>
              <a:rPr lang="el-GR" b="1" dirty="0">
                <a:latin typeface="Cambria" panose="02040503050406030204" pitchFamily="18" charset="0"/>
              </a:rPr>
            </a:br>
            <a:br>
              <a:rPr lang="el-GR" sz="2700" b="1" dirty="0">
                <a:latin typeface="Cambria" panose="02040503050406030204" pitchFamily="18" charset="0"/>
              </a:rPr>
            </a:br>
            <a:r>
              <a:rPr lang="el-GR" sz="2700" b="1" dirty="0">
                <a:latin typeface="Cambria" panose="02040503050406030204" pitchFamily="18" charset="0"/>
              </a:rPr>
              <a:t>Β. Κόμης, Πανεπιστήμιο Πατρών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E3A1F1D-53D3-FC8E-684A-B13C6ADA7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708" y="3602038"/>
            <a:ext cx="10994834" cy="165576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l-GR" sz="2000" kern="0" dirty="0">
                <a:effectLst/>
                <a:latin typeface="Cambria" panose="02040503050406030204" pitchFamily="18" charset="0"/>
                <a:cs typeface="Arial" panose="020B0604020202020204" pitchFamily="34" charset="0"/>
              </a:rPr>
              <a:t>«Ανάπτυξη εκπαιδευτικού λογισμικού για προσχολική εκπαίδευση και παροχή ψηφιακού εκπαιδευτικού/επιμορφωτικού υλικού - Εξ αποστάσεως επιμόρφωση και υποστήριξη εκπαιδευτικών»</a:t>
            </a:r>
            <a:endParaRPr lang="el-GR" sz="2000" kern="1400" dirty="0">
              <a:effectLst/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500"/>
              </a:spcAft>
            </a:pPr>
            <a:r>
              <a:rPr lang="el-GR" sz="2000" kern="0" dirty="0">
                <a:effectLst/>
                <a:latin typeface="Cambria" panose="02040503050406030204" pitchFamily="18" charset="0"/>
                <a:cs typeface="Arial" panose="020B0604020202020204" pitchFamily="34" charset="0"/>
              </a:rPr>
              <a:t>Πράξη: «Πιλοτικές παρεμβάσεις υποστήριξης αξιοποίησης προηγμένων Τεχνολογιών Πληροφοριών και Επικοινωνιών στην Προσχολική Εκπαίδευση»</a:t>
            </a:r>
            <a:endParaRPr lang="el-GR" sz="2000" b="1" kern="1400" dirty="0">
              <a:solidFill>
                <a:srgbClr val="17365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l-GR" sz="2000" b="1" dirty="0">
              <a:effectLst/>
              <a:latin typeface="Cambria" panose="02040503050406030204" pitchFamily="18" charset="0"/>
              <a:cs typeface="Arial" panose="020B0604020202020204" pitchFamily="34" charset="0"/>
            </a:endParaRPr>
          </a:p>
          <a:p>
            <a:endParaRPr lang="el-GR" sz="2000" b="1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l-GR" sz="20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20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0876B5-63D6-AC05-5FE6-878EF83A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Cambria" panose="02040503050406030204" pitchFamily="18" charset="0"/>
              </a:rPr>
              <a:t>Περιεχόμενα παρουσίασης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08B4A5-E639-FF30-1243-C7E9BA5A5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>
                <a:latin typeface="Cambria" panose="02040503050406030204" pitchFamily="18" charset="0"/>
              </a:rPr>
              <a:t>Τι είναι και που σκοπεύει η επιμόρφωση </a:t>
            </a:r>
          </a:p>
          <a:p>
            <a:pPr lvl="1"/>
            <a:r>
              <a:rPr lang="el-GR" dirty="0">
                <a:latin typeface="Cambria" panose="02040503050406030204" pitchFamily="18" charset="0"/>
              </a:rPr>
              <a:t>Δομή της επιμόρφωσης </a:t>
            </a:r>
          </a:p>
          <a:p>
            <a:pPr lvl="1"/>
            <a:r>
              <a:rPr lang="el-GR" dirty="0">
                <a:latin typeface="Cambria" panose="02040503050406030204" pitchFamily="18" charset="0"/>
              </a:rPr>
              <a:t>Το επιμορφωτικό υλικό </a:t>
            </a:r>
          </a:p>
          <a:p>
            <a:pPr lvl="1"/>
            <a:r>
              <a:rPr lang="el-GR" dirty="0">
                <a:latin typeface="Cambria" panose="02040503050406030204" pitchFamily="18" charset="0"/>
              </a:rPr>
              <a:t>Το λογισμικό ΕΛΠεΙΔΑ </a:t>
            </a:r>
          </a:p>
          <a:p>
            <a:endParaRPr lang="el-GR" b="1" dirty="0">
              <a:latin typeface="Cambria" panose="02040503050406030204" pitchFamily="18" charset="0"/>
            </a:endParaRPr>
          </a:p>
          <a:p>
            <a:r>
              <a:rPr lang="el-GR" b="1" dirty="0">
                <a:latin typeface="Cambria" panose="02040503050406030204" pitchFamily="18" charset="0"/>
              </a:rPr>
              <a:t>Η πιλοτική εφαρμογή στην τάξη </a:t>
            </a:r>
          </a:p>
          <a:p>
            <a:pPr lvl="1"/>
            <a:r>
              <a:rPr lang="el-GR" dirty="0">
                <a:latin typeface="Cambria" panose="02040503050406030204" pitchFamily="18" charset="0"/>
              </a:rPr>
              <a:t>Οργάνωση της πιλοτικής εφαρμογής </a:t>
            </a:r>
          </a:p>
          <a:p>
            <a:endParaRPr lang="el-GR" b="1" dirty="0">
              <a:latin typeface="Cambria" panose="02040503050406030204" pitchFamily="18" charset="0"/>
            </a:endParaRPr>
          </a:p>
          <a:p>
            <a:r>
              <a:rPr lang="el-GR" b="1" dirty="0">
                <a:latin typeface="Cambria" panose="02040503050406030204" pitchFamily="18" charset="0"/>
              </a:rPr>
              <a:t>Προϋποθέσεις επιτυχούς παρακολούθησης </a:t>
            </a:r>
          </a:p>
        </p:txBody>
      </p:sp>
    </p:spTree>
    <p:extLst>
      <p:ext uri="{BB962C8B-B14F-4D97-AF65-F5344CB8AC3E}">
        <p14:creationId xmlns:p14="http://schemas.microsoft.com/office/powerpoint/2010/main" val="104044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6CA50-9762-9662-AF67-6111E3F2D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l-GR" b="1" dirty="0">
                <a:latin typeface="Cambria" panose="02040503050406030204" pitchFamily="18" charset="0"/>
              </a:rPr>
              <a:t>Λίγα λόγια για την επιμόρφωση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7A30D9-8103-B4D7-AFDD-CDB110BE4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7103"/>
            <a:ext cx="10515600" cy="4149859"/>
          </a:xfrm>
        </p:spPr>
        <p:txBody>
          <a:bodyPr>
            <a:normAutofit lnSpcReduction="10000"/>
          </a:bodyPr>
          <a:lstStyle/>
          <a:p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Πρόκειται γι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 εξ αποστάσεως 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επιμόρφωση εκπαιδευτικών ΠΕ60 με στόχο την ανάπτυξη γνώσεων και δεξιοτήτων για το πως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 εκπαιδευτικό λογισμικό </a:t>
            </a:r>
            <a:r>
              <a:rPr lang="el-GR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ΕΛΠεΙΔΑ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(Ψηφιακή Τεχνολογία)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με κατάλληλα </a:t>
            </a:r>
            <a:r>
              <a:rPr lang="el-GR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εκπαιδευτικά σενάρια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(Παιδαγωγική Προσέγγιση)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αξιοποιεί το νέο </a:t>
            </a:r>
            <a:r>
              <a:rPr lang="el-GR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Πρόγραμμα Σπουδών 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του Νηπιαγωγείου (Γνώση Περιεχομένου) </a:t>
            </a:r>
          </a:p>
          <a:p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στην καθημερινή εκπαιδευτική πρακτική του Νηπιαγωγείου </a:t>
            </a:r>
          </a:p>
          <a:p>
            <a:r>
              <a:rPr lang="el-GR" dirty="0"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545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6CA50-9762-9662-AF67-6111E3F2D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l-GR" b="1" dirty="0">
                <a:latin typeface="Cambria" panose="02040503050406030204" pitchFamily="18" charset="0"/>
              </a:rPr>
              <a:t>Η δομή της επιμόρφωσης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7A30D9-8103-B4D7-AFDD-CDB110BE4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7103"/>
            <a:ext cx="10515600" cy="414985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Βασίζεται στην εξ αποστάσεως μεθοδολογία με </a:t>
            </a:r>
            <a:r>
              <a:rPr lang="el-GR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σύγχρονη συνεδρία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ασύγχρονες δραστηριότητες 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και έχει διάρκεια δύο (2) περίπου μηνών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>
                <a:latin typeface="Cambria" panose="02040503050406030204" pitchFamily="18" charset="0"/>
                <a:cs typeface="Times New Roman" panose="02020603050405020304" pitchFamily="18" charset="0"/>
              </a:rPr>
              <a:t>Γίνεται σε τμήματα των τριάντα (30) ατόμων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>
                <a:latin typeface="Cambria" panose="02040503050406030204" pitchFamily="18" charset="0"/>
                <a:cs typeface="Times New Roman" panose="02020603050405020304" pitchFamily="18" charset="0"/>
              </a:rPr>
              <a:t>Αφορά τη γνωριμία με το </a:t>
            </a:r>
            <a:r>
              <a:rPr lang="el-GR" b="1" dirty="0">
                <a:latin typeface="Cambria" panose="02040503050406030204" pitchFamily="18" charset="0"/>
                <a:cs typeface="Times New Roman" panose="02020603050405020304" pitchFamily="18" charset="0"/>
              </a:rPr>
              <a:t>ψηφιακό περιβάλλον ΕΛΠεΙΔΑ</a:t>
            </a:r>
            <a:r>
              <a:rPr lang="el-GR" dirty="0">
                <a:latin typeface="Cambria" panose="02040503050406030204" pitchFamily="18" charset="0"/>
                <a:cs typeface="Times New Roman" panose="02020603050405020304" pitchFamily="18" charset="0"/>
              </a:rPr>
              <a:t> και τα </a:t>
            </a:r>
            <a:r>
              <a:rPr lang="el-GR" b="1" dirty="0">
                <a:latin typeface="Cambria" panose="02040503050406030204" pitchFamily="18" charset="0"/>
                <a:cs typeface="Times New Roman" panose="02020603050405020304" pitchFamily="18" charset="0"/>
              </a:rPr>
              <a:t>εκπαιδευτικά σενάρια </a:t>
            </a:r>
            <a:r>
              <a:rPr lang="el-GR" dirty="0">
                <a:latin typeface="Cambria" panose="02040503050406030204" pitchFamily="18" charset="0"/>
                <a:cs typeface="Times New Roman" panose="02020603050405020304" pitchFamily="18" charset="0"/>
              </a:rPr>
              <a:t>που το συνοδεύουν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>
                <a:latin typeface="Cambria" panose="02040503050406030204" pitchFamily="18" charset="0"/>
                <a:cs typeface="Times New Roman" panose="02020603050405020304" pitchFamily="18" charset="0"/>
              </a:rPr>
              <a:t>Προϋποθέτει </a:t>
            </a:r>
            <a:r>
              <a:rPr lang="el-GR" b="1" dirty="0">
                <a:latin typeface="Cambria" panose="02040503050406030204" pitchFamily="18" charset="0"/>
                <a:cs typeface="Times New Roman" panose="02020603050405020304" pitchFamily="18" charset="0"/>
              </a:rPr>
              <a:t>πιλοτική εφαρμογή </a:t>
            </a:r>
            <a:r>
              <a:rPr lang="el-GR" dirty="0">
                <a:latin typeface="Cambria" panose="02040503050406030204" pitchFamily="18" charset="0"/>
                <a:cs typeface="Times New Roman" panose="02020603050405020304" pitchFamily="18" charset="0"/>
              </a:rPr>
              <a:t>δραστηριοτήτων με το λογισμικό </a:t>
            </a:r>
            <a:r>
              <a:rPr lang="el-GR" b="1" dirty="0">
                <a:latin typeface="Cambria" panose="02040503050406030204" pitchFamily="18" charset="0"/>
                <a:cs typeface="Times New Roman" panose="02020603050405020304" pitchFamily="18" charset="0"/>
              </a:rPr>
              <a:t>ΕΛΠεΙΔΑ</a:t>
            </a:r>
            <a:r>
              <a:rPr lang="el-GR" dirty="0">
                <a:latin typeface="Cambria" panose="02040503050406030204" pitchFamily="18" charset="0"/>
                <a:cs typeface="Times New Roman" panose="02020603050405020304" pitchFamily="18" charset="0"/>
              </a:rPr>
              <a:t> στην τάξη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>
                <a:latin typeface="Cambria" panose="02040503050406030204" pitchFamily="18" charset="0"/>
                <a:cs typeface="Times New Roman" panose="02020603050405020304" pitchFamily="18" charset="0"/>
              </a:rPr>
              <a:t>Παρέχει </a:t>
            </a:r>
            <a:r>
              <a:rPr lang="el-GR" b="1" dirty="0">
                <a:latin typeface="Cambria" panose="02040503050406030204" pitchFamily="18" charset="0"/>
                <a:cs typeface="Times New Roman" panose="02020603050405020304" pitchFamily="18" charset="0"/>
              </a:rPr>
              <a:t>βεβαίωση επιτυχούς παρακολούθησης    </a:t>
            </a:r>
            <a:endParaRPr lang="el-GR" sz="4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5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6CA50-9762-9662-AF67-6111E3F2D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l-GR" b="1" dirty="0">
                <a:latin typeface="Cambria" panose="02040503050406030204" pitchFamily="18" charset="0"/>
              </a:rPr>
              <a:t>Το επιμορφωτικό υλικό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7A30D9-8103-B4D7-AFDD-CDB110BE4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4565"/>
            <a:ext cx="10515600" cy="450239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3780790" algn="l"/>
              </a:tabLst>
            </a:pP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Δομημένο σε ενότητες - εξελίσσεται σε εβδομαδιαία βάση: 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baseline="30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εβδομάδα σύγχρονη συνεδρία – υπόλοιπες εβδομάδες ασύγχρονες δράσεις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3780790" algn="l"/>
              </a:tabLs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Σκοπός και στόχοι της εβδομάδας, β) Αναμενόμενα αποτελέσματα γ) Υλικό και δ) ασκήσεις / δραστηριότητες 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3780790" algn="l"/>
              </a:tabLst>
            </a:pP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ιαθέτει </a:t>
            </a:r>
            <a:r>
              <a:rPr lang="el-GR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πολυτροπικά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χαρακτηριστικά </a:t>
            </a:r>
            <a:r>
              <a:rPr lang="el-GR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(π.</a:t>
            </a:r>
            <a:r>
              <a:rPr lang="el-GR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κείμενα, παρουσιάσεις, </a:t>
            </a:r>
            <a:r>
              <a:rPr lang="el-GR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video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-μαθήματα, ασκήσεις </a:t>
            </a:r>
            <a:r>
              <a:rPr lang="el-GR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αυτοαξιολόγησης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φόρμες </a:t>
            </a:r>
            <a:r>
              <a:rPr lang="el-GR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αναστοχασμού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09716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6CA50-9762-9662-AF67-6111E3F2D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l-GR" b="1" dirty="0">
                <a:latin typeface="Cambria" panose="02040503050406030204" pitchFamily="18" charset="0"/>
              </a:rPr>
              <a:t>Λίγα λόγια για το λογισμικό ΕΛΠεΙΔΑ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7A30D9-8103-B4D7-AFDD-CDB110BE4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200" b="1" dirty="0">
                <a:latin typeface="Cambria" panose="02040503050406030204" pitchFamily="18" charset="0"/>
              </a:rPr>
              <a:t>ΕΛΠεΙΔΑ: Ε</a:t>
            </a:r>
            <a:r>
              <a:rPr lang="el-GR" sz="2200" dirty="0">
                <a:latin typeface="Cambria" panose="02040503050406030204" pitchFamily="18" charset="0"/>
              </a:rPr>
              <a:t>κπαιδευτικό </a:t>
            </a:r>
            <a:r>
              <a:rPr lang="el-GR" sz="2200" b="1" dirty="0">
                <a:latin typeface="Cambria" panose="02040503050406030204" pitchFamily="18" charset="0"/>
              </a:rPr>
              <a:t>Λ</a:t>
            </a:r>
            <a:r>
              <a:rPr lang="el-GR" sz="2200" dirty="0">
                <a:latin typeface="Cambria" panose="02040503050406030204" pitchFamily="18" charset="0"/>
              </a:rPr>
              <a:t>ογισμικό </a:t>
            </a:r>
            <a:r>
              <a:rPr lang="el-GR" sz="2200" b="1" dirty="0">
                <a:latin typeface="Cambria" panose="02040503050406030204" pitchFamily="18" charset="0"/>
              </a:rPr>
              <a:t>Π</a:t>
            </a:r>
            <a:r>
              <a:rPr lang="el-GR" sz="2200" dirty="0">
                <a:latin typeface="Cambria" panose="02040503050406030204" pitchFamily="18" charset="0"/>
              </a:rPr>
              <a:t>ροσχολικής </a:t>
            </a:r>
            <a:r>
              <a:rPr lang="el-GR" sz="2200" b="1" dirty="0">
                <a:latin typeface="Cambria" panose="02040503050406030204" pitchFamily="18" charset="0"/>
              </a:rPr>
              <a:t>Ε</a:t>
            </a:r>
            <a:r>
              <a:rPr lang="el-GR" sz="2200" dirty="0">
                <a:latin typeface="Cambria" panose="02040503050406030204" pitchFamily="18" charset="0"/>
              </a:rPr>
              <a:t>κπαίδευσης για </a:t>
            </a:r>
            <a:r>
              <a:rPr lang="el-GR" sz="2200" b="1" dirty="0">
                <a:latin typeface="Cambria" panose="02040503050406030204" pitchFamily="18" charset="0"/>
              </a:rPr>
              <a:t>Ι</a:t>
            </a:r>
            <a:r>
              <a:rPr lang="el-GR" sz="2200" dirty="0">
                <a:latin typeface="Cambria" panose="02040503050406030204" pitchFamily="18" charset="0"/>
              </a:rPr>
              <a:t>κανότητες </a:t>
            </a:r>
            <a:r>
              <a:rPr lang="el-GR" sz="2200" b="1" dirty="0">
                <a:latin typeface="Cambria" panose="02040503050406030204" pitchFamily="18" charset="0"/>
              </a:rPr>
              <a:t>Δ</a:t>
            </a:r>
            <a:r>
              <a:rPr lang="el-GR" sz="2200" dirty="0">
                <a:latin typeface="Cambria" panose="02040503050406030204" pitchFamily="18" charset="0"/>
              </a:rPr>
              <a:t>ημιουργικότητας και γνωστικής, συναισθηματικής και κοινωνικής </a:t>
            </a:r>
            <a:r>
              <a:rPr lang="el-GR" sz="2200" b="1" dirty="0">
                <a:latin typeface="Cambria" panose="02040503050406030204" pitchFamily="18" charset="0"/>
              </a:rPr>
              <a:t>Α</a:t>
            </a:r>
            <a:r>
              <a:rPr lang="el-GR" sz="2200" dirty="0">
                <a:latin typeface="Cambria" panose="02040503050406030204" pitchFamily="18" charset="0"/>
              </a:rPr>
              <a:t>νάπτυξης</a:t>
            </a:r>
            <a:endParaRPr lang="en-US" sz="2200" dirty="0">
              <a:latin typeface="Cambria" panose="02040503050406030204" pitchFamily="18" charset="0"/>
            </a:endParaRPr>
          </a:p>
          <a:p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υλλογή ψηφιακών μαθησιακών αντικειμένων, που επιτρέπουν το χειρισμό εννοιών και των ιδιοτήτων τους, ευνοώντας την ανάπτυξη διαφορετικών γραμματισμών σε όλο το εύρος του νέου ΠΣ Νηπιαγωγείου </a:t>
            </a:r>
          </a:p>
          <a:p>
            <a:r>
              <a:rPr lang="el-GR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Α) τους </a:t>
            </a:r>
            <a:r>
              <a:rPr lang="el-GR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πολυτροπικούς</a:t>
            </a:r>
            <a:r>
              <a:rPr lang="el-GR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γραμματισμούς</a:t>
            </a:r>
            <a:r>
              <a:rPr lang="el-GR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με Ψηφιακές Τεχνολογίες, για αναζήτηση, οργάνωση, διαχείριση και παραγωγή πληροφορίας σε πολλαπλές μορφές, ανάπτυξη ιδεών και προσωπική έκφραση και δημιουργία και </a:t>
            </a:r>
          </a:p>
          <a:p>
            <a:r>
              <a:rPr lang="el-GR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l-GR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τη </a:t>
            </a:r>
            <a:r>
              <a:rPr lang="el-GR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διερεύνηση</a:t>
            </a:r>
            <a:r>
              <a:rPr lang="el-GR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τον </a:t>
            </a:r>
            <a:r>
              <a:rPr lang="el-GR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πειραματισμό</a:t>
            </a:r>
            <a:r>
              <a:rPr lang="el-GR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την </a:t>
            </a:r>
            <a:r>
              <a:rPr lang="el-GR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ανακάλυψη</a:t>
            </a:r>
            <a:r>
              <a:rPr lang="el-GR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με Ψηφιακές </a:t>
            </a:r>
            <a:r>
              <a:rPr lang="el-GR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</a:t>
            </a:r>
            <a:r>
              <a:rPr lang="el-GR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εχνολογίες για την ανάπτυξη ικανοτήτων επίλυσης προβλήματος, λήψης απόφασης και κριτικής σκέψης</a:t>
            </a:r>
            <a:endParaRPr lang="el-GR" sz="4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6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6CA50-9762-9662-AF67-6111E3F2D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l-GR" b="1" dirty="0">
                <a:latin typeface="Cambria" panose="02040503050406030204" pitchFamily="18" charset="0"/>
              </a:rPr>
              <a:t>Πιλοτική εφαρμογή στην τάξη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7A30D9-8103-B4D7-AFDD-CDB110BE4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Πραγματοποιείται από την 3</a:t>
            </a:r>
            <a:r>
              <a:rPr lang="el-GR" baseline="30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έως και την 6</a:t>
            </a:r>
            <a:r>
              <a:rPr lang="el-GR" baseline="30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εβδομάδα της επιμόρφωσης </a:t>
            </a:r>
          </a:p>
          <a:p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Κάθε </a:t>
            </a:r>
            <a:r>
              <a:rPr lang="el-GR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επιμορφούμενη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l-GR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πραγματοποιεί </a:t>
            </a:r>
            <a:r>
              <a:rPr lang="el-GR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τέσσερις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(4) εβδομαδιαίες οργανωμένες παρεμβάσεις εφαρμογής στην τάξη, με χρήση του λογισμικού ΕΛΠεΙΔΑ και φορητής συσκευής</a:t>
            </a:r>
          </a:p>
          <a:p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Κάθε μία από τις παρεμβάσεις είναι </a:t>
            </a:r>
            <a:r>
              <a:rPr lang="el-GR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πεντάωρης</a:t>
            </a:r>
            <a:r>
              <a:rPr lang="el-GR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(5) τουλάχιστον διάρκειας (σε μία ή περισσότερες μέρες της εβδομάδας)</a:t>
            </a:r>
          </a:p>
          <a:p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Για κάθε παρέμβαση υποβάλλεται αντίστοιχη </a:t>
            </a:r>
            <a:r>
              <a:rPr lang="el-GR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φόρμα </a:t>
            </a:r>
            <a:r>
              <a:rPr lang="el-GR" b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αναστοχασμού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965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6CA50-9762-9662-AF67-6111E3F2D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l-GR" b="1" dirty="0">
                <a:latin typeface="Cambria" panose="02040503050406030204" pitchFamily="18" charset="0"/>
              </a:rPr>
              <a:t>Προϋποθέσεις επιτυχούς παρακολούθησης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7A30D9-8103-B4D7-AFDD-CDB110BE4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l-GR" sz="6000" dirty="0">
                <a:latin typeface="Cambria" panose="02040503050406030204" pitchFamily="18" charset="0"/>
                <a:cs typeface="Times New Roman" panose="02020603050405020304" pitchFamily="18" charset="0"/>
              </a:rPr>
              <a:t>Α) η υποχρεωτική </a:t>
            </a:r>
            <a:r>
              <a:rPr lang="el-GR" sz="6000" b="1" dirty="0">
                <a:latin typeface="Cambria" panose="02040503050406030204" pitchFamily="18" charset="0"/>
                <a:cs typeface="Times New Roman" panose="02020603050405020304" pitchFamily="18" charset="0"/>
              </a:rPr>
              <a:t>συμμετοχή</a:t>
            </a:r>
            <a:r>
              <a:rPr lang="el-GR" sz="6000" dirty="0">
                <a:latin typeface="Cambria" panose="02040503050406030204" pitchFamily="18" charset="0"/>
                <a:cs typeface="Times New Roman" panose="02020603050405020304" pitchFamily="18" charset="0"/>
              </a:rPr>
              <a:t> στην τρίωρη σύγχρονη συνεδρία (2</a:t>
            </a:r>
            <a:r>
              <a:rPr lang="el-GR" sz="6000" baseline="30000" dirty="0">
                <a:latin typeface="Cambria" panose="02040503050406030204" pitchFamily="18" charset="0"/>
                <a:cs typeface="Times New Roman" panose="02020603050405020304" pitchFamily="18" charset="0"/>
              </a:rPr>
              <a:t>η</a:t>
            </a:r>
            <a:r>
              <a:rPr lang="el-GR" sz="6000" dirty="0">
                <a:latin typeface="Cambria" panose="02040503050406030204" pitchFamily="18" charset="0"/>
                <a:cs typeface="Times New Roman" panose="02020603050405020304" pitchFamily="18" charset="0"/>
              </a:rPr>
              <a:t> εβδομάδα), 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l-GR" sz="6000" dirty="0">
                <a:latin typeface="Cambria" panose="02040503050406030204" pitchFamily="18" charset="0"/>
                <a:cs typeface="Times New Roman" panose="02020603050405020304" pitchFamily="18" charset="0"/>
              </a:rPr>
              <a:t>Β) η </a:t>
            </a:r>
            <a:r>
              <a:rPr lang="el-GR" sz="6000" b="1" dirty="0">
                <a:latin typeface="Cambria" panose="02040503050406030204" pitchFamily="18" charset="0"/>
                <a:cs typeface="Times New Roman" panose="02020603050405020304" pitchFamily="18" charset="0"/>
              </a:rPr>
              <a:t>επιτυχία</a:t>
            </a:r>
            <a:r>
              <a:rPr lang="el-GR" sz="6000" dirty="0">
                <a:latin typeface="Cambria" panose="02040503050406030204" pitchFamily="18" charset="0"/>
                <a:cs typeface="Times New Roman" panose="02020603050405020304" pitchFamily="18" charset="0"/>
              </a:rPr>
              <a:t> στις εβδομαδιαίες δραστηριότητες </a:t>
            </a:r>
            <a:r>
              <a:rPr lang="el-GR" sz="60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αυτοαξιολόγησης</a:t>
            </a:r>
            <a:r>
              <a:rPr lang="el-GR" sz="6000" dirty="0">
                <a:latin typeface="Cambria" panose="02040503050406030204" pitchFamily="18" charset="0"/>
                <a:cs typeface="Times New Roman" panose="02020603050405020304" pitchFamily="18" charset="0"/>
              </a:rPr>
              <a:t> (ποσοστό επιτυχίας 70%), 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l-GR" sz="6000" dirty="0">
                <a:latin typeface="Cambria" panose="02040503050406030204" pitchFamily="18" charset="0"/>
                <a:cs typeface="Times New Roman" panose="02020603050405020304" pitchFamily="18" charset="0"/>
              </a:rPr>
              <a:t>Γ) η υποχρεωτική </a:t>
            </a:r>
            <a:r>
              <a:rPr lang="el-GR" sz="6000" b="1" dirty="0">
                <a:latin typeface="Cambria" panose="02040503050406030204" pitchFamily="18" charset="0"/>
                <a:cs typeface="Times New Roman" panose="02020603050405020304" pitchFamily="18" charset="0"/>
              </a:rPr>
              <a:t>ανάρτηση εκπαιδευτικής δραστηριότητας </a:t>
            </a:r>
            <a:r>
              <a:rPr lang="el-GR" sz="6000" dirty="0">
                <a:latin typeface="Cambria" panose="02040503050406030204" pitchFamily="18" charset="0"/>
                <a:cs typeface="Times New Roman" panose="02020603050405020304" pitchFamily="18" charset="0"/>
              </a:rPr>
              <a:t>(300-400 λέξεων), που αφορά στη σχεδίαση εκπαιδευτικής δραστηριότητας με το λογισμικό ΕΛΠεΙΔΑ, και 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l-GR" sz="6000" dirty="0">
                <a:latin typeface="Cambria" panose="02040503050406030204" pitchFamily="18" charset="0"/>
                <a:cs typeface="Times New Roman" panose="02020603050405020304" pitchFamily="18" charset="0"/>
              </a:rPr>
              <a:t>Δ) η πρακτική εφαρμογή στην τάξη, η οποία τεκμαίρεται από την συμπλήρωση τεσσάρων (4) φορμών/εκθέσεων </a:t>
            </a:r>
            <a:r>
              <a:rPr lang="el-GR" sz="60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αναστοχασμού</a:t>
            </a:r>
            <a:r>
              <a:rPr lang="el-GR" sz="6000" dirty="0">
                <a:latin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l-GR" sz="6000" dirty="0">
                <a:latin typeface="Cambria" panose="02040503050406030204" pitchFamily="18" charset="0"/>
                <a:cs typeface="Times New Roman" panose="02020603050405020304" pitchFamily="18" charset="0"/>
              </a:rPr>
              <a:t>Ε) η συμπλήρωση των αρχικών και τελικών ερωτηματολογίων επιμόρφωσης. 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endParaRPr lang="el-GR" sz="6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l-GR" sz="60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Για την επιτυχή παρακολούθηση εκδίδεται σχετική </a:t>
            </a:r>
            <a:r>
              <a:rPr lang="el-GR" sz="6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βεβαίωση από το Ινστιτούτο Εκπαιδευτικής Πολιτικής</a:t>
            </a:r>
            <a:r>
              <a:rPr lang="el-GR" sz="60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(ΙΕΠ).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921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6CA50-9762-9662-AF67-6111E3F2D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17"/>
            <a:ext cx="10515600" cy="949643"/>
          </a:xfrm>
        </p:spPr>
        <p:txBody>
          <a:bodyPr/>
          <a:lstStyle/>
          <a:p>
            <a:r>
              <a:rPr lang="el-GR" b="1" dirty="0">
                <a:latin typeface="Cambria" panose="02040503050406030204" pitchFamily="18" charset="0"/>
              </a:rPr>
              <a:t>Συντελεστές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7A30D9-8103-B4D7-AFDD-CDB110BE4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8080"/>
            <a:ext cx="11551920" cy="4724083"/>
          </a:xfrm>
        </p:spPr>
        <p:txBody>
          <a:bodyPr numCol="2">
            <a:normAutofit fontScale="25000" lnSpcReduction="20000"/>
          </a:bodyPr>
          <a:lstStyle/>
          <a:p>
            <a:r>
              <a:rPr lang="el-GR" sz="4800" b="1" dirty="0">
                <a:effectLst/>
                <a:latin typeface="Times" pitchFamily="2" charset="0"/>
              </a:rPr>
              <a:t>ΔΗΜΙΟΥΡΓΟΙ / ΤΕΧΝΙΚΗ ΥΛΟΠΟΙΗΣΗ: </a:t>
            </a:r>
          </a:p>
          <a:p>
            <a:r>
              <a:rPr lang="el-GR" sz="4800" dirty="0">
                <a:effectLst/>
                <a:latin typeface="Times" pitchFamily="2" charset="0"/>
              </a:rPr>
              <a:t>Άλκης Γεωργόπουλος, Εκπαιδευτικός ΠΕ86 Πληροφορικής, </a:t>
            </a:r>
            <a:r>
              <a:rPr lang="fr-FR" sz="4800" dirty="0">
                <a:effectLst/>
                <a:latin typeface="Times" pitchFamily="2" charset="0"/>
              </a:rPr>
              <a:t>PhD</a:t>
            </a:r>
          </a:p>
          <a:p>
            <a:r>
              <a:rPr lang="el-GR" sz="4800" dirty="0">
                <a:effectLst/>
                <a:latin typeface="Times" pitchFamily="2" charset="0"/>
              </a:rPr>
              <a:t>Δημήτρης </a:t>
            </a:r>
            <a:r>
              <a:rPr lang="el-GR" sz="4800" dirty="0" err="1">
                <a:effectLst/>
                <a:latin typeface="Times" pitchFamily="2" charset="0"/>
              </a:rPr>
              <a:t>Νικολός</a:t>
            </a:r>
            <a:r>
              <a:rPr lang="el-GR" sz="4800" dirty="0">
                <a:effectLst/>
                <a:latin typeface="Times" pitchFamily="2" charset="0"/>
              </a:rPr>
              <a:t>, Πληροφορικός, </a:t>
            </a:r>
            <a:r>
              <a:rPr lang="fr-FR" sz="4800" dirty="0" err="1">
                <a:effectLst/>
                <a:latin typeface="Times" pitchFamily="2" charset="0"/>
              </a:rPr>
              <a:t>MSc</a:t>
            </a:r>
            <a:r>
              <a:rPr lang="fr-FR" sz="4800" dirty="0">
                <a:effectLst/>
                <a:latin typeface="Times" pitchFamily="2" charset="0"/>
              </a:rPr>
              <a:t> </a:t>
            </a:r>
          </a:p>
          <a:p>
            <a:r>
              <a:rPr lang="el-GR" sz="4800" dirty="0">
                <a:effectLst/>
                <a:latin typeface="Times" pitchFamily="2" charset="0"/>
              </a:rPr>
              <a:t>Δημήτρης </a:t>
            </a:r>
            <a:r>
              <a:rPr lang="el-GR" sz="4800" dirty="0" err="1">
                <a:effectLst/>
                <a:latin typeface="Times" pitchFamily="2" charset="0"/>
              </a:rPr>
              <a:t>Μαρκούζης</a:t>
            </a:r>
            <a:r>
              <a:rPr lang="el-GR" sz="4800" dirty="0">
                <a:effectLst/>
                <a:latin typeface="Times" pitchFamily="2" charset="0"/>
              </a:rPr>
              <a:t>, Εκπαιδευτικός ΠΕ86 Πληροφορικής, </a:t>
            </a:r>
            <a:r>
              <a:rPr lang="fr-FR" sz="4800" dirty="0">
                <a:effectLst/>
                <a:latin typeface="Times" pitchFamily="2" charset="0"/>
              </a:rPr>
              <a:t>PhD</a:t>
            </a:r>
          </a:p>
          <a:p>
            <a:r>
              <a:rPr lang="el-GR" sz="4800" dirty="0">
                <a:effectLst/>
                <a:latin typeface="Times" pitchFamily="2" charset="0"/>
              </a:rPr>
              <a:t>Ιωάννης Κεφάλας, Πληροφορικός  </a:t>
            </a:r>
          </a:p>
          <a:p>
            <a:r>
              <a:rPr lang="el-GR" sz="4800" dirty="0">
                <a:effectLst/>
                <a:latin typeface="Times" pitchFamily="2" charset="0"/>
              </a:rPr>
              <a:t>Ευαγγελία </a:t>
            </a:r>
            <a:r>
              <a:rPr lang="el-GR" sz="4800" dirty="0" err="1">
                <a:effectLst/>
                <a:latin typeface="Times" pitchFamily="2" charset="0"/>
              </a:rPr>
              <a:t>Πεταυράκη</a:t>
            </a:r>
            <a:r>
              <a:rPr lang="el-GR" sz="4800" dirty="0">
                <a:effectLst/>
                <a:latin typeface="Times" pitchFamily="2" charset="0"/>
              </a:rPr>
              <a:t>, Πληροφορικός  </a:t>
            </a:r>
          </a:p>
          <a:p>
            <a:r>
              <a:rPr lang="el-GR" sz="4800" dirty="0">
                <a:effectLst/>
                <a:latin typeface="Times" pitchFamily="2" charset="0"/>
              </a:rPr>
              <a:t>Άρτεμις Γεωργοπούλου, Πληροφορικός  </a:t>
            </a:r>
          </a:p>
          <a:p>
            <a:r>
              <a:rPr lang="el-GR" sz="4800" dirty="0">
                <a:effectLst/>
                <a:latin typeface="Times" pitchFamily="2" charset="0"/>
              </a:rPr>
              <a:t>Μυρτώ Γεωργοπούλου, Πληροφορικός  </a:t>
            </a:r>
          </a:p>
          <a:p>
            <a:r>
              <a:rPr lang="el-GR" sz="4800" dirty="0">
                <a:effectLst/>
                <a:latin typeface="Times" pitchFamily="2" charset="0"/>
              </a:rPr>
              <a:t>Φωτεινή Τσιάμη, Εκπαιδευτικός ΠΕ86 Πληροφορικής, </a:t>
            </a:r>
            <a:r>
              <a:rPr lang="fr-FR" sz="4800" dirty="0" err="1">
                <a:effectLst/>
                <a:latin typeface="Times" pitchFamily="2" charset="0"/>
              </a:rPr>
              <a:t>MSc</a:t>
            </a:r>
            <a:endParaRPr lang="fr-FR" sz="4800" dirty="0">
              <a:effectLst/>
              <a:latin typeface="Times" pitchFamily="2" charset="0"/>
            </a:endParaRPr>
          </a:p>
          <a:p>
            <a:endParaRPr lang="fr-FR" sz="4800" dirty="0">
              <a:effectLst/>
              <a:latin typeface="Times" pitchFamily="2" charset="0"/>
            </a:endParaRPr>
          </a:p>
          <a:p>
            <a:r>
              <a:rPr lang="el-GR" sz="4800" b="1" dirty="0">
                <a:effectLst/>
                <a:latin typeface="Times" pitchFamily="2" charset="0"/>
              </a:rPr>
              <a:t>ΔΗΜΙΟΥΡΓΟΙ/ ΓΡΑΦΙΚΑ:</a:t>
            </a:r>
          </a:p>
          <a:p>
            <a:r>
              <a:rPr lang="el-GR" sz="4800" dirty="0" err="1">
                <a:effectLst/>
                <a:latin typeface="Times" pitchFamily="2" charset="0"/>
              </a:rPr>
              <a:t>Φρίντα</a:t>
            </a:r>
            <a:r>
              <a:rPr lang="el-GR" sz="4800" dirty="0">
                <a:effectLst/>
                <a:latin typeface="Times" pitchFamily="2" charset="0"/>
              </a:rPr>
              <a:t> Κριτικού, Γραφίστρια </a:t>
            </a:r>
          </a:p>
          <a:p>
            <a:endParaRPr lang="el-GR" sz="4800" dirty="0">
              <a:effectLst/>
              <a:latin typeface="Times" pitchFamily="2" charset="0"/>
            </a:endParaRPr>
          </a:p>
          <a:p>
            <a:r>
              <a:rPr lang="el-GR" sz="4800" b="1" dirty="0">
                <a:effectLst/>
                <a:latin typeface="Times" pitchFamily="2" charset="0"/>
              </a:rPr>
              <a:t>ΤΕΧΝΙΚΗ ΥΠΟΣΤΗΡΙΞΗ:</a:t>
            </a:r>
          </a:p>
          <a:p>
            <a:r>
              <a:rPr lang="el-GR" sz="4800" dirty="0">
                <a:effectLst/>
                <a:latin typeface="Times" pitchFamily="2" charset="0"/>
              </a:rPr>
              <a:t>Χριστόφορος </a:t>
            </a:r>
            <a:r>
              <a:rPr lang="el-GR" sz="4800" dirty="0" err="1">
                <a:effectLst/>
                <a:latin typeface="Times" pitchFamily="2" charset="0"/>
              </a:rPr>
              <a:t>Καραχρήστος</a:t>
            </a:r>
            <a:r>
              <a:rPr lang="el-GR" sz="4800" dirty="0">
                <a:effectLst/>
                <a:latin typeface="Times" pitchFamily="2" charset="0"/>
              </a:rPr>
              <a:t>, Πληροφορικός, </a:t>
            </a:r>
            <a:r>
              <a:rPr lang="fr-FR" sz="4800" dirty="0" err="1">
                <a:effectLst/>
                <a:latin typeface="Times" pitchFamily="2" charset="0"/>
              </a:rPr>
              <a:t>MSc</a:t>
            </a:r>
            <a:r>
              <a:rPr lang="fr-FR" sz="4800" dirty="0">
                <a:effectLst/>
                <a:latin typeface="Times" pitchFamily="2" charset="0"/>
              </a:rPr>
              <a:t>  </a:t>
            </a:r>
            <a:br>
              <a:rPr lang="fr-FR" sz="4800" dirty="0">
                <a:effectLst/>
                <a:latin typeface="Times" pitchFamily="2" charset="0"/>
              </a:rPr>
            </a:br>
            <a:endParaRPr lang="fr-FR" sz="4800" dirty="0">
              <a:effectLst/>
              <a:latin typeface="Times" pitchFamily="2" charset="0"/>
            </a:endParaRPr>
          </a:p>
          <a:p>
            <a:r>
              <a:rPr lang="el-GR" sz="4800" b="1" dirty="0">
                <a:effectLst/>
                <a:latin typeface="Times" pitchFamily="2" charset="0"/>
              </a:rPr>
              <a:t>ΕΠΙΣΤΗΜΟΝΙΚΟΣ ΥΠΕΥΘΥΝΟΣ ΕΡΓΟΥ:</a:t>
            </a:r>
          </a:p>
          <a:p>
            <a:r>
              <a:rPr lang="el-GR" sz="4800" dirty="0">
                <a:effectLst/>
                <a:latin typeface="Times" pitchFamily="2" charset="0"/>
              </a:rPr>
              <a:t>Βασίλης Κόμης, Καθηγητής Τμήματος Επιστημών της Εκπαίδευσης και της Αγωγής στην Προσχολική Ηλικία, Πανεπιστήμιο Πατρών</a:t>
            </a:r>
          </a:p>
          <a:p>
            <a:endParaRPr lang="el-GR" sz="4800" dirty="0">
              <a:effectLst/>
              <a:latin typeface="Times" pitchFamily="2" charset="0"/>
            </a:endParaRPr>
          </a:p>
          <a:p>
            <a:endParaRPr lang="el-GR" sz="4800" dirty="0">
              <a:latin typeface="Times" pitchFamily="2" charset="0"/>
            </a:endParaRPr>
          </a:p>
          <a:p>
            <a:r>
              <a:rPr lang="el-GR" sz="4800" b="1" dirty="0">
                <a:effectLst/>
                <a:latin typeface="Times" pitchFamily="2" charset="0"/>
              </a:rPr>
              <a:t>ΥΠΕΥΘΥΝΟΙ ΠΑΙΔΑΓΩΓΙΚΟΥ ΣΧΕΔΙΑΣΜΟΥ: </a:t>
            </a:r>
          </a:p>
          <a:p>
            <a:r>
              <a:rPr lang="el-GR" sz="4800" dirty="0">
                <a:effectLst/>
                <a:latin typeface="Times" pitchFamily="2" charset="0"/>
              </a:rPr>
              <a:t>Γιώργος Φεσάκης, Καθηγητής του Τμήματος των Επιστημών της Προσχολικής Αγωγής και του Εκπαιδευτικού Σχεδιασμού του Πανεπιστημίου Αιγαίου </a:t>
            </a:r>
          </a:p>
          <a:p>
            <a:r>
              <a:rPr lang="el-GR" sz="4800" dirty="0">
                <a:effectLst/>
                <a:latin typeface="Times" pitchFamily="2" charset="0"/>
              </a:rPr>
              <a:t>Βασίλης Κόμης, Καθηγητής Τμήματος Επιστημών της Εκπαίδευσης και της Αγωγής στην Προσχολική Ηλικία, Πανεπιστήμιο Πατρών</a:t>
            </a:r>
          </a:p>
          <a:p>
            <a:r>
              <a:rPr lang="el-GR" sz="4800" dirty="0">
                <a:effectLst/>
                <a:latin typeface="Times" pitchFamily="2" charset="0"/>
              </a:rPr>
              <a:t>Μαρία Χατζηγιάννη, Επίκουρη Καθηγήτρια του Τμήματος Αγωγής και Φροντίδας στην Πρώιμη Παιδική Ηλικία, Πανεπιστήμιο Δυτικής Αττικής </a:t>
            </a:r>
          </a:p>
          <a:p>
            <a:r>
              <a:rPr lang="el-GR" sz="4800" dirty="0">
                <a:effectLst/>
                <a:latin typeface="Times" pitchFamily="2" charset="0"/>
              </a:rPr>
              <a:t>Ανδρομάχη Φιλιππίδη, ΕΔΙΠ Τμήματος Επιστημών της Εκπαίδευσης και της Αγωγής στην Προσχολική Ηλικία, Πανεπιστήμιο Πατρών, </a:t>
            </a:r>
            <a:r>
              <a:rPr lang="fr-FR" sz="4800" dirty="0">
                <a:effectLst/>
                <a:latin typeface="Times" pitchFamily="2" charset="0"/>
              </a:rPr>
              <a:t>PhD </a:t>
            </a:r>
          </a:p>
          <a:p>
            <a:r>
              <a:rPr lang="el-GR" sz="4800" dirty="0">
                <a:effectLst/>
                <a:latin typeface="Times" pitchFamily="2" charset="0"/>
              </a:rPr>
              <a:t>Αναστασία Μισιρλή, ΕΔΙΠ Τμήματος Επιστημών της Εκπαίδευσης και της Αγωγής στην Προσχολική Ηλικία, Πανεπιστήμιο Πατρών, </a:t>
            </a:r>
            <a:r>
              <a:rPr lang="fr-FR" sz="4800" dirty="0">
                <a:effectLst/>
                <a:latin typeface="Times" pitchFamily="2" charset="0"/>
              </a:rPr>
              <a:t>PhD </a:t>
            </a:r>
          </a:p>
          <a:p>
            <a:r>
              <a:rPr lang="el-GR" sz="4800" dirty="0">
                <a:effectLst/>
                <a:latin typeface="Times" pitchFamily="2" charset="0"/>
              </a:rPr>
              <a:t>Αγγελική Τζαβάρα, ΕΔΙΠ Τμήματος Επιστημών της Εκπαίδευσης και της Αγωγής στην Προσχολική Ηλικία, Πανεπιστήμιο Πατρών, </a:t>
            </a:r>
            <a:r>
              <a:rPr lang="fr-FR" sz="4800" dirty="0">
                <a:effectLst/>
                <a:latin typeface="Times" pitchFamily="2" charset="0"/>
              </a:rPr>
              <a:t>PhD</a:t>
            </a:r>
          </a:p>
          <a:p>
            <a:r>
              <a:rPr lang="el-GR" sz="4800" dirty="0" err="1">
                <a:effectLst/>
                <a:latin typeface="Times" pitchFamily="2" charset="0"/>
              </a:rPr>
              <a:t>Μαριολένη</a:t>
            </a:r>
            <a:r>
              <a:rPr lang="el-GR" sz="4800" dirty="0">
                <a:effectLst/>
                <a:latin typeface="Times" pitchFamily="2" charset="0"/>
              </a:rPr>
              <a:t> </a:t>
            </a:r>
            <a:r>
              <a:rPr lang="el-GR" sz="4800" dirty="0" err="1">
                <a:effectLst/>
                <a:latin typeface="Times" pitchFamily="2" charset="0"/>
              </a:rPr>
              <a:t>Παρίση</a:t>
            </a:r>
            <a:r>
              <a:rPr lang="el-GR" sz="4800" dirty="0">
                <a:effectLst/>
                <a:latin typeface="Times" pitchFamily="2" charset="0"/>
              </a:rPr>
              <a:t>, Εκπαιδευτικός ΠΕ60 Νηπιαγωγών, </a:t>
            </a:r>
            <a:r>
              <a:rPr lang="fr-FR" sz="4800" dirty="0">
                <a:effectLst/>
                <a:latin typeface="Times" pitchFamily="2" charset="0"/>
              </a:rPr>
              <a:t>PhD</a:t>
            </a:r>
          </a:p>
          <a:p>
            <a:r>
              <a:rPr lang="el-GR" sz="4800" dirty="0">
                <a:effectLst/>
                <a:latin typeface="Times" pitchFamily="2" charset="0"/>
              </a:rPr>
              <a:t>Αναστασία </a:t>
            </a:r>
            <a:r>
              <a:rPr lang="el-GR" sz="4800" dirty="0" err="1">
                <a:effectLst/>
                <a:latin typeface="Times" pitchFamily="2" charset="0"/>
              </a:rPr>
              <a:t>Κωνταντοπούλου</a:t>
            </a:r>
            <a:r>
              <a:rPr lang="el-GR" sz="4800" dirty="0">
                <a:effectLst/>
                <a:latin typeface="Times" pitchFamily="2" charset="0"/>
              </a:rPr>
              <a:t>, Εκπαιδευτικός ΠΕ60 Νηπιαγωγών, </a:t>
            </a:r>
            <a:r>
              <a:rPr lang="fr-FR" sz="4800" dirty="0" err="1">
                <a:effectLst/>
                <a:latin typeface="Times" pitchFamily="2" charset="0"/>
              </a:rPr>
              <a:t>MSc</a:t>
            </a:r>
            <a:endParaRPr lang="fr-FR" sz="4800" dirty="0">
              <a:effectLst/>
              <a:latin typeface="Times" pitchFamily="2" charset="0"/>
            </a:endParaRPr>
          </a:p>
          <a:p>
            <a:r>
              <a:rPr lang="el-GR" sz="4800" dirty="0">
                <a:effectLst/>
                <a:latin typeface="Times" pitchFamily="2" charset="0"/>
              </a:rPr>
              <a:t>Ανθή </a:t>
            </a:r>
            <a:r>
              <a:rPr lang="el-GR" sz="4800" dirty="0" err="1">
                <a:effectLst/>
                <a:latin typeface="Times" pitchFamily="2" charset="0"/>
              </a:rPr>
              <a:t>Αρκούλη</a:t>
            </a:r>
            <a:r>
              <a:rPr lang="el-GR" sz="4800" dirty="0">
                <a:effectLst/>
                <a:latin typeface="Times" pitchFamily="2" charset="0"/>
              </a:rPr>
              <a:t>, Εκπαιδευτικός ΠΕ60 Νηπιαγωγών, </a:t>
            </a:r>
            <a:r>
              <a:rPr lang="fr-FR" sz="4800" dirty="0" err="1">
                <a:effectLst/>
                <a:latin typeface="Times" pitchFamily="2" charset="0"/>
              </a:rPr>
              <a:t>MSc</a:t>
            </a:r>
            <a:endParaRPr lang="fr-FR" sz="4800" dirty="0">
              <a:effectLst/>
              <a:latin typeface="Times" pitchFamily="2" charset="0"/>
            </a:endParaRPr>
          </a:p>
          <a:p>
            <a:br>
              <a:rPr lang="fr-FR" sz="4800" dirty="0">
                <a:effectLst/>
                <a:latin typeface="Times" pitchFamily="2" charset="0"/>
              </a:rPr>
            </a:br>
            <a:endParaRPr lang="fr-FR" sz="4800" dirty="0">
              <a:effectLst/>
              <a:latin typeface="Times" pitchFamily="2" charset="0"/>
            </a:endParaRPr>
          </a:p>
          <a:p>
            <a:br>
              <a:rPr lang="el-GR" sz="4800" dirty="0">
                <a:effectLst/>
                <a:latin typeface="Times" pitchFamily="2" charset="0"/>
              </a:rPr>
            </a:br>
            <a:endParaRPr lang="el-GR" sz="4800" dirty="0">
              <a:effectLst/>
              <a:latin typeface="Times" pitchFamily="2" charset="0"/>
            </a:endParaRPr>
          </a:p>
          <a:p>
            <a:r>
              <a:rPr lang="el-GR" sz="4800" b="1" dirty="0">
                <a:effectLst/>
                <a:latin typeface="Times" pitchFamily="2" charset="0"/>
              </a:rPr>
              <a:t>ΥΠΕΥΘΥΝΗ ΠΡΑΞΗΣ: </a:t>
            </a:r>
          </a:p>
          <a:p>
            <a:r>
              <a:rPr lang="el-GR" sz="4800" dirty="0">
                <a:effectLst/>
                <a:latin typeface="Times" pitchFamily="2" charset="0"/>
              </a:rPr>
              <a:t>Σοφία Χωλίδη, </a:t>
            </a:r>
            <a:r>
              <a:rPr lang="fr-FR" sz="4800" dirty="0">
                <a:effectLst/>
                <a:latin typeface="Times" pitchFamily="2" charset="0"/>
              </a:rPr>
              <a:t>PhD </a:t>
            </a:r>
            <a:r>
              <a:rPr lang="el-GR" sz="4800" dirty="0">
                <a:effectLst/>
                <a:latin typeface="Times" pitchFamily="2" charset="0"/>
              </a:rPr>
              <a:t>ΙΕΠ </a:t>
            </a:r>
          </a:p>
          <a:p>
            <a:endParaRPr lang="el-GR" sz="4800" dirty="0">
              <a:effectLst/>
              <a:latin typeface="Times" pitchFamily="2" charset="0"/>
            </a:endParaRPr>
          </a:p>
          <a:p>
            <a:endParaRPr lang="el-GR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7747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773</Words>
  <Application>Microsoft Macintosh PowerPoint</Application>
  <PresentationFormat>Ευρεία οθόνη</PresentationFormat>
  <Paragraphs>83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</vt:lpstr>
      <vt:lpstr>Θέμα του Office</vt:lpstr>
      <vt:lpstr>Παρουσίαση Επιμόρφωσης – Κανονιστικό πλαίσιο  Β. Κόμης, Πανεπιστήμιο Πατρών </vt:lpstr>
      <vt:lpstr>Περιεχόμενα παρουσίασης </vt:lpstr>
      <vt:lpstr>Λίγα λόγια για την επιμόρφωση </vt:lpstr>
      <vt:lpstr>Η δομή της επιμόρφωσης </vt:lpstr>
      <vt:lpstr>Το επιμορφωτικό υλικό </vt:lpstr>
      <vt:lpstr>Λίγα λόγια για το λογισμικό ΕΛΠεΙΔΑ</vt:lpstr>
      <vt:lpstr>Πιλοτική εφαρμογή στην τάξη</vt:lpstr>
      <vt:lpstr>Προϋποθέσεις επιτυχούς παρακολούθησης</vt:lpstr>
      <vt:lpstr>Συντελεστές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Κόμης Βασίλειος</dc:creator>
  <cp:lastModifiedBy>Κόμης Βασίλειος</cp:lastModifiedBy>
  <cp:revision>36</cp:revision>
  <dcterms:created xsi:type="dcterms:W3CDTF">2023-04-23T13:22:40Z</dcterms:created>
  <dcterms:modified xsi:type="dcterms:W3CDTF">2023-04-29T14:40:45Z</dcterms:modified>
</cp:coreProperties>
</file>