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8" name="7 - Θέση υποσέλιδου"/>
          <p:cNvSpPr>
            <a:spLocks noGrp="1"/>
          </p:cNvSpPr>
          <p:nvPr>
            <p:ph type="ftr" sz="quarter" idx="11"/>
          </p:nvPr>
        </p:nvSpPr>
        <p:spPr/>
        <p:txBody>
          <a:bodyPr/>
          <a:lstStyle/>
          <a:p>
            <a:endParaRPr lang="en-GB" dirty="0"/>
          </a:p>
        </p:txBody>
      </p:sp>
      <p:sp>
        <p:nvSpPr>
          <p:cNvPr id="9" name="8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4" name="3 - Θέση υποσέλιδου"/>
          <p:cNvSpPr>
            <a:spLocks noGrp="1"/>
          </p:cNvSpPr>
          <p:nvPr>
            <p:ph type="ftr" sz="quarter" idx="11"/>
          </p:nvPr>
        </p:nvSpPr>
        <p:spPr/>
        <p:txBody>
          <a:bodyPr/>
          <a:lstStyle/>
          <a:p>
            <a:endParaRPr lang="en-GB" dirty="0"/>
          </a:p>
        </p:txBody>
      </p:sp>
      <p:sp>
        <p:nvSpPr>
          <p:cNvPr id="5" name="4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3" name="2 - Θέση υποσέλιδου"/>
          <p:cNvSpPr>
            <a:spLocks noGrp="1"/>
          </p:cNvSpPr>
          <p:nvPr>
            <p:ph type="ftr" sz="quarter" idx="11"/>
          </p:nvPr>
        </p:nvSpPr>
        <p:spPr/>
        <p:txBody>
          <a:bodyPr/>
          <a:lstStyle/>
          <a:p>
            <a:endParaRPr lang="en-GB" dirty="0"/>
          </a:p>
        </p:txBody>
      </p:sp>
      <p:sp>
        <p:nvSpPr>
          <p:cNvPr id="4" name="3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FDFD26-C5CA-4771-9869-0CC9FF11C667}" type="datetimeFigureOut">
              <a:rPr lang="en-US" smtClean="0"/>
              <a:pPr/>
              <a:t>1/8/2019</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DFD26-C5CA-4771-9869-0CC9FF11C667}" type="datetimeFigureOut">
              <a:rPr lang="en-US" smtClean="0"/>
              <a:pPr/>
              <a:t>1/8/2019</a:t>
            </a:fld>
            <a:endParaRPr lang="en-GB"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7085C-02CF-4AA6-88C9-73C22038110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IMG_20180823_161112_HHT.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1 - Τίτλος"/>
          <p:cNvSpPr>
            <a:spLocks noGrp="1"/>
          </p:cNvSpPr>
          <p:nvPr>
            <p:ph type="ctrTitle"/>
          </p:nvPr>
        </p:nvSpPr>
        <p:spPr>
          <a:xfrm>
            <a:off x="0" y="857232"/>
            <a:ext cx="9144000" cy="2786082"/>
          </a:xfrm>
        </p:spPr>
        <p:txBody>
          <a:bodyPr>
            <a:normAutofit/>
          </a:bodyPr>
          <a:lstStyle/>
          <a:p>
            <a:r>
              <a:rPr lang="el-GR" b="1" dirty="0" smtClean="0">
                <a:solidFill>
                  <a:schemeClr val="accent3">
                    <a:lumMod val="50000"/>
                  </a:schemeClr>
                </a:solidFill>
              </a:rPr>
              <a:t>ΠΟΤΟΠΟΙΟΙ</a:t>
            </a:r>
            <a:r>
              <a:rPr lang="el-GR" b="1" dirty="0" smtClean="0">
                <a:solidFill>
                  <a:schemeClr val="accent3">
                    <a:lumMod val="50000"/>
                  </a:schemeClr>
                </a:solidFill>
              </a:rPr>
              <a:t/>
            </a:r>
            <a:br>
              <a:rPr lang="el-GR" b="1" dirty="0" smtClean="0">
                <a:solidFill>
                  <a:schemeClr val="accent3">
                    <a:lumMod val="50000"/>
                  </a:schemeClr>
                </a:solidFill>
              </a:rPr>
            </a:br>
            <a:r>
              <a:rPr lang="el-GR" dirty="0" smtClean="0">
                <a:solidFill>
                  <a:schemeClr val="accent3">
                    <a:lumMod val="50000"/>
                  </a:schemeClr>
                </a:solidFill>
              </a:rPr>
              <a:t/>
            </a:r>
            <a:br>
              <a:rPr lang="el-GR" dirty="0" smtClean="0">
                <a:solidFill>
                  <a:schemeClr val="accent3">
                    <a:lumMod val="50000"/>
                  </a:schemeClr>
                </a:solidFill>
              </a:rPr>
            </a:br>
            <a:r>
              <a:rPr lang="el-GR" dirty="0" smtClean="0">
                <a:solidFill>
                  <a:schemeClr val="accent3">
                    <a:lumMod val="50000"/>
                  </a:schemeClr>
                </a:solidFill>
              </a:rPr>
              <a:t>Αλέξανδρος, Ανδρέας, Ειρήνη Π, Ζωή, </a:t>
            </a:r>
            <a:r>
              <a:rPr lang="el-GR" dirty="0" smtClean="0">
                <a:solidFill>
                  <a:schemeClr val="accent3">
                    <a:lumMod val="50000"/>
                  </a:schemeClr>
                </a:solidFill>
              </a:rPr>
              <a:t>Ρ</a:t>
            </a:r>
            <a:r>
              <a:rPr lang="el-GR" dirty="0" smtClean="0">
                <a:solidFill>
                  <a:schemeClr val="accent3">
                    <a:lumMod val="50000"/>
                  </a:schemeClr>
                </a:solidFill>
              </a:rPr>
              <a:t>ικάρντο, Γκολτσίν</a:t>
            </a:r>
            <a:endParaRPr lang="en-GB"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428604"/>
            <a:ext cx="9144000" cy="6215106"/>
          </a:xfrm>
        </p:spPr>
        <p:txBody>
          <a:bodyPr>
            <a:noAutofit/>
          </a:bodyPr>
          <a:lstStyle/>
          <a:p>
            <a:pPr algn="l"/>
            <a:r>
              <a:rPr lang="el-GR" sz="2400" b="1" dirty="0" smtClean="0"/>
              <a:t/>
            </a:r>
            <a:br>
              <a:rPr lang="el-GR" sz="2400" b="1" dirty="0" smtClean="0"/>
            </a:br>
            <a:r>
              <a:rPr lang="el-GR" sz="2400" b="1" dirty="0" smtClean="0"/>
              <a:t>Φυσικά και χημικά χαρακτηριστικά του λικέρ «κίτρο Νάξου» </a:t>
            </a:r>
            <a:r>
              <a:rPr lang="el-GR" sz="2800" b="1" dirty="0" smtClean="0"/>
              <a:t/>
            </a:r>
            <a:br>
              <a:rPr lang="el-GR" sz="2800" b="1" dirty="0" smtClean="0"/>
            </a:br>
            <a:r>
              <a:rPr lang="en-GB" sz="2400" dirty="0" smtClean="0"/>
              <a:t/>
            </a:r>
            <a:br>
              <a:rPr lang="en-GB" sz="2400" dirty="0" smtClean="0"/>
            </a:br>
            <a:r>
              <a:rPr lang="el-GR" sz="1800" dirty="0" smtClean="0"/>
              <a:t>Τύποι </a:t>
            </a:r>
            <a:r>
              <a:rPr lang="en-GB" sz="1800" dirty="0" smtClean="0"/>
              <a:t/>
            </a:r>
            <a:br>
              <a:rPr lang="en-GB" sz="1800" dirty="0" smtClean="0"/>
            </a:br>
            <a:r>
              <a:rPr lang="el-GR" sz="1800" dirty="0" smtClean="0"/>
              <a:t>Το λικέρ «κίτρο Νάξου» το συναντάμε σε τρεις τύπους που ο καθένας έχει διαφορετικό χρώμα για να ξεχωρίζει ως προς την περιεκτικότητα σε αλκοόλ.   Το πράσινο έχει περιεκτικότητα σε σάκχαρα 16%,  το άχρωμο ή λευκό έχει περιεκτικότητα σε σάκχαρα 12% και το κίτρινο έχει περιεκτικότητα σε σάκχαρα 10,5</a:t>
            </a:r>
            <a:r>
              <a:rPr lang="el-GR" sz="1800" dirty="0" smtClean="0"/>
              <a:t>%.</a:t>
            </a:r>
            <a:br>
              <a:rPr lang="el-GR" sz="1800" dirty="0" smtClean="0"/>
            </a:br>
            <a:r>
              <a:rPr lang="el-GR" sz="1800" dirty="0" smtClean="0"/>
              <a:t> </a:t>
            </a:r>
            <a:r>
              <a:rPr lang="en-GB" sz="1800" dirty="0" smtClean="0"/>
              <a:t/>
            </a:r>
            <a:br>
              <a:rPr lang="en-GB" sz="1800" dirty="0" smtClean="0"/>
            </a:br>
            <a:r>
              <a:rPr lang="el-GR" sz="1800" dirty="0" smtClean="0"/>
              <a:t>Συστατικά </a:t>
            </a:r>
            <a:r>
              <a:rPr lang="en-GB" sz="1800" dirty="0" smtClean="0"/>
              <a:t/>
            </a:r>
            <a:br>
              <a:rPr lang="en-GB" sz="1800" dirty="0" smtClean="0"/>
            </a:br>
            <a:r>
              <a:rPr lang="el-GR" sz="1800" dirty="0" smtClean="0"/>
              <a:t>Νερό και αιθυλική αλκοόλη γεωγραφικής προέλευσης, αρωματισμένη με απόσταξη με φύλλα/ βλαστούς/ καρπούς των εσπεριδοειδών δέντρων κιτριάς ή </a:t>
            </a:r>
            <a:r>
              <a:rPr lang="el-GR" sz="1800" dirty="0" err="1" smtClean="0"/>
              <a:t>κιτρόδεντρο</a:t>
            </a:r>
            <a:r>
              <a:rPr lang="el-GR" sz="1800" dirty="0" smtClean="0"/>
              <a:t> </a:t>
            </a:r>
            <a:r>
              <a:rPr lang="en-US" sz="1800" dirty="0" smtClean="0"/>
              <a:t>citrus </a:t>
            </a:r>
            <a:r>
              <a:rPr lang="en-US" sz="1800" dirty="0" err="1" smtClean="0"/>
              <a:t>medica</a:t>
            </a:r>
            <a:r>
              <a:rPr lang="el-GR" sz="1800" dirty="0" smtClean="0"/>
              <a:t>, γλυκαντικές ύλες στην περίπτωση των λικέρ που είναι χρωματισμένα. Ο ελάχιστος αλκοολικός τίτλος του  είναι 25% </a:t>
            </a:r>
            <a:r>
              <a:rPr lang="en-US" sz="1800" dirty="0" smtClean="0"/>
              <a:t>v</a:t>
            </a:r>
            <a:r>
              <a:rPr lang="el-GR" sz="1800" dirty="0" smtClean="0"/>
              <a:t>ol.  </a:t>
            </a:r>
            <a:r>
              <a:rPr lang="el-GR" sz="1800" dirty="0" smtClean="0"/>
              <a:t/>
            </a:r>
            <a:br>
              <a:rPr lang="el-GR" sz="1800" dirty="0" smtClean="0"/>
            </a:br>
            <a:r>
              <a:rPr lang="en-GB" sz="1800" dirty="0" smtClean="0"/>
              <a:t/>
            </a:r>
            <a:br>
              <a:rPr lang="en-GB" sz="1800" dirty="0" smtClean="0"/>
            </a:br>
            <a:r>
              <a:rPr lang="el-GR" sz="1800" dirty="0" smtClean="0"/>
              <a:t>Γεωγραφική περιοχή</a:t>
            </a:r>
            <a:r>
              <a:rPr lang="en-GB" sz="1800" dirty="0" smtClean="0"/>
              <a:t/>
            </a:r>
            <a:br>
              <a:rPr lang="en-GB" sz="1800" dirty="0" smtClean="0"/>
            </a:br>
            <a:r>
              <a:rPr lang="el-GR" sz="1800" dirty="0" smtClean="0"/>
              <a:t>Οι ποτοποιίες στη Νάξο λειτουργούν ως πιστοί φορείς της παράδοσης, εμφιαλώνοντας οι ίδιες τα αλκοολούχα ποτά που παράγουν, έχοντας πλήρη επίγνωση ότι μόνο κατ' αυτό τον τρόπο μπορούν να διασφαλίσουν την τελική ταυτότητα του προϊόντος με γεωγραφική ένδειξη «κίτρο Νάξου» που χρησιμοποιείται για το οικείο λικέρ που παράγεται αποκλειστικά στη Νάξο. Συγκεκριμένα σ' αυτή τη γεωγραφική περιοχή πρέπει να πραγματοποιείται η διαδικασία παραγωγής από του σταδίου της αρωμάτισης με εκχύλιση της αιθυλικής αλκοόλης ως την τελική παρασκευή του ποτού καθώς και η εμφιάλωσή του.</a:t>
            </a:r>
            <a:r>
              <a:rPr lang="en-GB" sz="2400" dirty="0" smtClean="0"/>
              <a:t/>
            </a:r>
            <a:br>
              <a:rPr lang="en-GB" sz="2400" dirty="0" smtClean="0"/>
            </a:br>
            <a:r>
              <a:rPr lang="en-GB" sz="2400" dirty="0"/>
              <a:t/>
            </a:r>
            <a:br>
              <a:rPr lang="en-GB" sz="2400" dirty="0"/>
            </a:b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714356"/>
            <a:ext cx="9144000" cy="5929354"/>
          </a:xfrm>
        </p:spPr>
        <p:txBody>
          <a:bodyPr>
            <a:noAutofit/>
          </a:bodyPr>
          <a:lstStyle/>
          <a:p>
            <a:pPr algn="l"/>
            <a:r>
              <a:rPr lang="el-GR" sz="2400" b="1" dirty="0" smtClean="0"/>
              <a:t/>
            </a:r>
            <a:br>
              <a:rPr lang="el-GR" sz="2400" b="1" dirty="0" smtClean="0"/>
            </a:br>
            <a:r>
              <a:rPr lang="el-GR" sz="2800" b="1" dirty="0" smtClean="0"/>
              <a:t>Μέθοδος </a:t>
            </a:r>
            <a:r>
              <a:rPr lang="el-GR" sz="2800" b="1" dirty="0" smtClean="0"/>
              <a:t>παρασκευής του αλκοολούχου ποτού «κίτρο Νάξου» </a:t>
            </a:r>
            <a:r>
              <a:rPr lang="el-GR" sz="2400" b="1" dirty="0" smtClean="0"/>
              <a:t/>
            </a:r>
            <a:br>
              <a:rPr lang="el-GR" sz="2400" b="1" dirty="0" smtClean="0"/>
            </a:br>
            <a:r>
              <a:rPr lang="en-GB" sz="1800" dirty="0" smtClean="0"/>
              <a:t/>
            </a:r>
            <a:br>
              <a:rPr lang="en-GB" sz="1800" dirty="0" smtClean="0"/>
            </a:br>
            <a:r>
              <a:rPr lang="el-GR" sz="2200" dirty="0" smtClean="0"/>
              <a:t>Τα φύλλα/βλαστοί /καρποί του εσπεριδοειδούς δέντρου κιτρόδεντρου (citru</a:t>
            </a:r>
            <a:r>
              <a:rPr lang="en-US" sz="2200" dirty="0" smtClean="0"/>
              <a:t>s</a:t>
            </a:r>
            <a:r>
              <a:rPr lang="el-GR" sz="2200" dirty="0" smtClean="0"/>
              <a:t> medica), που αποτελούν τη βάση του λικέρ «κίτρο Νάξου» συλλέγονται τον κατάλληλο μήνα ώστε να έχουν φτάσει στη μέγιστη περιεκτικότητα σε αρώματα. Διαχωρίζονται τα υγιή από τα ξηραμένα και ασθενικά φύλλα. Τοποθετούνται σε παραδοσιακό χάλκινο άμβυκα σε μίγμα αιθυλικής αλκοόλης γεωργικής προέλευσης, όπου παραμένουν τουλάχιστον για 12 ώρες. Ακολουθεί η απόσταξη. Οι καρποί διαβρέχονται σε μίγμα αιθυλικής αλκοόλης γεωργικής προέλευσης και νερού και παραμένουν στη δεξαμενή 48 ώρες. Το προϊόν εκχύλισης μεταφέρεται στον άμβυκα και ακολουθεί απόσταξη. Μπορεί να ακολουθήσει δεύτερη και τρίτη απόσταξη. Γίνεται προσθήκη αλκοόλης γεωργικής, διαλύματος γλυκαντικών υλών, νερό και χρωστικές. Το λικέρ κίτρο αναγνωρίστηκε </a:t>
            </a:r>
            <a:r>
              <a:rPr lang="el-GR" sz="2200" i="1" dirty="0" smtClean="0"/>
              <a:t>ως ηδύποτο ελληνικής τοπωνυμίας προέλευσης ως παρασκευαζόμενο διά της χρησιμοποίησης των εσπεριδοειδών κίτρων</a:t>
            </a:r>
            <a:r>
              <a:rPr lang="el-GR" sz="2200" dirty="0" smtClean="0"/>
              <a:t> σύμφωνα με απόφαση του υπουργού οικονομικών το 1976. Είναι προϊόν ΠΟΠ.</a:t>
            </a:r>
            <a:r>
              <a:rPr lang="en-GB" sz="1800" dirty="0" smtClean="0"/>
              <a:t/>
            </a:r>
            <a:br>
              <a:rPr lang="en-GB" sz="1800" dirty="0" smtClean="0"/>
            </a:br>
            <a:r>
              <a:rPr lang="en-GB" sz="2400" dirty="0" smtClean="0"/>
              <a:t/>
            </a:r>
            <a:br>
              <a:rPr lang="en-GB" sz="2400" dirty="0" smtClean="0"/>
            </a:br>
            <a:r>
              <a:rPr lang="en-GB" sz="2400" dirty="0"/>
              <a:t/>
            </a:r>
            <a:br>
              <a:rPr lang="en-GB" sz="2400" dirty="0"/>
            </a:b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714356"/>
            <a:ext cx="9144000" cy="3714776"/>
          </a:xfrm>
        </p:spPr>
        <p:txBody>
          <a:bodyPr>
            <a:noAutofit/>
          </a:bodyPr>
          <a:lstStyle/>
          <a:p>
            <a:pPr algn="l"/>
            <a:r>
              <a:rPr lang="el-GR" sz="2400" b="1" dirty="0" smtClean="0"/>
              <a:t/>
            </a:r>
            <a:br>
              <a:rPr lang="el-GR" sz="2400" b="1" dirty="0" smtClean="0"/>
            </a:br>
            <a:r>
              <a:rPr lang="el-GR" sz="2800" b="1" dirty="0" smtClean="0"/>
              <a:t>Αποστακτήρια  </a:t>
            </a:r>
            <a:r>
              <a:rPr lang="el-GR" sz="2800" b="1" dirty="0" smtClean="0"/>
              <a:t>λικέρ «κίτρου Νάξου</a:t>
            </a:r>
            <a:r>
              <a:rPr lang="el-GR" sz="2800" b="1" dirty="0" smtClean="0"/>
              <a:t>»</a:t>
            </a:r>
            <a:br>
              <a:rPr lang="el-GR" sz="2800" b="1" dirty="0" smtClean="0"/>
            </a:br>
            <a:r>
              <a:rPr lang="en-GB" sz="2800" b="1" dirty="0" smtClean="0"/>
              <a:t/>
            </a:r>
            <a:br>
              <a:rPr lang="en-GB" sz="2800" b="1" dirty="0" smtClean="0"/>
            </a:br>
            <a:r>
              <a:rPr lang="el-GR" sz="2400" dirty="0" smtClean="0"/>
              <a:t>Σήμερα στο νησί υπάρχουν δύο αποστακτήρια λικέρ «κίτρου Νάξου».</a:t>
            </a:r>
            <a:r>
              <a:rPr lang="en-GB" sz="2400" dirty="0" smtClean="0"/>
              <a:t/>
            </a:r>
            <a:br>
              <a:rPr lang="en-GB" sz="2400" dirty="0" smtClean="0"/>
            </a:br>
            <a:r>
              <a:rPr lang="el-GR" sz="2400" dirty="0" smtClean="0"/>
              <a:t>Το παραδοσιακό αποστακτήριο «Βαλληνδρά» που συνεχίζει την απόσταξη στον ίδιο παλιό άμβυκα από το 1896, στο Χαλκί και η ποτοποιία Προμπονά στη Χώρα της Νάξου.</a:t>
            </a:r>
            <a:r>
              <a:rPr lang="en-GB" sz="2400" dirty="0" smtClean="0"/>
              <a:t/>
            </a:r>
            <a:br>
              <a:rPr lang="en-GB" sz="2400" dirty="0" smtClean="0"/>
            </a:br>
            <a:r>
              <a:rPr lang="en-GB" sz="1800" dirty="0" smtClean="0"/>
              <a:t/>
            </a:r>
            <a:br>
              <a:rPr lang="en-GB" sz="1800" dirty="0" smtClean="0"/>
            </a:br>
            <a:r>
              <a:rPr lang="en-GB" sz="2400" dirty="0" smtClean="0"/>
              <a:t/>
            </a:r>
            <a:br>
              <a:rPr lang="en-GB" sz="2400" dirty="0" smtClean="0"/>
            </a:br>
            <a:r>
              <a:rPr lang="en-GB" sz="2400" dirty="0"/>
              <a:t/>
            </a:r>
            <a:br>
              <a:rPr lang="en-GB" sz="2400" dirty="0"/>
            </a:br>
            <a:endParaRPr lang="en-GB"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714356"/>
            <a:ext cx="9144000" cy="1000132"/>
          </a:xfrm>
        </p:spPr>
        <p:txBody>
          <a:bodyPr>
            <a:noAutofit/>
          </a:bodyPr>
          <a:lstStyle/>
          <a:p>
            <a:pPr algn="l"/>
            <a:r>
              <a:rPr lang="el-GR" sz="2400" b="1" dirty="0" smtClean="0"/>
              <a:t/>
            </a:r>
            <a:br>
              <a:rPr lang="el-GR" sz="2400" b="1" dirty="0" smtClean="0"/>
            </a:br>
            <a:r>
              <a:rPr lang="el-GR" sz="2400" b="1" dirty="0" smtClean="0"/>
              <a:t>Λ</a:t>
            </a:r>
            <a:r>
              <a:rPr lang="el-GR" sz="2800" b="1" dirty="0" smtClean="0"/>
              <a:t>ικέρ </a:t>
            </a:r>
            <a:r>
              <a:rPr lang="el-GR" sz="2800" b="1" dirty="0" smtClean="0"/>
              <a:t>«κίτρου Νάξου</a:t>
            </a:r>
            <a:r>
              <a:rPr lang="el-GR" sz="2800" b="1" dirty="0" smtClean="0"/>
              <a:t>»</a:t>
            </a:r>
            <a:r>
              <a:rPr lang="en-GB" sz="2400" dirty="0" smtClean="0"/>
              <a:t/>
            </a:r>
            <a:br>
              <a:rPr lang="en-GB" sz="2400" dirty="0" smtClean="0"/>
            </a:br>
            <a:r>
              <a:rPr lang="en-GB" sz="1800" dirty="0" smtClean="0"/>
              <a:t/>
            </a:r>
            <a:br>
              <a:rPr lang="en-GB" sz="1800" dirty="0" smtClean="0"/>
            </a:br>
            <a:r>
              <a:rPr lang="en-GB" sz="2400" dirty="0" smtClean="0"/>
              <a:t/>
            </a:r>
            <a:br>
              <a:rPr lang="en-GB" sz="2400" dirty="0" smtClean="0"/>
            </a:br>
            <a:r>
              <a:rPr lang="en-GB" sz="2400" dirty="0"/>
              <a:t/>
            </a:r>
            <a:br>
              <a:rPr lang="en-GB" sz="2400" dirty="0"/>
            </a:br>
            <a:endParaRPr lang="en-GB" sz="2400" dirty="0"/>
          </a:p>
        </p:txBody>
      </p:sp>
      <p:pic>
        <p:nvPicPr>
          <p:cNvPr id="3" name="2 - Εικόνα" descr="18120098_1866549320037218_1502675940_o.jpg"/>
          <p:cNvPicPr>
            <a:picLocks noChangeAspect="1"/>
          </p:cNvPicPr>
          <p:nvPr/>
        </p:nvPicPr>
        <p:blipFill>
          <a:blip r:embed="rId2"/>
          <a:stretch>
            <a:fillRect/>
          </a:stretch>
        </p:blipFill>
        <p:spPr>
          <a:xfrm>
            <a:off x="142844" y="1643049"/>
            <a:ext cx="2728911" cy="4093367"/>
          </a:xfrm>
          <a:prstGeom prst="rect">
            <a:avLst/>
          </a:prstGeom>
        </p:spPr>
      </p:pic>
      <p:pic>
        <p:nvPicPr>
          <p:cNvPr id="4" name="3 - Εικόνα" descr="18120215_1866548290037321_99653021_o.jpg"/>
          <p:cNvPicPr>
            <a:picLocks noChangeAspect="1"/>
          </p:cNvPicPr>
          <p:nvPr/>
        </p:nvPicPr>
        <p:blipFill>
          <a:blip r:embed="rId3"/>
          <a:stretch>
            <a:fillRect/>
          </a:stretch>
        </p:blipFill>
        <p:spPr>
          <a:xfrm>
            <a:off x="3000364" y="1643050"/>
            <a:ext cx="5921372" cy="4062061"/>
          </a:xfrm>
          <a:prstGeom prst="rect">
            <a:avLst/>
          </a:prstGeom>
        </p:spPr>
      </p:pic>
      <p:sp>
        <p:nvSpPr>
          <p:cNvPr id="5" name="1 - Τίτλος"/>
          <p:cNvSpPr txBox="1">
            <a:spLocks/>
          </p:cNvSpPr>
          <p:nvPr/>
        </p:nvSpPr>
        <p:spPr>
          <a:xfrm>
            <a:off x="214282" y="6000768"/>
            <a:ext cx="9144000"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400" dirty="0" smtClean="0">
                <a:latin typeface="+mj-lt"/>
                <a:ea typeface="+mj-ea"/>
                <a:cs typeface="+mj-cs"/>
              </a:rPr>
              <a:t>Μάζεμα και συγκέντρωση </a:t>
            </a:r>
            <a:r>
              <a:rPr lang="el-GR" sz="2400" dirty="0" err="1" smtClean="0">
                <a:latin typeface="+mj-lt"/>
                <a:ea typeface="+mj-ea"/>
                <a:cs typeface="+mj-cs"/>
              </a:rPr>
              <a:t>κιτρόφυλλων</a:t>
            </a:r>
            <a:endParaRPr lang="en-GB" sz="2400" dirty="0">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714356"/>
            <a:ext cx="9144000" cy="1000132"/>
          </a:xfrm>
        </p:spPr>
        <p:txBody>
          <a:bodyPr>
            <a:noAutofit/>
          </a:bodyPr>
          <a:lstStyle/>
          <a:p>
            <a:pPr algn="l"/>
            <a:r>
              <a:rPr lang="el-GR" sz="2400" b="1" dirty="0" smtClean="0"/>
              <a:t/>
            </a:r>
            <a:br>
              <a:rPr lang="el-GR" sz="2400" b="1" dirty="0" smtClean="0"/>
            </a:br>
            <a:r>
              <a:rPr lang="el-GR" sz="2400" b="1" dirty="0" smtClean="0"/>
              <a:t>Λ</a:t>
            </a:r>
            <a:r>
              <a:rPr lang="el-GR" sz="2800" b="1" dirty="0" smtClean="0"/>
              <a:t>ικέρ </a:t>
            </a:r>
            <a:r>
              <a:rPr lang="el-GR" sz="2800" b="1" dirty="0" smtClean="0"/>
              <a:t>«κίτρου Νάξου</a:t>
            </a:r>
            <a:r>
              <a:rPr lang="el-GR" sz="2800" b="1" dirty="0" smtClean="0"/>
              <a:t>»</a:t>
            </a:r>
            <a:r>
              <a:rPr lang="en-GB" sz="2400" dirty="0" smtClean="0"/>
              <a:t/>
            </a:r>
            <a:br>
              <a:rPr lang="en-GB" sz="2400" dirty="0" smtClean="0"/>
            </a:br>
            <a:r>
              <a:rPr lang="en-GB" sz="1800" dirty="0" smtClean="0"/>
              <a:t/>
            </a:r>
            <a:br>
              <a:rPr lang="en-GB" sz="1800" dirty="0" smtClean="0"/>
            </a:br>
            <a:r>
              <a:rPr lang="en-GB" sz="2400" dirty="0" smtClean="0"/>
              <a:t/>
            </a:r>
            <a:br>
              <a:rPr lang="en-GB" sz="2400" dirty="0" smtClean="0"/>
            </a:br>
            <a:r>
              <a:rPr lang="en-GB" sz="2400" dirty="0"/>
              <a:t/>
            </a:r>
            <a:br>
              <a:rPr lang="en-GB" sz="2400" dirty="0"/>
            </a:br>
            <a:endParaRPr lang="en-GB" sz="2400" dirty="0"/>
          </a:p>
        </p:txBody>
      </p:sp>
      <p:pic>
        <p:nvPicPr>
          <p:cNvPr id="6" name="5 - Εικόνα" descr="IMG_20180823_170241.jpg"/>
          <p:cNvPicPr>
            <a:picLocks noChangeAspect="1"/>
          </p:cNvPicPr>
          <p:nvPr/>
        </p:nvPicPr>
        <p:blipFill>
          <a:blip r:embed="rId2" cstate="print"/>
          <a:stretch>
            <a:fillRect/>
          </a:stretch>
        </p:blipFill>
        <p:spPr>
          <a:xfrm>
            <a:off x="642910" y="1214422"/>
            <a:ext cx="3714758" cy="4953011"/>
          </a:xfrm>
          <a:prstGeom prst="rect">
            <a:avLst/>
          </a:prstGeom>
        </p:spPr>
      </p:pic>
      <p:pic>
        <p:nvPicPr>
          <p:cNvPr id="7" name="6 - Εικόνα" descr="IMG_20180823_160611_HHT.jpg"/>
          <p:cNvPicPr>
            <a:picLocks noChangeAspect="1"/>
          </p:cNvPicPr>
          <p:nvPr/>
        </p:nvPicPr>
        <p:blipFill>
          <a:blip r:embed="rId3" cstate="print"/>
          <a:stretch>
            <a:fillRect/>
          </a:stretch>
        </p:blipFill>
        <p:spPr>
          <a:xfrm>
            <a:off x="4714876" y="1214422"/>
            <a:ext cx="3696899" cy="49291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714356"/>
            <a:ext cx="9144000" cy="1000132"/>
          </a:xfrm>
        </p:spPr>
        <p:txBody>
          <a:bodyPr>
            <a:noAutofit/>
          </a:bodyPr>
          <a:lstStyle/>
          <a:p>
            <a:pPr algn="l"/>
            <a:r>
              <a:rPr lang="el-GR" sz="2400" b="1" dirty="0" smtClean="0"/>
              <a:t/>
            </a:r>
            <a:br>
              <a:rPr lang="el-GR" sz="2400" b="1" dirty="0" smtClean="0"/>
            </a:br>
            <a:r>
              <a:rPr lang="el-GR" sz="2400" b="1" dirty="0" smtClean="0"/>
              <a:t>Λ</a:t>
            </a:r>
            <a:r>
              <a:rPr lang="el-GR" sz="2800" b="1" dirty="0" smtClean="0"/>
              <a:t>ικέρ </a:t>
            </a:r>
            <a:r>
              <a:rPr lang="el-GR" sz="2800" b="1" dirty="0" smtClean="0"/>
              <a:t>«κίτρου Νάξου</a:t>
            </a:r>
            <a:r>
              <a:rPr lang="el-GR" sz="2800" b="1" dirty="0" smtClean="0"/>
              <a:t>»</a:t>
            </a:r>
            <a:r>
              <a:rPr lang="en-GB" sz="2400" dirty="0" smtClean="0"/>
              <a:t/>
            </a:r>
            <a:br>
              <a:rPr lang="en-GB" sz="2400" dirty="0" smtClean="0"/>
            </a:br>
            <a:r>
              <a:rPr lang="en-GB" sz="1800" dirty="0" smtClean="0"/>
              <a:t/>
            </a:r>
            <a:br>
              <a:rPr lang="en-GB" sz="1800" dirty="0" smtClean="0"/>
            </a:br>
            <a:r>
              <a:rPr lang="en-GB" sz="2400" dirty="0" smtClean="0"/>
              <a:t/>
            </a:r>
            <a:br>
              <a:rPr lang="en-GB" sz="2400" dirty="0" smtClean="0"/>
            </a:br>
            <a:r>
              <a:rPr lang="en-GB" sz="2400" dirty="0"/>
              <a:t/>
            </a:r>
            <a:br>
              <a:rPr lang="en-GB" sz="2400" dirty="0"/>
            </a:br>
            <a:endParaRPr lang="en-GB" sz="2400" dirty="0"/>
          </a:p>
        </p:txBody>
      </p:sp>
      <p:pic>
        <p:nvPicPr>
          <p:cNvPr id="5" name="4 - Εικόνα" descr="IMG_20180823_161058_HHT.jpg"/>
          <p:cNvPicPr>
            <a:picLocks noChangeAspect="1"/>
          </p:cNvPicPr>
          <p:nvPr/>
        </p:nvPicPr>
        <p:blipFill>
          <a:blip r:embed="rId2" cstate="print"/>
          <a:stretch>
            <a:fillRect/>
          </a:stretch>
        </p:blipFill>
        <p:spPr>
          <a:xfrm>
            <a:off x="571472" y="1214422"/>
            <a:ext cx="3786196" cy="5048261"/>
          </a:xfrm>
          <a:prstGeom prst="rect">
            <a:avLst/>
          </a:prstGeom>
        </p:spPr>
      </p:pic>
      <p:pic>
        <p:nvPicPr>
          <p:cNvPr id="8" name="7 - Εικόνα" descr="IMG_20180823_160628_HHT.jpg"/>
          <p:cNvPicPr>
            <a:picLocks noChangeAspect="1"/>
          </p:cNvPicPr>
          <p:nvPr/>
        </p:nvPicPr>
        <p:blipFill>
          <a:blip r:embed="rId3" cstate="print"/>
          <a:stretch>
            <a:fillRect/>
          </a:stretch>
        </p:blipFill>
        <p:spPr>
          <a:xfrm>
            <a:off x="4429124" y="2214554"/>
            <a:ext cx="4500562" cy="33754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714356"/>
            <a:ext cx="9144000" cy="1000132"/>
          </a:xfrm>
        </p:spPr>
        <p:txBody>
          <a:bodyPr>
            <a:noAutofit/>
          </a:bodyPr>
          <a:lstStyle/>
          <a:p>
            <a:pPr algn="l"/>
            <a:r>
              <a:rPr lang="el-GR" sz="2400" b="1" dirty="0" smtClean="0"/>
              <a:t/>
            </a:r>
            <a:br>
              <a:rPr lang="el-GR" sz="2400" b="1" dirty="0" smtClean="0"/>
            </a:br>
            <a:r>
              <a:rPr lang="el-GR" sz="2400" b="1" dirty="0" smtClean="0"/>
              <a:t>Λ</a:t>
            </a:r>
            <a:r>
              <a:rPr lang="el-GR" sz="2800" b="1" dirty="0" smtClean="0"/>
              <a:t>ικέρ </a:t>
            </a:r>
            <a:r>
              <a:rPr lang="el-GR" sz="2800" b="1" dirty="0" smtClean="0"/>
              <a:t>«κίτρου Νάξου</a:t>
            </a:r>
            <a:r>
              <a:rPr lang="el-GR" sz="2800" b="1" dirty="0" smtClean="0"/>
              <a:t>»</a:t>
            </a:r>
            <a:r>
              <a:rPr lang="en-GB" sz="2400" dirty="0" smtClean="0"/>
              <a:t/>
            </a:r>
            <a:br>
              <a:rPr lang="en-GB" sz="2400" dirty="0" smtClean="0"/>
            </a:br>
            <a:r>
              <a:rPr lang="en-GB" sz="1800" dirty="0" smtClean="0"/>
              <a:t/>
            </a:r>
            <a:br>
              <a:rPr lang="en-GB" sz="1800" dirty="0" smtClean="0"/>
            </a:br>
            <a:r>
              <a:rPr lang="en-GB" sz="2400" dirty="0" smtClean="0"/>
              <a:t/>
            </a:r>
            <a:br>
              <a:rPr lang="en-GB" sz="2400" dirty="0" smtClean="0"/>
            </a:br>
            <a:r>
              <a:rPr lang="en-GB" sz="2400" dirty="0"/>
              <a:t/>
            </a:r>
            <a:br>
              <a:rPr lang="en-GB" sz="2400" dirty="0"/>
            </a:br>
            <a:endParaRPr lang="en-GB" sz="2400" dirty="0"/>
          </a:p>
        </p:txBody>
      </p:sp>
      <p:pic>
        <p:nvPicPr>
          <p:cNvPr id="6" name="5 - Εικόνα" descr="IMG_20180823_165150.jpg"/>
          <p:cNvPicPr>
            <a:picLocks noChangeAspect="1"/>
          </p:cNvPicPr>
          <p:nvPr/>
        </p:nvPicPr>
        <p:blipFill>
          <a:blip r:embed="rId2" cstate="print"/>
          <a:stretch>
            <a:fillRect/>
          </a:stretch>
        </p:blipFill>
        <p:spPr>
          <a:xfrm>
            <a:off x="500034" y="1428736"/>
            <a:ext cx="4500562" cy="3375422"/>
          </a:xfrm>
          <a:prstGeom prst="rect">
            <a:avLst/>
          </a:prstGeom>
        </p:spPr>
      </p:pic>
      <p:pic>
        <p:nvPicPr>
          <p:cNvPr id="7" name="6 - Εικόνα" descr="18120227_1866548386703978_1033795090_o.jpg"/>
          <p:cNvPicPr>
            <a:picLocks noChangeAspect="1"/>
          </p:cNvPicPr>
          <p:nvPr/>
        </p:nvPicPr>
        <p:blipFill>
          <a:blip r:embed="rId3"/>
          <a:stretch>
            <a:fillRect/>
          </a:stretch>
        </p:blipFill>
        <p:spPr>
          <a:xfrm>
            <a:off x="4000496" y="3357562"/>
            <a:ext cx="4592139" cy="3111496"/>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Words>
  <Application>Microsoft Office PowerPoint</Application>
  <PresentationFormat>Προβολή στην οθόνη (4:3)</PresentationFormat>
  <Paragraphs>9</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ΠΟΤΟΠΟΙΟΙ  Αλέξανδρος, Ανδρέας, Ειρήνη Π, Ζωή, Ρικάρντο, Γκολτσίν</vt:lpstr>
      <vt:lpstr> Φυσικά και χημικά χαρακτηριστικά του λικέρ «κίτρο Νάξου»   Τύποι  Το λικέρ «κίτρο Νάξου» το συναντάμε σε τρεις τύπους που ο καθένας έχει διαφορετικό χρώμα για να ξεχωρίζει ως προς την περιεκτικότητα σε αλκοόλ.   Το πράσινο έχει περιεκτικότητα σε σάκχαρα 16%,  το άχρωμο ή λευκό έχει περιεκτικότητα σε σάκχαρα 12% και το κίτρινο έχει περιεκτικότητα σε σάκχαρα 10,5%.   Συστατικά  Νερό και αιθυλική αλκοόλη γεωγραφικής προέλευσης, αρωματισμένη με απόσταξη με φύλλα/ βλαστούς/ καρπούς των εσπεριδοειδών δέντρων κιτριάς ή κιτρόδεντρο citrus medica, γλυκαντικές ύλες στην περίπτωση των λικέρ που είναι χρωματισμένα. Ο ελάχιστος αλκοολικός τίτλος του  είναι 25% vol.    Γεωγραφική περιοχή Οι ποτοποιίες στη Νάξο λειτουργούν ως πιστοί φορείς της παράδοσης, εμφιαλώνοντας οι ίδιες τα αλκοολούχα ποτά που παράγουν, έχοντας πλήρη επίγνωση ότι μόνο κατ' αυτό τον τρόπο μπορούν να διασφαλίσουν την τελική ταυτότητα του προϊόντος με γεωγραφική ένδειξη «κίτρο Νάξου» που χρησιμοποιείται για το οικείο λικέρ που παράγεται αποκλειστικά στη Νάξο. Συγκεκριμένα σ' αυτή τη γεωγραφική περιοχή πρέπει να πραγματοποιείται η διαδικασία παραγωγής από του σταδίου της αρωμάτισης με εκχύλιση της αιθυλικής αλκοόλης ως την τελική παρασκευή του ποτού καθώς και η εμφιάλωσή του.  </vt:lpstr>
      <vt:lpstr> Μέθοδος παρασκευής του αλκοολούχου ποτού «κίτρο Νάξου»   Τα φύλλα/βλαστοί /καρποί του εσπεριδοειδούς δέντρου κιτρόδεντρου (citrus medica), που αποτελούν τη βάση του λικέρ «κίτρο Νάξου» συλλέγονται τον κατάλληλο μήνα ώστε να έχουν φτάσει στη μέγιστη περιεκτικότητα σε αρώματα. Διαχωρίζονται τα υγιή από τα ξηραμένα και ασθενικά φύλλα. Τοποθετούνται σε παραδοσιακό χάλκινο άμβυκα σε μίγμα αιθυλικής αλκοόλης γεωργικής προέλευσης, όπου παραμένουν τουλάχιστον για 12 ώρες. Ακολουθεί η απόσταξη. Οι καρποί διαβρέχονται σε μίγμα αιθυλικής αλκοόλης γεωργικής προέλευσης και νερού και παραμένουν στη δεξαμενή 48 ώρες. Το προϊόν εκχύλισης μεταφέρεται στον άμβυκα και ακολουθεί απόσταξη. Μπορεί να ακολουθήσει δεύτερη και τρίτη απόσταξη. Γίνεται προσθήκη αλκοόλης γεωργικής, διαλύματος γλυκαντικών υλών, νερό και χρωστικές. Το λικέρ κίτρο αναγνωρίστηκε ως ηδύποτο ελληνικής τοπωνυμίας προέλευσης ως παρασκευαζόμενο διά της χρησιμοποίησης των εσπεριδοειδών κίτρων σύμφωνα με απόφαση του υπουργού οικονομικών το 1976. Είναι προϊόν ΠΟΠ.   </vt:lpstr>
      <vt:lpstr> Αποστακτήρια  λικέρ «κίτρου Νάξου»  Σήμερα στο νησί υπάρχουν δύο αποστακτήρια λικέρ «κίτρου Νάξου». Το παραδοσιακό αποστακτήριο «Βαλληνδρά» που συνεχίζει την απόσταξη στον ίδιο παλιό άμβυκα από το 1896, στο Χαλκί και η ποτοποιία Προμπονά στη Χώρα της Νάξου.    </vt:lpstr>
      <vt:lpstr> Λικέρ «κίτρου Νάξου»    </vt:lpstr>
      <vt:lpstr> Λικέρ «κίτρου Νάξου»    </vt:lpstr>
      <vt:lpstr> Λικέρ «κίτρου Νάξου»    </vt:lpstr>
      <vt:lpstr> Λικέρ «κίτρου Νάξου»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ΓΕΩΠΟΝΟΙ Αμαρίλντο, Κλέλια, Στεφανία, Λυδία, Βαλεντίνο, Νέγκαρ</dc:title>
  <dc:creator>dimitris</dc:creator>
  <cp:lastModifiedBy>dimitris</cp:lastModifiedBy>
  <cp:revision>13</cp:revision>
  <dcterms:created xsi:type="dcterms:W3CDTF">2019-01-08T15:39:49Z</dcterms:created>
  <dcterms:modified xsi:type="dcterms:W3CDTF">2019-01-08T19:56:31Z</dcterms:modified>
</cp:coreProperties>
</file>