
<file path=[Content_Types].xml><?xml version="1.0" encoding="utf-8"?>
<Types xmlns="http://schemas.openxmlformats.org/package/2006/content-types">
  <Default Extension="crdownload"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68" r:id="rId3"/>
    <p:sldId id="258" r:id="rId4"/>
    <p:sldId id="261" r:id="rId5"/>
    <p:sldId id="265" r:id="rId6"/>
    <p:sldId id="257" r:id="rId7"/>
    <p:sldId id="264" r:id="rId8"/>
    <p:sldId id="263" r:id="rId9"/>
    <p:sldId id="260" r:id="rId10"/>
    <p:sldId id="267" r:id="rId11"/>
    <p:sldId id="259" r:id="rId12"/>
    <p:sldId id="266" r:id="rId13"/>
    <p:sldId id="26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EC042B-541F-4185-9B68-101B713887E1}" type="datetimeFigureOut">
              <a:rPr lang="en-US" smtClean="0"/>
              <a:t>9/22/2022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968A9E-F890-465F-989F-A9DB13F04874}" type="slidenum">
              <a:rPr lang="en-US" smtClean="0"/>
              <a:t>‹#›</a:t>
            </a:fld>
            <a:endParaRPr lang="en-US"/>
          </a:p>
        </p:txBody>
      </p:sp>
    </p:spTree>
    <p:extLst>
      <p:ext uri="{BB962C8B-B14F-4D97-AF65-F5344CB8AC3E}">
        <p14:creationId xmlns:p14="http://schemas.microsoft.com/office/powerpoint/2010/main" val="312061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ΕΚΤΥΠΩΣΗ</a:t>
            </a:r>
            <a:endParaRPr lang="en-US" dirty="0"/>
          </a:p>
        </p:txBody>
      </p:sp>
      <p:sp>
        <p:nvSpPr>
          <p:cNvPr id="4" name="Slide Number Placeholder 3"/>
          <p:cNvSpPr>
            <a:spLocks noGrp="1"/>
          </p:cNvSpPr>
          <p:nvPr>
            <p:ph type="sldNum" sz="quarter" idx="10"/>
          </p:nvPr>
        </p:nvSpPr>
        <p:spPr/>
        <p:txBody>
          <a:bodyPr/>
          <a:lstStyle/>
          <a:p>
            <a:fld id="{6B968A9E-F890-465F-989F-A9DB13F04874}" type="slidenum">
              <a:rPr lang="en-US" smtClean="0"/>
              <a:t>8</a:t>
            </a:fld>
            <a:endParaRPr lang="en-US"/>
          </a:p>
        </p:txBody>
      </p:sp>
    </p:spTree>
    <p:extLst>
      <p:ext uri="{BB962C8B-B14F-4D97-AF65-F5344CB8AC3E}">
        <p14:creationId xmlns:p14="http://schemas.microsoft.com/office/powerpoint/2010/main" val="831513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ΕΚΤΥΠΩΣΗ</a:t>
            </a:r>
            <a:endParaRPr lang="en-US" dirty="0"/>
          </a:p>
        </p:txBody>
      </p:sp>
      <p:sp>
        <p:nvSpPr>
          <p:cNvPr id="4" name="Slide Number Placeholder 3"/>
          <p:cNvSpPr>
            <a:spLocks noGrp="1"/>
          </p:cNvSpPr>
          <p:nvPr>
            <p:ph type="sldNum" sz="quarter" idx="10"/>
          </p:nvPr>
        </p:nvSpPr>
        <p:spPr/>
        <p:txBody>
          <a:bodyPr/>
          <a:lstStyle/>
          <a:p>
            <a:fld id="{6B968A9E-F890-465F-989F-A9DB13F04874}" type="slidenum">
              <a:rPr lang="en-US" smtClean="0"/>
              <a:t>9</a:t>
            </a:fld>
            <a:endParaRPr lang="en-US"/>
          </a:p>
        </p:txBody>
      </p:sp>
    </p:spTree>
    <p:extLst>
      <p:ext uri="{BB962C8B-B14F-4D97-AF65-F5344CB8AC3E}">
        <p14:creationId xmlns:p14="http://schemas.microsoft.com/office/powerpoint/2010/main" val="238816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ΣΚΕΦΤΕΙΤΕ ΠΟΣΟ ΕΥΚΟΛΟ Η ΔΥΣΚΟΛΟ ΜΠΟΡΕΙ ΝΑ ΕΙΝΑΙ ΑΥΤΟ ΓΙΑ ΚΑΠΟΙΟΝ ΜΕ ΑΥΤΙΣΜΟ; ΑΥΤΟ</a:t>
            </a:r>
            <a:r>
              <a:rPr lang="el-GR" baseline="0" dirty="0"/>
              <a:t> ΘΑ ΚΛΗΘΟΥΝ ΤΑ ΠΑΙΔΙΑ ΝΑ ΡΩΤΗΣΟΥΝ ΚΑΙ ΣΤΙΣ ΣΥΝΕΝΤΕΥΞΕΙΣ ΓΙΑ ΚΑΘΕ ΕΝΑ ΕΠΙΠΕΔΟ ΚΑΙ ΘΑ ΑΠΟΤΕΛΕΣΕΙ ΚΑΙ ΤΑ ΕΜΠΟΔΙΑ ΣΤΟ ΕΠΙΤΡΑΠΕΖΙΟ ΠΑΙΧΝΙΔΙ. </a:t>
            </a:r>
            <a:endParaRPr lang="en-US" dirty="0"/>
          </a:p>
        </p:txBody>
      </p:sp>
      <p:sp>
        <p:nvSpPr>
          <p:cNvPr id="4" name="Slide Number Placeholder 3"/>
          <p:cNvSpPr>
            <a:spLocks noGrp="1"/>
          </p:cNvSpPr>
          <p:nvPr>
            <p:ph type="sldNum" sz="quarter" idx="10"/>
          </p:nvPr>
        </p:nvSpPr>
        <p:spPr/>
        <p:txBody>
          <a:bodyPr/>
          <a:lstStyle/>
          <a:p>
            <a:fld id="{6B968A9E-F890-465F-989F-A9DB13F04874}" type="slidenum">
              <a:rPr lang="en-US" smtClean="0"/>
              <a:t>12</a:t>
            </a:fld>
            <a:endParaRPr lang="en-US"/>
          </a:p>
        </p:txBody>
      </p:sp>
    </p:spTree>
    <p:extLst>
      <p:ext uri="{BB962C8B-B14F-4D97-AF65-F5344CB8AC3E}">
        <p14:creationId xmlns:p14="http://schemas.microsoft.com/office/powerpoint/2010/main" val="2479421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ΚΛΕΙΝΟΥΜΕ</a:t>
            </a:r>
            <a:r>
              <a:rPr lang="el-GR" baseline="0" dirty="0"/>
              <a:t> ΜΕ ΤΑ ΛΟΓΙΑ ΕΝΟΣ ΕΝΗΛΙΚΑ ΜΕ ΑΥΤΙΣΜΟ...</a:t>
            </a:r>
            <a:endParaRPr lang="en-US" dirty="0"/>
          </a:p>
        </p:txBody>
      </p:sp>
      <p:sp>
        <p:nvSpPr>
          <p:cNvPr id="4" name="Slide Number Placeholder 3"/>
          <p:cNvSpPr>
            <a:spLocks noGrp="1"/>
          </p:cNvSpPr>
          <p:nvPr>
            <p:ph type="sldNum" sz="quarter" idx="10"/>
          </p:nvPr>
        </p:nvSpPr>
        <p:spPr/>
        <p:txBody>
          <a:bodyPr/>
          <a:lstStyle/>
          <a:p>
            <a:fld id="{6B968A9E-F890-465F-989F-A9DB13F04874}" type="slidenum">
              <a:rPr lang="en-US" smtClean="0"/>
              <a:t>13</a:t>
            </a:fld>
            <a:endParaRPr lang="en-US"/>
          </a:p>
        </p:txBody>
      </p:sp>
    </p:spTree>
    <p:extLst>
      <p:ext uri="{BB962C8B-B14F-4D97-AF65-F5344CB8AC3E}">
        <p14:creationId xmlns:p14="http://schemas.microsoft.com/office/powerpoint/2010/main" val="1576242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49753863-BFC7-4A86-8F98-49C8531CC9F2}"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E61C8-D3B1-4FCB-B31A-141B249CC2D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753863-BFC7-4A86-8F98-49C8531CC9F2}"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E61C8-D3B1-4FCB-B31A-141B249CC2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753863-BFC7-4A86-8F98-49C8531CC9F2}"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E61C8-D3B1-4FCB-B31A-141B249CC2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53863-BFC7-4A86-8F98-49C8531CC9F2}"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E61C8-D3B1-4FCB-B31A-141B249CC2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49753863-BFC7-4A86-8F98-49C8531CC9F2}"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E61C8-D3B1-4FCB-B31A-141B249CC2D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753863-BFC7-4A86-8F98-49C8531CC9F2}"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E61C8-D3B1-4FCB-B31A-141B249CC2D5}"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753863-BFC7-4A86-8F98-49C8531CC9F2}" type="datetimeFigureOut">
              <a:rPr lang="en-US" smtClean="0"/>
              <a:t>9/22/2022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E61C8-D3B1-4FCB-B31A-141B249CC2D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753863-BFC7-4A86-8F98-49C8531CC9F2}" type="datetimeFigureOut">
              <a:rPr lang="en-US" smtClean="0"/>
              <a:t>9/22/2022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E61C8-D3B1-4FCB-B31A-141B249CC2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53863-BFC7-4A86-8F98-49C8531CC9F2}" type="datetimeFigureOut">
              <a:rPr lang="en-US" smtClean="0"/>
              <a:t>9/22/2022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E61C8-D3B1-4FCB-B31A-141B249CC2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49753863-BFC7-4A86-8F98-49C8531CC9F2}" type="datetimeFigureOut">
              <a:rPr lang="en-US" smtClean="0"/>
              <a:t>9/22/2022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74E61C8-D3B1-4FCB-B31A-141B249CC2D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753863-BFC7-4A86-8F98-49C8531CC9F2}"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E61C8-D3B1-4FCB-B31A-141B249CC2D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9753863-BFC7-4A86-8F98-49C8531CC9F2}" type="datetimeFigureOut">
              <a:rPr lang="en-US" smtClean="0"/>
              <a:t>9/22/2022</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74E61C8-D3B1-4FCB-B31A-141B249CC2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crdownload"/><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s://www.youtube.com/watch?v=S6PPz9Z_LFk" TargetMode="External"/><Relationship Id="rId5" Type="http://schemas.openxmlformats.org/officeDocument/2006/relationships/hyperlink" Target="https://www.youtube.com/watch?v=vJb_bJKokVo" TargetMode="Externa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6143625"/>
            <a:ext cx="2232248" cy="7143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3501218"/>
            <a:ext cx="3131840" cy="3032665"/>
          </a:xfrm>
          <a:prstGeom prst="rect">
            <a:avLst/>
          </a:prstGeom>
        </p:spPr>
      </p:pic>
      <p:sp>
        <p:nvSpPr>
          <p:cNvPr id="8" name="Rectangle 7"/>
          <p:cNvSpPr/>
          <p:nvPr/>
        </p:nvSpPr>
        <p:spPr>
          <a:xfrm>
            <a:off x="539552" y="211025"/>
            <a:ext cx="4403771"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ΥΠΕΡΟΧΑ</a:t>
            </a:r>
          </a:p>
          <a:p>
            <a:pPr algn="ctr"/>
            <a:r>
              <a:rPr lang="el-G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ΔΙΑΦΟΡΕΤΙΚΟΙ</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7125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Ολοι ειμαστε υπεροχα διαφορετικοι</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8253" y="1100138"/>
            <a:ext cx="5369718" cy="3579812"/>
          </a:xfrm>
          <a:prstGeom prst="rect">
            <a:avLst/>
          </a:prstGeom>
        </p:spPr>
      </p:pic>
    </p:spTree>
    <p:extLst>
      <p:ext uri="{BB962C8B-B14F-4D97-AF65-F5344CB8AC3E}">
        <p14:creationId xmlns:p14="http://schemas.microsoft.com/office/powerpoint/2010/main" val="3104391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611560" y="360443"/>
            <a:ext cx="2448272" cy="1512168"/>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ΠΕΙΝΑΩ</a:t>
            </a:r>
          </a:p>
          <a:p>
            <a:pPr algn="ctr"/>
            <a:r>
              <a:rPr lang="el-GR" dirty="0"/>
              <a:t>ΔΙΨΑΩ</a:t>
            </a:r>
          </a:p>
          <a:p>
            <a:pPr algn="ctr"/>
            <a:r>
              <a:rPr lang="el-GR" dirty="0"/>
              <a:t>ΝΥΣΤΑΖΩ</a:t>
            </a:r>
            <a:endParaRPr lang="en-US" dirty="0"/>
          </a:p>
        </p:txBody>
      </p:sp>
      <p:sp>
        <p:nvSpPr>
          <p:cNvPr id="5" name="Cloud 4"/>
          <p:cNvSpPr/>
          <p:nvPr/>
        </p:nvSpPr>
        <p:spPr>
          <a:xfrm>
            <a:off x="5580112" y="188640"/>
            <a:ext cx="2448272" cy="1512168"/>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ΝΙΩΘΩ ΧΑΡΑ</a:t>
            </a:r>
          </a:p>
          <a:p>
            <a:pPr algn="ctr"/>
            <a:r>
              <a:rPr lang="el-GR" dirty="0"/>
              <a:t>ΛΥΠΗ</a:t>
            </a:r>
          </a:p>
          <a:p>
            <a:pPr algn="ctr"/>
            <a:r>
              <a:rPr lang="el-GR" dirty="0"/>
              <a:t>ΘΥΜΟ</a:t>
            </a:r>
          </a:p>
          <a:p>
            <a:pPr algn="ctr"/>
            <a:r>
              <a:rPr lang="el-GR" dirty="0"/>
              <a:t>ΑΓΧΟΣ</a:t>
            </a:r>
            <a:endParaRPr lang="en-US" dirty="0"/>
          </a:p>
        </p:txBody>
      </p:sp>
      <p:sp>
        <p:nvSpPr>
          <p:cNvPr id="6" name="Cloud 5"/>
          <p:cNvSpPr/>
          <p:nvPr/>
        </p:nvSpPr>
        <p:spPr>
          <a:xfrm>
            <a:off x="3563888" y="1988840"/>
            <a:ext cx="2448272" cy="1512168"/>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ΘΕΛΩ ΝΑ ΜΕ ΑΠΟΔΕΧΟΝΤΑΙΟΙ ΑΛΛΟΙ ΟΠΩΣ ΕΙΜΑΙ</a:t>
            </a:r>
            <a:endParaRPr lang="en-US" dirty="0"/>
          </a:p>
        </p:txBody>
      </p:sp>
      <p:sp>
        <p:nvSpPr>
          <p:cNvPr id="8" name="Cloud 7"/>
          <p:cNvSpPr/>
          <p:nvPr/>
        </p:nvSpPr>
        <p:spPr>
          <a:xfrm>
            <a:off x="755576" y="2924944"/>
            <a:ext cx="2808312" cy="1512168"/>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ΘΕΛΩ ΝΑ ΜΕ ΚΑΤΑΛΑΒΑΙΝΟΥΝ </a:t>
            </a:r>
            <a:endParaRPr lang="en-US" dirty="0"/>
          </a:p>
        </p:txBody>
      </p:sp>
      <p:sp>
        <p:nvSpPr>
          <p:cNvPr id="9" name="Cloud 8"/>
          <p:cNvSpPr/>
          <p:nvPr/>
        </p:nvSpPr>
        <p:spPr>
          <a:xfrm>
            <a:off x="6444208" y="2901783"/>
            <a:ext cx="2448272" cy="1512168"/>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ΘΕΛΩ ΝΑ ΑΙΣΘΑΝΟΜΑΙ ΑΣΦΑΛΗΣ</a:t>
            </a:r>
            <a:endParaRPr lang="en-US" dirty="0"/>
          </a:p>
        </p:txBody>
      </p:sp>
      <p:sp>
        <p:nvSpPr>
          <p:cNvPr id="10" name="Title 1"/>
          <p:cNvSpPr txBox="1">
            <a:spLocks/>
          </p:cNvSpPr>
          <p:nvPr/>
        </p:nvSpPr>
        <p:spPr>
          <a:xfrm>
            <a:off x="827584" y="5805264"/>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l-GR" dirty="0"/>
              <a:t>Εχουμε ομωσ κατι κοινο....</a:t>
            </a:r>
            <a:endParaRPr lang="en-US" dirty="0"/>
          </a:p>
        </p:txBody>
      </p:sp>
    </p:spTree>
    <p:extLst>
      <p:ext uri="{BB962C8B-B14F-4D97-AF65-F5344CB8AC3E}">
        <p14:creationId xmlns:p14="http://schemas.microsoft.com/office/powerpoint/2010/main" val="3150410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5085184"/>
            <a:ext cx="8064896" cy="369332"/>
          </a:xfrm>
          <a:prstGeom prst="rect">
            <a:avLst/>
          </a:prstGeom>
        </p:spPr>
        <p:txBody>
          <a:bodyPr wrap="square">
            <a:spAutoFit/>
          </a:bodyPr>
          <a:lstStyle/>
          <a:p>
            <a:pPr fontAlgn="base"/>
            <a:r>
              <a:rPr lang="en-GB" dirty="0"/>
              <a:t>	</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63835"/>
            <a:ext cx="4862569" cy="4382566"/>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188640"/>
            <a:ext cx="5040560" cy="3693664"/>
          </a:xfrm>
          <a:prstGeom prst="rect">
            <a:avLst/>
          </a:prstGeom>
        </p:spPr>
      </p:pic>
      <p:sp>
        <p:nvSpPr>
          <p:cNvPr id="26" name="Rectangle 25"/>
          <p:cNvSpPr/>
          <p:nvPr/>
        </p:nvSpPr>
        <p:spPr>
          <a:xfrm>
            <a:off x="195110" y="5229200"/>
            <a:ext cx="8808207" cy="1569660"/>
          </a:xfrm>
          <a:prstGeom prst="rect">
            <a:avLst/>
          </a:prstGeom>
        </p:spPr>
        <p:txBody>
          <a:bodyPr wrap="square">
            <a:spAutoFit/>
          </a:bodyPr>
          <a:lstStyle/>
          <a:p>
            <a:r>
              <a:rPr lang="el-GR" sz="1600" dirty="0"/>
              <a:t>Πριν πολλά πολλά χρόνια, ένας Αμερικάνος ψυχολόγος, ο Maslow δημιούργησε μια κλίμακα αναγκών, που έγινε  διάσημη ως </a:t>
            </a:r>
            <a:r>
              <a:rPr lang="el-GR" sz="1600" b="1" dirty="0"/>
              <a:t>η πυραμίδα των αναγκών</a:t>
            </a:r>
            <a:r>
              <a:rPr lang="el-GR" sz="1600" dirty="0"/>
              <a:t>. Οι βασικές ανάγκες επιβίωσης βρίσκονται στη βάση της πυραμίδας και κάθε ένα επίπεδο της πυραμίδας είναι μια κατηγορία αναγκών που πρέπει να καλυφθεί ώστε να μπορέσει το άτομο να φτάσει στην «αυτοπραγμάτωση» δηλαδή να μπορέσει να δείξει όλο το δυναμικό του και να γίνει ο καλύτερος που μπορεί».</a:t>
            </a:r>
            <a:br>
              <a:rPr lang="el-GR" sz="1600" dirty="0"/>
            </a:br>
            <a:endParaRPr lang="en-US" sz="1600" dirty="0"/>
          </a:p>
        </p:txBody>
      </p:sp>
    </p:spTree>
    <p:extLst>
      <p:ext uri="{BB962C8B-B14F-4D97-AF65-F5344CB8AC3E}">
        <p14:creationId xmlns:p14="http://schemas.microsoft.com/office/powerpoint/2010/main" val="339488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1473277"/>
            <a:ext cx="6030416"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l-GR" dirty="0">
                <a:latin typeface="Comic Sans MS" pitchFamily="66" charset="0"/>
              </a:rPr>
              <a:t>Για να</a:t>
            </a:r>
            <a:r>
              <a:rPr lang="en-US" dirty="0">
                <a:latin typeface="Comic Sans MS" pitchFamily="66" charset="0"/>
              </a:rPr>
              <a:t>  </a:t>
            </a:r>
            <a:r>
              <a:rPr lang="el-GR" dirty="0">
                <a:latin typeface="Comic Sans MS" pitchFamily="66" charset="0"/>
              </a:rPr>
              <a:t>με βοηθήσεις, μην</a:t>
            </a:r>
            <a:r>
              <a:rPr lang="en-US" dirty="0">
                <a:latin typeface="Comic Sans MS" pitchFamily="66" charset="0"/>
              </a:rPr>
              <a:t> </a:t>
            </a:r>
            <a:r>
              <a:rPr lang="el-GR" dirty="0">
                <a:latin typeface="Comic Sans MS" pitchFamily="66" charset="0"/>
              </a:rPr>
              <a:t>προσπαθείς να </a:t>
            </a:r>
            <a:r>
              <a:rPr lang="el-GR" b="1" dirty="0">
                <a:solidFill>
                  <a:schemeClr val="tx1"/>
                </a:solidFill>
                <a:latin typeface="Comic Sans MS" pitchFamily="66" charset="0"/>
              </a:rPr>
              <a:t>με</a:t>
            </a:r>
            <a:r>
              <a:rPr lang="en-US" b="1" dirty="0">
                <a:solidFill>
                  <a:schemeClr val="tx1"/>
                </a:solidFill>
                <a:latin typeface="Comic Sans MS" pitchFamily="66" charset="0"/>
              </a:rPr>
              <a:t> </a:t>
            </a:r>
            <a:r>
              <a:rPr lang="el-GR" b="1" dirty="0">
                <a:solidFill>
                  <a:schemeClr val="tx1"/>
                </a:solidFill>
                <a:latin typeface="Comic Sans MS" pitchFamily="66" charset="0"/>
              </a:rPr>
              <a:t>αλλάξεις</a:t>
            </a:r>
            <a:r>
              <a:rPr lang="en-US" b="1" dirty="0">
                <a:solidFill>
                  <a:schemeClr val="tx1"/>
                </a:solidFill>
                <a:latin typeface="Comic Sans MS" pitchFamily="66" charset="0"/>
              </a:rPr>
              <a:t> </a:t>
            </a:r>
            <a:r>
              <a:rPr lang="el-GR" dirty="0">
                <a:latin typeface="Comic Sans MS" pitchFamily="66" charset="0"/>
              </a:rPr>
              <a:t>για να ταιριάξω στον κόσμο σου. Μην</a:t>
            </a:r>
            <a:r>
              <a:rPr lang="en-US" dirty="0">
                <a:latin typeface="Comic Sans MS" pitchFamily="66" charset="0"/>
              </a:rPr>
              <a:t> </a:t>
            </a:r>
            <a:r>
              <a:rPr lang="el-GR" dirty="0">
                <a:latin typeface="Comic Sans MS" pitchFamily="66" charset="0"/>
              </a:rPr>
              <a:t>προσπαθήσεις να με περιορίσεις σε κάποιο μικρό</a:t>
            </a:r>
            <a:r>
              <a:rPr lang="en-US" dirty="0">
                <a:latin typeface="Comic Sans MS" pitchFamily="66" charset="0"/>
              </a:rPr>
              <a:t> </a:t>
            </a:r>
            <a:r>
              <a:rPr lang="el-GR" dirty="0">
                <a:latin typeface="Comic Sans MS" pitchFamily="66" charset="0"/>
              </a:rPr>
              <a:t>μέρος</a:t>
            </a:r>
            <a:r>
              <a:rPr lang="en-US" dirty="0">
                <a:latin typeface="Comic Sans MS" pitchFamily="66" charset="0"/>
              </a:rPr>
              <a:t> </a:t>
            </a:r>
            <a:r>
              <a:rPr lang="el-GR" dirty="0">
                <a:latin typeface="Comic Sans MS" pitchFamily="66" charset="0"/>
              </a:rPr>
              <a:t>του κόσμου</a:t>
            </a:r>
            <a:r>
              <a:rPr lang="en-US" dirty="0">
                <a:latin typeface="Comic Sans MS" pitchFamily="66" charset="0"/>
              </a:rPr>
              <a:t> </a:t>
            </a:r>
            <a:r>
              <a:rPr lang="el-GR" dirty="0">
                <a:latin typeface="Comic Sans MS" pitchFamily="66" charset="0"/>
              </a:rPr>
              <a:t>που μπορείς να ελέγξεις</a:t>
            </a:r>
            <a:r>
              <a:rPr lang="en-US" dirty="0">
                <a:latin typeface="Comic Sans MS" pitchFamily="66" charset="0"/>
              </a:rPr>
              <a:t> </a:t>
            </a:r>
            <a:r>
              <a:rPr lang="el-GR" dirty="0">
                <a:latin typeface="Comic Sans MS" pitchFamily="66" charset="0"/>
              </a:rPr>
              <a:t>ώστε</a:t>
            </a:r>
            <a:r>
              <a:rPr lang="en-US" dirty="0">
                <a:latin typeface="Comic Sans MS" pitchFamily="66" charset="0"/>
              </a:rPr>
              <a:t> </a:t>
            </a:r>
            <a:r>
              <a:rPr lang="el-GR" dirty="0">
                <a:latin typeface="Comic Sans MS" pitchFamily="66" charset="0"/>
              </a:rPr>
              <a:t>να </a:t>
            </a:r>
            <a:r>
              <a:rPr lang="el-GR" b="1" dirty="0">
                <a:latin typeface="Comic Sans MS" pitchFamily="66" charset="0"/>
              </a:rPr>
              <a:t>με</a:t>
            </a:r>
            <a:r>
              <a:rPr lang="en-US" b="1" dirty="0">
                <a:latin typeface="Comic Sans MS" pitchFamily="66" charset="0"/>
              </a:rPr>
              <a:t> </a:t>
            </a:r>
            <a:r>
              <a:rPr lang="el-GR" b="1" dirty="0">
                <a:latin typeface="Comic Sans MS" pitchFamily="66" charset="0"/>
              </a:rPr>
              <a:t>χωρέσει</a:t>
            </a:r>
            <a:r>
              <a:rPr lang="el-GR" dirty="0">
                <a:latin typeface="Comic Sans MS" pitchFamily="66" charset="0"/>
              </a:rPr>
              <a:t>.Δώσε μου τη</a:t>
            </a:r>
            <a:r>
              <a:rPr lang="en-US" dirty="0">
                <a:latin typeface="Comic Sans MS" pitchFamily="66" charset="0"/>
              </a:rPr>
              <a:t> </a:t>
            </a:r>
            <a:r>
              <a:rPr lang="el-GR" dirty="0">
                <a:latin typeface="Comic Sans MS" pitchFamily="66" charset="0"/>
              </a:rPr>
              <a:t>δυνατότητα</a:t>
            </a:r>
            <a:r>
              <a:rPr lang="en-US" dirty="0">
                <a:latin typeface="Comic Sans MS" pitchFamily="66" charset="0"/>
              </a:rPr>
              <a:t> </a:t>
            </a:r>
            <a:r>
              <a:rPr lang="el-GR" dirty="0">
                <a:latin typeface="Comic Sans MS" pitchFamily="66" charset="0"/>
              </a:rPr>
              <a:t>να</a:t>
            </a:r>
            <a:r>
              <a:rPr lang="en-US" dirty="0">
                <a:latin typeface="Comic Sans MS" pitchFamily="66" charset="0"/>
              </a:rPr>
              <a:t> </a:t>
            </a:r>
            <a:r>
              <a:rPr lang="el-GR" dirty="0">
                <a:latin typeface="Comic Sans MS" pitchFamily="66" charset="0"/>
              </a:rPr>
              <a:t>με</a:t>
            </a:r>
            <a:r>
              <a:rPr lang="en-US" dirty="0">
                <a:latin typeface="Comic Sans MS" pitchFamily="66" charset="0"/>
              </a:rPr>
              <a:t> </a:t>
            </a:r>
            <a:r>
              <a:rPr lang="el-GR" dirty="0">
                <a:latin typeface="Comic Sans MS" pitchFamily="66" charset="0"/>
              </a:rPr>
              <a:t>συναντήσεις</a:t>
            </a:r>
            <a:r>
              <a:rPr lang="en-US" dirty="0">
                <a:latin typeface="Comic Sans MS" pitchFamily="66" charset="0"/>
              </a:rPr>
              <a:t> </a:t>
            </a:r>
            <a:r>
              <a:rPr lang="el-GR" dirty="0">
                <a:latin typeface="Comic Sans MS" pitchFamily="66" charset="0"/>
              </a:rPr>
              <a:t>με </a:t>
            </a:r>
            <a:r>
              <a:rPr lang="el-GR" b="1" dirty="0">
                <a:latin typeface="Comic Sans MS" pitchFamily="66" charset="0"/>
              </a:rPr>
              <a:t>δικούς μου όρους</a:t>
            </a:r>
            <a:r>
              <a:rPr lang="en-US" b="1" dirty="0">
                <a:latin typeface="Comic Sans MS" pitchFamily="66" charset="0"/>
              </a:rPr>
              <a:t> </a:t>
            </a:r>
            <a:r>
              <a:rPr lang="el-GR" dirty="0">
                <a:latin typeface="Comic Sans MS" pitchFamily="66" charset="0"/>
              </a:rPr>
              <a:t>και παραδέξου</a:t>
            </a:r>
            <a:r>
              <a:rPr lang="en-US" dirty="0">
                <a:latin typeface="Comic Sans MS" pitchFamily="66" charset="0"/>
              </a:rPr>
              <a:t> </a:t>
            </a:r>
            <a:r>
              <a:rPr lang="el-GR" dirty="0">
                <a:latin typeface="Comic Sans MS" pitchFamily="66" charset="0"/>
              </a:rPr>
              <a:t>ότι</a:t>
            </a:r>
            <a:r>
              <a:rPr lang="en-US" dirty="0">
                <a:latin typeface="Comic Sans MS" pitchFamily="66" charset="0"/>
              </a:rPr>
              <a:t> </a:t>
            </a:r>
            <a:r>
              <a:rPr lang="el-GR" dirty="0">
                <a:latin typeface="Comic Sans MS" pitchFamily="66" charset="0"/>
              </a:rPr>
              <a:t>είμαστε</a:t>
            </a:r>
            <a:r>
              <a:rPr lang="en-US" dirty="0">
                <a:latin typeface="Comic Sans MS" pitchFamily="66" charset="0"/>
              </a:rPr>
              <a:t> </a:t>
            </a:r>
            <a:r>
              <a:rPr lang="el-GR" b="1" dirty="0">
                <a:latin typeface="Comic Sans MS" pitchFamily="66" charset="0"/>
              </a:rPr>
              <a:t>εξίσου</a:t>
            </a:r>
            <a:r>
              <a:rPr lang="en-US" b="1" dirty="0">
                <a:latin typeface="Comic Sans MS" pitchFamily="66" charset="0"/>
              </a:rPr>
              <a:t> </a:t>
            </a:r>
            <a:r>
              <a:rPr lang="el-GR" b="1" dirty="0">
                <a:latin typeface="Comic Sans MS" pitchFamily="66" charset="0"/>
              </a:rPr>
              <a:t>διαφορετικοί</a:t>
            </a:r>
            <a:r>
              <a:rPr lang="en-US" b="1" dirty="0">
                <a:latin typeface="Comic Sans MS" pitchFamily="66" charset="0"/>
              </a:rPr>
              <a:t> </a:t>
            </a:r>
            <a:r>
              <a:rPr lang="el-GR" dirty="0">
                <a:latin typeface="Comic Sans MS" pitchFamily="66" charset="0"/>
              </a:rPr>
              <a:t>μεταξύ μας και</a:t>
            </a:r>
            <a:r>
              <a:rPr lang="en-US" dirty="0">
                <a:latin typeface="Comic Sans MS" pitchFamily="66" charset="0"/>
              </a:rPr>
              <a:t> </a:t>
            </a:r>
            <a:r>
              <a:rPr lang="el-GR" dirty="0">
                <a:latin typeface="Comic Sans MS" pitchFamily="66" charset="0"/>
              </a:rPr>
              <a:t>ότι</a:t>
            </a:r>
            <a:r>
              <a:rPr lang="en-US" dirty="0">
                <a:latin typeface="Comic Sans MS" pitchFamily="66" charset="0"/>
              </a:rPr>
              <a:t> </a:t>
            </a:r>
            <a:r>
              <a:rPr lang="el-GR" dirty="0">
                <a:latin typeface="Comic Sans MS" pitchFamily="66" charset="0"/>
              </a:rPr>
              <a:t>ο</a:t>
            </a:r>
            <a:r>
              <a:rPr lang="en-US" dirty="0">
                <a:latin typeface="Comic Sans MS" pitchFamily="66" charset="0"/>
              </a:rPr>
              <a:t> </a:t>
            </a:r>
            <a:r>
              <a:rPr lang="el-GR" dirty="0">
                <a:latin typeface="Comic Sans MS" pitchFamily="66" charset="0"/>
              </a:rPr>
              <a:t>δικός μου</a:t>
            </a:r>
            <a:r>
              <a:rPr lang="en-US" dirty="0">
                <a:latin typeface="Comic Sans MS" pitchFamily="66" charset="0"/>
              </a:rPr>
              <a:t> </a:t>
            </a:r>
            <a:r>
              <a:rPr lang="el-GR" dirty="0">
                <a:latin typeface="Comic Sans MS" pitchFamily="66" charset="0"/>
              </a:rPr>
              <a:t>τρόπος</a:t>
            </a:r>
            <a:r>
              <a:rPr lang="en-US" dirty="0">
                <a:latin typeface="Comic Sans MS" pitchFamily="66" charset="0"/>
              </a:rPr>
              <a:t> </a:t>
            </a:r>
            <a:r>
              <a:rPr lang="el-GR" dirty="0">
                <a:latin typeface="Comic Sans MS" pitchFamily="66" charset="0"/>
              </a:rPr>
              <a:t>ύπαρξης</a:t>
            </a:r>
            <a:r>
              <a:rPr lang="en-US" dirty="0">
                <a:latin typeface="Comic Sans MS" pitchFamily="66" charset="0"/>
              </a:rPr>
              <a:t> </a:t>
            </a:r>
            <a:r>
              <a:rPr lang="el-GR" dirty="0">
                <a:latin typeface="Comic Sans MS" pitchFamily="66" charset="0"/>
              </a:rPr>
              <a:t>δεν είναι</a:t>
            </a:r>
            <a:r>
              <a:rPr lang="en-US" dirty="0">
                <a:latin typeface="Comic Sans MS" pitchFamily="66" charset="0"/>
              </a:rPr>
              <a:t> </a:t>
            </a:r>
            <a:r>
              <a:rPr lang="el-GR" dirty="0">
                <a:latin typeface="Comic Sans MS" pitchFamily="66" charset="0"/>
              </a:rPr>
              <a:t>απλώς</a:t>
            </a:r>
            <a:r>
              <a:rPr lang="en-US" dirty="0">
                <a:latin typeface="Comic Sans MS" pitchFamily="66" charset="0"/>
              </a:rPr>
              <a:t> </a:t>
            </a:r>
            <a:r>
              <a:rPr lang="el-GR" dirty="0">
                <a:latin typeface="Comic Sans MS" pitchFamily="66" charset="0"/>
              </a:rPr>
              <a:t>“ελαττωματική”εκδοχή</a:t>
            </a:r>
            <a:r>
              <a:rPr lang="en-US" dirty="0">
                <a:latin typeface="Comic Sans MS" pitchFamily="66" charset="0"/>
              </a:rPr>
              <a:t> </a:t>
            </a:r>
            <a:r>
              <a:rPr lang="el-GR" dirty="0">
                <a:latin typeface="Comic Sans MS" pitchFamily="66" charset="0"/>
              </a:rPr>
              <a:t>του δικού σου</a:t>
            </a:r>
            <a:r>
              <a:rPr lang="en-US" dirty="0">
                <a:latin typeface="Comic Sans MS" pitchFamily="66" charset="0"/>
              </a:rPr>
              <a:t> </a:t>
            </a:r>
            <a:r>
              <a:rPr lang="el-GR" dirty="0">
                <a:latin typeface="Comic Sans MS" pitchFamily="66" charset="0"/>
              </a:rPr>
              <a:t>τρόπου».</a:t>
            </a:r>
            <a:endParaRPr lang="en-US" dirty="0">
              <a:latin typeface="Comic Sans MS" pitchFamily="66" charset="0"/>
            </a:endParaRPr>
          </a:p>
          <a:p>
            <a:endParaRPr lang="en-US" dirty="0"/>
          </a:p>
          <a:p>
            <a:r>
              <a:rPr lang="en-US" dirty="0"/>
              <a:t>Jim Sinclair, 1998</a:t>
            </a:r>
          </a:p>
        </p:txBody>
      </p:sp>
    </p:spTree>
    <p:extLst>
      <p:ext uri="{BB962C8B-B14F-4D97-AF65-F5344CB8AC3E}">
        <p14:creationId xmlns:p14="http://schemas.microsoft.com/office/powerpoint/2010/main" val="4128971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04231" y="1772816"/>
            <a:ext cx="7520940" cy="548640"/>
          </a:xfrm>
        </p:spPr>
        <p:txBody>
          <a:bodyPr>
            <a:normAutofit fontScale="90000"/>
          </a:bodyPr>
          <a:lstStyle/>
          <a:p>
            <a:br>
              <a:rPr lang="el-GR" dirty="0"/>
            </a:br>
            <a:r>
              <a:rPr lang="el-GR" dirty="0"/>
              <a:t>ΠΟΙΚΙΛΟΤΗΤΑ &amp; ΠΟΙΚΙΛΟΜΟΡΦΙΑ</a:t>
            </a:r>
            <a:endParaRPr lang="en-US" dirty="0"/>
          </a:p>
        </p:txBody>
      </p:sp>
      <p:sp>
        <p:nvSpPr>
          <p:cNvPr id="7" name="TextBox 6"/>
          <p:cNvSpPr txBox="1"/>
          <p:nvPr/>
        </p:nvSpPr>
        <p:spPr>
          <a:xfrm>
            <a:off x="1475656" y="3717032"/>
            <a:ext cx="5976664" cy="369332"/>
          </a:xfrm>
          <a:prstGeom prst="rect">
            <a:avLst/>
          </a:prstGeom>
          <a:noFill/>
        </p:spPr>
        <p:txBody>
          <a:bodyPr wrap="square" rtlCol="0">
            <a:spAutoFit/>
          </a:bodyPr>
          <a:lstStyle/>
          <a:p>
            <a:r>
              <a:rPr lang="el-GR" dirty="0"/>
              <a:t>ΤΟ ΒΑΣΙΚΟ ΧΑΡΑΚΤΗΡΙΣΤΙΚΟ ΤΗΣ ΖΩΗΣ ΣΤΟΝ ΠΛΑΝΗΤΗ....</a:t>
            </a:r>
            <a:endParaRPr lang="en-US" dirty="0"/>
          </a:p>
        </p:txBody>
      </p:sp>
    </p:spTree>
    <p:extLst>
      <p:ext uri="{BB962C8B-B14F-4D97-AF65-F5344CB8AC3E}">
        <p14:creationId xmlns:p14="http://schemas.microsoft.com/office/powerpoint/2010/main" val="3598650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5576" y="2636912"/>
            <a:ext cx="2789957" cy="2304256"/>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08104" y="2636912"/>
            <a:ext cx="2143125" cy="2143125"/>
          </a:xfrm>
        </p:spPr>
      </p:pic>
      <p:sp>
        <p:nvSpPr>
          <p:cNvPr id="4" name="Title 3"/>
          <p:cNvSpPr>
            <a:spLocks noGrp="1"/>
          </p:cNvSpPr>
          <p:nvPr>
            <p:ph type="title"/>
          </p:nvPr>
        </p:nvSpPr>
        <p:spPr>
          <a:xfrm>
            <a:off x="457200" y="274638"/>
            <a:ext cx="8229600" cy="1138138"/>
          </a:xfrm>
        </p:spPr>
        <p:txBody>
          <a:bodyPr>
            <a:normAutofit/>
          </a:bodyPr>
          <a:lstStyle/>
          <a:p>
            <a:pPr algn="ctr"/>
            <a:r>
              <a:rPr lang="el-GR" sz="1800" dirty="0"/>
              <a:t>Βιοποικιλοτητα- βιολογικη ποικιλοτητα</a:t>
            </a:r>
            <a:br>
              <a:rPr lang="en-US" sz="1800" dirty="0"/>
            </a:br>
            <a:endParaRPr lang="en-US" sz="1800" dirty="0"/>
          </a:p>
        </p:txBody>
      </p:sp>
      <p:sp>
        <p:nvSpPr>
          <p:cNvPr id="5" name="Horizontal Scroll 4"/>
          <p:cNvSpPr/>
          <p:nvPr/>
        </p:nvSpPr>
        <p:spPr>
          <a:xfrm>
            <a:off x="192826" y="5373216"/>
            <a:ext cx="8496944" cy="1286852"/>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dirty="0"/>
              <a:t>Πολλά και διαφορετικά είδη φυτών, ζώων, οικοσυστημάτα.</a:t>
            </a:r>
          </a:p>
          <a:p>
            <a:pPr algn="ctr"/>
            <a:r>
              <a:rPr lang="el-GR" dirty="0"/>
              <a:t>Πολλές και διαφορετικές εθνικότητες, πολιτισμοί, θρησκείες, </a:t>
            </a:r>
          </a:p>
          <a:p>
            <a:pPr algn="ctr"/>
            <a:endParaRPr lang="en-US" dirty="0"/>
          </a:p>
        </p:txBody>
      </p:sp>
      <p:sp>
        <p:nvSpPr>
          <p:cNvPr id="2" name="Rectangle 1"/>
          <p:cNvSpPr/>
          <p:nvPr/>
        </p:nvSpPr>
        <p:spPr>
          <a:xfrm>
            <a:off x="395536" y="1268760"/>
            <a:ext cx="8136904" cy="923330"/>
          </a:xfrm>
          <a:prstGeom prst="rect">
            <a:avLst/>
          </a:prstGeom>
        </p:spPr>
        <p:txBody>
          <a:bodyPr wrap="square">
            <a:spAutoFit/>
          </a:bodyPr>
          <a:lstStyle/>
          <a:p>
            <a:r>
              <a:rPr lang="el-GR" dirty="0"/>
              <a:t> Πρόκειται για την ποικιλία της ζωής σε όλες τις μορφές της (φυτά, ζώα, μύκητες κ.λ.π.) και σε όλα τα επίπεδα οργάνωσής της (γονίδια, οργανισμοί, οικοσυστήματα).</a:t>
            </a:r>
          </a:p>
          <a:p>
            <a:r>
              <a:rPr lang="el-GR" dirty="0"/>
              <a:t>Η έννοια της βιοποικιλότητας αγκαλιάζει, συνεπώς, όλη τη ζωή στη Γη.</a:t>
            </a:r>
          </a:p>
        </p:txBody>
      </p:sp>
    </p:spTree>
    <p:extLst>
      <p:ext uri="{BB962C8B-B14F-4D97-AF65-F5344CB8AC3E}">
        <p14:creationId xmlns:p14="http://schemas.microsoft.com/office/powerpoint/2010/main" val="98966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2231318" cy="210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846" y="1828540"/>
            <a:ext cx="1598828" cy="155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201886"/>
            <a:ext cx="35528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87624" y="4653136"/>
            <a:ext cx="1368152" cy="369332"/>
          </a:xfrm>
          <a:prstGeom prst="rect">
            <a:avLst/>
          </a:prstGeom>
          <a:noFill/>
        </p:spPr>
        <p:txBody>
          <a:bodyPr wrap="square" rtlCol="0">
            <a:spAutoFit/>
          </a:bodyPr>
          <a:lstStyle/>
          <a:p>
            <a:r>
              <a:rPr lang="el-GR" dirty="0"/>
              <a:t>νευρο</a:t>
            </a:r>
            <a:endParaRPr lang="en-US" dirty="0"/>
          </a:p>
        </p:txBody>
      </p:sp>
      <p:sp>
        <p:nvSpPr>
          <p:cNvPr id="3" name="TextBox 2"/>
          <p:cNvSpPr txBox="1"/>
          <p:nvPr/>
        </p:nvSpPr>
        <p:spPr>
          <a:xfrm>
            <a:off x="5940152" y="4509120"/>
            <a:ext cx="2232248" cy="369332"/>
          </a:xfrm>
          <a:prstGeom prst="rect">
            <a:avLst/>
          </a:prstGeom>
          <a:noFill/>
        </p:spPr>
        <p:txBody>
          <a:bodyPr wrap="square" rtlCol="0">
            <a:spAutoFit/>
          </a:bodyPr>
          <a:lstStyle/>
          <a:p>
            <a:r>
              <a:rPr lang="el-GR" dirty="0"/>
              <a:t>ποικιλότητα</a:t>
            </a:r>
            <a:endParaRPr lang="en-US" dirty="0"/>
          </a:p>
        </p:txBody>
      </p:sp>
      <p:sp>
        <p:nvSpPr>
          <p:cNvPr id="4" name="Horizontal Scroll 3"/>
          <p:cNvSpPr/>
          <p:nvPr/>
        </p:nvSpPr>
        <p:spPr>
          <a:xfrm>
            <a:off x="192826" y="5373216"/>
            <a:ext cx="8496944" cy="1286852"/>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dirty="0"/>
              <a:t>Πολλοί και διαφορετικοί τρόποι σκέψης, επικοινωνίας, κοινωνικότητας, συναισθηματικής και αισθητηριακής επεξεργασίας!</a:t>
            </a:r>
            <a:endParaRPr lang="en-US" dirty="0"/>
          </a:p>
        </p:txBody>
      </p:sp>
    </p:spTree>
    <p:extLst>
      <p:ext uri="{BB962C8B-B14F-4D97-AF65-F5344CB8AC3E}">
        <p14:creationId xmlns:p14="http://schemas.microsoft.com/office/powerpoint/2010/main" val="245875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33249"/>
            <a:ext cx="4806478" cy="4878455"/>
          </a:xfrm>
          <a:prstGeom prst="rect">
            <a:avLst/>
          </a:prstGeom>
        </p:spPr>
      </p:pic>
      <p:sp>
        <p:nvSpPr>
          <p:cNvPr id="3" name="TextBox 2"/>
          <p:cNvSpPr txBox="1"/>
          <p:nvPr/>
        </p:nvSpPr>
        <p:spPr>
          <a:xfrm>
            <a:off x="1907704" y="5373216"/>
            <a:ext cx="5472608" cy="646331"/>
          </a:xfrm>
          <a:prstGeom prst="rect">
            <a:avLst/>
          </a:prstGeom>
          <a:noFill/>
        </p:spPr>
        <p:txBody>
          <a:bodyPr wrap="square" rtlCol="0">
            <a:spAutoFit/>
          </a:bodyPr>
          <a:lstStyle/>
          <a:p>
            <a:pPr algn="ctr"/>
            <a:r>
              <a:rPr lang="el-GR" b="1" dirty="0">
                <a:solidFill>
                  <a:schemeClr val="bg1"/>
                </a:solidFill>
              </a:rPr>
              <a:t>ΜΟΝΟ ΚΑΠΟΙΕΣ ΑΠΟ ΤΙΣ ΜΟΡΦΕΣ  ΔΙΑΦΟΡΕΤΙΚΟΤΗΤ</a:t>
            </a:r>
            <a:r>
              <a:rPr lang="en-GB" b="1" dirty="0">
                <a:solidFill>
                  <a:schemeClr val="bg1"/>
                </a:solidFill>
              </a:rPr>
              <a:t>A</a:t>
            </a:r>
            <a:r>
              <a:rPr lang="el-GR" b="1" dirty="0">
                <a:solidFill>
                  <a:schemeClr val="bg1"/>
                </a:solidFill>
              </a:rPr>
              <a:t>Σ</a:t>
            </a:r>
            <a:endParaRPr lang="en-US" b="1" dirty="0">
              <a:solidFill>
                <a:schemeClr val="bg1"/>
              </a:solidFill>
            </a:endParaRPr>
          </a:p>
        </p:txBody>
      </p:sp>
      <p:sp>
        <p:nvSpPr>
          <p:cNvPr id="4" name="Cloud 3"/>
          <p:cNvSpPr/>
          <p:nvPr/>
        </p:nvSpPr>
        <p:spPr>
          <a:xfrm>
            <a:off x="395536" y="764704"/>
            <a:ext cx="1800200" cy="648072"/>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dirty="0"/>
              <a:t>Αυτισμός</a:t>
            </a:r>
            <a:endParaRPr lang="en-US" dirty="0"/>
          </a:p>
        </p:txBody>
      </p:sp>
      <p:sp>
        <p:nvSpPr>
          <p:cNvPr id="5" name="Cloud 4"/>
          <p:cNvSpPr/>
          <p:nvPr/>
        </p:nvSpPr>
        <p:spPr>
          <a:xfrm>
            <a:off x="395536" y="1772816"/>
            <a:ext cx="1440160" cy="1152128"/>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dirty="0"/>
              <a:t>ΔΕΠΠΥ</a:t>
            </a:r>
            <a:endParaRPr lang="en-US" dirty="0"/>
          </a:p>
        </p:txBody>
      </p:sp>
      <p:sp>
        <p:nvSpPr>
          <p:cNvPr id="6" name="Cloud 5"/>
          <p:cNvSpPr/>
          <p:nvPr/>
        </p:nvSpPr>
        <p:spPr>
          <a:xfrm>
            <a:off x="68931" y="3576852"/>
            <a:ext cx="2088232" cy="100811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sz="1400" dirty="0" err="1"/>
              <a:t>Δυσαριθμησία</a:t>
            </a:r>
            <a:endParaRPr lang="en-US" sz="1400" dirty="0"/>
          </a:p>
        </p:txBody>
      </p:sp>
      <p:sp>
        <p:nvSpPr>
          <p:cNvPr id="7" name="Cloud 6"/>
          <p:cNvSpPr/>
          <p:nvPr/>
        </p:nvSpPr>
        <p:spPr>
          <a:xfrm>
            <a:off x="6480212" y="3903592"/>
            <a:ext cx="1800200" cy="100811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dirty="0"/>
              <a:t>Δυσλεξία</a:t>
            </a:r>
            <a:endParaRPr lang="en-US" dirty="0"/>
          </a:p>
        </p:txBody>
      </p:sp>
      <p:sp>
        <p:nvSpPr>
          <p:cNvPr id="8" name="Cloud 7"/>
          <p:cNvSpPr/>
          <p:nvPr/>
        </p:nvSpPr>
        <p:spPr>
          <a:xfrm>
            <a:off x="6858198" y="1968420"/>
            <a:ext cx="1800200" cy="100811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Cloud 8"/>
          <p:cNvSpPr/>
          <p:nvPr/>
        </p:nvSpPr>
        <p:spPr>
          <a:xfrm>
            <a:off x="6822856" y="332656"/>
            <a:ext cx="1800200" cy="100811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sz="1600" dirty="0"/>
              <a:t>Δυσπραξία</a:t>
            </a:r>
            <a:endParaRPr lang="en-US" sz="1600" dirty="0"/>
          </a:p>
        </p:txBody>
      </p:sp>
      <p:sp>
        <p:nvSpPr>
          <p:cNvPr id="10" name="TextBox 9"/>
          <p:cNvSpPr txBox="1"/>
          <p:nvPr/>
        </p:nvSpPr>
        <p:spPr>
          <a:xfrm>
            <a:off x="7164288" y="2149310"/>
            <a:ext cx="1368152" cy="646331"/>
          </a:xfrm>
          <a:prstGeom prst="rect">
            <a:avLst/>
          </a:prstGeom>
          <a:noFill/>
        </p:spPr>
        <p:txBody>
          <a:bodyPr wrap="square" rtlCol="0">
            <a:spAutoFit/>
          </a:bodyPr>
          <a:lstStyle/>
          <a:p>
            <a:r>
              <a:rPr lang="el-GR" dirty="0"/>
              <a:t>Σύνδρομο Τουρέτ</a:t>
            </a:r>
            <a:endParaRPr lang="en-US" dirty="0"/>
          </a:p>
        </p:txBody>
      </p:sp>
    </p:spTree>
    <p:extLst>
      <p:ext uri="{BB962C8B-B14F-4D97-AF65-F5344CB8AC3E}">
        <p14:creationId xmlns:p14="http://schemas.microsoft.com/office/powerpoint/2010/main" val="982149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6775"/>
          <a:stretch/>
        </p:blipFill>
        <p:spPr>
          <a:xfrm>
            <a:off x="2673188" y="4941168"/>
            <a:ext cx="3590925" cy="1775691"/>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324" y="358107"/>
            <a:ext cx="4135001" cy="2235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Horizontal Scroll 4"/>
          <p:cNvSpPr/>
          <p:nvPr/>
        </p:nvSpPr>
        <p:spPr>
          <a:xfrm>
            <a:off x="220179" y="2780928"/>
            <a:ext cx="8496944" cy="1286852"/>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dirty="0"/>
              <a:t>Κάθε άνθρωπος είναι διαφορετικός!</a:t>
            </a: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596068"/>
            <a:ext cx="3163844" cy="1779662"/>
          </a:xfrm>
          <a:prstGeom prst="rect">
            <a:avLst/>
          </a:prstGeom>
        </p:spPr>
      </p:pic>
      <p:sp>
        <p:nvSpPr>
          <p:cNvPr id="6" name="Rectangle 5"/>
          <p:cNvSpPr/>
          <p:nvPr/>
        </p:nvSpPr>
        <p:spPr>
          <a:xfrm>
            <a:off x="179512" y="4077072"/>
            <a:ext cx="4572000" cy="646331"/>
          </a:xfrm>
          <a:prstGeom prst="rect">
            <a:avLst/>
          </a:prstGeom>
        </p:spPr>
        <p:txBody>
          <a:bodyPr>
            <a:spAutoFit/>
          </a:bodyPr>
          <a:lstStyle/>
          <a:p>
            <a:r>
              <a:rPr lang="el-GR" dirty="0">
                <a:hlinkClick r:id="rId5"/>
              </a:rPr>
              <a:t>ΣΥΝΕΝΤΕΥΞΗ | 5 ενήλικες αυτιστικοί... έχουν πολλά να πουν! - YouTube</a:t>
            </a:r>
            <a:endParaRPr lang="en-US" dirty="0"/>
          </a:p>
        </p:txBody>
      </p:sp>
      <p:sp>
        <p:nvSpPr>
          <p:cNvPr id="7" name="Rectangle 6"/>
          <p:cNvSpPr/>
          <p:nvPr/>
        </p:nvSpPr>
        <p:spPr>
          <a:xfrm>
            <a:off x="6124172" y="4376302"/>
            <a:ext cx="3019828" cy="923330"/>
          </a:xfrm>
          <a:prstGeom prst="rect">
            <a:avLst/>
          </a:prstGeom>
        </p:spPr>
        <p:txBody>
          <a:bodyPr wrap="square">
            <a:spAutoFit/>
          </a:bodyPr>
          <a:lstStyle/>
          <a:p>
            <a:r>
              <a:rPr lang="el-GR" dirty="0">
                <a:hlinkClick r:id="rId6"/>
              </a:rPr>
              <a:t>Προσωπικά | Είμαι αυτιστικός και θα είμαι πάντα αυτιστικός... - YouTube</a:t>
            </a:r>
            <a:endParaRPr lang="en-US" dirty="0"/>
          </a:p>
        </p:txBody>
      </p:sp>
    </p:spTree>
    <p:extLst>
      <p:ext uri="{BB962C8B-B14F-4D97-AF65-F5344CB8AC3E}">
        <p14:creationId xmlns:p14="http://schemas.microsoft.com/office/powerpoint/2010/main" val="1384771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ΑΣ ΠΡΟΣΠΑΘΗΣΟΥΜΕ ΜΑΖΙ...</a:t>
            </a:r>
            <a:endParaRPr lang="en-US" dirty="0"/>
          </a:p>
        </p:txBody>
      </p:sp>
      <p:sp>
        <p:nvSpPr>
          <p:cNvPr id="5" name="Content Placeholder 4"/>
          <p:cNvSpPr>
            <a:spLocks noGrp="1"/>
          </p:cNvSpPr>
          <p:nvPr>
            <p:ph idx="1"/>
          </p:nvPr>
        </p:nvSpPr>
        <p:spPr/>
        <p:txBody>
          <a:bodyPr/>
          <a:lstStyle/>
          <a:p>
            <a:r>
              <a:rPr lang="el-GR" dirty="0"/>
              <a:t>Να συμπληρώσουμε με βάση τις δικιές μας εμπειρίες τα κενά!</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0071" t="13576" r="1758" b="10303"/>
          <a:stretch/>
        </p:blipFill>
        <p:spPr>
          <a:xfrm>
            <a:off x="2915816" y="1700807"/>
            <a:ext cx="3359300" cy="2900219"/>
          </a:xfrm>
          <a:prstGeom prst="rect">
            <a:avLst/>
          </a:prstGeom>
        </p:spPr>
      </p:pic>
    </p:spTree>
    <p:extLst>
      <p:ext uri="{BB962C8B-B14F-4D97-AF65-F5344CB8AC3E}">
        <p14:creationId xmlns:p14="http://schemas.microsoft.com/office/powerpoint/2010/main" val="2826755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0071" t="13576" r="1758" b="10303"/>
          <a:stretch/>
        </p:blipFill>
        <p:spPr>
          <a:xfrm>
            <a:off x="2861390" y="2132856"/>
            <a:ext cx="3359300" cy="2900219"/>
          </a:xfrm>
          <a:prstGeom prst="rect">
            <a:avLst/>
          </a:prstGeom>
        </p:spPr>
      </p:pic>
      <p:sp>
        <p:nvSpPr>
          <p:cNvPr id="8" name="TextBox 7"/>
          <p:cNvSpPr txBox="1"/>
          <p:nvPr/>
        </p:nvSpPr>
        <p:spPr>
          <a:xfrm>
            <a:off x="71500" y="937093"/>
            <a:ext cx="1872208" cy="2031325"/>
          </a:xfrm>
          <a:prstGeom prst="rect">
            <a:avLst/>
          </a:prstGeom>
          <a:noFill/>
        </p:spPr>
        <p:txBody>
          <a:bodyPr wrap="square" rtlCol="0">
            <a:spAutoFit/>
          </a:bodyPr>
          <a:lstStyle/>
          <a:p>
            <a:r>
              <a:rPr lang="el-GR" dirty="0">
                <a:latin typeface="Times New Roman" pitchFamily="18" charset="0"/>
                <a:cs typeface="Times New Roman" pitchFamily="18" charset="0"/>
              </a:rPr>
              <a:t>Τι πληροφορίες παίρνω από τις αισθήσεις μου</a:t>
            </a:r>
            <a:r>
              <a:rPr lang="en-US" dirty="0">
                <a:latin typeface="Times New Roman" pitchFamily="18" charset="0"/>
                <a:cs typeface="Times New Roman" pitchFamily="18" charset="0"/>
              </a:rPr>
              <a:t>; </a:t>
            </a:r>
            <a:r>
              <a:rPr lang="el-GR" dirty="0">
                <a:latin typeface="Times New Roman" pitchFamily="18" charset="0"/>
                <a:cs typeface="Times New Roman" pitchFamily="18" charset="0"/>
              </a:rPr>
              <a:t>Πώς τις επεξεργάζομαι; Τις αποφεύγω ή τις επιζητώ;</a:t>
            </a:r>
            <a:endParaRPr lang="en-US" dirty="0">
              <a:latin typeface="Times New Roman" pitchFamily="18" charset="0"/>
              <a:cs typeface="Times New Roman" pitchFamily="18" charset="0"/>
            </a:endParaRPr>
          </a:p>
        </p:txBody>
      </p:sp>
      <p:sp>
        <p:nvSpPr>
          <p:cNvPr id="9" name="Cloud Callout 8"/>
          <p:cNvSpPr/>
          <p:nvPr/>
        </p:nvSpPr>
        <p:spPr>
          <a:xfrm>
            <a:off x="1685396" y="3979009"/>
            <a:ext cx="1512168" cy="792088"/>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sz="1100" dirty="0"/>
              <a:t>Δεν αντέχω τους ήχους!!</a:t>
            </a:r>
            <a:endParaRPr lang="en-US" sz="1100" dirty="0"/>
          </a:p>
        </p:txBody>
      </p:sp>
      <p:sp>
        <p:nvSpPr>
          <p:cNvPr id="10" name="Cloud Callout 9"/>
          <p:cNvSpPr/>
          <p:nvPr/>
        </p:nvSpPr>
        <p:spPr>
          <a:xfrm>
            <a:off x="257653" y="4149080"/>
            <a:ext cx="1512168" cy="792088"/>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sz="1100" dirty="0"/>
              <a:t>Αγαπώ τη φασαρία!!!</a:t>
            </a:r>
            <a:endParaRPr lang="en-US" sz="1100" dirty="0"/>
          </a:p>
        </p:txBody>
      </p:sp>
      <p:sp>
        <p:nvSpPr>
          <p:cNvPr id="11" name="TextBox 10"/>
          <p:cNvSpPr txBox="1"/>
          <p:nvPr/>
        </p:nvSpPr>
        <p:spPr>
          <a:xfrm>
            <a:off x="7097572" y="704448"/>
            <a:ext cx="1944216" cy="1815882"/>
          </a:xfrm>
          <a:prstGeom prst="rect">
            <a:avLst/>
          </a:prstGeom>
          <a:noFill/>
        </p:spPr>
        <p:txBody>
          <a:bodyPr wrap="square" rtlCol="0">
            <a:spAutoFit/>
          </a:bodyPr>
          <a:lstStyle/>
          <a:p>
            <a:r>
              <a:rPr lang="el-GR" sz="1400" dirty="0"/>
              <a:t>Πώς σκέφτομαι, προγραμματίζω / σχεδιάζω αυτά που θέλω να κάνω; Μπορώ να ξανασυγκεντρωθώ εύκολα αν με διακόψουν; Έχω ευέλικτη σκέψη; </a:t>
            </a:r>
            <a:endParaRPr lang="en-US" sz="1400" dirty="0"/>
          </a:p>
        </p:txBody>
      </p:sp>
      <p:sp>
        <p:nvSpPr>
          <p:cNvPr id="13" name="Cloud Callout 12"/>
          <p:cNvSpPr/>
          <p:nvPr/>
        </p:nvSpPr>
        <p:spPr>
          <a:xfrm>
            <a:off x="5585404" y="1878053"/>
            <a:ext cx="1512168" cy="792088"/>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1100" dirty="0"/>
              <a:t>Τα έχω όλα στο μυαλό μου.</a:t>
            </a:r>
            <a:endParaRPr lang="en-US" sz="1100" dirty="0"/>
          </a:p>
        </p:txBody>
      </p:sp>
      <p:sp>
        <p:nvSpPr>
          <p:cNvPr id="19" name="Cloud Callout 18"/>
          <p:cNvSpPr/>
          <p:nvPr/>
        </p:nvSpPr>
        <p:spPr>
          <a:xfrm>
            <a:off x="1704632" y="2304886"/>
            <a:ext cx="1512168" cy="792088"/>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100" dirty="0"/>
          </a:p>
        </p:txBody>
      </p:sp>
      <p:sp>
        <p:nvSpPr>
          <p:cNvPr id="20" name="Cloud Callout 19"/>
          <p:cNvSpPr/>
          <p:nvPr/>
        </p:nvSpPr>
        <p:spPr>
          <a:xfrm>
            <a:off x="4033974" y="226385"/>
            <a:ext cx="1512168" cy="792088"/>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21" name="Cloud Callout 20"/>
          <p:cNvSpPr/>
          <p:nvPr/>
        </p:nvSpPr>
        <p:spPr>
          <a:xfrm>
            <a:off x="4990142" y="943180"/>
            <a:ext cx="1512168" cy="792088"/>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1100" dirty="0"/>
              <a:t>Με βοηθάει το πρόγραμμα και οι οδηγίες</a:t>
            </a:r>
            <a:endParaRPr lang="en-US" sz="1100" dirty="0"/>
          </a:p>
        </p:txBody>
      </p:sp>
      <p:sp>
        <p:nvSpPr>
          <p:cNvPr id="3" name="TextBox 2"/>
          <p:cNvSpPr txBox="1"/>
          <p:nvPr/>
        </p:nvSpPr>
        <p:spPr>
          <a:xfrm>
            <a:off x="155575" y="260648"/>
            <a:ext cx="1608113" cy="646331"/>
          </a:xfrm>
          <a:prstGeom prst="rect">
            <a:avLst/>
          </a:prstGeom>
          <a:noFill/>
        </p:spPr>
        <p:txBody>
          <a:bodyPr wrap="square" rtlCol="0">
            <a:spAutoFit/>
          </a:bodyPr>
          <a:lstStyle/>
          <a:p>
            <a:r>
              <a:rPr lang="el-GR" i="1" u="sng" dirty="0">
                <a:solidFill>
                  <a:srgbClr val="FF0000"/>
                </a:solidFill>
                <a:latin typeface="Times New Roman" pitchFamily="18" charset="0"/>
                <a:cs typeface="Times New Roman" pitchFamily="18" charset="0"/>
              </a:rPr>
              <a:t>Αισθητηριακή Επεξεργασία</a:t>
            </a:r>
            <a:endParaRPr lang="en-US" i="1" u="sng" dirty="0">
              <a:solidFill>
                <a:srgbClr val="FF0000"/>
              </a:solidFill>
              <a:latin typeface="Times New Roman" pitchFamily="18" charset="0"/>
              <a:cs typeface="Times New Roman" pitchFamily="18" charset="0"/>
            </a:endParaRPr>
          </a:p>
        </p:txBody>
      </p:sp>
      <p:sp>
        <p:nvSpPr>
          <p:cNvPr id="4" name="TextBox 3"/>
          <p:cNvSpPr txBox="1"/>
          <p:nvPr/>
        </p:nvSpPr>
        <p:spPr>
          <a:xfrm>
            <a:off x="6408204" y="226385"/>
            <a:ext cx="2735796" cy="369332"/>
          </a:xfrm>
          <a:prstGeom prst="rect">
            <a:avLst/>
          </a:prstGeom>
          <a:noFill/>
        </p:spPr>
        <p:txBody>
          <a:bodyPr wrap="square" rtlCol="0">
            <a:spAutoFit/>
          </a:bodyPr>
          <a:lstStyle/>
          <a:p>
            <a:r>
              <a:rPr lang="el-GR" u="sng" dirty="0">
                <a:solidFill>
                  <a:schemeClr val="accent6"/>
                </a:solidFill>
              </a:rPr>
              <a:t>Εκτελεστικές Λειτουργίες</a:t>
            </a:r>
            <a:endParaRPr lang="en-US" u="sng" dirty="0">
              <a:solidFill>
                <a:schemeClr val="accent6"/>
              </a:solidFill>
            </a:endParaRPr>
          </a:p>
        </p:txBody>
      </p:sp>
      <p:sp>
        <p:nvSpPr>
          <p:cNvPr id="36" name="Cloud Callout 35"/>
          <p:cNvSpPr/>
          <p:nvPr/>
        </p:nvSpPr>
        <p:spPr>
          <a:xfrm>
            <a:off x="7249972" y="2670141"/>
            <a:ext cx="1512168" cy="792088"/>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1100" dirty="0"/>
              <a:t>Παίρνω αποφάσεις γρήγορα.</a:t>
            </a:r>
            <a:endParaRPr lang="en-US" sz="1100" dirty="0"/>
          </a:p>
        </p:txBody>
      </p:sp>
      <p:sp>
        <p:nvSpPr>
          <p:cNvPr id="39" name="Cloud Callout 38"/>
          <p:cNvSpPr/>
          <p:nvPr/>
        </p:nvSpPr>
        <p:spPr>
          <a:xfrm>
            <a:off x="5723733" y="3066185"/>
            <a:ext cx="1512168" cy="792088"/>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1100" dirty="0"/>
              <a:t>Χρειάζομαι τον χρόνο μου.</a:t>
            </a:r>
            <a:endParaRPr lang="en-US" sz="1100" dirty="0"/>
          </a:p>
        </p:txBody>
      </p:sp>
      <p:sp>
        <p:nvSpPr>
          <p:cNvPr id="40" name="Cloud Callout 39"/>
          <p:cNvSpPr/>
          <p:nvPr/>
        </p:nvSpPr>
        <p:spPr>
          <a:xfrm>
            <a:off x="7235901" y="3933056"/>
            <a:ext cx="1512168" cy="792088"/>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41" name="Cloud Callout 40"/>
          <p:cNvSpPr/>
          <p:nvPr/>
        </p:nvSpPr>
        <p:spPr>
          <a:xfrm>
            <a:off x="5585404" y="4149080"/>
            <a:ext cx="1512168" cy="792088"/>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42" name="Cloud Callout 41"/>
          <p:cNvSpPr/>
          <p:nvPr/>
        </p:nvSpPr>
        <p:spPr>
          <a:xfrm>
            <a:off x="149825" y="3128875"/>
            <a:ext cx="1512168" cy="792088"/>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100" dirty="0"/>
          </a:p>
        </p:txBody>
      </p:sp>
      <p:pic>
        <p:nvPicPr>
          <p:cNvPr id="45" name="Picture 44"/>
          <p:cNvPicPr>
            <a:picLocks noChangeAspect="1"/>
          </p:cNvPicPr>
          <p:nvPr/>
        </p:nvPicPr>
        <p:blipFill rotWithShape="1">
          <a:blip r:embed="rId4">
            <a:extLst>
              <a:ext uri="{28A0092B-C50C-407E-A947-70E740481C1C}">
                <a14:useLocalDpi xmlns:a14="http://schemas.microsoft.com/office/drawing/2010/main" val="0"/>
              </a:ext>
            </a:extLst>
          </a:blip>
          <a:srcRect t="33567" b="16718"/>
          <a:stretch/>
        </p:blipFill>
        <p:spPr>
          <a:xfrm>
            <a:off x="4037740" y="5301208"/>
            <a:ext cx="5004048" cy="1307058"/>
          </a:xfrm>
          <a:prstGeom prst="rect">
            <a:avLst/>
          </a:prstGeom>
        </p:spPr>
      </p:pic>
      <p:pic>
        <p:nvPicPr>
          <p:cNvPr id="46" name="Picture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46" y="5197499"/>
            <a:ext cx="2505370" cy="1327846"/>
          </a:xfrm>
          <a:prstGeom prst="rect">
            <a:avLst/>
          </a:prstGeom>
        </p:spPr>
      </p:pic>
      <p:sp>
        <p:nvSpPr>
          <p:cNvPr id="48" name="AutoShape 2" descr="https://chicagooccupationaltherapy.com/wp-content/uploads/2019/04/Screen-Shot-2019-04-03-at-10.57.38-AM-300x265.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5045" y="126593"/>
            <a:ext cx="2082695" cy="18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Cloud Callout 49"/>
          <p:cNvSpPr/>
          <p:nvPr/>
        </p:nvSpPr>
        <p:spPr>
          <a:xfrm>
            <a:off x="2554887" y="5282271"/>
            <a:ext cx="1512168" cy="792088"/>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100" dirty="0"/>
          </a:p>
        </p:txBody>
      </p:sp>
    </p:spTree>
    <p:extLst>
      <p:ext uri="{BB962C8B-B14F-4D97-AF65-F5344CB8AC3E}">
        <p14:creationId xmlns:p14="http://schemas.microsoft.com/office/powerpoint/2010/main" val="3072522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363" t="13576" r="1758" b="10303"/>
          <a:stretch/>
        </p:blipFill>
        <p:spPr>
          <a:xfrm>
            <a:off x="2690124" y="1589447"/>
            <a:ext cx="3500581" cy="2900219"/>
          </a:xfrm>
          <a:prstGeom prst="rect">
            <a:avLst/>
          </a:prstGeom>
        </p:spPr>
      </p:pic>
      <p:sp>
        <p:nvSpPr>
          <p:cNvPr id="9" name="Cloud Callout 8"/>
          <p:cNvSpPr/>
          <p:nvPr/>
        </p:nvSpPr>
        <p:spPr>
          <a:xfrm>
            <a:off x="1979712" y="188640"/>
            <a:ext cx="1512168" cy="792088"/>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100" dirty="0"/>
          </a:p>
        </p:txBody>
      </p:sp>
      <p:sp>
        <p:nvSpPr>
          <p:cNvPr id="10" name="Cloud Callout 9"/>
          <p:cNvSpPr/>
          <p:nvPr/>
        </p:nvSpPr>
        <p:spPr>
          <a:xfrm>
            <a:off x="1846001" y="980728"/>
            <a:ext cx="1512168" cy="792088"/>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100" dirty="0"/>
          </a:p>
        </p:txBody>
      </p:sp>
      <p:sp>
        <p:nvSpPr>
          <p:cNvPr id="13" name="Cloud Callout 12"/>
          <p:cNvSpPr/>
          <p:nvPr/>
        </p:nvSpPr>
        <p:spPr>
          <a:xfrm>
            <a:off x="5580112" y="1465387"/>
            <a:ext cx="1512168" cy="792088"/>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100" dirty="0"/>
          </a:p>
        </p:txBody>
      </p:sp>
      <p:sp>
        <p:nvSpPr>
          <p:cNvPr id="14" name="TextBox 13"/>
          <p:cNvSpPr txBox="1"/>
          <p:nvPr/>
        </p:nvSpPr>
        <p:spPr>
          <a:xfrm>
            <a:off x="6917068" y="622429"/>
            <a:ext cx="2016224" cy="646331"/>
          </a:xfrm>
          <a:prstGeom prst="rect">
            <a:avLst/>
          </a:prstGeom>
          <a:noFill/>
        </p:spPr>
        <p:txBody>
          <a:bodyPr wrap="square" rtlCol="0">
            <a:spAutoFit/>
          </a:bodyPr>
          <a:lstStyle/>
          <a:p>
            <a:r>
              <a:rPr lang="el-GR" dirty="0"/>
              <a:t>Πώς επικοινωνώ με τους άλλους;</a:t>
            </a:r>
            <a:endParaRPr lang="en-US" dirty="0"/>
          </a:p>
        </p:txBody>
      </p:sp>
      <p:sp>
        <p:nvSpPr>
          <p:cNvPr id="15" name="Cloud Callout 14"/>
          <p:cNvSpPr/>
          <p:nvPr/>
        </p:nvSpPr>
        <p:spPr>
          <a:xfrm>
            <a:off x="7362475" y="2298288"/>
            <a:ext cx="1512168" cy="792088"/>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sz="1100" dirty="0"/>
              <a:t>Εκφράζομαι καλύτερα με λέξεις.</a:t>
            </a:r>
            <a:endParaRPr lang="en-US" sz="1100" dirty="0"/>
          </a:p>
        </p:txBody>
      </p:sp>
      <p:sp>
        <p:nvSpPr>
          <p:cNvPr id="16" name="Cloud Callout 15"/>
          <p:cNvSpPr/>
          <p:nvPr/>
        </p:nvSpPr>
        <p:spPr>
          <a:xfrm>
            <a:off x="7421124" y="1268760"/>
            <a:ext cx="1512168" cy="792088"/>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sz="1100" dirty="0"/>
              <a:t>Επικοινωνώ με νοηματική.</a:t>
            </a:r>
            <a:endParaRPr lang="en-US" sz="1100" dirty="0"/>
          </a:p>
        </p:txBody>
      </p:sp>
      <p:sp>
        <p:nvSpPr>
          <p:cNvPr id="17" name="Cloud Callout 16"/>
          <p:cNvSpPr/>
          <p:nvPr/>
        </p:nvSpPr>
        <p:spPr>
          <a:xfrm>
            <a:off x="7408542" y="4863120"/>
            <a:ext cx="1512168" cy="792088"/>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100" dirty="0"/>
          </a:p>
        </p:txBody>
      </p:sp>
      <p:sp>
        <p:nvSpPr>
          <p:cNvPr id="18" name="Cloud Callout 17"/>
          <p:cNvSpPr/>
          <p:nvPr/>
        </p:nvSpPr>
        <p:spPr>
          <a:xfrm>
            <a:off x="2224930" y="5105482"/>
            <a:ext cx="1512168" cy="792088"/>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100" dirty="0"/>
              <a:t>Μιλάω και παίζω με όλους.</a:t>
            </a:r>
            <a:endParaRPr lang="en-US" sz="1100" dirty="0"/>
          </a:p>
        </p:txBody>
      </p:sp>
      <p:sp>
        <p:nvSpPr>
          <p:cNvPr id="19" name="Cloud Callout 18"/>
          <p:cNvSpPr/>
          <p:nvPr/>
        </p:nvSpPr>
        <p:spPr>
          <a:xfrm>
            <a:off x="1727684" y="1908842"/>
            <a:ext cx="1512168" cy="792088"/>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100" dirty="0"/>
          </a:p>
        </p:txBody>
      </p:sp>
      <p:sp>
        <p:nvSpPr>
          <p:cNvPr id="20" name="Cloud Callout 19"/>
          <p:cNvSpPr/>
          <p:nvPr/>
        </p:nvSpPr>
        <p:spPr>
          <a:xfrm>
            <a:off x="3555290" y="304392"/>
            <a:ext cx="1512168" cy="792088"/>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100" dirty="0"/>
          </a:p>
        </p:txBody>
      </p:sp>
      <p:sp>
        <p:nvSpPr>
          <p:cNvPr id="21" name="Cloud Callout 20"/>
          <p:cNvSpPr/>
          <p:nvPr/>
        </p:nvSpPr>
        <p:spPr>
          <a:xfrm>
            <a:off x="5436096" y="303467"/>
            <a:ext cx="1512168" cy="792088"/>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100" dirty="0"/>
          </a:p>
        </p:txBody>
      </p:sp>
      <p:sp>
        <p:nvSpPr>
          <p:cNvPr id="23" name="Cloud Callout 22"/>
          <p:cNvSpPr/>
          <p:nvPr/>
        </p:nvSpPr>
        <p:spPr>
          <a:xfrm>
            <a:off x="5906818" y="2593506"/>
            <a:ext cx="1512168" cy="792088"/>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sz="1100" dirty="0"/>
              <a:t>Τα λέω όλα με τη συμπεριφορά μου.</a:t>
            </a:r>
            <a:endParaRPr lang="en-US" sz="1100" dirty="0"/>
          </a:p>
        </p:txBody>
      </p:sp>
      <p:sp>
        <p:nvSpPr>
          <p:cNvPr id="24" name="Cloud Callout 23"/>
          <p:cNvSpPr/>
          <p:nvPr/>
        </p:nvSpPr>
        <p:spPr>
          <a:xfrm>
            <a:off x="5127108" y="3897105"/>
            <a:ext cx="1606274" cy="792088"/>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100" dirty="0"/>
              <a:t>Δυσκολεύομαι να κάνω φίλους.</a:t>
            </a:r>
            <a:endParaRPr lang="en-US" sz="1100" dirty="0"/>
          </a:p>
        </p:txBody>
      </p:sp>
      <p:sp>
        <p:nvSpPr>
          <p:cNvPr id="25" name="Cloud Callout 24"/>
          <p:cNvSpPr/>
          <p:nvPr/>
        </p:nvSpPr>
        <p:spPr>
          <a:xfrm>
            <a:off x="1468846" y="2989550"/>
            <a:ext cx="1512168" cy="792088"/>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100" dirty="0"/>
          </a:p>
        </p:txBody>
      </p:sp>
      <p:sp>
        <p:nvSpPr>
          <p:cNvPr id="27" name="Cloud Callout 26"/>
          <p:cNvSpPr/>
          <p:nvPr/>
        </p:nvSpPr>
        <p:spPr>
          <a:xfrm>
            <a:off x="890076" y="4828610"/>
            <a:ext cx="1512168" cy="792088"/>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100" dirty="0"/>
          </a:p>
        </p:txBody>
      </p:sp>
      <p:sp>
        <p:nvSpPr>
          <p:cNvPr id="5" name="TextBox 4"/>
          <p:cNvSpPr txBox="1"/>
          <p:nvPr/>
        </p:nvSpPr>
        <p:spPr>
          <a:xfrm>
            <a:off x="6948264" y="215352"/>
            <a:ext cx="1872208" cy="369332"/>
          </a:xfrm>
          <a:prstGeom prst="rect">
            <a:avLst/>
          </a:prstGeom>
          <a:noFill/>
        </p:spPr>
        <p:txBody>
          <a:bodyPr wrap="square" rtlCol="0">
            <a:spAutoFit/>
          </a:bodyPr>
          <a:lstStyle/>
          <a:p>
            <a:pPr algn="ctr"/>
            <a:r>
              <a:rPr lang="el-GR" u="sng" dirty="0">
                <a:solidFill>
                  <a:srgbClr val="00B050"/>
                </a:solidFill>
              </a:rPr>
              <a:t>Επικοινωνία</a:t>
            </a:r>
            <a:endParaRPr lang="en-US" u="sng" dirty="0">
              <a:solidFill>
                <a:srgbClr val="00B050"/>
              </a:solidFill>
            </a:endParaRPr>
          </a:p>
        </p:txBody>
      </p:sp>
      <p:sp>
        <p:nvSpPr>
          <p:cNvPr id="28" name="Cloud Callout 27"/>
          <p:cNvSpPr/>
          <p:nvPr/>
        </p:nvSpPr>
        <p:spPr>
          <a:xfrm>
            <a:off x="7524328" y="5805264"/>
            <a:ext cx="1512168" cy="792088"/>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100" dirty="0"/>
          </a:p>
        </p:txBody>
      </p:sp>
      <p:sp>
        <p:nvSpPr>
          <p:cNvPr id="6" name="TextBox 5"/>
          <p:cNvSpPr txBox="1"/>
          <p:nvPr/>
        </p:nvSpPr>
        <p:spPr>
          <a:xfrm>
            <a:off x="179512" y="2284403"/>
            <a:ext cx="1260802" cy="2031325"/>
          </a:xfrm>
          <a:prstGeom prst="rect">
            <a:avLst/>
          </a:prstGeom>
          <a:noFill/>
        </p:spPr>
        <p:txBody>
          <a:bodyPr wrap="square" rtlCol="0">
            <a:spAutoFit/>
          </a:bodyPr>
          <a:lstStyle/>
          <a:p>
            <a:r>
              <a:rPr lang="el-GR" sz="1400" dirty="0"/>
              <a:t>Πόσο καλά ελέγχω τα συναισθήματα μου;</a:t>
            </a:r>
          </a:p>
          <a:p>
            <a:r>
              <a:rPr lang="el-GR" sz="1400" dirty="0"/>
              <a:t>Το άγχος, τον θυμό, τη χαρά μου; Με ελέγχουν ή τα ελέγχω;</a:t>
            </a:r>
            <a:endParaRPr lang="en-US" sz="1400" dirty="0"/>
          </a:p>
        </p:txBody>
      </p:sp>
      <p:sp>
        <p:nvSpPr>
          <p:cNvPr id="29" name="TextBox 28"/>
          <p:cNvSpPr txBox="1"/>
          <p:nvPr/>
        </p:nvSpPr>
        <p:spPr>
          <a:xfrm>
            <a:off x="91957" y="1465387"/>
            <a:ext cx="1635727" cy="584775"/>
          </a:xfrm>
          <a:prstGeom prst="rect">
            <a:avLst/>
          </a:prstGeom>
          <a:noFill/>
        </p:spPr>
        <p:txBody>
          <a:bodyPr wrap="square" rtlCol="0">
            <a:spAutoFit/>
          </a:bodyPr>
          <a:lstStyle/>
          <a:p>
            <a:r>
              <a:rPr lang="el-GR" sz="1600" b="1" u="sng" dirty="0">
                <a:solidFill>
                  <a:srgbClr val="7030A0"/>
                </a:solidFill>
              </a:rPr>
              <a:t>Συναισθηματική Αυτορρύθμιση</a:t>
            </a:r>
            <a:endParaRPr lang="en-US" sz="1600" b="1" u="sng" dirty="0">
              <a:solidFill>
                <a:srgbClr val="7030A0"/>
              </a:solidFill>
            </a:endParaRPr>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330" y="188640"/>
            <a:ext cx="1702382" cy="1132858"/>
          </a:xfrm>
          <a:prstGeom prst="rect">
            <a:avLst/>
          </a:prstGeom>
        </p:spPr>
      </p:pic>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l="6913" t="-281" r="48772" b="11830"/>
          <a:stretch/>
        </p:blipFill>
        <p:spPr>
          <a:xfrm>
            <a:off x="86007" y="4311928"/>
            <a:ext cx="723906" cy="2311844"/>
          </a:xfrm>
          <a:prstGeom prst="rect">
            <a:avLst/>
          </a:prstGeom>
        </p:spPr>
      </p:pic>
      <p:sp>
        <p:nvSpPr>
          <p:cNvPr id="35" name="TextBox 34"/>
          <p:cNvSpPr txBox="1"/>
          <p:nvPr/>
        </p:nvSpPr>
        <p:spPr>
          <a:xfrm>
            <a:off x="3622321" y="4693843"/>
            <a:ext cx="1584176" cy="338554"/>
          </a:xfrm>
          <a:prstGeom prst="rect">
            <a:avLst/>
          </a:prstGeom>
          <a:noFill/>
        </p:spPr>
        <p:txBody>
          <a:bodyPr wrap="square" rtlCol="0">
            <a:spAutoFit/>
          </a:bodyPr>
          <a:lstStyle/>
          <a:p>
            <a:r>
              <a:rPr lang="el-GR" sz="1600" u="sng" dirty="0"/>
              <a:t>Κοινωνικότητα</a:t>
            </a:r>
            <a:endParaRPr lang="en-US" sz="1600" u="sng" dirty="0"/>
          </a:p>
        </p:txBody>
      </p:sp>
      <p:sp>
        <p:nvSpPr>
          <p:cNvPr id="37" name="Cloud Callout 36"/>
          <p:cNvSpPr/>
          <p:nvPr/>
        </p:nvSpPr>
        <p:spPr>
          <a:xfrm>
            <a:off x="5250834" y="4889059"/>
            <a:ext cx="1697430" cy="979188"/>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100" dirty="0"/>
              <a:t>Δυσκολεύομαι να καταλάβω τις προθέσεις των άλλων</a:t>
            </a:r>
            <a:endParaRPr lang="en-US" sz="1100" dirty="0"/>
          </a:p>
        </p:txBody>
      </p:sp>
      <p:sp>
        <p:nvSpPr>
          <p:cNvPr id="38" name="Cloud Callout 37"/>
          <p:cNvSpPr/>
          <p:nvPr/>
        </p:nvSpPr>
        <p:spPr>
          <a:xfrm>
            <a:off x="5394850" y="5897570"/>
            <a:ext cx="1697430" cy="792088"/>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100" dirty="0"/>
              <a:t>Όταν είμαι μόνος/η ηρεμώ.</a:t>
            </a:r>
            <a:endParaRPr lang="en-US" sz="1100" dirty="0"/>
          </a:p>
        </p:txBody>
      </p:sp>
      <p:pic>
        <p:nvPicPr>
          <p:cNvPr id="41" name="Picture 40"/>
          <p:cNvPicPr>
            <a:picLocks noChangeAspect="1"/>
          </p:cNvPicPr>
          <p:nvPr/>
        </p:nvPicPr>
        <p:blipFill rotWithShape="1">
          <a:blip r:embed="rId6">
            <a:extLst>
              <a:ext uri="{28A0092B-C50C-407E-A947-70E740481C1C}">
                <a14:useLocalDpi xmlns:a14="http://schemas.microsoft.com/office/drawing/2010/main" val="0"/>
              </a:ext>
            </a:extLst>
          </a:blip>
          <a:srcRect t="388" b="6464"/>
          <a:stretch/>
        </p:blipFill>
        <p:spPr>
          <a:xfrm>
            <a:off x="7153144" y="3412592"/>
            <a:ext cx="1918911" cy="1263847"/>
          </a:xfrm>
          <a:prstGeom prst="rect">
            <a:avLst/>
          </a:prstGeom>
        </p:spPr>
      </p:pic>
      <p:pic>
        <p:nvPicPr>
          <p:cNvPr id="42" name="Picture 41"/>
          <p:cNvPicPr>
            <a:picLocks noChangeAspect="1"/>
          </p:cNvPicPr>
          <p:nvPr/>
        </p:nvPicPr>
        <p:blipFill rotWithShape="1">
          <a:blip r:embed="rId7" cstate="print">
            <a:extLst>
              <a:ext uri="{28A0092B-C50C-407E-A947-70E740481C1C}">
                <a14:useLocalDpi xmlns:a14="http://schemas.microsoft.com/office/drawing/2010/main" val="0"/>
              </a:ext>
            </a:extLst>
          </a:blip>
          <a:srcRect l="19348" t="387" r="20989" b="15903"/>
          <a:stretch/>
        </p:blipFill>
        <p:spPr>
          <a:xfrm>
            <a:off x="4731804" y="1125588"/>
            <a:ext cx="752599" cy="593610"/>
          </a:xfrm>
          <a:prstGeom prst="rect">
            <a:avLst/>
          </a:prstGeom>
        </p:spPr>
      </p:pic>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8929" y="5293584"/>
            <a:ext cx="1646272" cy="1330188"/>
          </a:xfrm>
          <a:prstGeom prst="rect">
            <a:avLst/>
          </a:prstGeom>
        </p:spPr>
      </p:pic>
      <p:sp>
        <p:nvSpPr>
          <p:cNvPr id="44" name="Cloud Callout 43"/>
          <p:cNvSpPr/>
          <p:nvPr/>
        </p:nvSpPr>
        <p:spPr>
          <a:xfrm>
            <a:off x="1746106" y="3781638"/>
            <a:ext cx="1780304" cy="1237539"/>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100" dirty="0"/>
              <a:t>Για να είμαι μέλος της ομάδας κρύβω το ποιος πραγματικά είμαι.</a:t>
            </a:r>
          </a:p>
        </p:txBody>
      </p:sp>
      <p:sp>
        <p:nvSpPr>
          <p:cNvPr id="45" name="Cloud Callout 44"/>
          <p:cNvSpPr/>
          <p:nvPr/>
        </p:nvSpPr>
        <p:spPr>
          <a:xfrm>
            <a:off x="834251" y="5781036"/>
            <a:ext cx="1512168" cy="792088"/>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100" dirty="0"/>
          </a:p>
        </p:txBody>
      </p:sp>
    </p:spTree>
    <p:extLst>
      <p:ext uri="{BB962C8B-B14F-4D97-AF65-F5344CB8AC3E}">
        <p14:creationId xmlns:p14="http://schemas.microsoft.com/office/powerpoint/2010/main" val="977332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7226</TotalTime>
  <Words>573</Words>
  <Application>Microsoft Office PowerPoint</Application>
  <PresentationFormat>On-screen Show (4:3)</PresentationFormat>
  <Paragraphs>73</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Angles</vt:lpstr>
      <vt:lpstr>PowerPoint Presentation</vt:lpstr>
      <vt:lpstr> ΠΟΙΚΙΛΟΤΗΤΑ &amp; ΠΟΙΚΙΛΟΜΟΡΦΙΑ</vt:lpstr>
      <vt:lpstr>Βιοποικιλοτητα- βιολογικη ποικιλοτητα </vt:lpstr>
      <vt:lpstr>PowerPoint Presentation</vt:lpstr>
      <vt:lpstr>PowerPoint Presentation</vt:lpstr>
      <vt:lpstr>PowerPoint Presentation</vt:lpstr>
      <vt:lpstr>ΑΣ ΠΡΟΣΠΑΘΗΣΟΥΜΕ ΜΑΖΙ...</vt:lpstr>
      <vt:lpstr>PowerPoint Presentation</vt:lpstr>
      <vt:lpstr>PowerPoint Presentation</vt:lpstr>
      <vt:lpstr>Ολοι ειμαστε υπεροχα διαφορετικοι</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dc:creator>
  <cp:lastModifiedBy>Sophia Levanti</cp:lastModifiedBy>
  <cp:revision>44</cp:revision>
  <dcterms:created xsi:type="dcterms:W3CDTF">2022-09-15T07:26:33Z</dcterms:created>
  <dcterms:modified xsi:type="dcterms:W3CDTF">2022-09-22T12:02:43Z</dcterms:modified>
</cp:coreProperties>
</file>