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jyMsBKe9UnzlhPGcj3mNvaKMLj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l-G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l-GR">
                <a:solidFill>
                  <a:srgbClr val="000000"/>
                </a:solidFill>
              </a:rPr>
              <a:t>Οδηγίες εκπαιδευτικού: </a:t>
            </a:r>
            <a:endParaRPr>
              <a:solidFill>
                <a:srgbClr val="000000"/>
              </a:solidFill>
            </a:endParaRPr>
          </a:p>
          <a:p>
            <a:pPr indent="0" lvl="0" marL="0" rtl="0" algn="l">
              <a:spcBef>
                <a:spcPts val="0"/>
              </a:spcBef>
              <a:spcAft>
                <a:spcPts val="0"/>
              </a:spcAft>
              <a:buNone/>
            </a:pPr>
            <a:r>
              <a:rPr b="1" lang="el-GR">
                <a:solidFill>
                  <a:srgbClr val="000000"/>
                </a:solidFill>
              </a:rPr>
              <a:t>Ο Τζακ συνεχίζει να πιέζει τη Μία και μάλιστα απειλεί ότι θα βρει άλλη κοπέλα αν δεν του στείλει τη φωτογραφία του σώματός της. </a:t>
            </a:r>
            <a:endParaRPr b="1">
              <a:solidFill>
                <a:srgbClr val="000000"/>
              </a:solidFill>
            </a:endParaRPr>
          </a:p>
          <a:p>
            <a:pPr indent="0" lvl="0" marL="0" rtl="0" algn="l">
              <a:spcBef>
                <a:spcPts val="0"/>
              </a:spcBef>
              <a:spcAft>
                <a:spcPts val="0"/>
              </a:spcAft>
              <a:buNone/>
            </a:pPr>
            <a:r>
              <a:rPr lang="el-GR">
                <a:solidFill>
                  <a:srgbClr val="000000"/>
                </a:solidFill>
              </a:rPr>
              <a:t>Τι συμβουλή θα δίνατε στη Μία σε αυτή την περίπτωση; </a:t>
            </a:r>
            <a:endParaRPr>
              <a:solidFill>
                <a:srgbClr val="000000"/>
              </a:solidFill>
            </a:endParaRPr>
          </a:p>
          <a:p>
            <a:pPr indent="0" lvl="0" marL="0" rtl="0" algn="l">
              <a:spcBef>
                <a:spcPts val="0"/>
              </a:spcBef>
              <a:spcAft>
                <a:spcPts val="0"/>
              </a:spcAft>
              <a:buNone/>
            </a:pPr>
            <a:r>
              <a:rPr lang="el-GR">
                <a:solidFill>
                  <a:srgbClr val="000000"/>
                </a:solidFill>
              </a:rPr>
              <a:t>Η Μία θα μπορούσε να είναι σταθερή με τον Τζακ και να πει όχι. </a:t>
            </a:r>
            <a:endParaRPr>
              <a:solidFill>
                <a:srgbClr val="000000"/>
              </a:solidFill>
            </a:endParaRPr>
          </a:p>
          <a:p>
            <a:pPr indent="0" lvl="0" marL="0" rtl="0" algn="l">
              <a:spcBef>
                <a:spcPts val="0"/>
              </a:spcBef>
              <a:spcAft>
                <a:spcPts val="0"/>
              </a:spcAft>
              <a:buNone/>
            </a:pPr>
            <a:r>
              <a:rPr lang="el-GR">
                <a:solidFill>
                  <a:srgbClr val="000000"/>
                </a:solidFill>
              </a:rPr>
              <a:t>Αν δεν ήταν σίγουρη πώς να απαντήσει, μπορούσε πάντα να ζητήσει από έναν ενήλικα που εμπιστεύεται να τη βοηθήσει να βρει τις σωστές λέξεις.</a:t>
            </a:r>
            <a:endParaRPr>
              <a:solidFill>
                <a:srgbClr val="000000"/>
              </a:solidFill>
            </a:endParaRPr>
          </a:p>
          <a:p>
            <a:pPr indent="0" lvl="0" marL="0" rtl="0" algn="l">
              <a:spcBef>
                <a:spcPts val="0"/>
              </a:spcBef>
              <a:spcAft>
                <a:spcPts val="0"/>
              </a:spcAft>
              <a:buNone/>
            </a:pPr>
            <a:r>
              <a:t/>
            </a:r>
            <a:endParaRPr b="1">
              <a:solidFill>
                <a:srgbClr val="000000"/>
              </a:solidFill>
            </a:endParaRPr>
          </a:p>
          <a:p>
            <a:pPr indent="0" lvl="0" marL="0" rtl="0" algn="l">
              <a:spcBef>
                <a:spcPts val="0"/>
              </a:spcBef>
              <a:spcAft>
                <a:spcPts val="0"/>
              </a:spcAft>
              <a:buNone/>
            </a:pPr>
            <a:r>
              <a:rPr b="1" lang="el-GR">
                <a:solidFill>
                  <a:srgbClr val="000000"/>
                </a:solidFill>
              </a:rPr>
              <a:t>ΚΟΡΥΦΑΙΑ ΣΥΜΒΟΥΛΗ – Δεν είναι εντάξει κάποιος να σας πιέζει στο διαδίκτυο. </a:t>
            </a:r>
            <a:r>
              <a:rPr lang="el-GR">
                <a:solidFill>
                  <a:srgbClr val="000000"/>
                </a:solidFill>
              </a:rPr>
              <a:t>Εάν κάποιος σας πιέζει να στείλετε μια γυμνή φωτογραφία ή βίντεο του εαυτού σας, να λέτε πάντα όχι και μιλήστε σε έναν ενήλικα που γνωρίζετε και εμπιστεύεστε. </a:t>
            </a:r>
            <a:endParaRPr/>
          </a:p>
          <a:p>
            <a:pPr indent="0" lvl="0" marL="0" rtl="0" algn="l">
              <a:spcBef>
                <a:spcPts val="0"/>
              </a:spcBef>
              <a:spcAft>
                <a:spcPts val="0"/>
              </a:spcAft>
              <a:buNone/>
            </a:pPr>
            <a:r>
              <a:t/>
            </a:r>
            <a:endParaRPr/>
          </a:p>
        </p:txBody>
      </p:sp>
      <p:sp>
        <p:nvSpPr>
          <p:cNvPr id="250" name="Google Shape;25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l-GR">
                <a:solidFill>
                  <a:srgbClr val="000000"/>
                </a:solidFill>
              </a:rPr>
              <a:t>Οδηγίες εκπαιδευτικού: </a:t>
            </a:r>
            <a:endParaRPr>
              <a:solidFill>
                <a:srgbClr val="000000"/>
              </a:solidFill>
            </a:endParaRPr>
          </a:p>
          <a:p>
            <a:pPr indent="0" lvl="0" marL="0" rtl="0" algn="l">
              <a:spcBef>
                <a:spcPts val="0"/>
              </a:spcBef>
              <a:spcAft>
                <a:spcPts val="0"/>
              </a:spcAft>
              <a:buNone/>
            </a:pPr>
            <a:r>
              <a:rPr lang="el-GR">
                <a:solidFill>
                  <a:srgbClr val="000000"/>
                </a:solidFill>
              </a:rPr>
              <a:t>Και οι δύο φίλοι έχουν δίκιο. Ο </a:t>
            </a:r>
            <a:r>
              <a:rPr lang="el-GR" sz="1200">
                <a:latin typeface="Calibri"/>
                <a:ea typeface="Calibri"/>
                <a:cs typeface="Calibri"/>
                <a:sym typeface="Calibri"/>
              </a:rPr>
              <a:t>Τρέι</a:t>
            </a:r>
            <a:r>
              <a:rPr lang="el-GR">
                <a:solidFill>
                  <a:srgbClr val="000000"/>
                </a:solidFill>
              </a:rPr>
              <a:t> μιλάει για το σεβασμό των συναισθημάτων των άλλων, ενώ η </a:t>
            </a:r>
            <a:r>
              <a:rPr lang="el-GR" sz="1200">
                <a:latin typeface="Calibri"/>
                <a:ea typeface="Calibri"/>
                <a:cs typeface="Calibri"/>
                <a:sym typeface="Calibri"/>
              </a:rPr>
              <a:t>Σάμι</a:t>
            </a:r>
            <a:r>
              <a:rPr lang="el-GR">
                <a:solidFill>
                  <a:srgbClr val="000000"/>
                </a:solidFill>
              </a:rPr>
              <a:t> επισημαίνει ότι μπορεί να είναι παράνομο. Είναι παράνομο να κάνετε, να τραβήξετε, να αποθηκεύσετε ή να μοιραστείτε μια γυμνή, σχεδόν γυμνή ή με εσώρουχα φωτογραφία ή βίντεο ενός παιδιού κάτω των 18 ετών. Αυτό είναι γνωστό ως απρεπής εικόνα ενός παιδιού. Περιλαμβάνει τη λήψη selfie του εαυτού σας και φωτογραφίες που είναι φτιαγμένες για να φαίνονται σαν να είναι ενός παιδιού, π.χ. το πρόσωπο του παιδιού τοποθετείται σε μια πορνογραφική εικόνα ή βίντεο. </a:t>
            </a:r>
            <a:endParaRPr/>
          </a:p>
          <a:p>
            <a:pPr indent="0" lvl="0" marL="0" rtl="0" algn="l">
              <a:spcBef>
                <a:spcPts val="0"/>
              </a:spcBef>
              <a:spcAft>
                <a:spcPts val="0"/>
              </a:spcAft>
              <a:buNone/>
            </a:pPr>
            <a:r>
              <a:rPr i="1" lang="el-GR" sz="1200">
                <a:solidFill>
                  <a:schemeClr val="dk1"/>
                </a:solidFill>
                <a:latin typeface="Calibri"/>
                <a:ea typeface="Calibri"/>
                <a:cs typeface="Calibri"/>
                <a:sym typeface="Calibri"/>
              </a:rPr>
              <a:t>Ένας νέος παραβιάζει το νόμο εάν:</a:t>
            </a:r>
            <a:endParaRPr/>
          </a:p>
          <a:p>
            <a:pPr indent="-171450" lvl="0" marL="171450" rtl="0" algn="l">
              <a:spcBef>
                <a:spcPts val="0"/>
              </a:spcBef>
              <a:spcAft>
                <a:spcPts val="0"/>
              </a:spcAft>
              <a:buClr>
                <a:schemeClr val="dk1"/>
              </a:buClr>
              <a:buSzPts val="1200"/>
              <a:buFont typeface="Arial"/>
              <a:buChar char="•"/>
            </a:pPr>
            <a:r>
              <a:rPr i="1" lang="el-GR" sz="1200">
                <a:solidFill>
                  <a:schemeClr val="dk1"/>
                </a:solidFill>
                <a:latin typeface="Calibri"/>
                <a:ea typeface="Calibri"/>
                <a:cs typeface="Calibri"/>
                <a:sym typeface="Calibri"/>
              </a:rPr>
              <a:t>τραβήξει μια γυμνή, σχεδόν γυμνή ή εσώρουχα φωτογραφία ή βίντεο του εαυτού του </a:t>
            </a:r>
            <a:endParaRPr/>
          </a:p>
          <a:p>
            <a:pPr indent="-171450" lvl="0" marL="171450" rtl="0" algn="l">
              <a:spcBef>
                <a:spcPts val="0"/>
              </a:spcBef>
              <a:spcAft>
                <a:spcPts val="0"/>
              </a:spcAft>
              <a:buClr>
                <a:schemeClr val="dk1"/>
              </a:buClr>
              <a:buSzPts val="1200"/>
              <a:buFont typeface="Arial"/>
              <a:buChar char="•"/>
            </a:pPr>
            <a:r>
              <a:rPr i="1" lang="el-GR" sz="1200">
                <a:solidFill>
                  <a:schemeClr val="dk1"/>
                </a:solidFill>
                <a:latin typeface="Calibri"/>
                <a:ea typeface="Calibri"/>
                <a:cs typeface="Calibri"/>
                <a:sym typeface="Calibri"/>
              </a:rPr>
              <a:t>ή ένας φίλος μοιράζεται μια γυμνή, σχεδόν γυμνή ή εσώρουχα φωτογραφία ή βίντεο ενός παιδιού, </a:t>
            </a:r>
            <a:endParaRPr/>
          </a:p>
          <a:p>
            <a:pPr indent="-171450" lvl="0" marL="171450" rtl="0" algn="l">
              <a:spcBef>
                <a:spcPts val="0"/>
              </a:spcBef>
              <a:spcAft>
                <a:spcPts val="0"/>
              </a:spcAft>
              <a:buClr>
                <a:schemeClr val="dk1"/>
              </a:buClr>
              <a:buSzPts val="1200"/>
              <a:buFont typeface="Arial"/>
              <a:buChar char="•"/>
            </a:pPr>
            <a:r>
              <a:rPr i="1" lang="el-GR" sz="1200">
                <a:solidFill>
                  <a:schemeClr val="dk1"/>
                </a:solidFill>
                <a:latin typeface="Calibri"/>
                <a:ea typeface="Calibri"/>
                <a:cs typeface="Calibri"/>
                <a:sym typeface="Calibri"/>
              </a:rPr>
              <a:t>ακόμα κι αν μοιράζεται μεταξύ παιδιών του ίδιου ηλικίας και έχουν ρωτήσει αν είναι εντάξει αποθηκεύστε ή έχουν στη συσκευή τους (τηλέφωνο, tablet, υπολογιστή κ.λπ.) μια γυμνή, σχεδόν γυμνή ή με εσώρουχα φωτογραφία ή βίντεο ενός παιδιού, ακόμα κι αν το παιδί είπε ότι ήταν εντάξει.</a:t>
            </a:r>
            <a:endParaRPr/>
          </a:p>
          <a:p>
            <a:pPr indent="0" lvl="0" marL="0" rtl="0" algn="l">
              <a:spcBef>
                <a:spcPts val="0"/>
              </a:spcBef>
              <a:spcAft>
                <a:spcPts val="0"/>
              </a:spcAft>
              <a:buNone/>
            </a:pPr>
            <a:r>
              <a:t/>
            </a:r>
            <a:endParaRPr b="1" i="1" sz="1200">
              <a:solidFill>
                <a:schemeClr val="dk1"/>
              </a:solidFill>
              <a:latin typeface="Calibri"/>
              <a:ea typeface="Calibri"/>
              <a:cs typeface="Calibri"/>
              <a:sym typeface="Calibri"/>
            </a:endParaRPr>
          </a:p>
          <a:p>
            <a:pPr indent="0" lvl="0" marL="0" rtl="0" algn="l">
              <a:spcBef>
                <a:spcPts val="0"/>
              </a:spcBef>
              <a:spcAft>
                <a:spcPts val="0"/>
              </a:spcAft>
              <a:buNone/>
            </a:pPr>
            <a:r>
              <a:rPr b="1" lang="el-GR" sz="1200">
                <a:solidFill>
                  <a:schemeClr val="dk1"/>
                </a:solidFill>
                <a:latin typeface="Calibri"/>
                <a:ea typeface="Calibri"/>
                <a:cs typeface="Calibri"/>
                <a:sym typeface="Calibri"/>
              </a:rPr>
              <a:t>ΚΟΡΥΦΑΙΑ ΣΥΜΒΟΥΛΗ – Ακούστε τις συμβουλές από άτομα που γνωρίζετε στον κόσμο εκτός διαδικτύου. </a:t>
            </a:r>
            <a:r>
              <a:rPr b="0" lang="el-GR" sz="1200">
                <a:solidFill>
                  <a:schemeClr val="dk1"/>
                </a:solidFill>
                <a:latin typeface="Calibri"/>
                <a:ea typeface="Calibri"/>
                <a:cs typeface="Calibri"/>
                <a:sym typeface="Calibri"/>
              </a:rPr>
              <a:t>Σας γνωρίζουν καλύτερα από κάποιον που έχετε γνωρίσει μόνο στο διαδίκτυο και θέλουν να σας βοηθήσουν να παραμείνετε ασφαλείς στο διαδίκτυο.</a:t>
            </a:r>
            <a:endParaRPr b="0"/>
          </a:p>
        </p:txBody>
      </p:sp>
      <p:sp>
        <p:nvSpPr>
          <p:cNvPr id="262" name="Google Shape;26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l-GR"/>
              <a:t>Οδηγίες εκπαιδευτικού:</a:t>
            </a:r>
            <a:endParaRPr/>
          </a:p>
          <a:p>
            <a:pPr indent="0" lvl="0" marL="0" rtl="0" algn="l">
              <a:spcBef>
                <a:spcPts val="0"/>
              </a:spcBef>
              <a:spcAft>
                <a:spcPts val="0"/>
              </a:spcAft>
              <a:buNone/>
            </a:pPr>
            <a:r>
              <a:rPr b="1" lang="el-GR"/>
              <a:t>Ο Τζακ καθησυχάζει τη Μία ότι μπορεί να τον εμπιστευτεί. </a:t>
            </a:r>
            <a:r>
              <a:rPr lang="el-GR"/>
              <a:t>Τι θα μπορούσε να συμβεί αν του στείλει τη φωτογραφία του σώματός της;</a:t>
            </a:r>
            <a:endParaRPr/>
          </a:p>
          <a:p>
            <a:pPr indent="0" lvl="0" marL="0" rtl="0" algn="l">
              <a:spcBef>
                <a:spcPts val="0"/>
              </a:spcBef>
              <a:spcAft>
                <a:spcPts val="0"/>
              </a:spcAft>
              <a:buNone/>
            </a:pPr>
            <a:r>
              <a:rPr lang="el-GR"/>
              <a:t>Η αποστολή μιας τέτοιας φωτογραφίας θέτει τον εαυτό σας σε κίνδυνο, καθώς ποιος ξέρει πού θα μπορούσε να καταλήξει ή ποιος θα μπορούσε να τη δει. Στείλτε το και είναι εκτός ελέγχου σας.</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l-GR"/>
              <a:t>ΚΟΡΥΦΑΙΑ ΣΥΜΒΟΥΛΗ – Εάν έχετε στείλει μια γυμνή, σχεδόν γυμνή ή με εσώρουχα φωτογραφία σε κάποιον στο διαδίκτυο και ανησυχείτε, ενημερώστε αμέσως κάποιον. </a:t>
            </a:r>
            <a:r>
              <a:rPr b="0" lang="el-GR"/>
              <a:t>Το</a:t>
            </a:r>
            <a:r>
              <a:rPr b="1" lang="el-GR"/>
              <a:t> </a:t>
            </a:r>
            <a:r>
              <a:rPr lang="el-GR"/>
              <a:t>να μιλάς είναι το καλύτερο που έχεις να κάνεις. Όσο πιο γρήγορα το πείτε σε κάποιον, τόσο πιο γρήγορα μπορεί να σας βοηθήσει. Θα μπορούσατε να το πείτε σε έναν γονέα, φροντιστή ή εκπαιδευτικό.</a:t>
            </a:r>
            <a:endParaRPr/>
          </a:p>
        </p:txBody>
      </p:sp>
      <p:sp>
        <p:nvSpPr>
          <p:cNvPr id="297" name="Google Shape;29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l-GR"/>
              <a:t>Οδηγίες εκπαιδευτικού:</a:t>
            </a:r>
            <a:endParaRPr/>
          </a:p>
          <a:p>
            <a:pPr indent="0" lvl="0" marL="0" rtl="0" algn="l">
              <a:spcBef>
                <a:spcPts val="0"/>
              </a:spcBef>
              <a:spcAft>
                <a:spcPts val="0"/>
              </a:spcAft>
              <a:buNone/>
            </a:pPr>
            <a:r>
              <a:rPr lang="el-GR"/>
              <a:t>Η Μία και ο Τζακ γνωρίστηκαν διαδικτυακά και δεν έχουν συναντηθεί ποτέ στον κόσμο εκτός διαδικτύου. Παρόλο που θεωρούν τους εαυτούς τους ζευγάρι και πιστεύουν ότι έχουν πολλά κοινά, αν δεν έχουν συναντηθεί ποτέ από κοντά, στην πραγματικότητα είναι ξένοι.</a:t>
            </a:r>
            <a:r>
              <a:rPr lang="el-GR"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l-GR" sz="1200">
                <a:solidFill>
                  <a:schemeClr val="dk1"/>
                </a:solidFill>
                <a:latin typeface="Calibri"/>
                <a:ea typeface="Calibri"/>
                <a:cs typeface="Calibri"/>
                <a:sym typeface="Calibri"/>
              </a:rPr>
              <a:t>ΚΟΡΥΦΑΙΑ ΣΥΜΒΟΥΛΗ - Ένας διαδικτυακός φίλος που δεν γνωρίζετε στην πραγματική ζωή είναι ξένος. Ακόμα κι αν μιλάτε για πολύ καιρό και νιώθετε ότι μπορείτε να τους εμπιστευτείτε, αν δεν τους έχετε γνωρίσει στον κόσμο εκτός διαδικτύου, είναι ξένος.</a:t>
            </a:r>
            <a:endParaRPr/>
          </a:p>
        </p:txBody>
      </p:sp>
      <p:sp>
        <p:nvSpPr>
          <p:cNvPr id="110" name="Google Shape;11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l-GR"/>
              <a:t>Οδηγίες εκπαιδευτικού:</a:t>
            </a:r>
            <a:endParaRPr/>
          </a:p>
          <a:p>
            <a:pPr indent="0" lvl="0" marL="0" marR="0" rtl="0" algn="l">
              <a:lnSpc>
                <a:spcPct val="100000"/>
              </a:lnSpc>
              <a:spcBef>
                <a:spcPts val="0"/>
              </a:spcBef>
              <a:spcAft>
                <a:spcPts val="0"/>
              </a:spcAft>
              <a:buClr>
                <a:schemeClr val="dk1"/>
              </a:buClr>
              <a:buSzPts val="1200"/>
              <a:buFont typeface="Calibri"/>
              <a:buNone/>
            </a:pPr>
            <a:r>
              <a:rPr lang="el-GR"/>
              <a:t>Η Μία μοιράζεται φωτογραφίες από μέρη στα οποία έχει πάει και αποτελούν μέρος των προσωπικών της στοιχείων.</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b="1" lang="el-GR" sz="1200">
                <a:solidFill>
                  <a:schemeClr val="dk1"/>
                </a:solidFill>
                <a:latin typeface="Calibri"/>
                <a:ea typeface="Calibri"/>
                <a:cs typeface="Calibri"/>
                <a:sym typeface="Calibri"/>
              </a:rPr>
              <a:t>ΚΟΡΥΦΑΙΑ ΣΥΜΒΟΥΛΗ - Προσέξτε τις φωτογραφίες που μοιράζεστε στο διαδίκτυο. </a:t>
            </a:r>
            <a:r>
              <a:rPr b="0" lang="el-GR" sz="1200">
                <a:solidFill>
                  <a:schemeClr val="dk1"/>
                </a:solidFill>
                <a:latin typeface="Calibri"/>
                <a:ea typeface="Calibri"/>
                <a:cs typeface="Calibri"/>
                <a:sym typeface="Calibri"/>
              </a:rPr>
              <a:t>Βεβαιωθείτε ότι δεν δίνετε προσωπικά στοιχεία, όπως το όνομα του σχολείου σας ή το όνομα της οδού σας.</a:t>
            </a:r>
            <a:endParaRPr b="0"/>
          </a:p>
        </p:txBody>
      </p:sp>
      <p:sp>
        <p:nvSpPr>
          <p:cNvPr id="126" name="Google Shape;12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l-GR"/>
              <a:t>Οδηγίες εκπαιδευτικού:</a:t>
            </a:r>
            <a:endParaRPr/>
          </a:p>
          <a:p>
            <a:pPr indent="0" lvl="0" marL="0" marR="0" rtl="0" algn="l">
              <a:lnSpc>
                <a:spcPct val="100000"/>
              </a:lnSpc>
              <a:spcBef>
                <a:spcPts val="0"/>
              </a:spcBef>
              <a:spcAft>
                <a:spcPts val="0"/>
              </a:spcAft>
              <a:buClr>
                <a:schemeClr val="dk1"/>
              </a:buClr>
              <a:buSzPts val="1200"/>
              <a:buFont typeface="Calibri"/>
              <a:buNone/>
            </a:pPr>
            <a:r>
              <a:rPr lang="el-GR"/>
              <a:t>Η Μία μοιράζεται φωτογραφίες για αυτά που φοράει, αλλά είναι πάντα πλήρως ντυμένη;</a:t>
            </a:r>
            <a:endParaRPr/>
          </a:p>
        </p:txBody>
      </p:sp>
      <p:sp>
        <p:nvSpPr>
          <p:cNvPr id="143" name="Google Shape;14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l-GR"/>
              <a:t>Οδηγίες εκπαιδευτικού:</a:t>
            </a:r>
            <a:endParaRPr/>
          </a:p>
          <a:p>
            <a:pPr indent="0" lvl="0" marL="0" marR="0" rtl="0" algn="l">
              <a:lnSpc>
                <a:spcPct val="100000"/>
              </a:lnSpc>
              <a:spcBef>
                <a:spcPts val="0"/>
              </a:spcBef>
              <a:spcAft>
                <a:spcPts val="0"/>
              </a:spcAft>
              <a:buClr>
                <a:schemeClr val="dk1"/>
              </a:buClr>
              <a:buSzPts val="1200"/>
              <a:buFont typeface="Calibri"/>
              <a:buNone/>
            </a:pPr>
            <a:r>
              <a:rPr b="1" lang="el-GR"/>
              <a:t>Είναι δίκαιο για τη Μία να περιμένει ο Τζακ να απαντήσει αμέσως στο μήνυμά της;</a:t>
            </a:r>
            <a:endParaRPr/>
          </a:p>
          <a:p>
            <a:pPr indent="0" lvl="0" marL="0" marR="0" rtl="0" algn="l">
              <a:lnSpc>
                <a:spcPct val="100000"/>
              </a:lnSpc>
              <a:spcBef>
                <a:spcPts val="0"/>
              </a:spcBef>
              <a:spcAft>
                <a:spcPts val="0"/>
              </a:spcAft>
              <a:buClr>
                <a:schemeClr val="dk1"/>
              </a:buClr>
              <a:buSzPts val="1200"/>
              <a:buFont typeface="Calibri"/>
              <a:buNone/>
            </a:pPr>
            <a:r>
              <a:rPr lang="el-GR"/>
              <a:t>Ο Τζακ μπορεί να είναι απασχολημένος ή να μην έχει δει ακόμα τα μηνύματα.</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b="1" lang="el-GR"/>
              <a:t>ΚΟΡΥΦΑΙΑ ΣΥΜΒΟΥΛΗ - Πάρτε το χρόνο σας και μην βιάζεστε στο διαδίκτυο. </a:t>
            </a:r>
            <a:r>
              <a:rPr lang="el-GR"/>
              <a:t>Αν κάποιος δεν απαντήσει αμέσως μπορεί να οφείλεται στο ότι είναι απασχολημένος με κάτι άλλο.</a:t>
            </a:r>
            <a:endParaRPr/>
          </a:p>
        </p:txBody>
      </p:sp>
      <p:sp>
        <p:nvSpPr>
          <p:cNvPr id="170" name="Google Shape;17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21"/>
          <p:cNvSpPr txBox="1"/>
          <p:nvPr>
            <p:ph idx="10" type="dt"/>
          </p:nvPr>
        </p:nvSpPr>
        <p:spPr>
          <a:xfrm>
            <a:off x="628650" y="6356351"/>
            <a:ext cx="2057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1"/>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1"/>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30"/>
          <p:cNvSpPr txBox="1"/>
          <p:nvPr>
            <p:ph type="title"/>
          </p:nvPr>
        </p:nvSpPr>
        <p:spPr>
          <a:xfrm>
            <a:off x="628650" y="365126"/>
            <a:ext cx="78867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 name="Google Shape;72;p30"/>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30"/>
          <p:cNvSpPr txBox="1"/>
          <p:nvPr>
            <p:ph idx="10" type="dt"/>
          </p:nvPr>
        </p:nvSpPr>
        <p:spPr>
          <a:xfrm>
            <a:off x="628650" y="6356351"/>
            <a:ext cx="2057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4" name="Google Shape;74;p30"/>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30"/>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31"/>
          <p:cNvSpPr txBox="1"/>
          <p:nvPr>
            <p:ph type="title"/>
          </p:nvPr>
        </p:nvSpPr>
        <p:spPr>
          <a:xfrm rot="5400000">
            <a:off x="4623594" y="2285207"/>
            <a:ext cx="5811838" cy="197167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8" name="Google Shape;78;p31"/>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31"/>
          <p:cNvSpPr txBox="1"/>
          <p:nvPr>
            <p:ph idx="10" type="dt"/>
          </p:nvPr>
        </p:nvSpPr>
        <p:spPr>
          <a:xfrm>
            <a:off x="628650" y="6356351"/>
            <a:ext cx="2057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31"/>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31"/>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2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0" name="Google Shape;20;p22"/>
          <p:cNvSpPr txBox="1"/>
          <p:nvPr>
            <p:ph idx="10" type="dt"/>
          </p:nvPr>
        </p:nvSpPr>
        <p:spPr>
          <a:xfrm>
            <a:off x="628650" y="6356351"/>
            <a:ext cx="2057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22"/>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22"/>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23"/>
          <p:cNvSpPr txBox="1"/>
          <p:nvPr>
            <p:ph type="title"/>
          </p:nvPr>
        </p:nvSpPr>
        <p:spPr>
          <a:xfrm>
            <a:off x="628650" y="365126"/>
            <a:ext cx="78867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2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Google Shape;26;p23"/>
          <p:cNvSpPr txBox="1"/>
          <p:nvPr>
            <p:ph idx="10" type="dt"/>
          </p:nvPr>
        </p:nvSpPr>
        <p:spPr>
          <a:xfrm>
            <a:off x="628650" y="6356351"/>
            <a:ext cx="2057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23"/>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23"/>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2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2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2" name="Google Shape;32;p24"/>
          <p:cNvSpPr txBox="1"/>
          <p:nvPr>
            <p:ph idx="10" type="dt"/>
          </p:nvPr>
        </p:nvSpPr>
        <p:spPr>
          <a:xfrm>
            <a:off x="628650" y="6356351"/>
            <a:ext cx="2057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24"/>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24"/>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25"/>
          <p:cNvSpPr txBox="1"/>
          <p:nvPr>
            <p:ph type="title"/>
          </p:nvPr>
        </p:nvSpPr>
        <p:spPr>
          <a:xfrm>
            <a:off x="628650" y="365126"/>
            <a:ext cx="78867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2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2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25"/>
          <p:cNvSpPr txBox="1"/>
          <p:nvPr>
            <p:ph idx="10" type="dt"/>
          </p:nvPr>
        </p:nvSpPr>
        <p:spPr>
          <a:xfrm>
            <a:off x="628650" y="6356351"/>
            <a:ext cx="2057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Google Shape;40;p25"/>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25"/>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26"/>
          <p:cNvSpPr txBox="1"/>
          <p:nvPr>
            <p:ph type="title"/>
          </p:nvPr>
        </p:nvSpPr>
        <p:spPr>
          <a:xfrm>
            <a:off x="629841" y="365126"/>
            <a:ext cx="78867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Google Shape;44;p2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5" name="Google Shape;45;p2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2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7" name="Google Shape;47;p2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26"/>
          <p:cNvSpPr txBox="1"/>
          <p:nvPr>
            <p:ph idx="10" type="dt"/>
          </p:nvPr>
        </p:nvSpPr>
        <p:spPr>
          <a:xfrm>
            <a:off x="628650" y="6356351"/>
            <a:ext cx="2057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26"/>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26"/>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27"/>
          <p:cNvSpPr txBox="1"/>
          <p:nvPr>
            <p:ph type="title"/>
          </p:nvPr>
        </p:nvSpPr>
        <p:spPr>
          <a:xfrm>
            <a:off x="628650" y="365126"/>
            <a:ext cx="78867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27"/>
          <p:cNvSpPr txBox="1"/>
          <p:nvPr>
            <p:ph idx="10" type="dt"/>
          </p:nvPr>
        </p:nvSpPr>
        <p:spPr>
          <a:xfrm>
            <a:off x="628650" y="6356351"/>
            <a:ext cx="2057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27"/>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27"/>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28"/>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28"/>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9" name="Google Shape;59;p28"/>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 name="Google Shape;60;p28"/>
          <p:cNvSpPr txBox="1"/>
          <p:nvPr>
            <p:ph idx="10" type="dt"/>
          </p:nvPr>
        </p:nvSpPr>
        <p:spPr>
          <a:xfrm>
            <a:off x="628650" y="6356351"/>
            <a:ext cx="2057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28"/>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28"/>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2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Google Shape;65;p29"/>
          <p:cNvSpPr/>
          <p:nvPr>
            <p:ph idx="2" type="pic"/>
          </p:nvPr>
        </p:nvSpPr>
        <p:spPr>
          <a:xfrm>
            <a:off x="3887391" y="987426"/>
            <a:ext cx="4629150" cy="4873625"/>
          </a:xfrm>
          <a:prstGeom prst="rect">
            <a:avLst/>
          </a:prstGeom>
          <a:noFill/>
          <a:ln>
            <a:noFill/>
          </a:ln>
        </p:spPr>
      </p:sp>
      <p:sp>
        <p:nvSpPr>
          <p:cNvPr id="66" name="Google Shape;66;p29"/>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7" name="Google Shape;67;p29"/>
          <p:cNvSpPr txBox="1"/>
          <p:nvPr>
            <p:ph idx="10" type="dt"/>
          </p:nvPr>
        </p:nvSpPr>
        <p:spPr>
          <a:xfrm>
            <a:off x="628650" y="6356351"/>
            <a:ext cx="2057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29"/>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29"/>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6.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p:nvPr/>
        </p:nvSpPr>
        <p:spPr>
          <a:xfrm>
            <a:off x="0" y="0"/>
            <a:ext cx="9144000" cy="6858000"/>
          </a:xfrm>
          <a:prstGeom prst="rect">
            <a:avLst/>
          </a:prstGeom>
          <a:solidFill>
            <a:srgbClr val="ABEEFF">
              <a:alpha val="3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 name="Google Shape;11;p20"/>
          <p:cNvPicPr preferRelativeResize="0"/>
          <p:nvPr/>
        </p:nvPicPr>
        <p:blipFill rotWithShape="1">
          <a:blip r:embed="rId1">
            <a:alphaModFix/>
          </a:blip>
          <a:srcRect b="0" l="0" r="0" t="0"/>
          <a:stretch/>
        </p:blipFill>
        <p:spPr>
          <a:xfrm rot="-1259782">
            <a:off x="7507979" y="-2185810"/>
            <a:ext cx="3813080" cy="3798434"/>
          </a:xfrm>
          <a:prstGeom prst="rect">
            <a:avLst/>
          </a:prstGeom>
          <a:noFill/>
          <a:ln>
            <a:noFill/>
          </a:ln>
        </p:spPr>
      </p:pic>
      <p:pic>
        <p:nvPicPr>
          <p:cNvPr id="12" name="Google Shape;12;p20"/>
          <p:cNvPicPr preferRelativeResize="0"/>
          <p:nvPr/>
        </p:nvPicPr>
        <p:blipFill rotWithShape="1">
          <a:blip r:embed="rId2">
            <a:alphaModFix/>
          </a:blip>
          <a:srcRect b="0" l="0" r="0" t="0"/>
          <a:stretch/>
        </p:blipFill>
        <p:spPr>
          <a:xfrm>
            <a:off x="-1746106" y="5025414"/>
            <a:ext cx="3813080" cy="379843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hyperlink" Target="http://www.childnet.com/star" TargetMode="External"/><Relationship Id="rId6" Type="http://schemas.openxmlformats.org/officeDocument/2006/relationships/image" Target="../media/image10.png"/><Relationship Id="rId7"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slide" Target="/ppt/slides/slide16.xml"/><Relationship Id="rId4" Type="http://schemas.openxmlformats.org/officeDocument/2006/relationships/slide" Target="/ppt/slides/slide18.xml"/><Relationship Id="rId9" Type="http://schemas.openxmlformats.org/officeDocument/2006/relationships/image" Target="../media/image32.png"/><Relationship Id="rId5" Type="http://schemas.openxmlformats.org/officeDocument/2006/relationships/slide" Target="/ppt/slides/slide16.xml"/><Relationship Id="rId6" Type="http://schemas.openxmlformats.org/officeDocument/2006/relationships/image" Target="../media/image21.png"/><Relationship Id="rId7" Type="http://schemas.openxmlformats.org/officeDocument/2006/relationships/image" Target="../media/image23.png"/><Relationship Id="rId8" Type="http://schemas.openxmlformats.org/officeDocument/2006/relationships/slide" Target="/ppt/slides/slide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slide" Target="/ppt/slides/slide19.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6.png"/><Relationship Id="rId4" Type="http://schemas.openxmlformats.org/officeDocument/2006/relationships/image" Target="../media/image24.png"/><Relationship Id="rId5" Type="http://schemas.openxmlformats.org/officeDocument/2006/relationships/slide" Target="/ppt/slides/slide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7.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8.png"/><Relationship Id="rId7" Type="http://schemas.openxmlformats.org/officeDocument/2006/relationships/image" Target="../media/image33.png"/><Relationship Id="rId8"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2.jpg"/><Relationship Id="rId5" Type="http://schemas.openxmlformats.org/officeDocument/2006/relationships/image" Target="../media/image11.jpg"/><Relationship Id="rId6"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
          <p:cNvSpPr/>
          <p:nvPr/>
        </p:nvSpPr>
        <p:spPr>
          <a:xfrm>
            <a:off x="1256624" y="2609149"/>
            <a:ext cx="6511481" cy="2063257"/>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l-GR" sz="4050">
                <a:solidFill>
                  <a:schemeClr val="dk1"/>
                </a:solidFill>
                <a:latin typeface="Calibri"/>
                <a:ea typeface="Calibri"/>
                <a:cs typeface="Calibri"/>
                <a:sym typeface="Calibri"/>
              </a:rPr>
              <a:t>Πίεση από άλλους για κοινή χρήση προσωπικών εικόνων στο διαδίκτυο</a:t>
            </a:r>
            <a:endParaRPr b="1" sz="4050">
              <a:solidFill>
                <a:schemeClr val="dk1"/>
              </a:solidFill>
              <a:latin typeface="Calibri"/>
              <a:ea typeface="Calibri"/>
              <a:cs typeface="Calibri"/>
              <a:sym typeface="Calibri"/>
            </a:endParaRPr>
          </a:p>
        </p:txBody>
      </p:sp>
      <p:sp>
        <p:nvSpPr>
          <p:cNvPr id="88" name="Google Shape;88;p1"/>
          <p:cNvSpPr/>
          <p:nvPr/>
        </p:nvSpPr>
        <p:spPr>
          <a:xfrm>
            <a:off x="2773156" y="1577994"/>
            <a:ext cx="3408626" cy="564385"/>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t/>
            </a:r>
            <a:endParaRPr b="1" sz="3000">
              <a:solidFill>
                <a:schemeClr val="dk1"/>
              </a:solidFill>
              <a:latin typeface="Calibri"/>
              <a:ea typeface="Calibri"/>
              <a:cs typeface="Calibri"/>
              <a:sym typeface="Calibri"/>
            </a:endParaRPr>
          </a:p>
        </p:txBody>
      </p:sp>
      <p:pic>
        <p:nvPicPr>
          <p:cNvPr descr="A picture containing drawing&#10;&#10;Description automatically generated" id="89" name="Google Shape;89;p1"/>
          <p:cNvPicPr preferRelativeResize="0"/>
          <p:nvPr/>
        </p:nvPicPr>
        <p:blipFill rotWithShape="1">
          <a:blip r:embed="rId3">
            <a:alphaModFix/>
          </a:blip>
          <a:srcRect b="0" l="0" r="0" t="0"/>
          <a:stretch/>
        </p:blipFill>
        <p:spPr>
          <a:xfrm>
            <a:off x="2315910" y="409146"/>
            <a:ext cx="4512179" cy="1027241"/>
          </a:xfrm>
          <a:prstGeom prst="rect">
            <a:avLst/>
          </a:prstGeom>
          <a:noFill/>
          <a:ln>
            <a:noFill/>
          </a:ln>
        </p:spPr>
      </p:pic>
      <p:pic>
        <p:nvPicPr>
          <p:cNvPr id="90" name="Google Shape;90;p1"/>
          <p:cNvPicPr preferRelativeResize="0"/>
          <p:nvPr/>
        </p:nvPicPr>
        <p:blipFill rotWithShape="1">
          <a:blip r:embed="rId4">
            <a:alphaModFix/>
          </a:blip>
          <a:srcRect b="0" l="0" r="0" t="0"/>
          <a:stretch/>
        </p:blipFill>
        <p:spPr>
          <a:xfrm>
            <a:off x="2522717" y="6137691"/>
            <a:ext cx="1765309" cy="483436"/>
          </a:xfrm>
          <a:prstGeom prst="rect">
            <a:avLst/>
          </a:prstGeom>
          <a:noFill/>
          <a:ln>
            <a:noFill/>
          </a:ln>
        </p:spPr>
      </p:pic>
      <p:sp>
        <p:nvSpPr>
          <p:cNvPr id="91" name="Google Shape;91;p1"/>
          <p:cNvSpPr/>
          <p:nvPr/>
        </p:nvSpPr>
        <p:spPr>
          <a:xfrm>
            <a:off x="2098176" y="4881625"/>
            <a:ext cx="4788619" cy="847604"/>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lang="el-GR" sz="4800" u="sng">
                <a:solidFill>
                  <a:schemeClr val="dk1"/>
                </a:solidFill>
                <a:latin typeface="Calibri"/>
                <a:ea typeface="Calibri"/>
                <a:cs typeface="Calibri"/>
                <a:sym typeface="Calibri"/>
                <a:hlinkClick r:id="rId5">
                  <a:extLst>
                    <a:ext uri="{A12FA001-AC4F-418D-AE19-62706E023703}">
                      <ahyp:hlinkClr val="tx"/>
                    </a:ext>
                  </a:extLst>
                </a:hlinkClick>
              </a:rPr>
              <a:t>childnet.com/star</a:t>
            </a:r>
            <a:endParaRPr b="1" sz="4800">
              <a:solidFill>
                <a:schemeClr val="dk1"/>
              </a:solidFill>
              <a:latin typeface="Calibri"/>
              <a:ea typeface="Calibri"/>
              <a:cs typeface="Calibri"/>
              <a:sym typeface="Calibri"/>
            </a:endParaRPr>
          </a:p>
        </p:txBody>
      </p:sp>
      <p:pic>
        <p:nvPicPr>
          <p:cNvPr id="92" name="Google Shape;92;p1"/>
          <p:cNvPicPr preferRelativeResize="0"/>
          <p:nvPr/>
        </p:nvPicPr>
        <p:blipFill rotWithShape="1">
          <a:blip r:embed="rId6">
            <a:alphaModFix/>
          </a:blip>
          <a:srcRect b="0" l="0" r="0" t="0"/>
          <a:stretch/>
        </p:blipFill>
        <p:spPr>
          <a:xfrm>
            <a:off x="7389919" y="6110562"/>
            <a:ext cx="1528402" cy="537693"/>
          </a:xfrm>
          <a:prstGeom prst="rect">
            <a:avLst/>
          </a:prstGeom>
          <a:noFill/>
          <a:ln>
            <a:noFill/>
          </a:ln>
        </p:spPr>
      </p:pic>
      <p:pic>
        <p:nvPicPr>
          <p:cNvPr id="93" name="Google Shape;93;p1"/>
          <p:cNvPicPr preferRelativeResize="0"/>
          <p:nvPr/>
        </p:nvPicPr>
        <p:blipFill rotWithShape="1">
          <a:blip r:embed="rId7">
            <a:alphaModFix/>
          </a:blip>
          <a:srcRect b="0" l="0" r="0" t="0"/>
          <a:stretch/>
        </p:blipFill>
        <p:spPr>
          <a:xfrm>
            <a:off x="4572000" y="6083434"/>
            <a:ext cx="1215388" cy="53769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0"/>
          <p:cNvSpPr/>
          <p:nvPr/>
        </p:nvSpPr>
        <p:spPr>
          <a:xfrm>
            <a:off x="411104" y="4219297"/>
            <a:ext cx="8321793"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2400">
                <a:solidFill>
                  <a:schemeClr val="dk1"/>
                </a:solidFill>
                <a:latin typeface="Calibri"/>
                <a:ea typeface="Calibri"/>
                <a:cs typeface="Calibri"/>
                <a:sym typeface="Calibri"/>
              </a:rPr>
              <a:t>Ο Τζακ στέλνει ένα άλλο μήνυμα λέγοντας ότι θέλει να νιώσει πιο κοντά στη Μία και της ζητά να του στείλει μια «ξεχωριστή φωτογραφία».</a:t>
            </a:r>
            <a:endParaRPr sz="2400">
              <a:solidFill>
                <a:schemeClr val="dk1"/>
              </a:solidFill>
              <a:latin typeface="Calibri"/>
              <a:ea typeface="Calibri"/>
              <a:cs typeface="Calibri"/>
              <a:sym typeface="Calibri"/>
            </a:endParaRPr>
          </a:p>
        </p:txBody>
      </p:sp>
      <p:sp>
        <p:nvSpPr>
          <p:cNvPr id="221" name="Google Shape;221;p10"/>
          <p:cNvSpPr/>
          <p:nvPr/>
        </p:nvSpPr>
        <p:spPr>
          <a:xfrm>
            <a:off x="1944812" y="5485338"/>
            <a:ext cx="688612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2400">
                <a:solidFill>
                  <a:schemeClr val="dk1"/>
                </a:solidFill>
                <a:latin typeface="Calibri"/>
                <a:ea typeface="Calibri"/>
                <a:cs typeface="Calibri"/>
                <a:sym typeface="Calibri"/>
              </a:rPr>
              <a:t>Η Μία δεν κατάλαβε τι της ζητούσε ο Τζακ και του λέει ότι του έχει στείλει πολλές φωτογραφίες.</a:t>
            </a:r>
            <a:endParaRPr sz="2400">
              <a:solidFill>
                <a:schemeClr val="dk1"/>
              </a:solidFill>
              <a:latin typeface="Calibri"/>
              <a:ea typeface="Calibri"/>
              <a:cs typeface="Calibri"/>
              <a:sym typeface="Calibri"/>
            </a:endParaRPr>
          </a:p>
        </p:txBody>
      </p:sp>
      <p:sp>
        <p:nvSpPr>
          <p:cNvPr id="222" name="Google Shape;222;p10"/>
          <p:cNvSpPr/>
          <p:nvPr/>
        </p:nvSpPr>
        <p:spPr>
          <a:xfrm>
            <a:off x="411104" y="920306"/>
            <a:ext cx="6386860" cy="2073525"/>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l-GR" sz="3000">
                <a:solidFill>
                  <a:schemeClr val="dk1"/>
                </a:solidFill>
                <a:latin typeface="Calibri"/>
                <a:ea typeface="Calibri"/>
                <a:cs typeface="Calibri"/>
                <a:sym typeface="Calibri"/>
              </a:rPr>
              <a:t>Θέλω να νιώσω κοντά σου. Ο φίλος μου έχει μια ξεχωριστή φωτογραφία της κοπέλας του και λέει ότι πρέπει να μου στείλεις κι εσύ μια.</a:t>
            </a:r>
            <a:endParaRPr sz="3000">
              <a:solidFill>
                <a:schemeClr val="dk1"/>
              </a:solidFill>
              <a:latin typeface="Calibri"/>
              <a:ea typeface="Calibri"/>
              <a:cs typeface="Calibri"/>
              <a:sym typeface="Calibri"/>
            </a:endParaRPr>
          </a:p>
        </p:txBody>
      </p:sp>
      <p:sp>
        <p:nvSpPr>
          <p:cNvPr id="223" name="Google Shape;223;p10"/>
          <p:cNvSpPr/>
          <p:nvPr/>
        </p:nvSpPr>
        <p:spPr>
          <a:xfrm>
            <a:off x="1485900" y="3308718"/>
            <a:ext cx="7043492" cy="595692"/>
          </a:xfrm>
          <a:prstGeom prst="roundRect">
            <a:avLst>
              <a:gd fmla="val 16667" name="adj"/>
            </a:avLst>
          </a:pr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l-GR" sz="2800">
                <a:solidFill>
                  <a:schemeClr val="lt1"/>
                </a:solidFill>
                <a:latin typeface="Calibri"/>
                <a:ea typeface="Calibri"/>
                <a:cs typeface="Calibri"/>
                <a:sym typeface="Calibri"/>
              </a:rPr>
              <a:t>Σου έχω στείλει ήδη πολλές φωτογραφίες</a:t>
            </a:r>
            <a:endParaRPr sz="2800">
              <a:solidFill>
                <a:schemeClr val="lt1"/>
              </a:solidFill>
              <a:latin typeface="Calibri"/>
              <a:ea typeface="Calibri"/>
              <a:cs typeface="Calibri"/>
              <a:sym typeface="Calibri"/>
            </a:endParaRPr>
          </a:p>
        </p:txBody>
      </p:sp>
      <p:pic>
        <p:nvPicPr>
          <p:cNvPr descr="A close up of a logo&#10;&#10;Description automatically generated" id="224" name="Google Shape;224;p10"/>
          <p:cNvPicPr preferRelativeResize="0"/>
          <p:nvPr/>
        </p:nvPicPr>
        <p:blipFill rotWithShape="1">
          <a:blip r:embed="rId3">
            <a:alphaModFix/>
          </a:blip>
          <a:srcRect b="0" l="0" r="0" t="0"/>
          <a:stretch/>
        </p:blipFill>
        <p:spPr>
          <a:xfrm>
            <a:off x="7946714" y="3546811"/>
            <a:ext cx="357599" cy="357599"/>
          </a:xfrm>
          <a:prstGeom prst="rect">
            <a:avLst/>
          </a:prstGeom>
          <a:noFill/>
          <a:ln>
            <a:noFill/>
          </a:ln>
        </p:spPr>
      </p:pic>
      <p:pic>
        <p:nvPicPr>
          <p:cNvPr descr="A close up of a logo&#10;&#10;Description automatically generated" id="225" name="Google Shape;225;p10"/>
          <p:cNvPicPr preferRelativeResize="0"/>
          <p:nvPr/>
        </p:nvPicPr>
        <p:blipFill rotWithShape="1">
          <a:blip r:embed="rId3">
            <a:alphaModFix/>
          </a:blip>
          <a:srcRect b="0" l="0" r="0" t="0"/>
          <a:stretch/>
        </p:blipFill>
        <p:spPr>
          <a:xfrm>
            <a:off x="8171793" y="3546811"/>
            <a:ext cx="357599" cy="357599"/>
          </a:xfrm>
          <a:prstGeom prst="rect">
            <a:avLst/>
          </a:prstGeom>
          <a:noFill/>
          <a:ln>
            <a:noFill/>
          </a:ln>
        </p:spPr>
      </p:pic>
      <p:grpSp>
        <p:nvGrpSpPr>
          <p:cNvPr id="226" name="Google Shape;226;p10"/>
          <p:cNvGrpSpPr/>
          <p:nvPr/>
        </p:nvGrpSpPr>
        <p:grpSpPr>
          <a:xfrm>
            <a:off x="0" y="182659"/>
            <a:ext cx="5563312" cy="658835"/>
            <a:chOff x="0" y="182659"/>
            <a:chExt cx="5563312" cy="658835"/>
          </a:xfrm>
        </p:grpSpPr>
        <p:grpSp>
          <p:nvGrpSpPr>
            <p:cNvPr id="227" name="Google Shape;227;p10"/>
            <p:cNvGrpSpPr/>
            <p:nvPr/>
          </p:nvGrpSpPr>
          <p:grpSpPr>
            <a:xfrm>
              <a:off x="0" y="245701"/>
              <a:ext cx="4766252" cy="554449"/>
              <a:chOff x="0" y="245701"/>
              <a:chExt cx="4766252" cy="554449"/>
            </a:xfrm>
          </p:grpSpPr>
          <p:sp>
            <p:nvSpPr>
              <p:cNvPr id="228" name="Google Shape;228;p10"/>
              <p:cNvSpPr/>
              <p:nvPr/>
            </p:nvSpPr>
            <p:spPr>
              <a:xfrm>
                <a:off x="3208833" y="245702"/>
                <a:ext cx="1557419" cy="554448"/>
              </a:xfrm>
              <a:prstGeom prst="flowChartInputOutpu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0"/>
              <p:cNvSpPr/>
              <p:nvPr/>
            </p:nvSpPr>
            <p:spPr>
              <a:xfrm>
                <a:off x="0" y="245701"/>
                <a:ext cx="4413380" cy="55444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0" name="Google Shape;230;p10"/>
            <p:cNvSpPr/>
            <p:nvPr/>
          </p:nvSpPr>
          <p:spPr>
            <a:xfrm>
              <a:off x="161104" y="182659"/>
              <a:ext cx="5402208" cy="65883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l-GR" sz="3600">
                  <a:solidFill>
                    <a:schemeClr val="lt1"/>
                  </a:solidFill>
                  <a:latin typeface="Calibri"/>
                  <a:ea typeface="Calibri"/>
                  <a:cs typeface="Calibri"/>
                  <a:sym typeface="Calibri"/>
                </a:rPr>
                <a:t>Πίεση από άλλους</a:t>
              </a:r>
              <a:endParaRPr b="1" sz="3600">
                <a:solidFill>
                  <a:schemeClr val="lt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1"/>
          <p:cNvSpPr/>
          <p:nvPr/>
        </p:nvSpPr>
        <p:spPr>
          <a:xfrm>
            <a:off x="411104" y="4309845"/>
            <a:ext cx="8321793"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2400">
                <a:solidFill>
                  <a:schemeClr val="dk1"/>
                </a:solidFill>
                <a:latin typeface="Calibri"/>
                <a:ea typeface="Calibri"/>
                <a:cs typeface="Calibri"/>
                <a:sym typeface="Calibri"/>
              </a:rPr>
              <a:t>Ο Τζακ έστειλε περισσότερα μηνύματα, αλλά δεν της άρεσε αυτό που της ζήτησε να κάνει, έτσι απάντησε λέγοντας ότι δεν ήθελε.</a:t>
            </a:r>
            <a:endParaRPr sz="2400">
              <a:solidFill>
                <a:schemeClr val="dk1"/>
              </a:solidFill>
              <a:latin typeface="Calibri"/>
              <a:ea typeface="Calibri"/>
              <a:cs typeface="Calibri"/>
              <a:sym typeface="Calibri"/>
            </a:endParaRPr>
          </a:p>
        </p:txBody>
      </p:sp>
      <p:sp>
        <p:nvSpPr>
          <p:cNvPr id="237" name="Google Shape;237;p11"/>
          <p:cNvSpPr/>
          <p:nvPr/>
        </p:nvSpPr>
        <p:spPr>
          <a:xfrm>
            <a:off x="411104" y="1326585"/>
            <a:ext cx="6423805" cy="595692"/>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l-GR" sz="3000">
                <a:solidFill>
                  <a:schemeClr val="dk1"/>
                </a:solidFill>
                <a:latin typeface="Calibri"/>
                <a:ea typeface="Calibri"/>
                <a:cs typeface="Calibri"/>
                <a:sym typeface="Calibri"/>
              </a:rPr>
              <a:t>Δεν εννοώ τέτοιου είδους φωτογραφία</a:t>
            </a:r>
            <a:endParaRPr sz="3000">
              <a:solidFill>
                <a:schemeClr val="dk1"/>
              </a:solidFill>
              <a:latin typeface="Calibri"/>
              <a:ea typeface="Calibri"/>
              <a:cs typeface="Calibri"/>
              <a:sym typeface="Calibri"/>
            </a:endParaRPr>
          </a:p>
        </p:txBody>
      </p:sp>
      <p:sp>
        <p:nvSpPr>
          <p:cNvPr id="238" name="Google Shape;238;p11"/>
          <p:cNvSpPr/>
          <p:nvPr/>
        </p:nvSpPr>
        <p:spPr>
          <a:xfrm>
            <a:off x="3713018" y="3209191"/>
            <a:ext cx="4816375" cy="595692"/>
          </a:xfrm>
          <a:prstGeom prst="roundRect">
            <a:avLst>
              <a:gd fmla="val 16667" name="adj"/>
            </a:avLst>
          </a:pr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l-GR" sz="3000">
                <a:solidFill>
                  <a:schemeClr val="lt1"/>
                </a:solidFill>
                <a:latin typeface="Calibri"/>
                <a:ea typeface="Calibri"/>
                <a:cs typeface="Calibri"/>
                <a:sym typeface="Calibri"/>
              </a:rPr>
              <a:t>Δε θέλω να το κάνω αυτό</a:t>
            </a:r>
            <a:endParaRPr sz="3000">
              <a:solidFill>
                <a:schemeClr val="lt1"/>
              </a:solidFill>
              <a:latin typeface="Calibri"/>
              <a:ea typeface="Calibri"/>
              <a:cs typeface="Calibri"/>
              <a:sym typeface="Calibri"/>
            </a:endParaRPr>
          </a:p>
        </p:txBody>
      </p:sp>
      <p:pic>
        <p:nvPicPr>
          <p:cNvPr descr="A close up of a logo&#10;&#10;Description automatically generated" id="239" name="Google Shape;239;p11"/>
          <p:cNvPicPr preferRelativeResize="0"/>
          <p:nvPr/>
        </p:nvPicPr>
        <p:blipFill rotWithShape="1">
          <a:blip r:embed="rId3">
            <a:alphaModFix/>
          </a:blip>
          <a:srcRect b="0" l="0" r="0" t="0"/>
          <a:stretch/>
        </p:blipFill>
        <p:spPr>
          <a:xfrm>
            <a:off x="7946715" y="3447284"/>
            <a:ext cx="357599" cy="357599"/>
          </a:xfrm>
          <a:prstGeom prst="rect">
            <a:avLst/>
          </a:prstGeom>
          <a:noFill/>
          <a:ln>
            <a:noFill/>
          </a:ln>
        </p:spPr>
      </p:pic>
      <p:pic>
        <p:nvPicPr>
          <p:cNvPr descr="A close up of a logo&#10;&#10;Description automatically generated" id="240" name="Google Shape;240;p11"/>
          <p:cNvPicPr preferRelativeResize="0"/>
          <p:nvPr/>
        </p:nvPicPr>
        <p:blipFill rotWithShape="1">
          <a:blip r:embed="rId3">
            <a:alphaModFix/>
          </a:blip>
          <a:srcRect b="0" l="0" r="0" t="0"/>
          <a:stretch/>
        </p:blipFill>
        <p:spPr>
          <a:xfrm>
            <a:off x="8171794" y="3447284"/>
            <a:ext cx="357599" cy="357599"/>
          </a:xfrm>
          <a:prstGeom prst="rect">
            <a:avLst/>
          </a:prstGeom>
          <a:noFill/>
          <a:ln>
            <a:noFill/>
          </a:ln>
        </p:spPr>
      </p:pic>
      <p:sp>
        <p:nvSpPr>
          <p:cNvPr id="241" name="Google Shape;241;p11"/>
          <p:cNvSpPr/>
          <p:nvPr/>
        </p:nvSpPr>
        <p:spPr>
          <a:xfrm>
            <a:off x="411104" y="2214971"/>
            <a:ext cx="7535611" cy="595692"/>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l-GR" sz="3000">
                <a:solidFill>
                  <a:schemeClr val="dk1"/>
                </a:solidFill>
                <a:latin typeface="Calibri"/>
                <a:ea typeface="Calibri"/>
                <a:cs typeface="Calibri"/>
                <a:sym typeface="Calibri"/>
              </a:rPr>
              <a:t>Στείλε μου μια φωτογραφία του σώματός σου</a:t>
            </a:r>
            <a:endParaRPr sz="3000">
              <a:solidFill>
                <a:schemeClr val="dk1"/>
              </a:solidFill>
              <a:latin typeface="Calibri"/>
              <a:ea typeface="Calibri"/>
              <a:cs typeface="Calibri"/>
              <a:sym typeface="Calibri"/>
            </a:endParaRPr>
          </a:p>
        </p:txBody>
      </p:sp>
      <p:grpSp>
        <p:nvGrpSpPr>
          <p:cNvPr id="242" name="Google Shape;242;p11"/>
          <p:cNvGrpSpPr/>
          <p:nvPr/>
        </p:nvGrpSpPr>
        <p:grpSpPr>
          <a:xfrm>
            <a:off x="0" y="182659"/>
            <a:ext cx="5563312" cy="658835"/>
            <a:chOff x="0" y="182659"/>
            <a:chExt cx="5563312" cy="658835"/>
          </a:xfrm>
        </p:grpSpPr>
        <p:grpSp>
          <p:nvGrpSpPr>
            <p:cNvPr id="243" name="Google Shape;243;p11"/>
            <p:cNvGrpSpPr/>
            <p:nvPr/>
          </p:nvGrpSpPr>
          <p:grpSpPr>
            <a:xfrm>
              <a:off x="0" y="245701"/>
              <a:ext cx="4766252" cy="554449"/>
              <a:chOff x="0" y="245701"/>
              <a:chExt cx="4766252" cy="554449"/>
            </a:xfrm>
          </p:grpSpPr>
          <p:sp>
            <p:nvSpPr>
              <p:cNvPr id="244" name="Google Shape;244;p11"/>
              <p:cNvSpPr/>
              <p:nvPr/>
            </p:nvSpPr>
            <p:spPr>
              <a:xfrm>
                <a:off x="3208833" y="245702"/>
                <a:ext cx="1557419" cy="554448"/>
              </a:xfrm>
              <a:prstGeom prst="flowChartInputOutpu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1"/>
              <p:cNvSpPr/>
              <p:nvPr/>
            </p:nvSpPr>
            <p:spPr>
              <a:xfrm>
                <a:off x="0" y="245701"/>
                <a:ext cx="4413380" cy="55444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6" name="Google Shape;246;p11"/>
            <p:cNvSpPr/>
            <p:nvPr/>
          </p:nvSpPr>
          <p:spPr>
            <a:xfrm>
              <a:off x="161104" y="182659"/>
              <a:ext cx="5402208" cy="65883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l-GR" sz="3600">
                  <a:solidFill>
                    <a:schemeClr val="lt1"/>
                  </a:solidFill>
                  <a:latin typeface="Calibri"/>
                  <a:ea typeface="Calibri"/>
                  <a:cs typeface="Calibri"/>
                  <a:sym typeface="Calibri"/>
                </a:rPr>
                <a:t>Πίεση από άλλους</a:t>
              </a:r>
              <a:endParaRPr b="1" sz="3600">
                <a:solidFill>
                  <a:schemeClr val="lt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2"/>
          <p:cNvSpPr/>
          <p:nvPr/>
        </p:nvSpPr>
        <p:spPr>
          <a:xfrm>
            <a:off x="961053" y="4341012"/>
            <a:ext cx="7875700"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2400">
                <a:solidFill>
                  <a:schemeClr val="dk1"/>
                </a:solidFill>
                <a:latin typeface="Calibri"/>
                <a:ea typeface="Calibri"/>
                <a:cs typeface="Calibri"/>
                <a:sym typeface="Calibri"/>
              </a:rPr>
              <a:t>Ο Τζακ απάντησε ότι θα έβρισκε άλλη κοπέλα αν δεν το έκανε. Το μήνυμα του Τζακ αναστάτωσε τη Μία και την έκανε να λυπηθεί. </a:t>
            </a:r>
            <a:endParaRPr/>
          </a:p>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rPr lang="el-GR" sz="2400">
                <a:solidFill>
                  <a:schemeClr val="dk1"/>
                </a:solidFill>
                <a:latin typeface="Calibri"/>
                <a:ea typeface="Calibri"/>
                <a:cs typeface="Calibri"/>
                <a:sym typeface="Calibri"/>
              </a:rPr>
              <a:t>Δεν ήξερε τι να κάνει.</a:t>
            </a:r>
            <a:endParaRPr sz="2400">
              <a:solidFill>
                <a:schemeClr val="dk1"/>
              </a:solidFill>
              <a:latin typeface="Calibri"/>
              <a:ea typeface="Calibri"/>
              <a:cs typeface="Calibri"/>
              <a:sym typeface="Calibri"/>
            </a:endParaRPr>
          </a:p>
        </p:txBody>
      </p:sp>
      <p:sp>
        <p:nvSpPr>
          <p:cNvPr id="253" name="Google Shape;253;p12"/>
          <p:cNvSpPr/>
          <p:nvPr/>
        </p:nvSpPr>
        <p:spPr>
          <a:xfrm>
            <a:off x="307247" y="1921296"/>
            <a:ext cx="4976769" cy="1254611"/>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l-GR" sz="3000">
                <a:solidFill>
                  <a:schemeClr val="dk1"/>
                </a:solidFill>
                <a:latin typeface="Calibri"/>
                <a:ea typeface="Calibri"/>
                <a:cs typeface="Calibri"/>
                <a:sym typeface="Calibri"/>
              </a:rPr>
              <a:t>Μπορώ να βρω μια άλλη κοπέλα αν δεν το κάνεις</a:t>
            </a:r>
            <a:endParaRPr sz="3000">
              <a:solidFill>
                <a:schemeClr val="dk1"/>
              </a:solidFill>
              <a:latin typeface="Calibri"/>
              <a:ea typeface="Calibri"/>
              <a:cs typeface="Calibri"/>
              <a:sym typeface="Calibri"/>
            </a:endParaRPr>
          </a:p>
        </p:txBody>
      </p:sp>
      <p:grpSp>
        <p:nvGrpSpPr>
          <p:cNvPr id="254" name="Google Shape;254;p12"/>
          <p:cNvGrpSpPr/>
          <p:nvPr/>
        </p:nvGrpSpPr>
        <p:grpSpPr>
          <a:xfrm>
            <a:off x="0" y="182659"/>
            <a:ext cx="5563312" cy="658835"/>
            <a:chOff x="0" y="182659"/>
            <a:chExt cx="5563312" cy="658835"/>
          </a:xfrm>
        </p:grpSpPr>
        <p:grpSp>
          <p:nvGrpSpPr>
            <p:cNvPr id="255" name="Google Shape;255;p12"/>
            <p:cNvGrpSpPr/>
            <p:nvPr/>
          </p:nvGrpSpPr>
          <p:grpSpPr>
            <a:xfrm>
              <a:off x="0" y="245701"/>
              <a:ext cx="4766252" cy="554449"/>
              <a:chOff x="0" y="245701"/>
              <a:chExt cx="4766252" cy="554449"/>
            </a:xfrm>
          </p:grpSpPr>
          <p:sp>
            <p:nvSpPr>
              <p:cNvPr id="256" name="Google Shape;256;p12"/>
              <p:cNvSpPr/>
              <p:nvPr/>
            </p:nvSpPr>
            <p:spPr>
              <a:xfrm>
                <a:off x="3208833" y="245702"/>
                <a:ext cx="1557419" cy="554448"/>
              </a:xfrm>
              <a:prstGeom prst="flowChartInputOutpu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2"/>
              <p:cNvSpPr/>
              <p:nvPr/>
            </p:nvSpPr>
            <p:spPr>
              <a:xfrm>
                <a:off x="0" y="245701"/>
                <a:ext cx="4413380" cy="55444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58" name="Google Shape;258;p12"/>
            <p:cNvSpPr/>
            <p:nvPr/>
          </p:nvSpPr>
          <p:spPr>
            <a:xfrm>
              <a:off x="161104" y="182659"/>
              <a:ext cx="5402208" cy="65883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l-GR" sz="3600">
                  <a:solidFill>
                    <a:schemeClr val="lt1"/>
                  </a:solidFill>
                  <a:latin typeface="Calibri"/>
                  <a:ea typeface="Calibri"/>
                  <a:cs typeface="Calibri"/>
                  <a:sym typeface="Calibri"/>
                </a:rPr>
                <a:t>Πίεση από άλλους</a:t>
              </a:r>
              <a:endParaRPr b="1" sz="3600">
                <a:solidFill>
                  <a:schemeClr val="lt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3"/>
          <p:cNvSpPr/>
          <p:nvPr/>
        </p:nvSpPr>
        <p:spPr>
          <a:xfrm>
            <a:off x="231746" y="1110352"/>
            <a:ext cx="852950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2400">
                <a:solidFill>
                  <a:schemeClr val="dk1"/>
                </a:solidFill>
                <a:latin typeface="Calibri"/>
                <a:ea typeface="Calibri"/>
                <a:cs typeface="Calibri"/>
                <a:sym typeface="Calibri"/>
              </a:rPr>
              <a:t>Η Μία επιλέγει να ρωτήσει τους φίλους της Σάμι και Τρέι τι πιστεύουν ότι πρέπει να κάνει. Τους λέει για τη συζήτηση που είχε με τον Τζακ και τι της ζητούσε να κάνει.</a:t>
            </a:r>
            <a:endParaRPr sz="2400">
              <a:solidFill>
                <a:schemeClr val="dk1"/>
              </a:solidFill>
              <a:latin typeface="Calibri"/>
              <a:ea typeface="Calibri"/>
              <a:cs typeface="Calibri"/>
              <a:sym typeface="Calibri"/>
            </a:endParaRPr>
          </a:p>
        </p:txBody>
      </p:sp>
      <p:grpSp>
        <p:nvGrpSpPr>
          <p:cNvPr id="265" name="Google Shape;265;p13"/>
          <p:cNvGrpSpPr/>
          <p:nvPr/>
        </p:nvGrpSpPr>
        <p:grpSpPr>
          <a:xfrm>
            <a:off x="599667" y="2441208"/>
            <a:ext cx="7915683" cy="1234746"/>
            <a:chOff x="799557" y="2111945"/>
            <a:chExt cx="10554242" cy="1646328"/>
          </a:xfrm>
        </p:grpSpPr>
        <p:sp>
          <p:nvSpPr>
            <p:cNvPr id="266" name="Google Shape;266;p13"/>
            <p:cNvSpPr/>
            <p:nvPr/>
          </p:nvSpPr>
          <p:spPr>
            <a:xfrm>
              <a:off x="799557" y="2157834"/>
              <a:ext cx="9019564" cy="1600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2400">
                  <a:solidFill>
                    <a:schemeClr val="dk1"/>
                  </a:solidFill>
                  <a:latin typeface="Calibri"/>
                  <a:ea typeface="Calibri"/>
                  <a:cs typeface="Calibri"/>
                  <a:sym typeface="Calibri"/>
                </a:rPr>
                <a:t>Ο Τρέι λέει ότι πρέπει να πει όχι γιατί αν ο Τζακ νοιαζόταν πραγματικά για εκείνη, θα σεβόταν αυτό που του λέει.</a:t>
              </a:r>
              <a:endParaRPr sz="2400">
                <a:solidFill>
                  <a:schemeClr val="dk1"/>
                </a:solidFill>
                <a:latin typeface="Calibri"/>
                <a:ea typeface="Calibri"/>
                <a:cs typeface="Calibri"/>
                <a:sym typeface="Calibri"/>
              </a:endParaRPr>
            </a:p>
          </p:txBody>
        </p:sp>
        <p:pic>
          <p:nvPicPr>
            <p:cNvPr descr="A close up of a logo&#10;&#10;Description automatically generated" id="267" name="Google Shape;267;p13"/>
            <p:cNvPicPr preferRelativeResize="0"/>
            <p:nvPr/>
          </p:nvPicPr>
          <p:blipFill rotWithShape="1">
            <a:blip r:embed="rId3">
              <a:alphaModFix/>
            </a:blip>
            <a:srcRect b="0" l="0" r="0" t="0"/>
            <a:stretch/>
          </p:blipFill>
          <p:spPr>
            <a:xfrm>
              <a:off x="9878369" y="2111945"/>
              <a:ext cx="1475430" cy="1475431"/>
            </a:xfrm>
            <a:prstGeom prst="rect">
              <a:avLst/>
            </a:prstGeom>
            <a:noFill/>
            <a:ln>
              <a:noFill/>
            </a:ln>
          </p:spPr>
        </p:pic>
      </p:grpSp>
      <p:grpSp>
        <p:nvGrpSpPr>
          <p:cNvPr id="268" name="Google Shape;268;p13"/>
          <p:cNvGrpSpPr/>
          <p:nvPr/>
        </p:nvGrpSpPr>
        <p:grpSpPr>
          <a:xfrm>
            <a:off x="628650" y="3478650"/>
            <a:ext cx="7939767" cy="1189264"/>
            <a:chOff x="838199" y="3495200"/>
            <a:chExt cx="10586355" cy="1585686"/>
          </a:xfrm>
        </p:grpSpPr>
        <p:sp>
          <p:nvSpPr>
            <p:cNvPr id="269" name="Google Shape;269;p13"/>
            <p:cNvSpPr/>
            <p:nvPr/>
          </p:nvSpPr>
          <p:spPr>
            <a:xfrm>
              <a:off x="838199" y="3789173"/>
              <a:ext cx="9170566"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2400">
                  <a:solidFill>
                    <a:schemeClr val="dk1"/>
                  </a:solidFill>
                  <a:latin typeface="Calibri"/>
                  <a:ea typeface="Calibri"/>
                  <a:cs typeface="Calibri"/>
                  <a:sym typeface="Calibri"/>
                </a:rPr>
                <a:t>Η Σάμι λέει πως πιστεύει ότι είναι παράνομο να σου ζητήσει κάποιος να στείλεις γυμνές φωτογραφίες.</a:t>
              </a:r>
              <a:endParaRPr sz="2400">
                <a:solidFill>
                  <a:schemeClr val="dk1"/>
                </a:solidFill>
                <a:latin typeface="Calibri"/>
                <a:ea typeface="Calibri"/>
                <a:cs typeface="Calibri"/>
                <a:sym typeface="Calibri"/>
              </a:endParaRPr>
            </a:p>
          </p:txBody>
        </p:sp>
        <p:pic>
          <p:nvPicPr>
            <p:cNvPr descr="A close up of a logo&#10;&#10;Description automatically generated" id="270" name="Google Shape;270;p13"/>
            <p:cNvPicPr preferRelativeResize="0"/>
            <p:nvPr/>
          </p:nvPicPr>
          <p:blipFill rotWithShape="1">
            <a:blip r:embed="rId4">
              <a:alphaModFix/>
            </a:blip>
            <a:srcRect b="0" l="0" r="0" t="0"/>
            <a:stretch/>
          </p:blipFill>
          <p:spPr>
            <a:xfrm>
              <a:off x="9838869" y="3495200"/>
              <a:ext cx="1585685" cy="1585686"/>
            </a:xfrm>
            <a:prstGeom prst="rect">
              <a:avLst/>
            </a:prstGeom>
            <a:noFill/>
            <a:ln>
              <a:noFill/>
            </a:ln>
          </p:spPr>
        </p:pic>
      </p:grpSp>
      <p:grpSp>
        <p:nvGrpSpPr>
          <p:cNvPr id="271" name="Google Shape;271;p13"/>
          <p:cNvGrpSpPr/>
          <p:nvPr/>
        </p:nvGrpSpPr>
        <p:grpSpPr>
          <a:xfrm>
            <a:off x="628650" y="4522594"/>
            <a:ext cx="7898422" cy="1106573"/>
            <a:chOff x="838199" y="4887127"/>
            <a:chExt cx="10531229" cy="1475431"/>
          </a:xfrm>
        </p:grpSpPr>
        <p:sp>
          <p:nvSpPr>
            <p:cNvPr id="272" name="Google Shape;272;p13"/>
            <p:cNvSpPr/>
            <p:nvPr/>
          </p:nvSpPr>
          <p:spPr>
            <a:xfrm>
              <a:off x="838199" y="5070846"/>
              <a:ext cx="8835005"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2400">
                  <a:solidFill>
                    <a:schemeClr val="dk1"/>
                  </a:solidFill>
                  <a:latin typeface="Calibri"/>
                  <a:ea typeface="Calibri"/>
                  <a:cs typeface="Calibri"/>
                  <a:sym typeface="Calibri"/>
                </a:rPr>
                <a:t>Η Μία λέει ότι ανησυχεί που ο Τζακ δεν θέλει πια να είναι το αγόρι της.</a:t>
              </a:r>
              <a:endParaRPr sz="2400">
                <a:solidFill>
                  <a:schemeClr val="dk1"/>
                </a:solidFill>
                <a:latin typeface="Calibri"/>
                <a:ea typeface="Calibri"/>
                <a:cs typeface="Calibri"/>
                <a:sym typeface="Calibri"/>
              </a:endParaRPr>
            </a:p>
          </p:txBody>
        </p:sp>
        <p:pic>
          <p:nvPicPr>
            <p:cNvPr descr="A close up of a logo&#10;&#10;Description automatically generated" id="273" name="Google Shape;273;p13"/>
            <p:cNvPicPr preferRelativeResize="0"/>
            <p:nvPr/>
          </p:nvPicPr>
          <p:blipFill rotWithShape="1">
            <a:blip r:embed="rId5">
              <a:alphaModFix/>
            </a:blip>
            <a:srcRect b="0" l="0" r="0" t="0"/>
            <a:stretch/>
          </p:blipFill>
          <p:spPr>
            <a:xfrm>
              <a:off x="9893997" y="4887127"/>
              <a:ext cx="1475431" cy="1475431"/>
            </a:xfrm>
            <a:prstGeom prst="rect">
              <a:avLst/>
            </a:prstGeom>
            <a:noFill/>
            <a:ln>
              <a:noFill/>
            </a:ln>
          </p:spPr>
        </p:pic>
      </p:grpSp>
      <p:grpSp>
        <p:nvGrpSpPr>
          <p:cNvPr id="274" name="Google Shape;274;p13"/>
          <p:cNvGrpSpPr/>
          <p:nvPr/>
        </p:nvGrpSpPr>
        <p:grpSpPr>
          <a:xfrm>
            <a:off x="0" y="182659"/>
            <a:ext cx="5563312" cy="658835"/>
            <a:chOff x="0" y="182659"/>
            <a:chExt cx="5563312" cy="658835"/>
          </a:xfrm>
        </p:grpSpPr>
        <p:grpSp>
          <p:nvGrpSpPr>
            <p:cNvPr id="275" name="Google Shape;275;p13"/>
            <p:cNvGrpSpPr/>
            <p:nvPr/>
          </p:nvGrpSpPr>
          <p:grpSpPr>
            <a:xfrm>
              <a:off x="0" y="245701"/>
              <a:ext cx="4766252" cy="554449"/>
              <a:chOff x="0" y="245701"/>
              <a:chExt cx="4766252" cy="554449"/>
            </a:xfrm>
          </p:grpSpPr>
          <p:sp>
            <p:nvSpPr>
              <p:cNvPr id="276" name="Google Shape;276;p13"/>
              <p:cNvSpPr/>
              <p:nvPr/>
            </p:nvSpPr>
            <p:spPr>
              <a:xfrm>
                <a:off x="3208833" y="245702"/>
                <a:ext cx="1557419" cy="554448"/>
              </a:xfrm>
              <a:prstGeom prst="flowChartInputOutpu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3"/>
              <p:cNvSpPr/>
              <p:nvPr/>
            </p:nvSpPr>
            <p:spPr>
              <a:xfrm>
                <a:off x="0" y="245701"/>
                <a:ext cx="4413380" cy="55444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78" name="Google Shape;278;p13"/>
            <p:cNvSpPr/>
            <p:nvPr/>
          </p:nvSpPr>
          <p:spPr>
            <a:xfrm>
              <a:off x="161104" y="182659"/>
              <a:ext cx="5402208" cy="65883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l-GR" sz="3600">
                  <a:solidFill>
                    <a:schemeClr val="lt1"/>
                  </a:solidFill>
                  <a:latin typeface="Calibri"/>
                  <a:ea typeface="Calibri"/>
                  <a:cs typeface="Calibri"/>
                  <a:sym typeface="Calibri"/>
                </a:rPr>
                <a:t>Πίεση από άλλους</a:t>
              </a:r>
              <a:endParaRPr b="1" sz="3600">
                <a:solidFill>
                  <a:schemeClr val="lt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p:nvPr/>
        </p:nvSpPr>
        <p:spPr>
          <a:xfrm>
            <a:off x="307247" y="1462689"/>
            <a:ext cx="8529506"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2400">
                <a:solidFill>
                  <a:schemeClr val="dk1"/>
                </a:solidFill>
                <a:latin typeface="Calibri"/>
                <a:ea typeface="Calibri"/>
                <a:cs typeface="Calibri"/>
                <a:sym typeface="Calibri"/>
              </a:rPr>
              <a:t>Η Μία ένιωθε πραγματικά μπερδεμένη και δεν ήξερε τι να κάνει.</a:t>
            </a:r>
            <a:endParaRPr/>
          </a:p>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rPr lang="el-GR" sz="2400">
                <a:solidFill>
                  <a:schemeClr val="dk1"/>
                </a:solidFill>
                <a:latin typeface="Calibri"/>
                <a:ea typeface="Calibri"/>
                <a:cs typeface="Calibri"/>
                <a:sym typeface="Calibri"/>
              </a:rPr>
              <a:t>Δεν είχε ποτέ ξανά αγόρι και δεν ήθελε ο Τζακ να βρει μια νέα φίλη.</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p:txBody>
      </p:sp>
      <p:grpSp>
        <p:nvGrpSpPr>
          <p:cNvPr id="284" name="Google Shape;284;p14"/>
          <p:cNvGrpSpPr/>
          <p:nvPr/>
        </p:nvGrpSpPr>
        <p:grpSpPr>
          <a:xfrm>
            <a:off x="0" y="182659"/>
            <a:ext cx="5563312" cy="658835"/>
            <a:chOff x="0" y="182659"/>
            <a:chExt cx="5563312" cy="658835"/>
          </a:xfrm>
        </p:grpSpPr>
        <p:grpSp>
          <p:nvGrpSpPr>
            <p:cNvPr id="285" name="Google Shape;285;p14"/>
            <p:cNvGrpSpPr/>
            <p:nvPr/>
          </p:nvGrpSpPr>
          <p:grpSpPr>
            <a:xfrm>
              <a:off x="0" y="245701"/>
              <a:ext cx="4766252" cy="554449"/>
              <a:chOff x="0" y="245701"/>
              <a:chExt cx="4766252" cy="554449"/>
            </a:xfrm>
          </p:grpSpPr>
          <p:sp>
            <p:nvSpPr>
              <p:cNvPr id="286" name="Google Shape;286;p14"/>
              <p:cNvSpPr/>
              <p:nvPr/>
            </p:nvSpPr>
            <p:spPr>
              <a:xfrm>
                <a:off x="3208833" y="245702"/>
                <a:ext cx="1557419" cy="554448"/>
              </a:xfrm>
              <a:prstGeom prst="flowChartInputOutpu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4"/>
              <p:cNvSpPr/>
              <p:nvPr/>
            </p:nvSpPr>
            <p:spPr>
              <a:xfrm>
                <a:off x="0" y="245701"/>
                <a:ext cx="4413380" cy="55444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8" name="Google Shape;288;p14"/>
            <p:cNvSpPr/>
            <p:nvPr/>
          </p:nvSpPr>
          <p:spPr>
            <a:xfrm>
              <a:off x="161104" y="182659"/>
              <a:ext cx="5402208" cy="65883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l-GR" sz="3600">
                  <a:solidFill>
                    <a:schemeClr val="lt1"/>
                  </a:solidFill>
                  <a:latin typeface="Calibri"/>
                  <a:ea typeface="Calibri"/>
                  <a:cs typeface="Calibri"/>
                  <a:sym typeface="Calibri"/>
                </a:rPr>
                <a:t>Πίεση από άλλους</a:t>
              </a:r>
              <a:endParaRPr b="1" sz="3600">
                <a:solidFill>
                  <a:schemeClr val="lt1"/>
                </a:solidFill>
                <a:latin typeface="Calibri"/>
                <a:ea typeface="Calibri"/>
                <a:cs typeface="Calibri"/>
                <a:sym typeface="Calibri"/>
              </a:endParaRPr>
            </a:p>
          </p:txBody>
        </p:sp>
      </p:grpSp>
      <p:grpSp>
        <p:nvGrpSpPr>
          <p:cNvPr id="289" name="Google Shape;289;p14"/>
          <p:cNvGrpSpPr/>
          <p:nvPr/>
        </p:nvGrpSpPr>
        <p:grpSpPr>
          <a:xfrm>
            <a:off x="1873247" y="3670108"/>
            <a:ext cx="5397504" cy="2186868"/>
            <a:chOff x="1873247" y="3670108"/>
            <a:chExt cx="5397504" cy="2186868"/>
          </a:xfrm>
        </p:grpSpPr>
        <p:grpSp>
          <p:nvGrpSpPr>
            <p:cNvPr id="290" name="Google Shape;290;p14"/>
            <p:cNvGrpSpPr/>
            <p:nvPr/>
          </p:nvGrpSpPr>
          <p:grpSpPr>
            <a:xfrm>
              <a:off x="3867148" y="3670108"/>
              <a:ext cx="1409700" cy="1485900"/>
              <a:chOff x="5294084" y="2859314"/>
              <a:chExt cx="1879600" cy="1981200"/>
            </a:xfrm>
          </p:grpSpPr>
          <p:pic>
            <p:nvPicPr>
              <p:cNvPr descr="A picture containing drawing&#10;&#10;Description automatically generated" id="291" name="Google Shape;291;p14"/>
              <p:cNvPicPr preferRelativeResize="0"/>
              <p:nvPr/>
            </p:nvPicPr>
            <p:blipFill rotWithShape="1">
              <a:blip r:embed="rId3">
                <a:alphaModFix/>
              </a:blip>
              <a:srcRect b="0" l="0" r="0" t="0"/>
              <a:stretch/>
            </p:blipFill>
            <p:spPr>
              <a:xfrm>
                <a:off x="5294084" y="3236685"/>
                <a:ext cx="1603829" cy="1603829"/>
              </a:xfrm>
              <a:prstGeom prst="rect">
                <a:avLst/>
              </a:prstGeom>
              <a:noFill/>
              <a:ln>
                <a:noFill/>
              </a:ln>
            </p:spPr>
          </p:pic>
          <p:sp>
            <p:nvSpPr>
              <p:cNvPr id="292" name="Google Shape;292;p14"/>
              <p:cNvSpPr/>
              <p:nvPr/>
            </p:nvSpPr>
            <p:spPr>
              <a:xfrm>
                <a:off x="6400800" y="2859314"/>
                <a:ext cx="772884" cy="754742"/>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l-GR" sz="2400">
                    <a:solidFill>
                      <a:schemeClr val="lt1"/>
                    </a:solidFill>
                    <a:latin typeface="Calibri"/>
                    <a:ea typeface="Calibri"/>
                    <a:cs typeface="Calibri"/>
                    <a:sym typeface="Calibri"/>
                  </a:rPr>
                  <a:t>1</a:t>
                </a:r>
                <a:endParaRPr/>
              </a:p>
            </p:txBody>
          </p:sp>
        </p:grpSp>
        <p:sp>
          <p:nvSpPr>
            <p:cNvPr id="293" name="Google Shape;293;p14"/>
            <p:cNvSpPr/>
            <p:nvPr/>
          </p:nvSpPr>
          <p:spPr>
            <a:xfrm>
              <a:off x="1873247" y="5395311"/>
              <a:ext cx="539750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2400">
                  <a:solidFill>
                    <a:schemeClr val="dk1"/>
                  </a:solidFill>
                  <a:latin typeface="Calibri"/>
                  <a:ea typeface="Calibri"/>
                  <a:cs typeface="Calibri"/>
                  <a:sym typeface="Calibri"/>
                </a:rPr>
                <a:t>Τότε έλαβε ένα νέο μήνυμα από τον Τζακ.</a:t>
              </a:r>
              <a:endParaRPr sz="2400">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5"/>
          <p:cNvSpPr/>
          <p:nvPr/>
        </p:nvSpPr>
        <p:spPr>
          <a:xfrm>
            <a:off x="582386" y="3239868"/>
            <a:ext cx="7979229" cy="123110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3200">
                <a:solidFill>
                  <a:schemeClr val="dk1"/>
                </a:solidFill>
                <a:latin typeface="Calibri"/>
                <a:ea typeface="Calibri"/>
                <a:cs typeface="Calibri"/>
                <a:sym typeface="Calibri"/>
              </a:rPr>
              <a:t>Τι πρέπει να κάνει η Μία;</a:t>
            </a:r>
            <a:endParaRPr/>
          </a:p>
          <a:p>
            <a:pPr indent="0" lvl="0" marL="0" marR="0" rtl="0" algn="ctr">
              <a:spcBef>
                <a:spcPts val="0"/>
              </a:spcBef>
              <a:spcAft>
                <a:spcPts val="0"/>
              </a:spcAft>
              <a:buNone/>
            </a:pPr>
            <a:r>
              <a:rPr lang="el-GR" sz="2100">
                <a:solidFill>
                  <a:schemeClr val="dk1"/>
                </a:solidFill>
                <a:latin typeface="Calibri"/>
                <a:ea typeface="Calibri"/>
                <a:cs typeface="Calibri"/>
                <a:sym typeface="Calibri"/>
              </a:rPr>
              <a:t>Κάντε κλικ σε ένα κουμπί παρακάτω για να μάθετε τι θα συμβεί στη συνέχεια.</a:t>
            </a:r>
            <a:endParaRPr sz="2100">
              <a:solidFill>
                <a:schemeClr val="dk1"/>
              </a:solidFill>
              <a:latin typeface="Calibri"/>
              <a:ea typeface="Calibri"/>
              <a:cs typeface="Calibri"/>
              <a:sym typeface="Calibri"/>
            </a:endParaRPr>
          </a:p>
        </p:txBody>
      </p:sp>
      <p:sp>
        <p:nvSpPr>
          <p:cNvPr id="300" name="Google Shape;300;p15"/>
          <p:cNvSpPr/>
          <p:nvPr/>
        </p:nvSpPr>
        <p:spPr>
          <a:xfrm>
            <a:off x="386557" y="1217716"/>
            <a:ext cx="5109079" cy="1887447"/>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l-GR" sz="3000">
                <a:solidFill>
                  <a:schemeClr val="dk1"/>
                </a:solidFill>
                <a:latin typeface="Calibri"/>
                <a:ea typeface="Calibri"/>
                <a:cs typeface="Calibri"/>
                <a:sym typeface="Calibri"/>
              </a:rPr>
              <a:t>Στείλε μου τη φωτογραφία. Μπορείς να με εμπιστευτείς. Υπόσχομαι να μην τη δείξω σε κανέναν!</a:t>
            </a:r>
            <a:endParaRPr sz="3000">
              <a:solidFill>
                <a:schemeClr val="dk1"/>
              </a:solidFill>
              <a:latin typeface="Calibri"/>
              <a:ea typeface="Calibri"/>
              <a:cs typeface="Calibri"/>
              <a:sym typeface="Calibri"/>
            </a:endParaRPr>
          </a:p>
        </p:txBody>
      </p:sp>
      <p:sp>
        <p:nvSpPr>
          <p:cNvPr id="301" name="Google Shape;301;p15">
            <a:hlinkClick action="ppaction://hlinksldjump" r:id="rId3"/>
          </p:cNvPr>
          <p:cNvSpPr/>
          <p:nvPr/>
        </p:nvSpPr>
        <p:spPr>
          <a:xfrm>
            <a:off x="582386" y="4558057"/>
            <a:ext cx="3504422" cy="1082226"/>
          </a:xfrm>
          <a:prstGeom prst="roundRect">
            <a:avLst>
              <a:gd fmla="val 16667" name="adj"/>
            </a:avLst>
          </a:prstGeom>
          <a:solidFill>
            <a:srgbClr val="00A4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l-GR" sz="3000">
                <a:solidFill>
                  <a:schemeClr val="lt1"/>
                </a:solidFill>
                <a:latin typeface="Calibri"/>
                <a:ea typeface="Calibri"/>
                <a:cs typeface="Calibri"/>
                <a:sym typeface="Calibri"/>
              </a:rPr>
              <a:t>         Να στείλει</a:t>
            </a:r>
            <a:endParaRPr/>
          </a:p>
          <a:p>
            <a:pPr indent="0" lvl="0" marL="0" marR="0" rtl="0" algn="l">
              <a:spcBef>
                <a:spcPts val="0"/>
              </a:spcBef>
              <a:spcAft>
                <a:spcPts val="0"/>
              </a:spcAft>
              <a:buNone/>
            </a:pPr>
            <a:r>
              <a:rPr lang="el-GR" sz="3000">
                <a:solidFill>
                  <a:schemeClr val="lt1"/>
                </a:solidFill>
                <a:latin typeface="Calibri"/>
                <a:ea typeface="Calibri"/>
                <a:cs typeface="Calibri"/>
                <a:sym typeface="Calibri"/>
              </a:rPr>
              <a:t>         τη φωτογραφία</a:t>
            </a:r>
            <a:endParaRPr sz="3000">
              <a:solidFill>
                <a:schemeClr val="lt1"/>
              </a:solidFill>
              <a:latin typeface="Calibri"/>
              <a:ea typeface="Calibri"/>
              <a:cs typeface="Calibri"/>
              <a:sym typeface="Calibri"/>
            </a:endParaRPr>
          </a:p>
        </p:txBody>
      </p:sp>
      <p:sp>
        <p:nvSpPr>
          <p:cNvPr id="302" name="Google Shape;302;p15">
            <a:hlinkClick action="ppaction://hlinksldjump" r:id="rId4"/>
          </p:cNvPr>
          <p:cNvSpPr/>
          <p:nvPr/>
        </p:nvSpPr>
        <p:spPr>
          <a:xfrm>
            <a:off x="4413380" y="4558053"/>
            <a:ext cx="3757337" cy="1082227"/>
          </a:xfrm>
          <a:prstGeom prst="roundRect">
            <a:avLst>
              <a:gd fmla="val 16667" name="adj"/>
            </a:avLst>
          </a:prstGeom>
          <a:solidFill>
            <a:srgbClr val="00A4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l-GR" sz="3000">
                <a:solidFill>
                  <a:schemeClr val="lt1"/>
                </a:solidFill>
                <a:latin typeface="Calibri"/>
                <a:ea typeface="Calibri"/>
                <a:cs typeface="Calibri"/>
                <a:sym typeface="Calibri"/>
              </a:rPr>
              <a:t>           Να μη στείλει</a:t>
            </a:r>
            <a:endParaRPr/>
          </a:p>
          <a:p>
            <a:pPr indent="0" lvl="0" marL="0" marR="0" rtl="0" algn="l">
              <a:spcBef>
                <a:spcPts val="0"/>
              </a:spcBef>
              <a:spcAft>
                <a:spcPts val="0"/>
              </a:spcAft>
              <a:buNone/>
            </a:pPr>
            <a:r>
              <a:rPr lang="el-GR" sz="3000">
                <a:solidFill>
                  <a:schemeClr val="lt1"/>
                </a:solidFill>
                <a:latin typeface="Calibri"/>
                <a:ea typeface="Calibri"/>
                <a:cs typeface="Calibri"/>
                <a:sym typeface="Calibri"/>
              </a:rPr>
              <a:t>           τη φωτογραφία</a:t>
            </a:r>
            <a:endParaRPr sz="3000">
              <a:solidFill>
                <a:schemeClr val="lt1"/>
              </a:solidFill>
              <a:latin typeface="Calibri"/>
              <a:ea typeface="Calibri"/>
              <a:cs typeface="Calibri"/>
              <a:sym typeface="Calibri"/>
            </a:endParaRPr>
          </a:p>
        </p:txBody>
      </p:sp>
      <p:pic>
        <p:nvPicPr>
          <p:cNvPr descr="A close up of a logo&#10;&#10;Description automatically generated" id="303" name="Google Shape;303;p15">
            <a:hlinkClick action="ppaction://hlinksldjump" r:id="rId5"/>
          </p:cNvPr>
          <p:cNvPicPr preferRelativeResize="0"/>
          <p:nvPr/>
        </p:nvPicPr>
        <p:blipFill rotWithShape="1">
          <a:blip r:embed="rId6">
            <a:alphaModFix/>
          </a:blip>
          <a:srcRect b="0" l="0" r="0" t="0"/>
          <a:stretch/>
        </p:blipFill>
        <p:spPr>
          <a:xfrm>
            <a:off x="582386" y="4692757"/>
            <a:ext cx="812821" cy="812821"/>
          </a:xfrm>
          <a:prstGeom prst="rect">
            <a:avLst/>
          </a:prstGeom>
          <a:noFill/>
          <a:ln>
            <a:noFill/>
          </a:ln>
        </p:spPr>
      </p:pic>
      <p:grpSp>
        <p:nvGrpSpPr>
          <p:cNvPr id="304" name="Google Shape;304;p15"/>
          <p:cNvGrpSpPr/>
          <p:nvPr/>
        </p:nvGrpSpPr>
        <p:grpSpPr>
          <a:xfrm>
            <a:off x="4315559" y="4470974"/>
            <a:ext cx="1289602" cy="1248237"/>
            <a:chOff x="5696856" y="4713063"/>
            <a:chExt cx="1664316" cy="1664316"/>
          </a:xfrm>
        </p:grpSpPr>
        <p:pic>
          <p:nvPicPr>
            <p:cNvPr descr="A close up of a logo&#10;&#10;Description automatically generated" id="305" name="Google Shape;305;p15"/>
            <p:cNvPicPr preferRelativeResize="0"/>
            <p:nvPr/>
          </p:nvPicPr>
          <p:blipFill rotWithShape="1">
            <a:blip r:embed="rId7">
              <a:alphaModFix/>
            </a:blip>
            <a:srcRect b="0" l="0" r="0" t="0"/>
            <a:stretch/>
          </p:blipFill>
          <p:spPr>
            <a:xfrm>
              <a:off x="5967780" y="5028751"/>
              <a:ext cx="1083761" cy="1083761"/>
            </a:xfrm>
            <a:prstGeom prst="rect">
              <a:avLst/>
            </a:prstGeom>
            <a:noFill/>
            <a:ln>
              <a:noFill/>
            </a:ln>
          </p:spPr>
        </p:pic>
        <p:pic>
          <p:nvPicPr>
            <p:cNvPr descr="A picture containing drawing&#10;&#10;Description automatically generated" id="306" name="Google Shape;306;p15">
              <a:hlinkClick action="ppaction://hlinksldjump" r:id="rId8"/>
            </p:cNvPr>
            <p:cNvPicPr preferRelativeResize="0"/>
            <p:nvPr/>
          </p:nvPicPr>
          <p:blipFill rotWithShape="1">
            <a:blip r:embed="rId9">
              <a:alphaModFix/>
            </a:blip>
            <a:srcRect b="0" l="0" r="0" t="0"/>
            <a:stretch/>
          </p:blipFill>
          <p:spPr>
            <a:xfrm>
              <a:off x="5696856" y="4713063"/>
              <a:ext cx="1664316" cy="1664316"/>
            </a:xfrm>
            <a:prstGeom prst="rect">
              <a:avLst/>
            </a:prstGeom>
            <a:noFill/>
            <a:ln>
              <a:noFill/>
            </a:ln>
          </p:spPr>
        </p:pic>
      </p:grpSp>
      <p:grpSp>
        <p:nvGrpSpPr>
          <p:cNvPr id="307" name="Google Shape;307;p15"/>
          <p:cNvGrpSpPr/>
          <p:nvPr/>
        </p:nvGrpSpPr>
        <p:grpSpPr>
          <a:xfrm>
            <a:off x="0" y="182659"/>
            <a:ext cx="5563312" cy="658835"/>
            <a:chOff x="0" y="182659"/>
            <a:chExt cx="5563312" cy="658835"/>
          </a:xfrm>
        </p:grpSpPr>
        <p:grpSp>
          <p:nvGrpSpPr>
            <p:cNvPr id="308" name="Google Shape;308;p15"/>
            <p:cNvGrpSpPr/>
            <p:nvPr/>
          </p:nvGrpSpPr>
          <p:grpSpPr>
            <a:xfrm>
              <a:off x="0" y="245701"/>
              <a:ext cx="4766252" cy="554449"/>
              <a:chOff x="0" y="245701"/>
              <a:chExt cx="4766252" cy="554449"/>
            </a:xfrm>
          </p:grpSpPr>
          <p:sp>
            <p:nvSpPr>
              <p:cNvPr id="309" name="Google Shape;309;p15"/>
              <p:cNvSpPr/>
              <p:nvPr/>
            </p:nvSpPr>
            <p:spPr>
              <a:xfrm>
                <a:off x="3208833" y="245702"/>
                <a:ext cx="1557419" cy="554448"/>
              </a:xfrm>
              <a:prstGeom prst="flowChartInputOutpu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5"/>
              <p:cNvSpPr/>
              <p:nvPr/>
            </p:nvSpPr>
            <p:spPr>
              <a:xfrm>
                <a:off x="0" y="245701"/>
                <a:ext cx="4413380" cy="55444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11" name="Google Shape;311;p15"/>
            <p:cNvSpPr/>
            <p:nvPr/>
          </p:nvSpPr>
          <p:spPr>
            <a:xfrm>
              <a:off x="161104" y="182659"/>
              <a:ext cx="5402208" cy="65883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l-GR" sz="3600">
                  <a:solidFill>
                    <a:schemeClr val="lt1"/>
                  </a:solidFill>
                  <a:latin typeface="Calibri"/>
                  <a:ea typeface="Calibri"/>
                  <a:cs typeface="Calibri"/>
                  <a:sym typeface="Calibri"/>
                </a:rPr>
                <a:t>Πίεση από άλλους</a:t>
              </a:r>
              <a:endParaRPr b="1" sz="3600">
                <a:solidFill>
                  <a:schemeClr val="lt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6"/>
          <p:cNvSpPr/>
          <p:nvPr/>
        </p:nvSpPr>
        <p:spPr>
          <a:xfrm>
            <a:off x="326234" y="1742856"/>
            <a:ext cx="8491532" cy="134158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l-GR" sz="1800">
                <a:solidFill>
                  <a:schemeClr val="dk1"/>
                </a:solidFill>
                <a:latin typeface="Calibri"/>
                <a:ea typeface="Calibri"/>
                <a:cs typeface="Calibri"/>
                <a:sym typeface="Calibri"/>
              </a:rPr>
              <a:t>Η Μία ένιωσε πίεση και έστειλε τελικά στον Τζακ μια προσωπική φωτογραφία.</a:t>
            </a:r>
            <a:endParaRPr/>
          </a:p>
          <a:p>
            <a:pPr indent="0" lvl="0" marL="0" marR="0" rtl="0" algn="l">
              <a:lnSpc>
                <a:spcPct val="107000"/>
              </a:lnSpc>
              <a:spcBef>
                <a:spcPts val="600"/>
              </a:spcBef>
              <a:spcAft>
                <a:spcPts val="0"/>
              </a:spcAft>
              <a:buNone/>
            </a:pPr>
            <a:r>
              <a:rPr lang="el-GR" sz="1800">
                <a:solidFill>
                  <a:schemeClr val="dk1"/>
                </a:solidFill>
                <a:latin typeface="Calibri"/>
                <a:ea typeface="Calibri"/>
                <a:cs typeface="Calibri"/>
                <a:sym typeface="Calibri"/>
              </a:rPr>
              <a:t>Ο Τζακ έδειξε την εικόνα στον φίλο του που πήρε ένα αντίγραφό της και σκέφτηκε ότι θα ήταν αστείο να τη μοιραστεί στο διαδίκτυο. Όλοι στο σχολείο της είδαν την εικόνα και κάποιοι δημοσίευσαν άσχημα και ενοχλητικά σχόλια για αυτήν.</a:t>
            </a:r>
            <a:endParaRPr sz="1800">
              <a:solidFill>
                <a:schemeClr val="dk1"/>
              </a:solidFill>
              <a:latin typeface="Calibri"/>
              <a:ea typeface="Calibri"/>
              <a:cs typeface="Calibri"/>
              <a:sym typeface="Calibri"/>
            </a:endParaRPr>
          </a:p>
        </p:txBody>
      </p:sp>
      <p:sp>
        <p:nvSpPr>
          <p:cNvPr id="317" name="Google Shape;317;p16"/>
          <p:cNvSpPr/>
          <p:nvPr/>
        </p:nvSpPr>
        <p:spPr>
          <a:xfrm>
            <a:off x="326235" y="3203143"/>
            <a:ext cx="8676589" cy="134158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l-GR" sz="1800">
                <a:solidFill>
                  <a:schemeClr val="dk1"/>
                </a:solidFill>
                <a:latin typeface="Calibri"/>
                <a:ea typeface="Calibri"/>
                <a:cs typeface="Calibri"/>
                <a:sym typeface="Calibri"/>
              </a:rPr>
              <a:t>Ο Τρέι και η Σάμι ενθάρρυναν τη Μία να το πει σε κάποιον. Μίλησε στον δάσκαλό της που είπε ότι έκανε το σωστό που ήρθε σε αυτόν και ότι θα τη βοηθήσει.</a:t>
            </a:r>
            <a:endParaRPr/>
          </a:p>
          <a:p>
            <a:pPr indent="0" lvl="0" marL="0" marR="0" rtl="0" algn="l">
              <a:lnSpc>
                <a:spcPct val="107000"/>
              </a:lnSpc>
              <a:spcBef>
                <a:spcPts val="600"/>
              </a:spcBef>
              <a:spcAft>
                <a:spcPts val="0"/>
              </a:spcAft>
              <a:buNone/>
            </a:pPr>
            <a:r>
              <a:rPr lang="el-GR" sz="1800">
                <a:solidFill>
                  <a:schemeClr val="dk1"/>
                </a:solidFill>
                <a:latin typeface="Calibri"/>
                <a:ea typeface="Calibri"/>
                <a:cs typeface="Calibri"/>
                <a:sym typeface="Calibri"/>
              </a:rPr>
              <a:t>Είπε ότι θα έπρεπε να μιλήσουν με τον Τζακ και θα έπρεπε επίσης να ζητήσουν βοήθεια από την αστυνομία.</a:t>
            </a:r>
            <a:endParaRPr sz="1800">
              <a:solidFill>
                <a:schemeClr val="dk1"/>
              </a:solidFill>
              <a:latin typeface="Calibri"/>
              <a:ea typeface="Calibri"/>
              <a:cs typeface="Calibri"/>
              <a:sym typeface="Calibri"/>
            </a:endParaRPr>
          </a:p>
        </p:txBody>
      </p:sp>
      <p:sp>
        <p:nvSpPr>
          <p:cNvPr id="318" name="Google Shape;318;p16"/>
          <p:cNvSpPr/>
          <p:nvPr/>
        </p:nvSpPr>
        <p:spPr>
          <a:xfrm>
            <a:off x="803650" y="4563640"/>
            <a:ext cx="8340350" cy="156100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l-GR" sz="1800">
                <a:solidFill>
                  <a:schemeClr val="dk1"/>
                </a:solidFill>
                <a:latin typeface="Calibri"/>
                <a:ea typeface="Calibri"/>
                <a:cs typeface="Calibri"/>
                <a:sym typeface="Calibri"/>
              </a:rPr>
              <a:t>Η αστυνομία είπε στη Μία ότι δεν έπρεπε να είχε στείλει τη φωτογραφία, αλλά την καθησύχασε ότι δεν επρόκειτο να συλληφθεί. Ωστόσο, θα χρειαζόταν να μιλήσουν με τον Τζακ και τον φίλο του, καθώς ήταν αυτοί που μοιράστηκαν τη φωτογραφία χωρίς τη συγκατάθεση της Μία και είναι παράνομο να έχουν και να μοιράζονται μια γυμνή φωτογραφία κάποιου κάτω των 18 ετών.</a:t>
            </a:r>
            <a:endParaRPr sz="1800">
              <a:solidFill>
                <a:schemeClr val="dk1"/>
              </a:solidFill>
              <a:latin typeface="Calibri"/>
              <a:ea typeface="Calibri"/>
              <a:cs typeface="Calibri"/>
              <a:sym typeface="Calibri"/>
            </a:endParaRPr>
          </a:p>
        </p:txBody>
      </p:sp>
      <p:sp>
        <p:nvSpPr>
          <p:cNvPr id="319" name="Google Shape;319;p16"/>
          <p:cNvSpPr/>
          <p:nvPr/>
        </p:nvSpPr>
        <p:spPr>
          <a:xfrm>
            <a:off x="326233" y="995568"/>
            <a:ext cx="7266057" cy="559591"/>
          </a:xfrm>
          <a:prstGeom prst="roundRect">
            <a:avLst>
              <a:gd fmla="val 16667" name="adj"/>
            </a:avLst>
          </a:prstGeom>
          <a:solidFill>
            <a:srgbClr val="00A4FF"/>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l-GR" sz="3000">
                <a:solidFill>
                  <a:schemeClr val="lt1"/>
                </a:solidFill>
                <a:latin typeface="Calibri"/>
                <a:ea typeface="Calibri"/>
                <a:cs typeface="Calibri"/>
                <a:sym typeface="Calibri"/>
              </a:rPr>
              <a:t>Η Μία έστειλε τη φωτογραφία στον Τζακ</a:t>
            </a:r>
            <a:endParaRPr sz="3000">
              <a:solidFill>
                <a:schemeClr val="lt1"/>
              </a:solidFill>
              <a:latin typeface="Calibri"/>
              <a:ea typeface="Calibri"/>
              <a:cs typeface="Calibri"/>
              <a:sym typeface="Calibri"/>
            </a:endParaRPr>
          </a:p>
        </p:txBody>
      </p:sp>
      <p:pic>
        <p:nvPicPr>
          <p:cNvPr descr="A close up of a logo&#10;&#10;Description automatically generated" id="320" name="Google Shape;320;p16"/>
          <p:cNvPicPr preferRelativeResize="0"/>
          <p:nvPr/>
        </p:nvPicPr>
        <p:blipFill rotWithShape="1">
          <a:blip r:embed="rId3">
            <a:alphaModFix/>
          </a:blip>
          <a:srcRect b="0" l="0" r="0" t="0"/>
          <a:stretch/>
        </p:blipFill>
        <p:spPr>
          <a:xfrm>
            <a:off x="423754" y="1025512"/>
            <a:ext cx="510267" cy="510267"/>
          </a:xfrm>
          <a:prstGeom prst="rect">
            <a:avLst/>
          </a:prstGeom>
          <a:noFill/>
          <a:ln>
            <a:noFill/>
          </a:ln>
        </p:spPr>
      </p:pic>
      <p:grpSp>
        <p:nvGrpSpPr>
          <p:cNvPr id="321" name="Google Shape;321;p16"/>
          <p:cNvGrpSpPr/>
          <p:nvPr/>
        </p:nvGrpSpPr>
        <p:grpSpPr>
          <a:xfrm>
            <a:off x="0" y="182659"/>
            <a:ext cx="5563312" cy="658835"/>
            <a:chOff x="0" y="182659"/>
            <a:chExt cx="5563312" cy="658835"/>
          </a:xfrm>
        </p:grpSpPr>
        <p:grpSp>
          <p:nvGrpSpPr>
            <p:cNvPr id="322" name="Google Shape;322;p16"/>
            <p:cNvGrpSpPr/>
            <p:nvPr/>
          </p:nvGrpSpPr>
          <p:grpSpPr>
            <a:xfrm>
              <a:off x="0" y="245701"/>
              <a:ext cx="4766252" cy="554449"/>
              <a:chOff x="0" y="245701"/>
              <a:chExt cx="4766252" cy="554449"/>
            </a:xfrm>
          </p:grpSpPr>
          <p:sp>
            <p:nvSpPr>
              <p:cNvPr id="323" name="Google Shape;323;p16"/>
              <p:cNvSpPr/>
              <p:nvPr/>
            </p:nvSpPr>
            <p:spPr>
              <a:xfrm>
                <a:off x="3208833" y="245702"/>
                <a:ext cx="1557419" cy="554448"/>
              </a:xfrm>
              <a:prstGeom prst="flowChartInputOutpu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16"/>
              <p:cNvSpPr/>
              <p:nvPr/>
            </p:nvSpPr>
            <p:spPr>
              <a:xfrm>
                <a:off x="0" y="245701"/>
                <a:ext cx="4413380" cy="55444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5" name="Google Shape;325;p16"/>
            <p:cNvSpPr/>
            <p:nvPr/>
          </p:nvSpPr>
          <p:spPr>
            <a:xfrm>
              <a:off x="161104" y="182659"/>
              <a:ext cx="5402208" cy="65883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l-GR" sz="3600">
                  <a:solidFill>
                    <a:schemeClr val="lt1"/>
                  </a:solidFill>
                  <a:latin typeface="Calibri"/>
                  <a:ea typeface="Calibri"/>
                  <a:cs typeface="Calibri"/>
                  <a:sym typeface="Calibri"/>
                </a:rPr>
                <a:t>Πίεση από άλλους</a:t>
              </a:r>
              <a:endParaRPr b="1" sz="3600">
                <a:solidFill>
                  <a:schemeClr val="lt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7"/>
          <p:cNvSpPr/>
          <p:nvPr/>
        </p:nvSpPr>
        <p:spPr>
          <a:xfrm>
            <a:off x="326233" y="995568"/>
            <a:ext cx="7266057" cy="559591"/>
          </a:xfrm>
          <a:prstGeom prst="roundRect">
            <a:avLst>
              <a:gd fmla="val 16667" name="adj"/>
            </a:avLst>
          </a:prstGeom>
          <a:solidFill>
            <a:srgbClr val="00A4FF"/>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l-GR" sz="3000">
                <a:solidFill>
                  <a:schemeClr val="lt1"/>
                </a:solidFill>
                <a:latin typeface="Calibri"/>
                <a:ea typeface="Calibri"/>
                <a:cs typeface="Calibri"/>
                <a:sym typeface="Calibri"/>
              </a:rPr>
              <a:t>Η Μία έστειλε τη φωτογραφία στον Τζακ</a:t>
            </a:r>
            <a:endParaRPr sz="3000">
              <a:solidFill>
                <a:schemeClr val="lt1"/>
              </a:solidFill>
              <a:latin typeface="Calibri"/>
              <a:ea typeface="Calibri"/>
              <a:cs typeface="Calibri"/>
              <a:sym typeface="Calibri"/>
            </a:endParaRPr>
          </a:p>
        </p:txBody>
      </p:sp>
      <p:sp>
        <p:nvSpPr>
          <p:cNvPr id="331" name="Google Shape;331;p17"/>
          <p:cNvSpPr/>
          <p:nvPr/>
        </p:nvSpPr>
        <p:spPr>
          <a:xfrm>
            <a:off x="326234" y="1824939"/>
            <a:ext cx="8382674" cy="320812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l-GR" sz="1800">
                <a:solidFill>
                  <a:schemeClr val="dk1"/>
                </a:solidFill>
                <a:latin typeface="Calibri"/>
                <a:ea typeface="Calibri"/>
                <a:cs typeface="Calibri"/>
                <a:sym typeface="Calibri"/>
              </a:rPr>
              <a:t>Ο Τζακ και ο φίλος του έπρεπε να μιλήσουν στην αστυνομία. Δεν συνελήφθησαν, αλλά τους δόθηκε προειδοποίηση να μην το ξανακάνουν ποτέ.</a:t>
            </a:r>
            <a:endParaRPr/>
          </a:p>
          <a:p>
            <a:pPr indent="0" lvl="0" marL="0" marR="0" rtl="0" algn="l">
              <a:lnSpc>
                <a:spcPct val="107000"/>
              </a:lnSpc>
              <a:spcBef>
                <a:spcPts val="60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07000"/>
              </a:lnSpc>
              <a:spcBef>
                <a:spcPts val="600"/>
              </a:spcBef>
              <a:spcAft>
                <a:spcPts val="0"/>
              </a:spcAft>
              <a:buNone/>
            </a:pPr>
            <a:r>
              <a:rPr lang="el-GR" sz="1800">
                <a:solidFill>
                  <a:schemeClr val="dk1"/>
                </a:solidFill>
                <a:latin typeface="Calibri"/>
                <a:ea typeface="Calibri"/>
                <a:cs typeface="Calibri"/>
                <a:sym typeface="Calibri"/>
              </a:rPr>
              <a:t>Η Μία, ο Τρέι και η Σάμι είναι ακόμα φίλοι.</a:t>
            </a:r>
            <a:endParaRPr/>
          </a:p>
          <a:p>
            <a:pPr indent="0" lvl="0" marL="0" marR="0" rtl="0" algn="l">
              <a:lnSpc>
                <a:spcPct val="107000"/>
              </a:lnSpc>
              <a:spcBef>
                <a:spcPts val="60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07000"/>
              </a:lnSpc>
              <a:spcBef>
                <a:spcPts val="600"/>
              </a:spcBef>
              <a:spcAft>
                <a:spcPts val="0"/>
              </a:spcAft>
              <a:buNone/>
            </a:pPr>
            <a:r>
              <a:rPr lang="el-GR" sz="1800">
                <a:solidFill>
                  <a:schemeClr val="dk1"/>
                </a:solidFill>
                <a:latin typeface="Calibri"/>
                <a:ea typeface="Calibri"/>
                <a:cs typeface="Calibri"/>
                <a:sym typeface="Calibri"/>
              </a:rPr>
              <a:t>Η Μία και ο Τζακ δεν έχουν μιλήσει από τότε.</a:t>
            </a:r>
            <a:endParaRPr/>
          </a:p>
          <a:p>
            <a:pPr indent="0" lvl="0" marL="0" marR="0" rtl="0" algn="l">
              <a:lnSpc>
                <a:spcPct val="107000"/>
              </a:lnSpc>
              <a:spcBef>
                <a:spcPts val="60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07000"/>
              </a:lnSpc>
              <a:spcBef>
                <a:spcPts val="600"/>
              </a:spcBef>
              <a:spcAft>
                <a:spcPts val="0"/>
              </a:spcAft>
              <a:buNone/>
            </a:pPr>
            <a:r>
              <a:rPr lang="el-GR" sz="1800">
                <a:solidFill>
                  <a:schemeClr val="dk1"/>
                </a:solidFill>
                <a:latin typeface="Calibri"/>
                <a:ea typeface="Calibri"/>
                <a:cs typeface="Calibri"/>
                <a:sym typeface="Calibri"/>
              </a:rPr>
              <a:t>Η Μία, ο Τρέι και η Σάμι έχουν μάθει πόσο σημαντικό είναι να μιλάς σε έναν ενήλικα που εμπιστεύεσαι, όπως γονέα, κηδεμόνα ή δάσκαλο.</a:t>
            </a:r>
            <a:endParaRPr sz="1800">
              <a:solidFill>
                <a:schemeClr val="dk1"/>
              </a:solidFill>
              <a:latin typeface="Calibri"/>
              <a:ea typeface="Calibri"/>
              <a:cs typeface="Calibri"/>
              <a:sym typeface="Calibri"/>
            </a:endParaRPr>
          </a:p>
        </p:txBody>
      </p:sp>
      <p:sp>
        <p:nvSpPr>
          <p:cNvPr id="332" name="Google Shape;332;p17">
            <a:hlinkClick action="ppaction://hlinksldjump" r:id="rId3"/>
          </p:cNvPr>
          <p:cNvSpPr/>
          <p:nvPr/>
        </p:nvSpPr>
        <p:spPr>
          <a:xfrm>
            <a:off x="2323591" y="5286375"/>
            <a:ext cx="4256657" cy="730131"/>
          </a:xfrm>
          <a:prstGeom prst="roundRect">
            <a:avLst>
              <a:gd fmla="val 16667" name="adj"/>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l-GR" sz="2500">
                <a:solidFill>
                  <a:schemeClr val="lt1"/>
                </a:solidFill>
                <a:latin typeface="Calibri"/>
                <a:ea typeface="Calibri"/>
                <a:cs typeface="Calibri"/>
                <a:sym typeface="Calibri"/>
              </a:rPr>
              <a:t>Δες την κορυφαία συμβουλή</a:t>
            </a:r>
            <a:endParaRPr sz="900"/>
          </a:p>
        </p:txBody>
      </p:sp>
      <p:grpSp>
        <p:nvGrpSpPr>
          <p:cNvPr id="333" name="Google Shape;333;p17"/>
          <p:cNvGrpSpPr/>
          <p:nvPr/>
        </p:nvGrpSpPr>
        <p:grpSpPr>
          <a:xfrm>
            <a:off x="0" y="182659"/>
            <a:ext cx="5563312" cy="658835"/>
            <a:chOff x="0" y="182659"/>
            <a:chExt cx="5563312" cy="658835"/>
          </a:xfrm>
        </p:grpSpPr>
        <p:grpSp>
          <p:nvGrpSpPr>
            <p:cNvPr id="334" name="Google Shape;334;p17"/>
            <p:cNvGrpSpPr/>
            <p:nvPr/>
          </p:nvGrpSpPr>
          <p:grpSpPr>
            <a:xfrm>
              <a:off x="0" y="245701"/>
              <a:ext cx="4766252" cy="554449"/>
              <a:chOff x="0" y="245701"/>
              <a:chExt cx="4766252" cy="554449"/>
            </a:xfrm>
          </p:grpSpPr>
          <p:sp>
            <p:nvSpPr>
              <p:cNvPr id="335" name="Google Shape;335;p17"/>
              <p:cNvSpPr/>
              <p:nvPr/>
            </p:nvSpPr>
            <p:spPr>
              <a:xfrm>
                <a:off x="3208833" y="245702"/>
                <a:ext cx="1557419" cy="554448"/>
              </a:xfrm>
              <a:prstGeom prst="flowChartInputOutpu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17"/>
              <p:cNvSpPr/>
              <p:nvPr/>
            </p:nvSpPr>
            <p:spPr>
              <a:xfrm>
                <a:off x="0" y="245701"/>
                <a:ext cx="4413380" cy="55444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7" name="Google Shape;337;p17"/>
            <p:cNvSpPr/>
            <p:nvPr/>
          </p:nvSpPr>
          <p:spPr>
            <a:xfrm>
              <a:off x="161104" y="182659"/>
              <a:ext cx="5402208" cy="65883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l-GR" sz="3600">
                  <a:solidFill>
                    <a:schemeClr val="lt1"/>
                  </a:solidFill>
                  <a:latin typeface="Calibri"/>
                  <a:ea typeface="Calibri"/>
                  <a:cs typeface="Calibri"/>
                  <a:sym typeface="Calibri"/>
                </a:rPr>
                <a:t>Πίεση από άλλους</a:t>
              </a:r>
              <a:endParaRPr b="1" sz="3600">
                <a:solidFill>
                  <a:schemeClr val="lt1"/>
                </a:solidFill>
                <a:latin typeface="Calibri"/>
                <a:ea typeface="Calibri"/>
                <a:cs typeface="Calibri"/>
                <a:sym typeface="Calibri"/>
              </a:endParaRPr>
            </a:p>
          </p:txBody>
        </p:sp>
      </p:grpSp>
      <p:pic>
        <p:nvPicPr>
          <p:cNvPr descr="A close up of a logo&#10;&#10;Description automatically generated" id="338" name="Google Shape;338;p17"/>
          <p:cNvPicPr preferRelativeResize="0"/>
          <p:nvPr/>
        </p:nvPicPr>
        <p:blipFill rotWithShape="1">
          <a:blip r:embed="rId4">
            <a:alphaModFix/>
          </a:blip>
          <a:srcRect b="0" l="0" r="0" t="0"/>
          <a:stretch/>
        </p:blipFill>
        <p:spPr>
          <a:xfrm>
            <a:off x="423754" y="1025512"/>
            <a:ext cx="510267" cy="51026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8"/>
          <p:cNvSpPr/>
          <p:nvPr/>
        </p:nvSpPr>
        <p:spPr>
          <a:xfrm>
            <a:off x="260582" y="1995703"/>
            <a:ext cx="8382674"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1800">
                <a:solidFill>
                  <a:schemeClr val="dk1"/>
                </a:solidFill>
                <a:latin typeface="Calibri"/>
                <a:ea typeface="Calibri"/>
                <a:cs typeface="Calibri"/>
                <a:sym typeface="Calibri"/>
              </a:rPr>
              <a:t>Η Μία επέλεξε να ακολουθήσει τη συμβουλή του φίλου της Τρέι και να πει στον Τζακ ότι δεν ήθελε να το κάνει και ότι αν νοιαζόταν για εκείνη, θα σεβόταν τα συναισθήματά της.</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l-GR" sz="1800">
                <a:solidFill>
                  <a:schemeClr val="dk1"/>
                </a:solidFill>
                <a:latin typeface="Calibri"/>
                <a:ea typeface="Calibri"/>
                <a:cs typeface="Calibri"/>
                <a:sym typeface="Calibri"/>
              </a:rPr>
              <a:t>Αν και ο Τζακ ήταν απογοητευμένος, είπε ότι καταλαβαίνει και ζήτησε συγγνώμη.</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l-GR" sz="1800">
                <a:solidFill>
                  <a:schemeClr val="dk1"/>
                </a:solidFill>
                <a:latin typeface="Calibri"/>
                <a:ea typeface="Calibri"/>
                <a:cs typeface="Calibri"/>
                <a:sym typeface="Calibri"/>
              </a:rPr>
              <a:t>Η Μία συνειδητοποίησε πόσο σημαντικό ήταν να ζητά βοήθεια από κάποιον και παρόλο που ο Τζακ είπε συγγνώμη, το είπε και στον δάσκαλό της.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l-GR" sz="1800">
                <a:solidFill>
                  <a:schemeClr val="dk1"/>
                </a:solidFill>
                <a:latin typeface="Calibri"/>
                <a:ea typeface="Calibri"/>
                <a:cs typeface="Calibri"/>
                <a:sym typeface="Calibri"/>
              </a:rPr>
              <a:t>Ο δάσκαλος της Μίας της είπε πόσο σημαντικό ήταν που ήρθε σε αυτόν και είπε στη Μία ότι κανείς δεν πρέπει να την πιέζει να κάνει πράγματα που δεν θέλει να κάνει.</a:t>
            </a:r>
            <a:endParaRPr sz="1800">
              <a:solidFill>
                <a:schemeClr val="dk1"/>
              </a:solidFill>
              <a:latin typeface="Calibri"/>
              <a:ea typeface="Calibri"/>
              <a:cs typeface="Calibri"/>
              <a:sym typeface="Calibri"/>
            </a:endParaRPr>
          </a:p>
        </p:txBody>
      </p:sp>
      <p:sp>
        <p:nvSpPr>
          <p:cNvPr id="344" name="Google Shape;344;p18"/>
          <p:cNvSpPr/>
          <p:nvPr/>
        </p:nvSpPr>
        <p:spPr>
          <a:xfrm>
            <a:off x="260583" y="984681"/>
            <a:ext cx="7627272" cy="631535"/>
          </a:xfrm>
          <a:prstGeom prst="roundRect">
            <a:avLst>
              <a:gd fmla="val 16667" name="adj"/>
            </a:avLst>
          </a:prstGeom>
          <a:solidFill>
            <a:srgbClr val="00A4FF"/>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l-GR" sz="3000">
                <a:solidFill>
                  <a:schemeClr val="lt1"/>
                </a:solidFill>
                <a:latin typeface="Calibri"/>
                <a:ea typeface="Calibri"/>
                <a:cs typeface="Calibri"/>
                <a:sym typeface="Calibri"/>
              </a:rPr>
              <a:t>Η Μία δεν έστειλε τη φωτογραφία στον Τζακ</a:t>
            </a:r>
            <a:endParaRPr sz="3000">
              <a:solidFill>
                <a:schemeClr val="lt1"/>
              </a:solidFill>
              <a:latin typeface="Calibri"/>
              <a:ea typeface="Calibri"/>
              <a:cs typeface="Calibri"/>
              <a:sym typeface="Calibri"/>
            </a:endParaRPr>
          </a:p>
        </p:txBody>
      </p:sp>
      <p:grpSp>
        <p:nvGrpSpPr>
          <p:cNvPr id="345" name="Google Shape;345;p18"/>
          <p:cNvGrpSpPr/>
          <p:nvPr/>
        </p:nvGrpSpPr>
        <p:grpSpPr>
          <a:xfrm>
            <a:off x="295275" y="986033"/>
            <a:ext cx="660633" cy="631535"/>
            <a:chOff x="5696856" y="4713063"/>
            <a:chExt cx="1664316" cy="1664316"/>
          </a:xfrm>
        </p:grpSpPr>
        <p:pic>
          <p:nvPicPr>
            <p:cNvPr descr="A close up of a logo&#10;&#10;Description automatically generated" id="346" name="Google Shape;346;p18"/>
            <p:cNvPicPr preferRelativeResize="0"/>
            <p:nvPr/>
          </p:nvPicPr>
          <p:blipFill rotWithShape="1">
            <a:blip r:embed="rId3">
              <a:alphaModFix/>
            </a:blip>
            <a:srcRect b="0" l="0" r="0" t="0"/>
            <a:stretch/>
          </p:blipFill>
          <p:spPr>
            <a:xfrm>
              <a:off x="5967780" y="5028751"/>
              <a:ext cx="1083761" cy="1083761"/>
            </a:xfrm>
            <a:prstGeom prst="rect">
              <a:avLst/>
            </a:prstGeom>
            <a:noFill/>
            <a:ln>
              <a:noFill/>
            </a:ln>
          </p:spPr>
        </p:pic>
        <p:pic>
          <p:nvPicPr>
            <p:cNvPr descr="A picture containing drawing&#10;&#10;Description automatically generated" id="347" name="Google Shape;347;p18"/>
            <p:cNvPicPr preferRelativeResize="0"/>
            <p:nvPr/>
          </p:nvPicPr>
          <p:blipFill rotWithShape="1">
            <a:blip r:embed="rId4">
              <a:alphaModFix/>
            </a:blip>
            <a:srcRect b="0" l="0" r="0" t="0"/>
            <a:stretch/>
          </p:blipFill>
          <p:spPr>
            <a:xfrm>
              <a:off x="5696856" y="4713063"/>
              <a:ext cx="1664316" cy="1664316"/>
            </a:xfrm>
            <a:prstGeom prst="rect">
              <a:avLst/>
            </a:prstGeom>
            <a:noFill/>
            <a:ln>
              <a:noFill/>
            </a:ln>
          </p:spPr>
        </p:pic>
      </p:grpSp>
      <p:grpSp>
        <p:nvGrpSpPr>
          <p:cNvPr id="348" name="Google Shape;348;p18"/>
          <p:cNvGrpSpPr/>
          <p:nvPr/>
        </p:nvGrpSpPr>
        <p:grpSpPr>
          <a:xfrm>
            <a:off x="0" y="182659"/>
            <a:ext cx="5563312" cy="658835"/>
            <a:chOff x="0" y="182659"/>
            <a:chExt cx="5563312" cy="658835"/>
          </a:xfrm>
        </p:grpSpPr>
        <p:grpSp>
          <p:nvGrpSpPr>
            <p:cNvPr id="349" name="Google Shape;349;p18"/>
            <p:cNvGrpSpPr/>
            <p:nvPr/>
          </p:nvGrpSpPr>
          <p:grpSpPr>
            <a:xfrm>
              <a:off x="0" y="245701"/>
              <a:ext cx="4766252" cy="554449"/>
              <a:chOff x="0" y="245701"/>
              <a:chExt cx="4766252" cy="554449"/>
            </a:xfrm>
          </p:grpSpPr>
          <p:sp>
            <p:nvSpPr>
              <p:cNvPr id="350" name="Google Shape;350;p18"/>
              <p:cNvSpPr/>
              <p:nvPr/>
            </p:nvSpPr>
            <p:spPr>
              <a:xfrm>
                <a:off x="3208833" y="245702"/>
                <a:ext cx="1557419" cy="554448"/>
              </a:xfrm>
              <a:prstGeom prst="flowChartInputOutpu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18"/>
              <p:cNvSpPr/>
              <p:nvPr/>
            </p:nvSpPr>
            <p:spPr>
              <a:xfrm>
                <a:off x="0" y="245701"/>
                <a:ext cx="4413380" cy="55444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52" name="Google Shape;352;p18"/>
            <p:cNvSpPr/>
            <p:nvPr/>
          </p:nvSpPr>
          <p:spPr>
            <a:xfrm>
              <a:off x="161104" y="182659"/>
              <a:ext cx="5402208" cy="65883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l-GR" sz="3600">
                  <a:solidFill>
                    <a:schemeClr val="lt1"/>
                  </a:solidFill>
                  <a:latin typeface="Calibri"/>
                  <a:ea typeface="Calibri"/>
                  <a:cs typeface="Calibri"/>
                  <a:sym typeface="Calibri"/>
                </a:rPr>
                <a:t>Πίεση από άλλους</a:t>
              </a:r>
              <a:endParaRPr b="1" sz="3600">
                <a:solidFill>
                  <a:schemeClr val="lt1"/>
                </a:solidFill>
                <a:latin typeface="Calibri"/>
                <a:ea typeface="Calibri"/>
                <a:cs typeface="Calibri"/>
                <a:sym typeface="Calibri"/>
              </a:endParaRPr>
            </a:p>
          </p:txBody>
        </p:sp>
      </p:grpSp>
      <p:sp>
        <p:nvSpPr>
          <p:cNvPr id="353" name="Google Shape;353;p18">
            <a:hlinkClick action="ppaction://hlinksldjump" r:id="rId5"/>
          </p:cNvPr>
          <p:cNvSpPr/>
          <p:nvPr/>
        </p:nvSpPr>
        <p:spPr>
          <a:xfrm>
            <a:off x="2323591" y="5286375"/>
            <a:ext cx="4256657" cy="1002858"/>
          </a:xfrm>
          <a:prstGeom prst="roundRect">
            <a:avLst>
              <a:gd fmla="val 16667" name="adj"/>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l-GR" sz="3000">
                <a:solidFill>
                  <a:schemeClr val="lt1"/>
                </a:solidFill>
                <a:latin typeface="Calibri"/>
                <a:ea typeface="Calibri"/>
                <a:cs typeface="Calibri"/>
                <a:sym typeface="Calibri"/>
              </a:rPr>
              <a:t>Κάντε κλικ για να δείτε τις τελικές συμβουλές</a:t>
            </a:r>
            <a:endParaRPr sz="30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9"/>
          <p:cNvSpPr/>
          <p:nvPr/>
        </p:nvSpPr>
        <p:spPr>
          <a:xfrm>
            <a:off x="2561958" y="1145753"/>
            <a:ext cx="4189823" cy="738664"/>
          </a:xfrm>
          <a:prstGeom prst="roundRect">
            <a:avLst>
              <a:gd fmla="val 16667" name="adj"/>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l-GR" sz="4000">
                <a:solidFill>
                  <a:schemeClr val="lt1"/>
                </a:solidFill>
                <a:latin typeface="Calibri"/>
                <a:ea typeface="Calibri"/>
                <a:cs typeface="Calibri"/>
                <a:sym typeface="Calibri"/>
              </a:rPr>
              <a:t>Τελικές συμβουλές</a:t>
            </a:r>
            <a:endParaRPr sz="4000">
              <a:solidFill>
                <a:schemeClr val="lt1"/>
              </a:solidFill>
              <a:latin typeface="Calibri"/>
              <a:ea typeface="Calibri"/>
              <a:cs typeface="Calibri"/>
              <a:sym typeface="Calibri"/>
            </a:endParaRPr>
          </a:p>
        </p:txBody>
      </p:sp>
      <p:sp>
        <p:nvSpPr>
          <p:cNvPr id="359" name="Google Shape;359;p19"/>
          <p:cNvSpPr txBox="1"/>
          <p:nvPr/>
        </p:nvSpPr>
        <p:spPr>
          <a:xfrm>
            <a:off x="2375083" y="3317323"/>
            <a:ext cx="6237000" cy="1062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2100">
                <a:solidFill>
                  <a:schemeClr val="dk1"/>
                </a:solidFill>
                <a:latin typeface="Calibri"/>
                <a:ea typeface="Calibri"/>
                <a:cs typeface="Calibri"/>
                <a:sym typeface="Calibri"/>
              </a:rPr>
              <a:t>Αν κάποιος σας ζητήσει να στείλετε μια προσωπική φωτογραφία ενημερώστε έναν ενήλικα που εμπιστεύεστε, όπως γονέα, κηδεμόνα ή δάσκαλο.</a:t>
            </a:r>
            <a:endParaRPr sz="2100">
              <a:solidFill>
                <a:schemeClr val="dk1"/>
              </a:solidFill>
              <a:latin typeface="Calibri"/>
              <a:ea typeface="Calibri"/>
              <a:cs typeface="Calibri"/>
              <a:sym typeface="Calibri"/>
            </a:endParaRPr>
          </a:p>
        </p:txBody>
      </p:sp>
      <p:sp>
        <p:nvSpPr>
          <p:cNvPr id="360" name="Google Shape;360;p19"/>
          <p:cNvSpPr txBox="1"/>
          <p:nvPr/>
        </p:nvSpPr>
        <p:spPr>
          <a:xfrm>
            <a:off x="2397968" y="2180273"/>
            <a:ext cx="62142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2100">
                <a:solidFill>
                  <a:schemeClr val="dk1"/>
                </a:solidFill>
                <a:latin typeface="Calibri"/>
                <a:ea typeface="Calibri"/>
                <a:cs typeface="Calibri"/>
                <a:sym typeface="Calibri"/>
              </a:rPr>
              <a:t>Μην κοινοποιείτε προσωπικές φωτογραφίες σας  ή άλλων.</a:t>
            </a:r>
            <a:endParaRPr sz="2100">
              <a:solidFill>
                <a:schemeClr val="dk1"/>
              </a:solidFill>
              <a:latin typeface="Calibri"/>
              <a:ea typeface="Calibri"/>
              <a:cs typeface="Calibri"/>
              <a:sym typeface="Calibri"/>
            </a:endParaRPr>
          </a:p>
        </p:txBody>
      </p:sp>
      <p:sp>
        <p:nvSpPr>
          <p:cNvPr id="361" name="Google Shape;361;p19"/>
          <p:cNvSpPr txBox="1"/>
          <p:nvPr/>
        </p:nvSpPr>
        <p:spPr>
          <a:xfrm>
            <a:off x="2386525" y="4826085"/>
            <a:ext cx="6214188" cy="10618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2100">
                <a:solidFill>
                  <a:schemeClr val="dk1"/>
                </a:solidFill>
                <a:latin typeface="Calibri"/>
                <a:ea typeface="Calibri"/>
                <a:cs typeface="Calibri"/>
                <a:sym typeface="Calibri"/>
              </a:rPr>
              <a:t>Ενημερώστε έναν έμπιστο ενήλικα εάν κάποιος προσπαθεί να σας κάνει να στείλετε τέτοιου είδους φωτογραφία ή βίντεο.</a:t>
            </a:r>
            <a:endParaRPr sz="2100">
              <a:solidFill>
                <a:schemeClr val="dk1"/>
              </a:solidFill>
              <a:latin typeface="Calibri"/>
              <a:ea typeface="Calibri"/>
              <a:cs typeface="Calibri"/>
              <a:sym typeface="Calibri"/>
            </a:endParaRPr>
          </a:p>
        </p:txBody>
      </p:sp>
      <p:grpSp>
        <p:nvGrpSpPr>
          <p:cNvPr id="362" name="Google Shape;362;p19"/>
          <p:cNvGrpSpPr/>
          <p:nvPr/>
        </p:nvGrpSpPr>
        <p:grpSpPr>
          <a:xfrm>
            <a:off x="370270" y="2032342"/>
            <a:ext cx="2109260" cy="1254334"/>
            <a:chOff x="-326148" y="1194192"/>
            <a:chExt cx="2812347" cy="1672445"/>
          </a:xfrm>
        </p:grpSpPr>
        <p:pic>
          <p:nvPicPr>
            <p:cNvPr descr="A close up of a logo&#10;&#10;Description automatically generated" id="363" name="Google Shape;363;p19"/>
            <p:cNvPicPr preferRelativeResize="0"/>
            <p:nvPr/>
          </p:nvPicPr>
          <p:blipFill rotWithShape="1">
            <a:blip r:embed="rId3">
              <a:alphaModFix/>
            </a:blip>
            <a:srcRect b="0" l="0" r="0" t="0"/>
            <a:stretch/>
          </p:blipFill>
          <p:spPr>
            <a:xfrm>
              <a:off x="265223" y="1202620"/>
              <a:ext cx="1664017" cy="1664017"/>
            </a:xfrm>
            <a:prstGeom prst="rect">
              <a:avLst/>
            </a:prstGeom>
            <a:noFill/>
            <a:ln>
              <a:noFill/>
            </a:ln>
          </p:spPr>
        </p:pic>
        <p:pic>
          <p:nvPicPr>
            <p:cNvPr descr="A close up of a logo&#10;&#10;Description automatically generated" id="364" name="Google Shape;364;p19"/>
            <p:cNvPicPr preferRelativeResize="0"/>
            <p:nvPr/>
          </p:nvPicPr>
          <p:blipFill rotWithShape="1">
            <a:blip r:embed="rId4">
              <a:alphaModFix/>
            </a:blip>
            <a:srcRect b="0" l="0" r="0" t="0"/>
            <a:stretch/>
          </p:blipFill>
          <p:spPr>
            <a:xfrm>
              <a:off x="797353" y="1226410"/>
              <a:ext cx="1688846" cy="1516066"/>
            </a:xfrm>
            <a:prstGeom prst="rect">
              <a:avLst/>
            </a:prstGeom>
            <a:noFill/>
            <a:ln>
              <a:noFill/>
            </a:ln>
          </p:spPr>
        </p:pic>
        <p:pic>
          <p:nvPicPr>
            <p:cNvPr descr="A close up of a logo&#10;&#10;Description automatically generated" id="365" name="Google Shape;365;p19"/>
            <p:cNvPicPr preferRelativeResize="0"/>
            <p:nvPr/>
          </p:nvPicPr>
          <p:blipFill rotWithShape="1">
            <a:blip r:embed="rId5">
              <a:alphaModFix/>
            </a:blip>
            <a:srcRect b="0" l="0" r="0" t="0"/>
            <a:stretch/>
          </p:blipFill>
          <p:spPr>
            <a:xfrm>
              <a:off x="309814" y="1324187"/>
              <a:ext cx="1664017" cy="1493776"/>
            </a:xfrm>
            <a:prstGeom prst="rect">
              <a:avLst/>
            </a:prstGeom>
            <a:noFill/>
            <a:ln>
              <a:noFill/>
            </a:ln>
          </p:spPr>
        </p:pic>
        <p:pic>
          <p:nvPicPr>
            <p:cNvPr descr="A close up of a logo&#10;&#10;Description automatically generated" id="366" name="Google Shape;366;p19"/>
            <p:cNvPicPr preferRelativeResize="0"/>
            <p:nvPr/>
          </p:nvPicPr>
          <p:blipFill rotWithShape="1">
            <a:blip r:embed="rId6">
              <a:alphaModFix/>
            </a:blip>
            <a:srcRect b="0" l="0" r="0" t="0"/>
            <a:stretch/>
          </p:blipFill>
          <p:spPr>
            <a:xfrm>
              <a:off x="-326148" y="1194192"/>
              <a:ext cx="1787611" cy="1604725"/>
            </a:xfrm>
            <a:prstGeom prst="rect">
              <a:avLst/>
            </a:prstGeom>
            <a:noFill/>
            <a:ln>
              <a:noFill/>
            </a:ln>
          </p:spPr>
        </p:pic>
      </p:grpSp>
      <p:pic>
        <p:nvPicPr>
          <p:cNvPr descr="A close up of a logo&#10;&#10;Description automatically generated" id="367" name="Google Shape;367;p19"/>
          <p:cNvPicPr preferRelativeResize="0"/>
          <p:nvPr/>
        </p:nvPicPr>
        <p:blipFill rotWithShape="1">
          <a:blip r:embed="rId7">
            <a:alphaModFix/>
          </a:blip>
          <a:srcRect b="0" l="0" r="0" t="0"/>
          <a:stretch/>
        </p:blipFill>
        <p:spPr>
          <a:xfrm>
            <a:off x="687218" y="3235886"/>
            <a:ext cx="1485626" cy="1485626"/>
          </a:xfrm>
          <a:prstGeom prst="rect">
            <a:avLst/>
          </a:prstGeom>
          <a:noFill/>
          <a:ln>
            <a:noFill/>
          </a:ln>
        </p:spPr>
      </p:pic>
      <p:pic>
        <p:nvPicPr>
          <p:cNvPr descr="A close up of a logo&#10;&#10;Description automatically generated" id="368" name="Google Shape;368;p19"/>
          <p:cNvPicPr preferRelativeResize="0"/>
          <p:nvPr/>
        </p:nvPicPr>
        <p:blipFill rotWithShape="1">
          <a:blip r:embed="rId8">
            <a:alphaModFix/>
          </a:blip>
          <a:srcRect b="0" l="0" r="0" t="0"/>
          <a:stretch/>
        </p:blipFill>
        <p:spPr>
          <a:xfrm>
            <a:off x="847242" y="4620169"/>
            <a:ext cx="1248012" cy="1248012"/>
          </a:xfrm>
          <a:prstGeom prst="rect">
            <a:avLst/>
          </a:prstGeom>
          <a:noFill/>
          <a:ln>
            <a:noFill/>
          </a:ln>
        </p:spPr>
      </p:pic>
      <p:grpSp>
        <p:nvGrpSpPr>
          <p:cNvPr id="369" name="Google Shape;369;p19"/>
          <p:cNvGrpSpPr/>
          <p:nvPr/>
        </p:nvGrpSpPr>
        <p:grpSpPr>
          <a:xfrm>
            <a:off x="0" y="182659"/>
            <a:ext cx="5563312" cy="658835"/>
            <a:chOff x="0" y="182659"/>
            <a:chExt cx="5563312" cy="658835"/>
          </a:xfrm>
        </p:grpSpPr>
        <p:grpSp>
          <p:nvGrpSpPr>
            <p:cNvPr id="370" name="Google Shape;370;p19"/>
            <p:cNvGrpSpPr/>
            <p:nvPr/>
          </p:nvGrpSpPr>
          <p:grpSpPr>
            <a:xfrm>
              <a:off x="0" y="245701"/>
              <a:ext cx="4766252" cy="554449"/>
              <a:chOff x="0" y="245701"/>
              <a:chExt cx="4766252" cy="554449"/>
            </a:xfrm>
          </p:grpSpPr>
          <p:sp>
            <p:nvSpPr>
              <p:cNvPr id="371" name="Google Shape;371;p19"/>
              <p:cNvSpPr/>
              <p:nvPr/>
            </p:nvSpPr>
            <p:spPr>
              <a:xfrm>
                <a:off x="3208833" y="245702"/>
                <a:ext cx="1557419" cy="554448"/>
              </a:xfrm>
              <a:prstGeom prst="flowChartInputOutpu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2" name="Google Shape;372;p19"/>
              <p:cNvSpPr/>
              <p:nvPr/>
            </p:nvSpPr>
            <p:spPr>
              <a:xfrm>
                <a:off x="0" y="245701"/>
                <a:ext cx="4413380" cy="55444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3" name="Google Shape;373;p19"/>
            <p:cNvSpPr/>
            <p:nvPr/>
          </p:nvSpPr>
          <p:spPr>
            <a:xfrm>
              <a:off x="161104" y="182659"/>
              <a:ext cx="5402208" cy="65883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l-GR" sz="3600">
                  <a:solidFill>
                    <a:schemeClr val="lt1"/>
                  </a:solidFill>
                  <a:latin typeface="Calibri"/>
                  <a:ea typeface="Calibri"/>
                  <a:cs typeface="Calibri"/>
                  <a:sym typeface="Calibri"/>
                </a:rPr>
                <a:t>Πίεση από άλλους</a:t>
              </a:r>
              <a:endParaRPr b="1" sz="3600">
                <a:solidFill>
                  <a:schemeClr val="lt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p:nvPr/>
        </p:nvSpPr>
        <p:spPr>
          <a:xfrm>
            <a:off x="373310" y="2171859"/>
            <a:ext cx="5804983" cy="1655518"/>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l-GR" sz="2400">
                <a:solidFill>
                  <a:schemeClr val="dk1"/>
                </a:solidFill>
                <a:latin typeface="Calibri"/>
                <a:ea typeface="Calibri"/>
                <a:cs typeface="Calibri"/>
                <a:sym typeface="Calibri"/>
              </a:rPr>
              <a:t>Θα σκεφτούμε τις επιλογές που μπορούμε να κάνουμε στο Διαδίκτυο και πώς να αποφύγουμε καταστάσεις που προκαλούν αναστάτωση.</a:t>
            </a:r>
            <a:endParaRPr sz="2400">
              <a:solidFill>
                <a:schemeClr val="dk1"/>
              </a:solidFill>
              <a:latin typeface="Calibri"/>
              <a:ea typeface="Calibri"/>
              <a:cs typeface="Calibri"/>
              <a:sym typeface="Calibri"/>
            </a:endParaRPr>
          </a:p>
        </p:txBody>
      </p:sp>
      <p:sp>
        <p:nvSpPr>
          <p:cNvPr id="99" name="Google Shape;99;p2"/>
          <p:cNvSpPr/>
          <p:nvPr/>
        </p:nvSpPr>
        <p:spPr>
          <a:xfrm>
            <a:off x="711439" y="3908639"/>
            <a:ext cx="4959520" cy="205069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l-GR" sz="2400">
                <a:solidFill>
                  <a:schemeClr val="dk1"/>
                </a:solidFill>
                <a:latin typeface="Calibri"/>
                <a:ea typeface="Calibri"/>
                <a:cs typeface="Calibri"/>
                <a:sym typeface="Calibri"/>
              </a:rPr>
              <a:t>Βοηθητικά θα μάθουμε τι συνέβη ανάμεσα σε μία μαθήτρια που ονομάζεται </a:t>
            </a:r>
            <a:r>
              <a:rPr b="1" lang="el-GR" sz="2400">
                <a:solidFill>
                  <a:schemeClr val="dk1"/>
                </a:solidFill>
                <a:latin typeface="Calibri"/>
                <a:ea typeface="Calibri"/>
                <a:cs typeface="Calibri"/>
                <a:sym typeface="Calibri"/>
              </a:rPr>
              <a:t>Μία</a:t>
            </a:r>
            <a:r>
              <a:rPr lang="el-GR" sz="2400">
                <a:solidFill>
                  <a:schemeClr val="dk1"/>
                </a:solidFill>
                <a:latin typeface="Calibri"/>
                <a:ea typeface="Calibri"/>
                <a:cs typeface="Calibri"/>
                <a:sym typeface="Calibri"/>
              </a:rPr>
              <a:t>, τον διαδικτυακό της φίλο </a:t>
            </a:r>
            <a:r>
              <a:rPr b="1" lang="el-GR" sz="2400">
                <a:solidFill>
                  <a:schemeClr val="dk1"/>
                </a:solidFill>
                <a:latin typeface="Calibri"/>
                <a:ea typeface="Calibri"/>
                <a:cs typeface="Calibri"/>
                <a:sym typeface="Calibri"/>
              </a:rPr>
              <a:t>Τζακ</a:t>
            </a:r>
            <a:r>
              <a:rPr lang="el-GR" sz="2400">
                <a:solidFill>
                  <a:schemeClr val="dk1"/>
                </a:solidFill>
                <a:latin typeface="Calibri"/>
                <a:ea typeface="Calibri"/>
                <a:cs typeface="Calibri"/>
                <a:sym typeface="Calibri"/>
              </a:rPr>
              <a:t> και τους καλύτερους φίλους της </a:t>
            </a:r>
            <a:r>
              <a:rPr b="1" lang="el-GR" sz="2400">
                <a:solidFill>
                  <a:schemeClr val="dk1"/>
                </a:solidFill>
                <a:latin typeface="Calibri"/>
                <a:ea typeface="Calibri"/>
                <a:cs typeface="Calibri"/>
                <a:sym typeface="Calibri"/>
              </a:rPr>
              <a:t>Τρέι</a:t>
            </a:r>
            <a:r>
              <a:rPr lang="el-GR" sz="2400">
                <a:solidFill>
                  <a:schemeClr val="dk1"/>
                </a:solidFill>
                <a:latin typeface="Calibri"/>
                <a:ea typeface="Calibri"/>
                <a:cs typeface="Calibri"/>
                <a:sym typeface="Calibri"/>
              </a:rPr>
              <a:t> και </a:t>
            </a:r>
            <a:r>
              <a:rPr b="1" lang="el-GR" sz="2400">
                <a:solidFill>
                  <a:schemeClr val="dk1"/>
                </a:solidFill>
                <a:latin typeface="Calibri"/>
                <a:ea typeface="Calibri"/>
                <a:cs typeface="Calibri"/>
                <a:sym typeface="Calibri"/>
              </a:rPr>
              <a:t>Σάμι</a:t>
            </a:r>
            <a:r>
              <a:rPr lang="el-GR"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grpSp>
        <p:nvGrpSpPr>
          <p:cNvPr id="100" name="Google Shape;100;p2"/>
          <p:cNvGrpSpPr/>
          <p:nvPr/>
        </p:nvGrpSpPr>
        <p:grpSpPr>
          <a:xfrm>
            <a:off x="5857613" y="2565711"/>
            <a:ext cx="2913077" cy="3221322"/>
            <a:chOff x="7642370" y="2065789"/>
            <a:chExt cx="3884103" cy="4295097"/>
          </a:xfrm>
        </p:grpSpPr>
        <p:pic>
          <p:nvPicPr>
            <p:cNvPr descr="A close up of a logo&#10;&#10;Description automatically generated" id="101" name="Google Shape;101;p2"/>
            <p:cNvPicPr preferRelativeResize="0"/>
            <p:nvPr/>
          </p:nvPicPr>
          <p:blipFill rotWithShape="1">
            <a:blip r:embed="rId3">
              <a:alphaModFix/>
            </a:blip>
            <a:srcRect b="0" l="0" r="0" t="0"/>
            <a:stretch/>
          </p:blipFill>
          <p:spPr>
            <a:xfrm>
              <a:off x="7642370" y="2065789"/>
              <a:ext cx="3884103" cy="2726422"/>
            </a:xfrm>
            <a:prstGeom prst="rect">
              <a:avLst/>
            </a:prstGeom>
            <a:noFill/>
            <a:ln>
              <a:noFill/>
            </a:ln>
          </p:spPr>
        </p:pic>
        <p:sp>
          <p:nvSpPr>
            <p:cNvPr id="102" name="Google Shape;102;p2"/>
            <p:cNvSpPr/>
            <p:nvPr/>
          </p:nvSpPr>
          <p:spPr>
            <a:xfrm>
              <a:off x="8069943" y="4792211"/>
              <a:ext cx="3207658" cy="1568675"/>
            </a:xfrm>
            <a:prstGeom prst="snip1Rect">
              <a:avLst>
                <a:gd fmla="val 16667" name="adj"/>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l-GR" sz="3600">
                  <a:solidFill>
                    <a:schemeClr val="lt1"/>
                  </a:solidFill>
                  <a:latin typeface="Calibri"/>
                  <a:ea typeface="Calibri"/>
                  <a:cs typeface="Calibri"/>
                  <a:sym typeface="Calibri"/>
                </a:rPr>
                <a:t>Η επιλογή σου</a:t>
              </a:r>
              <a:endParaRPr sz="3600">
                <a:solidFill>
                  <a:schemeClr val="lt1"/>
                </a:solidFill>
                <a:latin typeface="Calibri"/>
                <a:ea typeface="Calibri"/>
                <a:cs typeface="Calibri"/>
                <a:sym typeface="Calibri"/>
              </a:endParaRPr>
            </a:p>
          </p:txBody>
        </p:sp>
      </p:grpSp>
      <p:grpSp>
        <p:nvGrpSpPr>
          <p:cNvPr id="103" name="Google Shape;103;p2"/>
          <p:cNvGrpSpPr/>
          <p:nvPr/>
        </p:nvGrpSpPr>
        <p:grpSpPr>
          <a:xfrm>
            <a:off x="0" y="168690"/>
            <a:ext cx="7282602" cy="2242675"/>
            <a:chOff x="0" y="237515"/>
            <a:chExt cx="3985592" cy="841255"/>
          </a:xfrm>
        </p:grpSpPr>
        <p:sp>
          <p:nvSpPr>
            <p:cNvPr id="104" name="Google Shape;104;p2"/>
            <p:cNvSpPr/>
            <p:nvPr/>
          </p:nvSpPr>
          <p:spPr>
            <a:xfrm>
              <a:off x="1868557" y="268355"/>
              <a:ext cx="2117035" cy="690091"/>
            </a:xfrm>
            <a:prstGeom prst="flowChartInputOutpu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2"/>
            <p:cNvSpPr/>
            <p:nvPr/>
          </p:nvSpPr>
          <p:spPr>
            <a:xfrm>
              <a:off x="0" y="268354"/>
              <a:ext cx="2782957" cy="69009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2"/>
            <p:cNvSpPr/>
            <p:nvPr/>
          </p:nvSpPr>
          <p:spPr>
            <a:xfrm>
              <a:off x="122072" y="237515"/>
              <a:ext cx="3603344" cy="84125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l-GR" sz="4000">
                  <a:solidFill>
                    <a:schemeClr val="lt1"/>
                  </a:solidFill>
                  <a:latin typeface="Calibri"/>
                  <a:ea typeface="Calibri"/>
                  <a:cs typeface="Calibri"/>
                  <a:sym typeface="Calibri"/>
                </a:rPr>
                <a:t>Πίεση από άλλους για κοινή χρήση προσωπικών εικόνων στο διαδίκτυο</a:t>
              </a:r>
              <a:endParaRPr b="1" sz="4000">
                <a:solidFill>
                  <a:schemeClr val="lt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p:nvPr/>
        </p:nvSpPr>
        <p:spPr>
          <a:xfrm>
            <a:off x="1208113" y="3812561"/>
            <a:ext cx="2680396" cy="4700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l-GR" sz="2400">
                <a:solidFill>
                  <a:schemeClr val="dk1"/>
                </a:solidFill>
                <a:latin typeface="Calibri"/>
                <a:ea typeface="Calibri"/>
                <a:cs typeface="Calibri"/>
                <a:sym typeface="Calibri"/>
              </a:rPr>
              <a:t>Αυτή είναι η </a:t>
            </a:r>
            <a:r>
              <a:rPr b="1" lang="el-GR" sz="2400">
                <a:solidFill>
                  <a:schemeClr val="dk1"/>
                </a:solidFill>
                <a:latin typeface="Calibri"/>
                <a:ea typeface="Calibri"/>
                <a:cs typeface="Calibri"/>
                <a:sym typeface="Calibri"/>
              </a:rPr>
              <a:t>Μία</a:t>
            </a:r>
            <a:r>
              <a:rPr lang="el-GR" sz="2400">
                <a:solidFill>
                  <a:schemeClr val="dk1"/>
                </a:solidFill>
                <a:latin typeface="Calibri"/>
                <a:ea typeface="Calibri"/>
                <a:cs typeface="Calibri"/>
                <a:sym typeface="Calibri"/>
              </a:rPr>
              <a:t>.</a:t>
            </a:r>
            <a:endParaRPr/>
          </a:p>
        </p:txBody>
      </p:sp>
      <p:sp>
        <p:nvSpPr>
          <p:cNvPr id="113" name="Google Shape;113;p3"/>
          <p:cNvSpPr/>
          <p:nvPr/>
        </p:nvSpPr>
        <p:spPr>
          <a:xfrm>
            <a:off x="967880" y="4758173"/>
            <a:ext cx="7208240" cy="86517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l-GR" sz="2400">
                <a:solidFill>
                  <a:schemeClr val="dk1"/>
                </a:solidFill>
                <a:latin typeface="Calibri"/>
                <a:ea typeface="Calibri"/>
                <a:cs typeface="Calibri"/>
                <a:sym typeface="Calibri"/>
              </a:rPr>
              <a:t>Γνωρίστηκαν διαδικτυακά και μιλούσαν μαζί διαδικτυακά για πάνω από 2 μήνες.</a:t>
            </a:r>
            <a:endParaRPr sz="2400">
              <a:solidFill>
                <a:schemeClr val="dk1"/>
              </a:solidFill>
              <a:latin typeface="Calibri"/>
              <a:ea typeface="Calibri"/>
              <a:cs typeface="Calibri"/>
              <a:sym typeface="Calibri"/>
            </a:endParaRPr>
          </a:p>
        </p:txBody>
      </p:sp>
      <p:grpSp>
        <p:nvGrpSpPr>
          <p:cNvPr id="114" name="Google Shape;114;p3"/>
          <p:cNvGrpSpPr/>
          <p:nvPr/>
        </p:nvGrpSpPr>
        <p:grpSpPr>
          <a:xfrm>
            <a:off x="3987542" y="1619249"/>
            <a:ext cx="4602643" cy="2663312"/>
            <a:chOff x="5316723" y="1015999"/>
            <a:chExt cx="6136857" cy="3551083"/>
          </a:xfrm>
        </p:grpSpPr>
        <p:sp>
          <p:nvSpPr>
            <p:cNvPr id="115" name="Google Shape;115;p3"/>
            <p:cNvSpPr/>
            <p:nvPr/>
          </p:nvSpPr>
          <p:spPr>
            <a:xfrm>
              <a:off x="5316723" y="3940415"/>
              <a:ext cx="6136857" cy="62666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l-GR" sz="2400">
                  <a:solidFill>
                    <a:schemeClr val="dk1"/>
                  </a:solidFill>
                  <a:latin typeface="Calibri"/>
                  <a:ea typeface="Calibri"/>
                  <a:cs typeface="Calibri"/>
                  <a:sym typeface="Calibri"/>
                </a:rPr>
                <a:t>Και αυτό είναι το αγόρι της ο </a:t>
              </a:r>
              <a:r>
                <a:rPr b="1" lang="el-GR" sz="2400">
                  <a:solidFill>
                    <a:schemeClr val="dk1"/>
                  </a:solidFill>
                  <a:latin typeface="Calibri"/>
                  <a:ea typeface="Calibri"/>
                  <a:cs typeface="Calibri"/>
                  <a:sym typeface="Calibri"/>
                </a:rPr>
                <a:t>Τζακ</a:t>
              </a:r>
              <a:r>
                <a:rPr lang="el-GR" sz="2400">
                  <a:solidFill>
                    <a:schemeClr val="dk1"/>
                  </a:solidFill>
                  <a:latin typeface="Calibri"/>
                  <a:ea typeface="Calibri"/>
                  <a:cs typeface="Calibri"/>
                  <a:sym typeface="Calibri"/>
                </a:rPr>
                <a:t>. </a:t>
              </a:r>
              <a:endParaRPr/>
            </a:p>
          </p:txBody>
        </p:sp>
        <p:pic>
          <p:nvPicPr>
            <p:cNvPr descr="A young person wearing a suit and tie&#10;&#10;Description automatically generated" id="116" name="Google Shape;116;p3"/>
            <p:cNvPicPr preferRelativeResize="0"/>
            <p:nvPr/>
          </p:nvPicPr>
          <p:blipFill rotWithShape="1">
            <a:blip r:embed="rId3">
              <a:alphaModFix/>
            </a:blip>
            <a:srcRect b="0" l="0" r="0" t="0"/>
            <a:stretch/>
          </p:blipFill>
          <p:spPr>
            <a:xfrm>
              <a:off x="6879771" y="1015999"/>
              <a:ext cx="2728686" cy="2746830"/>
            </a:xfrm>
            <a:prstGeom prst="roundRect">
              <a:avLst>
                <a:gd fmla="val 8460" name="adj"/>
              </a:avLst>
            </a:prstGeom>
            <a:noFill/>
            <a:ln>
              <a:noFill/>
            </a:ln>
          </p:spPr>
        </p:pic>
      </p:grpSp>
      <p:pic>
        <p:nvPicPr>
          <p:cNvPr descr="A person wearing a hat&#10;&#10;Description automatically generated" id="117" name="Google Shape;117;p3"/>
          <p:cNvPicPr preferRelativeResize="0"/>
          <p:nvPr/>
        </p:nvPicPr>
        <p:blipFill rotWithShape="1">
          <a:blip r:embed="rId4">
            <a:alphaModFix/>
          </a:blip>
          <a:srcRect b="0" l="0" r="0" t="0"/>
          <a:stretch/>
        </p:blipFill>
        <p:spPr>
          <a:xfrm>
            <a:off x="1306285" y="1619249"/>
            <a:ext cx="2046515" cy="2074880"/>
          </a:xfrm>
          <a:prstGeom prst="roundRect">
            <a:avLst>
              <a:gd fmla="val 9372" name="adj"/>
            </a:avLst>
          </a:prstGeom>
          <a:noFill/>
          <a:ln>
            <a:noFill/>
          </a:ln>
        </p:spPr>
      </p:pic>
      <p:grpSp>
        <p:nvGrpSpPr>
          <p:cNvPr id="118" name="Google Shape;118;p3"/>
          <p:cNvGrpSpPr/>
          <p:nvPr/>
        </p:nvGrpSpPr>
        <p:grpSpPr>
          <a:xfrm>
            <a:off x="0" y="182659"/>
            <a:ext cx="5563312" cy="658835"/>
            <a:chOff x="0" y="182659"/>
            <a:chExt cx="5563312" cy="658835"/>
          </a:xfrm>
        </p:grpSpPr>
        <p:grpSp>
          <p:nvGrpSpPr>
            <p:cNvPr id="119" name="Google Shape;119;p3"/>
            <p:cNvGrpSpPr/>
            <p:nvPr/>
          </p:nvGrpSpPr>
          <p:grpSpPr>
            <a:xfrm>
              <a:off x="0" y="245701"/>
              <a:ext cx="4766252" cy="554449"/>
              <a:chOff x="0" y="245701"/>
              <a:chExt cx="4766252" cy="554449"/>
            </a:xfrm>
          </p:grpSpPr>
          <p:sp>
            <p:nvSpPr>
              <p:cNvPr id="120" name="Google Shape;120;p3"/>
              <p:cNvSpPr/>
              <p:nvPr/>
            </p:nvSpPr>
            <p:spPr>
              <a:xfrm>
                <a:off x="3208833" y="245702"/>
                <a:ext cx="1557419" cy="554448"/>
              </a:xfrm>
              <a:prstGeom prst="flowChartInputOutpu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3"/>
              <p:cNvSpPr/>
              <p:nvPr/>
            </p:nvSpPr>
            <p:spPr>
              <a:xfrm>
                <a:off x="0" y="245701"/>
                <a:ext cx="4413380" cy="55444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22" name="Google Shape;122;p3"/>
            <p:cNvSpPr/>
            <p:nvPr/>
          </p:nvSpPr>
          <p:spPr>
            <a:xfrm>
              <a:off x="161104" y="182659"/>
              <a:ext cx="5402208" cy="65883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l-GR" sz="3600">
                  <a:solidFill>
                    <a:schemeClr val="lt1"/>
                  </a:solidFill>
                  <a:latin typeface="Calibri"/>
                  <a:ea typeface="Calibri"/>
                  <a:cs typeface="Calibri"/>
                  <a:sym typeface="Calibri"/>
                </a:rPr>
                <a:t>Πίεση από άλλους</a:t>
              </a:r>
              <a:endParaRPr b="1" sz="3600">
                <a:solidFill>
                  <a:schemeClr val="lt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4"/>
          <p:cNvSpPr/>
          <p:nvPr/>
        </p:nvSpPr>
        <p:spPr>
          <a:xfrm>
            <a:off x="384608" y="1645373"/>
            <a:ext cx="5238407"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2400">
                <a:solidFill>
                  <a:schemeClr val="dk1"/>
                </a:solidFill>
                <a:latin typeface="Calibri"/>
                <a:ea typeface="Calibri"/>
                <a:cs typeface="Calibri"/>
                <a:sym typeface="Calibri"/>
              </a:rPr>
              <a:t>Παρόλο που δεν έχουν συναντηθεί ποτέ στην πραγματική ζωή, συμπαθούν πολύ ο ένας τον άλλον και περνούν πολύ χρόνο κουβεντιάζοντας.</a:t>
            </a:r>
            <a:endParaRPr sz="2400">
              <a:solidFill>
                <a:schemeClr val="dk1"/>
              </a:solidFill>
              <a:latin typeface="Calibri"/>
              <a:ea typeface="Calibri"/>
              <a:cs typeface="Calibri"/>
              <a:sym typeface="Calibri"/>
            </a:endParaRPr>
          </a:p>
        </p:txBody>
      </p:sp>
      <p:pic>
        <p:nvPicPr>
          <p:cNvPr descr="A close up of a logo&#10;&#10;Description automatically generated" id="129" name="Google Shape;129;p4"/>
          <p:cNvPicPr preferRelativeResize="0"/>
          <p:nvPr/>
        </p:nvPicPr>
        <p:blipFill rotWithShape="1">
          <a:blip r:embed="rId3">
            <a:alphaModFix/>
          </a:blip>
          <a:srcRect b="0" l="0" r="0" t="0"/>
          <a:stretch/>
        </p:blipFill>
        <p:spPr>
          <a:xfrm>
            <a:off x="5921830" y="1329312"/>
            <a:ext cx="1807028" cy="1678426"/>
          </a:xfrm>
          <a:prstGeom prst="rect">
            <a:avLst/>
          </a:prstGeom>
          <a:noFill/>
          <a:ln>
            <a:noFill/>
          </a:ln>
        </p:spPr>
      </p:pic>
      <p:grpSp>
        <p:nvGrpSpPr>
          <p:cNvPr id="130" name="Google Shape;130;p4"/>
          <p:cNvGrpSpPr/>
          <p:nvPr/>
        </p:nvGrpSpPr>
        <p:grpSpPr>
          <a:xfrm>
            <a:off x="517472" y="3429000"/>
            <a:ext cx="8158614" cy="2746835"/>
            <a:chOff x="658067" y="3580948"/>
            <a:chExt cx="10878151" cy="3662445"/>
          </a:xfrm>
        </p:grpSpPr>
        <p:sp>
          <p:nvSpPr>
            <p:cNvPr id="131" name="Google Shape;131;p4"/>
            <p:cNvSpPr/>
            <p:nvPr/>
          </p:nvSpPr>
          <p:spPr>
            <a:xfrm>
              <a:off x="658067" y="4054773"/>
              <a:ext cx="5665038" cy="273425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l-GR" sz="2400">
                  <a:solidFill>
                    <a:schemeClr val="dk1"/>
                  </a:solidFill>
                  <a:latin typeface="Calibri"/>
                  <a:ea typeface="Calibri"/>
                  <a:cs typeface="Calibri"/>
                  <a:sym typeface="Calibri"/>
                </a:rPr>
                <a:t>Και οι δύο απολαμβάνουν το ποδόσφαιρο και τους αρέσει να μοιράζονται φωτογραφίες από τους αγώνες στους οποίους έχουν παίξει ή έχουν πάει.</a:t>
              </a:r>
              <a:endParaRPr sz="2400">
                <a:solidFill>
                  <a:schemeClr val="dk1"/>
                </a:solidFill>
                <a:latin typeface="Calibri"/>
                <a:ea typeface="Calibri"/>
                <a:cs typeface="Calibri"/>
                <a:sym typeface="Calibri"/>
              </a:endParaRPr>
            </a:p>
          </p:txBody>
        </p:sp>
        <p:pic>
          <p:nvPicPr>
            <p:cNvPr descr="A young girl holding a football ball&#10;&#10;Description automatically generated" id="132" name="Google Shape;132;p4"/>
            <p:cNvPicPr preferRelativeResize="0"/>
            <p:nvPr/>
          </p:nvPicPr>
          <p:blipFill rotWithShape="1">
            <a:blip r:embed="rId4">
              <a:alphaModFix/>
            </a:blip>
            <a:srcRect b="0" l="0" r="0" t="0"/>
            <a:stretch/>
          </p:blipFill>
          <p:spPr>
            <a:xfrm rot="-284825">
              <a:off x="6380839" y="3799416"/>
              <a:ext cx="2231571" cy="1487714"/>
            </a:xfrm>
            <a:prstGeom prst="roundRect">
              <a:avLst>
                <a:gd fmla="val 11667" name="adj"/>
              </a:avLst>
            </a:prstGeom>
            <a:noFill/>
            <a:ln>
              <a:noFill/>
            </a:ln>
          </p:spPr>
        </p:pic>
        <p:pic>
          <p:nvPicPr>
            <p:cNvPr descr="A group of young people playing football on a field&#10;&#10;Description automatically generated" id="133" name="Google Shape;133;p4"/>
            <p:cNvPicPr preferRelativeResize="0"/>
            <p:nvPr/>
          </p:nvPicPr>
          <p:blipFill rotWithShape="1">
            <a:blip r:embed="rId5">
              <a:alphaModFix/>
            </a:blip>
            <a:srcRect b="0" l="0" r="0" t="0"/>
            <a:stretch/>
          </p:blipFill>
          <p:spPr>
            <a:xfrm rot="247668">
              <a:off x="9128872" y="3663136"/>
              <a:ext cx="2347037" cy="1760277"/>
            </a:xfrm>
            <a:prstGeom prst="roundRect">
              <a:avLst>
                <a:gd fmla="val 10323" name="adj"/>
              </a:avLst>
            </a:prstGeom>
            <a:noFill/>
            <a:ln>
              <a:noFill/>
            </a:ln>
          </p:spPr>
        </p:pic>
        <p:pic>
          <p:nvPicPr>
            <p:cNvPr descr="A large crowd of people&#10;&#10;Description automatically generated" id="134" name="Google Shape;134;p4"/>
            <p:cNvPicPr preferRelativeResize="0"/>
            <p:nvPr/>
          </p:nvPicPr>
          <p:blipFill rotWithShape="1">
            <a:blip r:embed="rId6">
              <a:alphaModFix/>
            </a:blip>
            <a:srcRect b="0" l="0" r="0" t="0"/>
            <a:stretch/>
          </p:blipFill>
          <p:spPr>
            <a:xfrm rot="-194143">
              <a:off x="7288228" y="5514692"/>
              <a:ext cx="2223053" cy="1667291"/>
            </a:xfrm>
            <a:prstGeom prst="roundRect">
              <a:avLst>
                <a:gd fmla="val 12942" name="adj"/>
              </a:avLst>
            </a:prstGeom>
            <a:noFill/>
            <a:ln>
              <a:noFill/>
            </a:ln>
          </p:spPr>
        </p:pic>
      </p:grpSp>
      <p:grpSp>
        <p:nvGrpSpPr>
          <p:cNvPr id="135" name="Google Shape;135;p4"/>
          <p:cNvGrpSpPr/>
          <p:nvPr/>
        </p:nvGrpSpPr>
        <p:grpSpPr>
          <a:xfrm>
            <a:off x="0" y="182659"/>
            <a:ext cx="5563312" cy="658835"/>
            <a:chOff x="0" y="182659"/>
            <a:chExt cx="5563312" cy="658835"/>
          </a:xfrm>
        </p:grpSpPr>
        <p:grpSp>
          <p:nvGrpSpPr>
            <p:cNvPr id="136" name="Google Shape;136;p4"/>
            <p:cNvGrpSpPr/>
            <p:nvPr/>
          </p:nvGrpSpPr>
          <p:grpSpPr>
            <a:xfrm>
              <a:off x="0" y="245701"/>
              <a:ext cx="4766252" cy="554449"/>
              <a:chOff x="0" y="245701"/>
              <a:chExt cx="4766252" cy="554449"/>
            </a:xfrm>
          </p:grpSpPr>
          <p:sp>
            <p:nvSpPr>
              <p:cNvPr id="137" name="Google Shape;137;p4"/>
              <p:cNvSpPr/>
              <p:nvPr/>
            </p:nvSpPr>
            <p:spPr>
              <a:xfrm>
                <a:off x="3208833" y="245702"/>
                <a:ext cx="1557419" cy="554448"/>
              </a:xfrm>
              <a:prstGeom prst="flowChartInputOutpu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4"/>
              <p:cNvSpPr/>
              <p:nvPr/>
            </p:nvSpPr>
            <p:spPr>
              <a:xfrm>
                <a:off x="0" y="245701"/>
                <a:ext cx="4413380" cy="55444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39" name="Google Shape;139;p4"/>
            <p:cNvSpPr/>
            <p:nvPr/>
          </p:nvSpPr>
          <p:spPr>
            <a:xfrm>
              <a:off x="161104" y="182659"/>
              <a:ext cx="5402208" cy="65883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l-GR" sz="3600">
                  <a:solidFill>
                    <a:schemeClr val="lt1"/>
                  </a:solidFill>
                  <a:latin typeface="Calibri"/>
                  <a:ea typeface="Calibri"/>
                  <a:cs typeface="Calibri"/>
                  <a:sym typeface="Calibri"/>
                </a:rPr>
                <a:t>Πίεση από άλλους</a:t>
              </a:r>
              <a:endParaRPr b="1" sz="3600">
                <a:solidFill>
                  <a:schemeClr val="lt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5"/>
          <p:cNvSpPr/>
          <p:nvPr/>
        </p:nvSpPr>
        <p:spPr>
          <a:xfrm>
            <a:off x="297809" y="2203927"/>
            <a:ext cx="4675407" cy="259975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l-GR" sz="2400">
                <a:solidFill>
                  <a:schemeClr val="dk1"/>
                </a:solidFill>
                <a:latin typeface="Calibri"/>
                <a:ea typeface="Calibri"/>
                <a:cs typeface="Calibri"/>
                <a:sym typeface="Calibri"/>
              </a:rPr>
              <a:t>Στον Τζακ αρέσει να στέλνει η Μία φωτογραφίες με το τι φοράει. </a:t>
            </a:r>
            <a:endParaRPr sz="2400">
              <a:solidFill>
                <a:schemeClr val="dk1"/>
              </a:solidFill>
              <a:latin typeface="Calibri"/>
              <a:ea typeface="Calibri"/>
              <a:cs typeface="Calibri"/>
              <a:sym typeface="Calibri"/>
            </a:endParaRPr>
          </a:p>
          <a:p>
            <a:pPr indent="0" lvl="0" marL="0" marR="0" rtl="0" algn="l">
              <a:lnSpc>
                <a:spcPct val="107000"/>
              </a:lnSpc>
              <a:spcBef>
                <a:spcPts val="600"/>
              </a:spcBef>
              <a:spcAft>
                <a:spcPts val="0"/>
              </a:spcAft>
              <a:buNone/>
            </a:pPr>
            <a:r>
              <a:t/>
            </a:r>
            <a:endParaRPr sz="2400">
              <a:solidFill>
                <a:schemeClr val="dk1"/>
              </a:solidFill>
              <a:latin typeface="Calibri"/>
              <a:ea typeface="Calibri"/>
              <a:cs typeface="Calibri"/>
              <a:sym typeface="Calibri"/>
            </a:endParaRPr>
          </a:p>
          <a:p>
            <a:pPr indent="0" lvl="0" marL="0" marR="0" rtl="0" algn="l">
              <a:lnSpc>
                <a:spcPct val="107000"/>
              </a:lnSpc>
              <a:spcBef>
                <a:spcPts val="600"/>
              </a:spcBef>
              <a:spcAft>
                <a:spcPts val="0"/>
              </a:spcAft>
              <a:buNone/>
            </a:pPr>
            <a:r>
              <a:rPr lang="el-GR" sz="2400">
                <a:solidFill>
                  <a:schemeClr val="dk1"/>
                </a:solidFill>
                <a:latin typeface="Calibri"/>
                <a:ea typeface="Calibri"/>
                <a:cs typeface="Calibri"/>
                <a:sym typeface="Calibri"/>
              </a:rPr>
              <a:t>Ζουν μακριά, οπότε ο Τζακ λέει ότι αυτό τον κάνει να αισθάνεται ότι είναι μαζί.</a:t>
            </a:r>
            <a:endParaRPr sz="2400">
              <a:solidFill>
                <a:schemeClr val="dk1"/>
              </a:solidFill>
              <a:latin typeface="Calibri"/>
              <a:ea typeface="Calibri"/>
              <a:cs typeface="Calibri"/>
              <a:sym typeface="Calibri"/>
            </a:endParaRPr>
          </a:p>
        </p:txBody>
      </p:sp>
      <p:pic>
        <p:nvPicPr>
          <p:cNvPr descr="A person wearing a hat&#10;&#10;Description automatically generated" id="146" name="Google Shape;146;p5"/>
          <p:cNvPicPr preferRelativeResize="0"/>
          <p:nvPr/>
        </p:nvPicPr>
        <p:blipFill rotWithShape="1">
          <a:blip r:embed="rId3">
            <a:alphaModFix/>
          </a:blip>
          <a:srcRect b="0" l="0" r="0" t="0"/>
          <a:stretch/>
        </p:blipFill>
        <p:spPr>
          <a:xfrm>
            <a:off x="5102244" y="2045112"/>
            <a:ext cx="3743948" cy="2499284"/>
          </a:xfrm>
          <a:prstGeom prst="roundRect">
            <a:avLst>
              <a:gd fmla="val 8827" name="adj"/>
            </a:avLst>
          </a:prstGeom>
          <a:noFill/>
          <a:ln>
            <a:noFill/>
          </a:ln>
        </p:spPr>
      </p:pic>
      <p:grpSp>
        <p:nvGrpSpPr>
          <p:cNvPr id="147" name="Google Shape;147;p5"/>
          <p:cNvGrpSpPr/>
          <p:nvPr/>
        </p:nvGrpSpPr>
        <p:grpSpPr>
          <a:xfrm>
            <a:off x="0" y="182659"/>
            <a:ext cx="5563312" cy="658835"/>
            <a:chOff x="0" y="182659"/>
            <a:chExt cx="5563312" cy="658835"/>
          </a:xfrm>
        </p:grpSpPr>
        <p:grpSp>
          <p:nvGrpSpPr>
            <p:cNvPr id="148" name="Google Shape;148;p5"/>
            <p:cNvGrpSpPr/>
            <p:nvPr/>
          </p:nvGrpSpPr>
          <p:grpSpPr>
            <a:xfrm>
              <a:off x="0" y="245701"/>
              <a:ext cx="4766252" cy="554449"/>
              <a:chOff x="0" y="245701"/>
              <a:chExt cx="4766252" cy="554449"/>
            </a:xfrm>
          </p:grpSpPr>
          <p:sp>
            <p:nvSpPr>
              <p:cNvPr id="149" name="Google Shape;149;p5"/>
              <p:cNvSpPr/>
              <p:nvPr/>
            </p:nvSpPr>
            <p:spPr>
              <a:xfrm>
                <a:off x="3208833" y="245702"/>
                <a:ext cx="1557419" cy="554448"/>
              </a:xfrm>
              <a:prstGeom prst="flowChartInputOutpu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5"/>
              <p:cNvSpPr/>
              <p:nvPr/>
            </p:nvSpPr>
            <p:spPr>
              <a:xfrm>
                <a:off x="0" y="245701"/>
                <a:ext cx="4413380" cy="55444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1" name="Google Shape;151;p5"/>
            <p:cNvSpPr/>
            <p:nvPr/>
          </p:nvSpPr>
          <p:spPr>
            <a:xfrm>
              <a:off x="161104" y="182659"/>
              <a:ext cx="5402208" cy="65883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l-GR" sz="3600">
                  <a:solidFill>
                    <a:schemeClr val="lt1"/>
                  </a:solidFill>
                  <a:latin typeface="Calibri"/>
                  <a:ea typeface="Calibri"/>
                  <a:cs typeface="Calibri"/>
                  <a:sym typeface="Calibri"/>
                </a:rPr>
                <a:t>Πίεση από άλλους</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6"/>
          <p:cNvSpPr/>
          <p:nvPr/>
        </p:nvSpPr>
        <p:spPr>
          <a:xfrm>
            <a:off x="2213645" y="4185826"/>
            <a:ext cx="471671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2400">
                <a:solidFill>
                  <a:schemeClr val="dk1"/>
                </a:solidFill>
                <a:latin typeface="Calibri"/>
                <a:ea typeface="Calibri"/>
                <a:cs typeface="Calibri"/>
                <a:sym typeface="Calibri"/>
              </a:rPr>
              <a:t>Μια μέρα η Μία στέλνει στον Τζακ ένα μήνυμα, αλλά εκείνος δεν απαντά αμέσως.</a:t>
            </a:r>
            <a:endParaRPr sz="2400">
              <a:solidFill>
                <a:schemeClr val="dk1"/>
              </a:solidFill>
              <a:latin typeface="Calibri"/>
              <a:ea typeface="Calibri"/>
              <a:cs typeface="Calibri"/>
              <a:sym typeface="Calibri"/>
            </a:endParaRPr>
          </a:p>
        </p:txBody>
      </p:sp>
      <p:grpSp>
        <p:nvGrpSpPr>
          <p:cNvPr id="158" name="Google Shape;158;p6"/>
          <p:cNvGrpSpPr/>
          <p:nvPr/>
        </p:nvGrpSpPr>
        <p:grpSpPr>
          <a:xfrm>
            <a:off x="4572000" y="1757773"/>
            <a:ext cx="3069772" cy="1474953"/>
            <a:chOff x="5747657" y="1200699"/>
            <a:chExt cx="4093029" cy="1219200"/>
          </a:xfrm>
        </p:grpSpPr>
        <p:sp>
          <p:nvSpPr>
            <p:cNvPr id="159" name="Google Shape;159;p6"/>
            <p:cNvSpPr/>
            <p:nvPr/>
          </p:nvSpPr>
          <p:spPr>
            <a:xfrm>
              <a:off x="5747657" y="1200699"/>
              <a:ext cx="4093029" cy="1219200"/>
            </a:xfrm>
            <a:prstGeom prst="roundRect">
              <a:avLst>
                <a:gd fmla="val 16667" name="adj"/>
              </a:avLst>
            </a:pr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l-GR" sz="4500">
                  <a:solidFill>
                    <a:schemeClr val="lt1"/>
                  </a:solidFill>
                  <a:latin typeface="Calibri"/>
                  <a:ea typeface="Calibri"/>
                  <a:cs typeface="Calibri"/>
                  <a:sym typeface="Calibri"/>
                </a:rPr>
                <a:t>Γειά σου Τζακ ☺</a:t>
              </a:r>
              <a:endParaRPr sz="4500">
                <a:solidFill>
                  <a:schemeClr val="lt1"/>
                </a:solidFill>
                <a:latin typeface="Calibri"/>
                <a:ea typeface="Calibri"/>
                <a:cs typeface="Calibri"/>
                <a:sym typeface="Calibri"/>
              </a:endParaRPr>
            </a:p>
          </p:txBody>
        </p:sp>
        <p:pic>
          <p:nvPicPr>
            <p:cNvPr descr="A close up of a logo&#10;&#10;Description automatically generated" id="160" name="Google Shape;160;p6"/>
            <p:cNvPicPr preferRelativeResize="0"/>
            <p:nvPr/>
          </p:nvPicPr>
          <p:blipFill rotWithShape="1">
            <a:blip r:embed="rId3">
              <a:alphaModFix/>
            </a:blip>
            <a:srcRect b="0" l="0" r="0" t="0"/>
            <a:stretch/>
          </p:blipFill>
          <p:spPr>
            <a:xfrm>
              <a:off x="9049424" y="1943100"/>
              <a:ext cx="476799" cy="476799"/>
            </a:xfrm>
            <a:prstGeom prst="rect">
              <a:avLst/>
            </a:prstGeom>
            <a:noFill/>
            <a:ln>
              <a:noFill/>
            </a:ln>
          </p:spPr>
        </p:pic>
        <p:pic>
          <p:nvPicPr>
            <p:cNvPr descr="A close up of a logo&#10;&#10;Description automatically generated" id="161" name="Google Shape;161;p6"/>
            <p:cNvPicPr preferRelativeResize="0"/>
            <p:nvPr/>
          </p:nvPicPr>
          <p:blipFill rotWithShape="1">
            <a:blip r:embed="rId4">
              <a:alphaModFix/>
            </a:blip>
            <a:srcRect b="0" l="0" r="0" t="0"/>
            <a:stretch/>
          </p:blipFill>
          <p:spPr>
            <a:xfrm>
              <a:off x="9349530" y="1943100"/>
              <a:ext cx="476799" cy="476799"/>
            </a:xfrm>
            <a:prstGeom prst="rect">
              <a:avLst/>
            </a:prstGeom>
            <a:noFill/>
            <a:ln>
              <a:noFill/>
            </a:ln>
          </p:spPr>
        </p:pic>
      </p:grpSp>
      <p:grpSp>
        <p:nvGrpSpPr>
          <p:cNvPr id="162" name="Google Shape;162;p6"/>
          <p:cNvGrpSpPr/>
          <p:nvPr/>
        </p:nvGrpSpPr>
        <p:grpSpPr>
          <a:xfrm>
            <a:off x="0" y="182659"/>
            <a:ext cx="5563312" cy="658835"/>
            <a:chOff x="0" y="182659"/>
            <a:chExt cx="5563312" cy="658835"/>
          </a:xfrm>
        </p:grpSpPr>
        <p:grpSp>
          <p:nvGrpSpPr>
            <p:cNvPr id="163" name="Google Shape;163;p6"/>
            <p:cNvGrpSpPr/>
            <p:nvPr/>
          </p:nvGrpSpPr>
          <p:grpSpPr>
            <a:xfrm>
              <a:off x="0" y="245701"/>
              <a:ext cx="4766252" cy="554449"/>
              <a:chOff x="0" y="245701"/>
              <a:chExt cx="4766252" cy="554449"/>
            </a:xfrm>
          </p:grpSpPr>
          <p:sp>
            <p:nvSpPr>
              <p:cNvPr id="164" name="Google Shape;164;p6"/>
              <p:cNvSpPr/>
              <p:nvPr/>
            </p:nvSpPr>
            <p:spPr>
              <a:xfrm>
                <a:off x="3208833" y="245702"/>
                <a:ext cx="1557419" cy="554448"/>
              </a:xfrm>
              <a:prstGeom prst="flowChartInputOutpu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6"/>
              <p:cNvSpPr/>
              <p:nvPr/>
            </p:nvSpPr>
            <p:spPr>
              <a:xfrm>
                <a:off x="0" y="245701"/>
                <a:ext cx="4413380" cy="55444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6" name="Google Shape;166;p6"/>
            <p:cNvSpPr/>
            <p:nvPr/>
          </p:nvSpPr>
          <p:spPr>
            <a:xfrm>
              <a:off x="161104" y="182659"/>
              <a:ext cx="5402208" cy="65883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l-GR" sz="3600">
                  <a:solidFill>
                    <a:schemeClr val="lt1"/>
                  </a:solidFill>
                  <a:latin typeface="Calibri"/>
                  <a:ea typeface="Calibri"/>
                  <a:cs typeface="Calibri"/>
                  <a:sym typeface="Calibri"/>
                </a:rPr>
                <a:t>Πίεση από άλλους</a:t>
              </a:r>
              <a:endParaRPr b="1" sz="3600">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7"/>
          <p:cNvSpPr/>
          <p:nvPr/>
        </p:nvSpPr>
        <p:spPr>
          <a:xfrm>
            <a:off x="2213645" y="4670290"/>
            <a:ext cx="471671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2400">
                <a:solidFill>
                  <a:schemeClr val="dk1"/>
                </a:solidFill>
                <a:latin typeface="Calibri"/>
                <a:ea typeface="Calibri"/>
                <a:cs typeface="Calibri"/>
                <a:sym typeface="Calibri"/>
              </a:rPr>
              <a:t>Του στέλνει άλλα 4 μηνύματα πριν στείλει μια απάντηση.</a:t>
            </a:r>
            <a:endParaRPr sz="1350">
              <a:solidFill>
                <a:schemeClr val="dk1"/>
              </a:solidFill>
              <a:latin typeface="Calibri"/>
              <a:ea typeface="Calibri"/>
              <a:cs typeface="Calibri"/>
              <a:sym typeface="Calibri"/>
            </a:endParaRPr>
          </a:p>
        </p:txBody>
      </p:sp>
      <p:grpSp>
        <p:nvGrpSpPr>
          <p:cNvPr id="173" name="Google Shape;173;p7"/>
          <p:cNvGrpSpPr/>
          <p:nvPr/>
        </p:nvGrpSpPr>
        <p:grpSpPr>
          <a:xfrm>
            <a:off x="4267200" y="1252901"/>
            <a:ext cx="3733919" cy="606579"/>
            <a:chOff x="5762171" y="696729"/>
            <a:chExt cx="4093029" cy="808772"/>
          </a:xfrm>
        </p:grpSpPr>
        <p:sp>
          <p:nvSpPr>
            <p:cNvPr id="174" name="Google Shape;174;p7"/>
            <p:cNvSpPr/>
            <p:nvPr/>
          </p:nvSpPr>
          <p:spPr>
            <a:xfrm>
              <a:off x="5762171" y="696729"/>
              <a:ext cx="4093029" cy="794256"/>
            </a:xfrm>
            <a:prstGeom prst="roundRect">
              <a:avLst>
                <a:gd fmla="val 16667" name="adj"/>
              </a:avLst>
            </a:pr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l-GR" sz="4050">
                  <a:solidFill>
                    <a:schemeClr val="lt1"/>
                  </a:solidFill>
                  <a:latin typeface="Calibri"/>
                  <a:ea typeface="Calibri"/>
                  <a:cs typeface="Calibri"/>
                  <a:sym typeface="Calibri"/>
                </a:rPr>
                <a:t>Είσαι εντάξει;</a:t>
              </a:r>
              <a:endParaRPr sz="4050">
                <a:solidFill>
                  <a:schemeClr val="lt1"/>
                </a:solidFill>
                <a:latin typeface="Calibri"/>
                <a:ea typeface="Calibri"/>
                <a:cs typeface="Calibri"/>
                <a:sym typeface="Calibri"/>
              </a:endParaRPr>
            </a:p>
          </p:txBody>
        </p:sp>
        <p:pic>
          <p:nvPicPr>
            <p:cNvPr descr="A close up of a logo&#10;&#10;Description automatically generated" id="175" name="Google Shape;175;p7"/>
            <p:cNvPicPr preferRelativeResize="0"/>
            <p:nvPr/>
          </p:nvPicPr>
          <p:blipFill rotWithShape="1">
            <a:blip r:embed="rId3">
              <a:alphaModFix/>
            </a:blip>
            <a:srcRect b="0" l="0" r="0" t="0"/>
            <a:stretch/>
          </p:blipFill>
          <p:spPr>
            <a:xfrm>
              <a:off x="9063938" y="1028702"/>
              <a:ext cx="476799" cy="476799"/>
            </a:xfrm>
            <a:prstGeom prst="rect">
              <a:avLst/>
            </a:prstGeom>
            <a:noFill/>
            <a:ln>
              <a:noFill/>
            </a:ln>
          </p:spPr>
        </p:pic>
        <p:pic>
          <p:nvPicPr>
            <p:cNvPr descr="A close up of a logo&#10;&#10;Description automatically generated" id="176" name="Google Shape;176;p7"/>
            <p:cNvPicPr preferRelativeResize="0"/>
            <p:nvPr/>
          </p:nvPicPr>
          <p:blipFill rotWithShape="1">
            <a:blip r:embed="rId3">
              <a:alphaModFix/>
            </a:blip>
            <a:srcRect b="0" l="0" r="0" t="0"/>
            <a:stretch/>
          </p:blipFill>
          <p:spPr>
            <a:xfrm>
              <a:off x="9364044" y="1028702"/>
              <a:ext cx="476799" cy="476799"/>
            </a:xfrm>
            <a:prstGeom prst="rect">
              <a:avLst/>
            </a:prstGeom>
            <a:noFill/>
            <a:ln>
              <a:noFill/>
            </a:ln>
          </p:spPr>
        </p:pic>
      </p:grpSp>
      <p:sp>
        <p:nvSpPr>
          <p:cNvPr id="177" name="Google Shape;177;p7"/>
          <p:cNvSpPr/>
          <p:nvPr/>
        </p:nvSpPr>
        <p:spPr>
          <a:xfrm>
            <a:off x="4942588" y="2084466"/>
            <a:ext cx="3047764" cy="595692"/>
          </a:xfrm>
          <a:prstGeom prst="roundRect">
            <a:avLst>
              <a:gd fmla="val 16667" name="adj"/>
            </a:avLst>
          </a:pr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l-GR" sz="4050">
                <a:solidFill>
                  <a:schemeClr val="lt1"/>
                </a:solidFill>
                <a:latin typeface="Calibri"/>
                <a:ea typeface="Calibri"/>
                <a:cs typeface="Calibri"/>
                <a:sym typeface="Calibri"/>
              </a:rPr>
              <a:t>Που είσαι;</a:t>
            </a:r>
            <a:endParaRPr sz="4050">
              <a:solidFill>
                <a:schemeClr val="lt1"/>
              </a:solidFill>
              <a:latin typeface="Calibri"/>
              <a:ea typeface="Calibri"/>
              <a:cs typeface="Calibri"/>
              <a:sym typeface="Calibri"/>
            </a:endParaRPr>
          </a:p>
        </p:txBody>
      </p:sp>
      <p:pic>
        <p:nvPicPr>
          <p:cNvPr descr="A close up of a logo&#10;&#10;Description automatically generated" id="178" name="Google Shape;178;p7"/>
          <p:cNvPicPr preferRelativeResize="0"/>
          <p:nvPr/>
        </p:nvPicPr>
        <p:blipFill rotWithShape="1">
          <a:blip r:embed="rId3">
            <a:alphaModFix/>
          </a:blip>
          <a:srcRect b="0" l="0" r="0" t="0"/>
          <a:stretch/>
        </p:blipFill>
        <p:spPr>
          <a:xfrm>
            <a:off x="7396905" y="2333446"/>
            <a:ext cx="357599" cy="357599"/>
          </a:xfrm>
          <a:prstGeom prst="rect">
            <a:avLst/>
          </a:prstGeom>
          <a:noFill/>
          <a:ln>
            <a:noFill/>
          </a:ln>
        </p:spPr>
      </p:pic>
      <p:pic>
        <p:nvPicPr>
          <p:cNvPr descr="A close up of a logo&#10;&#10;Description automatically generated" id="179" name="Google Shape;179;p7"/>
          <p:cNvPicPr preferRelativeResize="0"/>
          <p:nvPr/>
        </p:nvPicPr>
        <p:blipFill rotWithShape="1">
          <a:blip r:embed="rId3">
            <a:alphaModFix/>
          </a:blip>
          <a:srcRect b="0" l="0" r="0" t="0"/>
          <a:stretch/>
        </p:blipFill>
        <p:spPr>
          <a:xfrm>
            <a:off x="7621984" y="2333446"/>
            <a:ext cx="357599" cy="357599"/>
          </a:xfrm>
          <a:prstGeom prst="rect">
            <a:avLst/>
          </a:prstGeom>
          <a:noFill/>
          <a:ln>
            <a:noFill/>
          </a:ln>
        </p:spPr>
      </p:pic>
      <p:sp>
        <p:nvSpPr>
          <p:cNvPr id="180" name="Google Shape;180;p7"/>
          <p:cNvSpPr/>
          <p:nvPr/>
        </p:nvSpPr>
        <p:spPr>
          <a:xfrm>
            <a:off x="3722255" y="2905144"/>
            <a:ext cx="4280730" cy="595692"/>
          </a:xfrm>
          <a:prstGeom prst="roundRect">
            <a:avLst>
              <a:gd fmla="val 16667" name="adj"/>
            </a:avLst>
          </a:pr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l-GR" sz="4050">
                <a:solidFill>
                  <a:schemeClr val="lt1"/>
                </a:solidFill>
                <a:latin typeface="Calibri"/>
                <a:ea typeface="Calibri"/>
                <a:cs typeface="Calibri"/>
                <a:sym typeface="Calibri"/>
              </a:rPr>
              <a:t>Γιατί με αγνοείς;</a:t>
            </a:r>
            <a:endParaRPr sz="4050">
              <a:solidFill>
                <a:schemeClr val="lt1"/>
              </a:solidFill>
              <a:latin typeface="Calibri"/>
              <a:ea typeface="Calibri"/>
              <a:cs typeface="Calibri"/>
              <a:sym typeface="Calibri"/>
            </a:endParaRPr>
          </a:p>
        </p:txBody>
      </p:sp>
      <p:pic>
        <p:nvPicPr>
          <p:cNvPr descr="A close up of a logo&#10;&#10;Description automatically generated" id="181" name="Google Shape;181;p7"/>
          <p:cNvPicPr preferRelativeResize="0"/>
          <p:nvPr/>
        </p:nvPicPr>
        <p:blipFill rotWithShape="1">
          <a:blip r:embed="rId3">
            <a:alphaModFix/>
          </a:blip>
          <a:srcRect b="0" l="0" r="0" t="0"/>
          <a:stretch/>
        </p:blipFill>
        <p:spPr>
          <a:xfrm>
            <a:off x="7409538" y="3154124"/>
            <a:ext cx="357599" cy="357599"/>
          </a:xfrm>
          <a:prstGeom prst="rect">
            <a:avLst/>
          </a:prstGeom>
          <a:noFill/>
          <a:ln>
            <a:noFill/>
          </a:ln>
        </p:spPr>
      </p:pic>
      <p:pic>
        <p:nvPicPr>
          <p:cNvPr descr="A close up of a logo&#10;&#10;Description automatically generated" id="182" name="Google Shape;182;p7"/>
          <p:cNvPicPr preferRelativeResize="0"/>
          <p:nvPr/>
        </p:nvPicPr>
        <p:blipFill rotWithShape="1">
          <a:blip r:embed="rId3">
            <a:alphaModFix/>
          </a:blip>
          <a:srcRect b="0" l="0" r="0" t="0"/>
          <a:stretch/>
        </p:blipFill>
        <p:spPr>
          <a:xfrm>
            <a:off x="7634617" y="3154124"/>
            <a:ext cx="357599" cy="357599"/>
          </a:xfrm>
          <a:prstGeom prst="rect">
            <a:avLst/>
          </a:prstGeom>
          <a:noFill/>
          <a:ln>
            <a:noFill/>
          </a:ln>
        </p:spPr>
      </p:pic>
      <p:grpSp>
        <p:nvGrpSpPr>
          <p:cNvPr id="183" name="Google Shape;183;p7"/>
          <p:cNvGrpSpPr/>
          <p:nvPr/>
        </p:nvGrpSpPr>
        <p:grpSpPr>
          <a:xfrm>
            <a:off x="5477164" y="3718471"/>
            <a:ext cx="2535197" cy="606579"/>
            <a:chOff x="5762171" y="696729"/>
            <a:chExt cx="4093029" cy="808772"/>
          </a:xfrm>
        </p:grpSpPr>
        <p:sp>
          <p:nvSpPr>
            <p:cNvPr id="184" name="Google Shape;184;p7"/>
            <p:cNvSpPr/>
            <p:nvPr/>
          </p:nvSpPr>
          <p:spPr>
            <a:xfrm>
              <a:off x="5762171" y="696729"/>
              <a:ext cx="4093029" cy="794256"/>
            </a:xfrm>
            <a:prstGeom prst="roundRect">
              <a:avLst>
                <a:gd fmla="val 16667" name="adj"/>
              </a:avLst>
            </a:pr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l-GR" sz="4050">
                  <a:solidFill>
                    <a:schemeClr val="lt1"/>
                  </a:solidFill>
                  <a:latin typeface="Calibri"/>
                  <a:ea typeface="Calibri"/>
                  <a:cs typeface="Calibri"/>
                  <a:sym typeface="Calibri"/>
                </a:rPr>
                <a:t>ΤΖΑΚ!!!</a:t>
              </a:r>
              <a:endParaRPr/>
            </a:p>
          </p:txBody>
        </p:sp>
        <p:pic>
          <p:nvPicPr>
            <p:cNvPr descr="A close up of a logo&#10;&#10;Description automatically generated" id="185" name="Google Shape;185;p7"/>
            <p:cNvPicPr preferRelativeResize="0"/>
            <p:nvPr/>
          </p:nvPicPr>
          <p:blipFill rotWithShape="1">
            <a:blip r:embed="rId3">
              <a:alphaModFix/>
            </a:blip>
            <a:srcRect b="0" l="0" r="0" t="0"/>
            <a:stretch/>
          </p:blipFill>
          <p:spPr>
            <a:xfrm>
              <a:off x="9063938" y="1028702"/>
              <a:ext cx="476799" cy="476799"/>
            </a:xfrm>
            <a:prstGeom prst="rect">
              <a:avLst/>
            </a:prstGeom>
            <a:noFill/>
            <a:ln>
              <a:noFill/>
            </a:ln>
          </p:spPr>
        </p:pic>
        <p:pic>
          <p:nvPicPr>
            <p:cNvPr descr="A close up of a logo&#10;&#10;Description automatically generated" id="186" name="Google Shape;186;p7"/>
            <p:cNvPicPr preferRelativeResize="0"/>
            <p:nvPr/>
          </p:nvPicPr>
          <p:blipFill rotWithShape="1">
            <a:blip r:embed="rId3">
              <a:alphaModFix/>
            </a:blip>
            <a:srcRect b="0" l="0" r="0" t="0"/>
            <a:stretch/>
          </p:blipFill>
          <p:spPr>
            <a:xfrm>
              <a:off x="9364044" y="1028702"/>
              <a:ext cx="476799" cy="476799"/>
            </a:xfrm>
            <a:prstGeom prst="rect">
              <a:avLst/>
            </a:prstGeom>
            <a:noFill/>
            <a:ln>
              <a:noFill/>
            </a:ln>
          </p:spPr>
        </p:pic>
      </p:grpSp>
      <p:grpSp>
        <p:nvGrpSpPr>
          <p:cNvPr id="187" name="Google Shape;187;p7"/>
          <p:cNvGrpSpPr/>
          <p:nvPr/>
        </p:nvGrpSpPr>
        <p:grpSpPr>
          <a:xfrm>
            <a:off x="0" y="182659"/>
            <a:ext cx="5563312" cy="658835"/>
            <a:chOff x="0" y="182659"/>
            <a:chExt cx="5563312" cy="658835"/>
          </a:xfrm>
        </p:grpSpPr>
        <p:grpSp>
          <p:nvGrpSpPr>
            <p:cNvPr id="188" name="Google Shape;188;p7"/>
            <p:cNvGrpSpPr/>
            <p:nvPr/>
          </p:nvGrpSpPr>
          <p:grpSpPr>
            <a:xfrm>
              <a:off x="0" y="245701"/>
              <a:ext cx="4766252" cy="554449"/>
              <a:chOff x="0" y="245701"/>
              <a:chExt cx="4766252" cy="554449"/>
            </a:xfrm>
          </p:grpSpPr>
          <p:sp>
            <p:nvSpPr>
              <p:cNvPr id="189" name="Google Shape;189;p7"/>
              <p:cNvSpPr/>
              <p:nvPr/>
            </p:nvSpPr>
            <p:spPr>
              <a:xfrm>
                <a:off x="3208833" y="245702"/>
                <a:ext cx="1557419" cy="554448"/>
              </a:xfrm>
              <a:prstGeom prst="flowChartInputOutpu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7"/>
              <p:cNvSpPr/>
              <p:nvPr/>
            </p:nvSpPr>
            <p:spPr>
              <a:xfrm>
                <a:off x="0" y="245701"/>
                <a:ext cx="4413380" cy="55444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1" name="Google Shape;191;p7"/>
            <p:cNvSpPr/>
            <p:nvPr/>
          </p:nvSpPr>
          <p:spPr>
            <a:xfrm>
              <a:off x="161104" y="182659"/>
              <a:ext cx="5402208" cy="65883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l-GR" sz="3600">
                  <a:solidFill>
                    <a:schemeClr val="lt1"/>
                  </a:solidFill>
                  <a:latin typeface="Calibri"/>
                  <a:ea typeface="Calibri"/>
                  <a:cs typeface="Calibri"/>
                  <a:sym typeface="Calibri"/>
                </a:rPr>
                <a:t>Πίεση από άλλους</a:t>
              </a:r>
              <a:endParaRPr b="1" sz="3600">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8"/>
          <p:cNvSpPr/>
          <p:nvPr/>
        </p:nvSpPr>
        <p:spPr>
          <a:xfrm>
            <a:off x="1195432" y="4670290"/>
            <a:ext cx="6826541"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2400">
                <a:solidFill>
                  <a:schemeClr val="dk1"/>
                </a:solidFill>
                <a:latin typeface="Calibri"/>
                <a:ea typeface="Calibri"/>
                <a:cs typeface="Calibri"/>
                <a:sym typeface="Calibri"/>
              </a:rPr>
              <a:t>Ο Τζακ απάντησε, αλλά η Μία ήταν λίγο μπερδεμένη με το μήνυμα του Τζακ και δεν ήταν πολύ σίγουρη τι εννοούσε.</a:t>
            </a:r>
            <a:endParaRPr sz="1350">
              <a:solidFill>
                <a:schemeClr val="dk1"/>
              </a:solidFill>
              <a:latin typeface="Calibri"/>
              <a:ea typeface="Calibri"/>
              <a:cs typeface="Calibri"/>
              <a:sym typeface="Calibri"/>
            </a:endParaRPr>
          </a:p>
        </p:txBody>
      </p:sp>
      <p:sp>
        <p:nvSpPr>
          <p:cNvPr id="197" name="Google Shape;197;p8"/>
          <p:cNvSpPr/>
          <p:nvPr/>
        </p:nvSpPr>
        <p:spPr>
          <a:xfrm>
            <a:off x="934174" y="1855746"/>
            <a:ext cx="4976769" cy="198419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l-GR" sz="3600">
                <a:solidFill>
                  <a:schemeClr val="dk1"/>
                </a:solidFill>
                <a:latin typeface="Calibri"/>
                <a:ea typeface="Calibri"/>
                <a:cs typeface="Calibri"/>
                <a:sym typeface="Calibri"/>
              </a:rPr>
              <a:t>Σκεφτόμουν. Πρέπει να κάνουμε τη σχέση μας πιο αληθινή…</a:t>
            </a:r>
            <a:endParaRPr sz="3600">
              <a:solidFill>
                <a:schemeClr val="dk1"/>
              </a:solidFill>
              <a:latin typeface="Calibri"/>
              <a:ea typeface="Calibri"/>
              <a:cs typeface="Calibri"/>
              <a:sym typeface="Calibri"/>
            </a:endParaRPr>
          </a:p>
        </p:txBody>
      </p:sp>
      <p:grpSp>
        <p:nvGrpSpPr>
          <p:cNvPr id="198" name="Google Shape;198;p8"/>
          <p:cNvGrpSpPr/>
          <p:nvPr/>
        </p:nvGrpSpPr>
        <p:grpSpPr>
          <a:xfrm>
            <a:off x="0" y="182659"/>
            <a:ext cx="5563312" cy="658835"/>
            <a:chOff x="0" y="182659"/>
            <a:chExt cx="5563312" cy="658835"/>
          </a:xfrm>
        </p:grpSpPr>
        <p:grpSp>
          <p:nvGrpSpPr>
            <p:cNvPr id="199" name="Google Shape;199;p8"/>
            <p:cNvGrpSpPr/>
            <p:nvPr/>
          </p:nvGrpSpPr>
          <p:grpSpPr>
            <a:xfrm>
              <a:off x="0" y="245701"/>
              <a:ext cx="4766252" cy="554449"/>
              <a:chOff x="0" y="245701"/>
              <a:chExt cx="4766252" cy="554449"/>
            </a:xfrm>
          </p:grpSpPr>
          <p:sp>
            <p:nvSpPr>
              <p:cNvPr id="200" name="Google Shape;200;p8"/>
              <p:cNvSpPr/>
              <p:nvPr/>
            </p:nvSpPr>
            <p:spPr>
              <a:xfrm>
                <a:off x="3208833" y="245702"/>
                <a:ext cx="1557419" cy="554448"/>
              </a:xfrm>
              <a:prstGeom prst="flowChartInputOutpu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8"/>
              <p:cNvSpPr/>
              <p:nvPr/>
            </p:nvSpPr>
            <p:spPr>
              <a:xfrm>
                <a:off x="0" y="245701"/>
                <a:ext cx="4413380" cy="55444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02" name="Google Shape;202;p8"/>
            <p:cNvSpPr/>
            <p:nvPr/>
          </p:nvSpPr>
          <p:spPr>
            <a:xfrm>
              <a:off x="161104" y="182659"/>
              <a:ext cx="5402208" cy="65883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l-GR" sz="3600">
                  <a:solidFill>
                    <a:schemeClr val="lt1"/>
                  </a:solidFill>
                  <a:latin typeface="Calibri"/>
                  <a:ea typeface="Calibri"/>
                  <a:cs typeface="Calibri"/>
                  <a:sym typeface="Calibri"/>
                </a:rPr>
                <a:t>Πίεση από άλλους</a:t>
              </a:r>
              <a:endParaRPr b="1" sz="3600">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9"/>
          <p:cNvSpPr/>
          <p:nvPr/>
        </p:nvSpPr>
        <p:spPr>
          <a:xfrm>
            <a:off x="1216426" y="4495340"/>
            <a:ext cx="6826541"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2400">
                <a:solidFill>
                  <a:schemeClr val="dk1"/>
                </a:solidFill>
                <a:latin typeface="Calibri"/>
                <a:ea typeface="Calibri"/>
                <a:cs typeface="Calibri"/>
                <a:sym typeface="Calibri"/>
              </a:rPr>
              <a:t>Η Μία σκέφτηκε ότι ο Τζακ ζητούσε να τη συναντήσει. Εκείνη απαντά λέγοντας ότι ζουν πολύ μακριά καθώς ο Τζακ ζει στο Μπέρμιγχαμ και η Μία στο Λονδίνο.</a:t>
            </a:r>
            <a:endParaRPr sz="1350">
              <a:solidFill>
                <a:schemeClr val="dk1"/>
              </a:solidFill>
              <a:latin typeface="Calibri"/>
              <a:ea typeface="Calibri"/>
              <a:cs typeface="Calibri"/>
              <a:sym typeface="Calibri"/>
            </a:endParaRPr>
          </a:p>
        </p:txBody>
      </p:sp>
      <p:sp>
        <p:nvSpPr>
          <p:cNvPr id="208" name="Google Shape;208;p9"/>
          <p:cNvSpPr/>
          <p:nvPr/>
        </p:nvSpPr>
        <p:spPr>
          <a:xfrm>
            <a:off x="3208833" y="1796688"/>
            <a:ext cx="4585339" cy="1926772"/>
          </a:xfrm>
          <a:prstGeom prst="roundRect">
            <a:avLst>
              <a:gd fmla="val 16667" name="adj"/>
            </a:avLst>
          </a:pr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l-GR" sz="3600">
                <a:solidFill>
                  <a:schemeClr val="lt1"/>
                </a:solidFill>
                <a:latin typeface="Calibri"/>
                <a:ea typeface="Calibri"/>
                <a:cs typeface="Calibri"/>
                <a:sym typeface="Calibri"/>
              </a:rPr>
              <a:t>Δεν μπορούμε να συναντηθούμε! Ζούμε πολύ μακριά</a:t>
            </a:r>
            <a:endParaRPr sz="3600">
              <a:solidFill>
                <a:schemeClr val="lt1"/>
              </a:solidFill>
              <a:latin typeface="Calibri"/>
              <a:ea typeface="Calibri"/>
              <a:cs typeface="Calibri"/>
              <a:sym typeface="Calibri"/>
            </a:endParaRPr>
          </a:p>
        </p:txBody>
      </p:sp>
      <p:pic>
        <p:nvPicPr>
          <p:cNvPr descr="A close up of a logo&#10;&#10;Description automatically generated" id="209" name="Google Shape;209;p9"/>
          <p:cNvPicPr preferRelativeResize="0"/>
          <p:nvPr/>
        </p:nvPicPr>
        <p:blipFill rotWithShape="1">
          <a:blip r:embed="rId3">
            <a:alphaModFix/>
          </a:blip>
          <a:srcRect b="0" l="0" r="0" t="0"/>
          <a:stretch/>
        </p:blipFill>
        <p:spPr>
          <a:xfrm>
            <a:off x="7048325" y="3250201"/>
            <a:ext cx="357599" cy="357599"/>
          </a:xfrm>
          <a:prstGeom prst="rect">
            <a:avLst/>
          </a:prstGeom>
          <a:noFill/>
          <a:ln>
            <a:noFill/>
          </a:ln>
        </p:spPr>
      </p:pic>
      <p:pic>
        <p:nvPicPr>
          <p:cNvPr descr="A close up of a logo&#10;&#10;Description automatically generated" id="210" name="Google Shape;210;p9"/>
          <p:cNvPicPr preferRelativeResize="0"/>
          <p:nvPr/>
        </p:nvPicPr>
        <p:blipFill rotWithShape="1">
          <a:blip r:embed="rId3">
            <a:alphaModFix/>
          </a:blip>
          <a:srcRect b="0" l="0" r="0" t="0"/>
          <a:stretch/>
        </p:blipFill>
        <p:spPr>
          <a:xfrm>
            <a:off x="7273405" y="3250201"/>
            <a:ext cx="357599" cy="357599"/>
          </a:xfrm>
          <a:prstGeom prst="rect">
            <a:avLst/>
          </a:prstGeom>
          <a:noFill/>
          <a:ln>
            <a:noFill/>
          </a:ln>
        </p:spPr>
      </p:pic>
      <p:grpSp>
        <p:nvGrpSpPr>
          <p:cNvPr id="211" name="Google Shape;211;p9"/>
          <p:cNvGrpSpPr/>
          <p:nvPr/>
        </p:nvGrpSpPr>
        <p:grpSpPr>
          <a:xfrm>
            <a:off x="0" y="182659"/>
            <a:ext cx="5563312" cy="658835"/>
            <a:chOff x="0" y="182659"/>
            <a:chExt cx="5563312" cy="658835"/>
          </a:xfrm>
        </p:grpSpPr>
        <p:grpSp>
          <p:nvGrpSpPr>
            <p:cNvPr id="212" name="Google Shape;212;p9"/>
            <p:cNvGrpSpPr/>
            <p:nvPr/>
          </p:nvGrpSpPr>
          <p:grpSpPr>
            <a:xfrm>
              <a:off x="0" y="245701"/>
              <a:ext cx="4766252" cy="554449"/>
              <a:chOff x="0" y="245701"/>
              <a:chExt cx="4766252" cy="554449"/>
            </a:xfrm>
          </p:grpSpPr>
          <p:sp>
            <p:nvSpPr>
              <p:cNvPr id="213" name="Google Shape;213;p9"/>
              <p:cNvSpPr/>
              <p:nvPr/>
            </p:nvSpPr>
            <p:spPr>
              <a:xfrm>
                <a:off x="3208833" y="245702"/>
                <a:ext cx="1557419" cy="554448"/>
              </a:xfrm>
              <a:prstGeom prst="flowChartInputOutpu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9"/>
              <p:cNvSpPr/>
              <p:nvPr/>
            </p:nvSpPr>
            <p:spPr>
              <a:xfrm>
                <a:off x="0" y="245701"/>
                <a:ext cx="4413380" cy="55444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15" name="Google Shape;215;p9"/>
            <p:cNvSpPr/>
            <p:nvPr/>
          </p:nvSpPr>
          <p:spPr>
            <a:xfrm>
              <a:off x="161104" y="182659"/>
              <a:ext cx="5402208" cy="65883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l-GR" sz="3600">
                  <a:solidFill>
                    <a:schemeClr val="lt1"/>
                  </a:solidFill>
                  <a:latin typeface="Calibri"/>
                  <a:ea typeface="Calibri"/>
                  <a:cs typeface="Calibri"/>
                  <a:sym typeface="Calibri"/>
                </a:rPr>
                <a:t>Πίεση από άλλους</a:t>
              </a:r>
              <a:endParaRPr b="1" sz="3600">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2019-10-29T11:27:17Z</dcterms:created>
  <dc:creator>Kate Edwards</dc:creator>
</cp:coreProperties>
</file>