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u6CpOoqqBbf5X6kpV1hW6S9W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Πρόκειται να εργαστούμε μέσα από μια δραστηριότητα όπου θα εξετάσουμε τη σύγκρουση στο διαδίκτυο: πώς μπορεί να συμβεί, πώς μπορεί να αποφευχθεί και γιατί είναι καλύτερο να είστε πάντα ευγενικοί και να φέρεστε σεβασμό στο διαδίκτυο.</a:t>
            </a:r>
            <a:endParaRPr/>
          </a:p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Για να το κάνουμε αυτό, θα ακολουθήσουμε ένα κορίτσι που ονομάζεται Τζεν, η οποία θα χρειαστεί τη συμβουλή σας για να τη βοηθήσετε να επιλύσει καταστάσεις στις οποίες αντιμετωπίζει διαδικτυακές συγκρούσεις.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</a:t>
            </a:r>
            <a:r>
              <a:rPr b="0" lang="el-GR" sz="1200">
                <a:solidFill>
                  <a:schemeClr val="lt1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Τζεν</a:t>
            </a:r>
            <a:r>
              <a:rPr lang="el-GR">
                <a:highlight>
                  <a:schemeClr val="accent1"/>
                </a:highlight>
              </a:rPr>
              <a:t> </a:t>
            </a:r>
            <a:r>
              <a:rPr lang="el-GR"/>
              <a:t>αποφάσισε ότι ήταν καλύτερο να μην απαντήσει και να αφήσει τη συνομιλία για να ηρεμήσει.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Αργότερα εκείνη την ημέρα, η </a:t>
            </a:r>
            <a:r>
              <a:rPr b="0" lang="el-GR" sz="1200">
                <a:solidFill>
                  <a:schemeClr val="lt1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Τζεν</a:t>
            </a:r>
            <a:r>
              <a:rPr lang="el-GR">
                <a:highlight>
                  <a:schemeClr val="accent1"/>
                </a:highlight>
              </a:rPr>
              <a:t> </a:t>
            </a:r>
            <a:r>
              <a:rPr lang="el-GR"/>
              <a:t>στέλνει στον καλύτερο φίλο της </a:t>
            </a:r>
            <a:r>
              <a:rPr lang="el-GR" sz="1200"/>
              <a:t>Ριζ</a:t>
            </a:r>
            <a:r>
              <a:rPr lang="el-GR"/>
              <a:t> ένα μήνυμα για να δει αν θέλει να συναντηθούν.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 Ριζ δεν απάντησε αμέσως, κάτι που ήταν ασυνήθιστο για αυτόν.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Τζεν ανησύχησε, οπότε του έστειλε άλλο μήνυμα για να δει αν ήταν καλά.</a:t>
            </a:r>
            <a:endParaRPr/>
          </a:p>
        </p:txBody>
      </p:sp>
      <p:sp>
        <p:nvSpPr>
          <p:cNvPr id="201" name="Google Shape;20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Στην Τζεν δεν άρεσε η σκέψη ότι ο φίλος της ήταν αναστατωμένος, έτσι πήγε στην ομαδική συνομιλία για να δει τι είχε πει ο Ταρίκ.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Η Τζεν ήταν θυμωμένη και αναστατωμένη με όσα είχε δημοσιεύσει ο Ταρίκ για τον Ριζ.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Ήταν αγενές και δεν θα τον άφηνε να ξεφύγει. Θέλει να στείλει ένα κακό μιμίδιο στον Ταρίκ.</a:t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Ώρα συζήτησης – </a:t>
            </a:r>
            <a:r>
              <a:rPr b="0" lang="el-GR"/>
              <a:t>Προσκαλέστε τους μαθητές να συζητήσουν και να αποφασίσουν τι πρέπει να κάνει η Τζεν στη συνέχεια.</a:t>
            </a:r>
            <a:endParaRPr b="0"/>
          </a:p>
        </p:txBody>
      </p:sp>
      <p:sp>
        <p:nvSpPr>
          <p:cNvPr id="232" name="Google Shape;23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Τι μπορεί να συμβεί αν η Τζεν ζητήσει εκδίκηση και απαντήσει με ένα μιμίδιο του Ταρίκ στη συνομιλία;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Η Τζεν θα μπορούσε να εμπλακεί περισσότερο από όσο θα ήθελε.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Ο Ταρίκ μπορεί να αρχίσει να λέει άσχημα πράγματα και για εκείνη.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Μπορεί να συμμετάσχουν και άλλα άτομα.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Μπορεί να τα κάνει χειρότερα για τον Ριζ</a:t>
            </a:r>
            <a:endParaRPr b="0"/>
          </a:p>
        </p:txBody>
      </p:sp>
      <p:sp>
        <p:nvSpPr>
          <p:cNvPr id="245" name="Google Shape;24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Τι μπορεί να συμβεί αν η Τζεν μιλήσει στον Ταρίκ και του εξηγήσει ότι έχει αναστατώσει τον Ριζ;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Η Τζεν θα υποστήριζε και θα βοηθούσε τον φίλο της με ευγένεια και σεβασμό.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Δεν θα εμπλακεί σε καβγά κάποιου άλλου.</a:t>
            </a:r>
            <a:endParaRPr/>
          </a:p>
          <a:p>
            <a:pPr indent="-228600" lvl="0" marL="2286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Θα έδινε την ευκαιρία στον Ταρίκ να διορθώσει αυτό που έκανε στον Ριζ.</a:t>
            </a:r>
            <a:endParaRPr/>
          </a:p>
          <a:p>
            <a:pPr indent="-228600" lvl="0" marL="2286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l-GR" sz="1200"/>
              <a:t>Ταρίκ</a:t>
            </a: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 μπορεί στη συνέχεια να διαγράψει το σχόλιο και να ζητήσει συγγνώμη από τον Ριζ.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Η Τζεν αποφάσισε ότι ήταν καλύτερο να μιλήσει στον Ταρίκ για να του πει πόσο πολύ είχε αναστατώσει τον Ριζ.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Νιώθοντας χαρούμενη που ο Ριζ δεν ήταν πια αναστατωμένος, η Τζεν αρχίζει να περιηγείται στις εκατοντάδες φωτογραφίες που έχει αποθηκεύσει στο τηλέφωνό της.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Ήταν διασκεδαστικό να τα ξανακοιτάζει.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Στη συνέχεια συναντά μια φωτογραφία της Γιασμίν και του Ντάνι.</a:t>
            </a:r>
            <a:endParaRPr b="0"/>
          </a:p>
        </p:txBody>
      </p:sp>
      <p:sp>
        <p:nvSpPr>
          <p:cNvPr id="273" name="Google Shape;27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Η Γιασμίν είχε πει στην Τζεν ότι είχε ερωτευτεί τον Ντάνι.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Η Τζεν σκέφτηκε ότι θα ήταν αστείο να μοιραστεί ένα σχόλιο σχετικά με αυτό στο διαδίκτυο.</a:t>
            </a:r>
            <a:endParaRPr b="0"/>
          </a:p>
        </p:txBody>
      </p:sp>
      <p:sp>
        <p:nvSpPr>
          <p:cNvPr id="285" name="Google Shape;28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Αμέσως, πολλοί άνθρωποι αρχίζουν να σχολιάζουν.</a:t>
            </a:r>
            <a:endParaRPr b="0"/>
          </a:p>
        </p:txBody>
      </p:sp>
      <p:sp>
        <p:nvSpPr>
          <p:cNvPr id="299" name="Google Shape;29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Συμπεριλαμβανομένου του Ντάνι.</a:t>
            </a:r>
            <a:endParaRPr b="0"/>
          </a:p>
        </p:txBody>
      </p:sp>
      <p:sp>
        <p:nvSpPr>
          <p:cNvPr id="315" name="Google Shape;31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Φυσικά και η Γιασμίν έβλεπε αυτά τα σχόλια.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Τα σχόλια την κάνουν να νιώθει λυπημένη, αμήχανη και πολύ θυμωμένη.</a:t>
            </a:r>
            <a:endParaRPr b="0"/>
          </a:p>
        </p:txBody>
      </p:sp>
      <p:sp>
        <p:nvSpPr>
          <p:cNvPr id="328" name="Google Shape;32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Αυτή είναι η Τζεν.</a:t>
            </a:r>
            <a:endParaRPr/>
          </a:p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Η Τζεν ξοδεύει αρκετό από τον χρόνο της στο διαδίκτυο, ειδικά μιλώντας με φίλους.</a:t>
            </a:r>
            <a:endParaRPr/>
          </a:p>
          <a:p>
            <a:pPr indent="0" lvl="0" marL="0" marR="11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Οι διαδικτυακοί της φίλοι είναι ως επί το πλείστον άτομα που γνωρίζει και εκτός σύνδεσης, αλλά υπάρχουν μερικοί που γνωρίζει μόνο διαδικτυακά.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Φτάνει ένα μήνυμα στο τηλέφωνο της Τζεν.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Είναι από τη Γιασμίν, η οποία θέλει να μάθει γιατί η Τζεν έκανε κάτι τέτοιο και της λέει ότι δεν επρόκειτο να της ξαναμιλήσει ποτέ.</a:t>
            </a:r>
            <a:endParaRPr b="0"/>
          </a:p>
        </p:txBody>
      </p:sp>
      <p:sp>
        <p:nvSpPr>
          <p:cNvPr id="342" name="Google Shape;34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Ώρα συζήτησης – </a:t>
            </a:r>
            <a:r>
              <a:rPr b="0" lang="el-GR"/>
              <a:t>Προσκαλέστε τους μαθητές να συζητήσουν και να αποφασίσουν τι πρέπει να κάνει η Τζεν στη συνέχεια.</a:t>
            </a:r>
            <a:endParaRPr b="0"/>
          </a:p>
        </p:txBody>
      </p:sp>
      <p:sp>
        <p:nvSpPr>
          <p:cNvPr id="356" name="Google Shape;35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Τι μπορεί να συμβεί αν η Τζεν συνεχίσει να λέει ότι ήταν απλώς ένα αστείο;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Η Τζεν θα αποκτούσε τη φήμη ότι δεν ήταν πολύ ευγενική στο διαδίκτυο.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Η Τζεν θα ήταν υπεύθυνη να κάνει τη Γιασμίν να νιώθει λυπημένη και δυστυχισμένη.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l-GR" sz="1200">
                <a:solidFill>
                  <a:srgbClr val="000000"/>
                </a:solidFill>
              </a:rPr>
              <a:t>Η Τζεν θα μπορούσε να χάσει τη φίλη της.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369" name="Google Shape;36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Τι μπορεί να συμβεί αν η Τζεν ζητήσει συγγνώμη από τη Γιασμίν;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Η Γιασμίν θα έβλεπε ότι η Τζεν λυπάται και ότι μετανιώνει για ό,τι έκανε.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Η Τζεν δεν θα έχανε τη φιλία της με τη Γιασμίν.</a:t>
            </a:r>
            <a:endParaRPr/>
          </a:p>
          <a:p>
            <a:pPr indent="-228600" lvl="0" marL="2286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Η Τζεν θα μάθαινε ότι πρέπει πάντα να ρωτά πριν μοιραστεί κάτι για κάποιον άλλο στο διαδίκτυο.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Η </a:t>
            </a:r>
            <a:r>
              <a:rPr b="0" lang="el-G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Τζεν</a:t>
            </a:r>
            <a:r>
              <a:rPr b="0" lang="el-GR"/>
              <a:t> διέγραψε την ανάρτηση, ζήτησε συγγνώμη για τη φίλη της και υποσχέθηκε ότι θα ζητούσε πάντα την άδεια πριν κοινοποιήσει κάτι για τους φίλους της στο διαδίκτυο.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Λοιπόν, τι μάθαμε σήμερα;</a:t>
            </a:r>
            <a:endParaRPr b="0"/>
          </a:p>
        </p:txBody>
      </p:sp>
      <p:sp>
        <p:nvSpPr>
          <p:cNvPr id="397" name="Google Shape;39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Είμαστε όλοι διαφορετικοί και δεν θα έχουν όλοι την ίδια γνώμη.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ΣΤΑΜΑΤΗΣΤΕ και ΣΚΕΦΤΕΙΤΕ προτού απαντήσετε σε ένα σχόλιο που σας θυμώνει.</a:t>
            </a:r>
            <a:endParaRPr b="0"/>
          </a:p>
        </p:txBody>
      </p:sp>
      <p:sp>
        <p:nvSpPr>
          <p:cNvPr id="420" name="Google Shape;42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Το να είσαι καλός φίλος δεν περιλαμβάνει το να εμπλέκεσαι στις διαδικτυακές τους διαφωνίες.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Σκεφτείτε τα συναισθήματα των άλλων πριν μοιραστείτε οτιδήποτε στο διαδίκτυο.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Δεν βρίσκουν όλοι τα ίδια πράγματα αστεία.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Ρωτάτε πάντα πριν μοιραστείτε κάτι σχετικά με κάποιον άλλο στο διαδίκτυο για να αποφευχθεί η αναστάτωση ή η αμηχανία.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l-GR"/>
              <a:t>Ζητήστε συγγνώμη εάν αναστατώσατε κατά λάθος έναν φίλο στο διαδίκτυο.</a:t>
            </a:r>
            <a:endParaRPr b="0"/>
          </a:p>
        </p:txBody>
      </p:sp>
      <p:sp>
        <p:nvSpPr>
          <p:cNvPr id="451" name="Google Shape;45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>
                <a:latin typeface="Calibri"/>
                <a:ea typeface="Calibri"/>
                <a:cs typeface="Calibri"/>
                <a:sym typeface="Calibri"/>
              </a:rPr>
              <a:t>Πάντα να μιλάς σε έναν έμπιστο ενήλικα εάν κάποιος σε στενοχωρήσει στο διαδίκτυο.</a:t>
            </a:r>
            <a:endParaRPr sz="1200"/>
          </a:p>
        </p:txBody>
      </p:sp>
      <p:sp>
        <p:nvSpPr>
          <p:cNvPr id="468" name="Google Shape;46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Πολλοί από τους φίλους της Τζεν αρχίζουν να σχολιάζουν την ανάρτηση.</a:t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Τότε κάποιος άλλος κάνει ένα σχόλιο.</a:t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Αυτό ενοχλεί την Τζεν, έτσι στέλνει γρήγορα ένα μήνυμα.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Τότε συμβαίνει αυτό.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Αυτό το τελευταίο σχόλιο θυμώνει πολύ την Τζεν.</a:t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Ώρα συζήτησης – </a:t>
            </a:r>
            <a:r>
              <a:rPr b="0" lang="el-GR"/>
              <a:t>Προσκαλέστε τους μαθητές να συζητήσουν και να αποφασίσουν τι πρέπει να κάνει η Τζεν στη συνέχεια.</a:t>
            </a:r>
            <a:endParaRPr b="0"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Τι μπορεί να συμβεί αν η Τζεν απαντήσει ενώ είναι θυμωμένη;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Το άτομο μπορεί να απαντήσει με κάτι κακό που θα αναστατώσει ακόμη περισσότερο την Τζεν.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Άλλοι άνθρωποι μπορεί να εμπλακούν.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Η διαφωνία μπορεί να καταλήξει σε μια διαδικτυακή διαμάχη.</a:t>
            </a:r>
            <a:endParaRPr b="0"/>
          </a:p>
        </p:txBody>
      </p:sp>
      <p:sp>
        <p:nvSpPr>
          <p:cNvPr id="175" name="Google Shape;17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/>
              <a:t>Τι μπορεί να συμβεί αν η Τζεν δεν απαντήσει;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Η διαφωνία θα σταματούσε.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Η Τζεν θα είχε χρόνο να ηρεμήσει και να αισθανθεί λιγότερο θυμωμένη.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lang="el-GR"/>
              <a:t>Η Τζεν μπορεί να ήθελε να μιλήσει σε κάποιον για αυτό που συνέβη.</a:t>
            </a:r>
            <a:endParaRPr b="0"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3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4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3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99DC0">
              <a:alpha val="3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1259782">
            <a:off x="7507979" y="-2185810"/>
            <a:ext cx="3813080" cy="37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6106" y="5025414"/>
            <a:ext cx="3813080" cy="37984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hyperlink" Target="http://www.childnet.com/star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8.png"/><Relationship Id="rId6" Type="http://schemas.openxmlformats.org/officeDocument/2006/relationships/image" Target="../media/image34.jpg"/><Relationship Id="rId7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830677" y="2452886"/>
            <a:ext cx="7482642" cy="1504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Διαχείριση και αποφυγή συγκρούσεων στο διαδίκτυο</a:t>
            </a:r>
            <a:endParaRPr b="1" sz="4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773165" y="1577994"/>
            <a:ext cx="3408626" cy="564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610" y="409146"/>
            <a:ext cx="4506777" cy="10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2717" y="6137691"/>
            <a:ext cx="1765309" cy="4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2083168" y="4500328"/>
            <a:ext cx="4788619" cy="847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childnet.com/star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9919" y="6110562"/>
            <a:ext cx="1528402" cy="53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6083434"/>
            <a:ext cx="1215388" cy="5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609600" y="956241"/>
            <a:ext cx="3642389" cy="892088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Γεια σου Ριζ. Είσαι καλά;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589967" y="2366489"/>
            <a:ext cx="2662022" cy="892088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συμβαίνει;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4480559" y="1655340"/>
            <a:ext cx="1786986" cy="89208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Όχι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09600" y="4287619"/>
            <a:ext cx="3642389" cy="892088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είπε;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4480559" y="2978283"/>
            <a:ext cx="4323411" cy="1639593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 Ταρίκ είπε κάτι φρικτό για μένα στην ομαδική συνομιλία.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4480559" y="5048731"/>
            <a:ext cx="4442724" cy="144666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Είμαι πολύ αναστατωμένος για να πω.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close up of a bird&#10;&#10;Description automatically generated" id="223" name="Google Shape;2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8097" y="904537"/>
            <a:ext cx="3642091" cy="4276724"/>
          </a:xfrm>
          <a:prstGeom prst="roundRect">
            <a:avLst>
              <a:gd fmla="val 9255" name="adj"/>
            </a:avLst>
          </a:prstGeom>
          <a:noFill/>
          <a:ln>
            <a:noFill/>
          </a:ln>
        </p:spPr>
      </p:pic>
      <p:sp>
        <p:nvSpPr>
          <p:cNvPr id="224" name="Google Shape;224;p11"/>
          <p:cNvSpPr txBox="1"/>
          <p:nvPr/>
        </p:nvSpPr>
        <p:spPr>
          <a:xfrm>
            <a:off x="2995703" y="4305203"/>
            <a:ext cx="31525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ΒΛΕΠΩ ΈΝΑ ΦΙΔΙ</a:t>
            </a:r>
            <a:endParaRPr b="1" sz="3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2240285" y="5589664"/>
            <a:ext cx="4663500" cy="103620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Μην εμπιστεύεσαι τον Ριζ. Είναι τέτοιο φίδι.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person posing for the camera&#10;&#10;Description automatically generated" id="237" name="Google Shape;237;p12"/>
          <p:cNvPicPr preferRelativeResize="0"/>
          <p:nvPr/>
        </p:nvPicPr>
        <p:blipFill rotWithShape="1">
          <a:blip r:embed="rId3">
            <a:alphaModFix/>
          </a:blip>
          <a:srcRect b="39117" l="34733" r="27369" t="-1"/>
          <a:stretch/>
        </p:blipFill>
        <p:spPr>
          <a:xfrm>
            <a:off x="3317457" y="841494"/>
            <a:ext cx="2509086" cy="2752391"/>
          </a:xfrm>
          <a:prstGeom prst="roundRect">
            <a:avLst>
              <a:gd fmla="val 14243" name="adj"/>
            </a:avLst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830679" y="4001392"/>
            <a:ext cx="7482642" cy="1698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Περνάμε σε σένα!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θα πρέπει να κάνει η Τζεν;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/>
          <p:nvPr/>
        </p:nvSpPr>
        <p:spPr>
          <a:xfrm>
            <a:off x="358219" y="1395167"/>
            <a:ext cx="1168923" cy="11877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585207" y="3057568"/>
            <a:ext cx="6842700" cy="1831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ζητήσει εκδίκηση και απαντήσει στο chat με ένα μιμίδιο του Ταρίκ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252" name="Google Shape;252;p13"/>
          <p:cNvPicPr preferRelativeResize="0"/>
          <p:nvPr/>
        </p:nvPicPr>
        <p:blipFill rotWithShape="1">
          <a:blip r:embed="rId3">
            <a:alphaModFix/>
          </a:blip>
          <a:srcRect b="15442" l="16459" r="17299" t="14910"/>
          <a:stretch/>
        </p:blipFill>
        <p:spPr>
          <a:xfrm rot="317453">
            <a:off x="841935" y="1288234"/>
            <a:ext cx="1465869" cy="15412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1412147" y="2893598"/>
            <a:ext cx="7289700" cy="1740900"/>
          </a:xfrm>
          <a:prstGeom prst="roundRect">
            <a:avLst>
              <a:gd fmla="val 16667" name="adj"/>
            </a:avLst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μιλήσει στον Ταρίκ και του εξηγήσει ότι έχει στενοχωρήσει τον Ριζ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1073528" y="3056704"/>
            <a:ext cx="796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266" name="Google Shape;266;p14"/>
          <p:cNvPicPr preferRelativeResize="0"/>
          <p:nvPr/>
        </p:nvPicPr>
        <p:blipFill rotWithShape="1">
          <a:blip r:embed="rId3">
            <a:alphaModFix/>
          </a:blip>
          <a:srcRect b="17448" l="17816" r="17962" t="18329"/>
          <a:stretch/>
        </p:blipFill>
        <p:spPr>
          <a:xfrm>
            <a:off x="329753" y="1270081"/>
            <a:ext cx="1194932" cy="11949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person using a computer&#10;&#10;Description automatically generated" id="278" name="Google Shape;278;p15"/>
          <p:cNvPicPr preferRelativeResize="0"/>
          <p:nvPr/>
        </p:nvPicPr>
        <p:blipFill rotWithShape="1">
          <a:blip r:embed="rId3">
            <a:alphaModFix/>
          </a:blip>
          <a:srcRect b="20732" l="6845" r="9614" t="0"/>
          <a:stretch/>
        </p:blipFill>
        <p:spPr>
          <a:xfrm>
            <a:off x="1566273" y="1426951"/>
            <a:ext cx="6390168" cy="4190437"/>
          </a:xfrm>
          <a:prstGeom prst="roundRect">
            <a:avLst>
              <a:gd fmla="val 10818" name="adj"/>
            </a:avLst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817356" y="2531154"/>
            <a:ext cx="7666768" cy="1795692"/>
            <a:chOff x="1070517" y="2425391"/>
            <a:chExt cx="9403080" cy="2202366"/>
          </a:xfrm>
        </p:grpSpPr>
        <p:sp>
          <p:nvSpPr>
            <p:cNvPr id="291" name="Google Shape;291;p16"/>
            <p:cNvSpPr/>
            <p:nvPr/>
          </p:nvSpPr>
          <p:spPr>
            <a:xfrm>
              <a:off x="1070517" y="2425391"/>
              <a:ext cx="9403080" cy="2202366"/>
            </a:xfrm>
            <a:prstGeom prst="roundRect">
              <a:avLst>
                <a:gd fmla="val 16667" name="adj"/>
              </a:avLst>
            </a:prstGeom>
            <a:solidFill>
              <a:srgbClr val="508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Γιασμίν &amp; Ντάνι</a:t>
              </a:r>
              <a:endParaRPr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ape&#10;&#10;Description automatically generated" id="292" name="Google Shape;29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29399" y="2929984"/>
              <a:ext cx="1193180" cy="11931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6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Logo&#10;&#10;Description automatically generated" id="304" name="Google Shape;3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942" y="1274318"/>
            <a:ext cx="1308662" cy="1308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05" name="Google Shape;3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8451" y="800149"/>
            <a:ext cx="1971405" cy="197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06" name="Google Shape;3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4277" y="1736081"/>
            <a:ext cx="3149330" cy="3149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07" name="Google Shape;30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326" y="3347084"/>
            <a:ext cx="2457733" cy="245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&#10;&#10;Description automatically generated" id="308" name="Google Shape;30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3607" y="3956751"/>
            <a:ext cx="2699035" cy="269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Icon&#10;&#10;Description automatically generated" id="320" name="Google Shape;3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195" y="1182243"/>
            <a:ext cx="2633133" cy="263313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/>
          <p:nvPr/>
        </p:nvSpPr>
        <p:spPr>
          <a:xfrm>
            <a:off x="1263192" y="4043976"/>
            <a:ext cx="6686000" cy="1327059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Είναι τόσο άσχημη!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Icon&#10;&#10;Description automatically generated" id="333" name="Google Shape;3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865" y="2287635"/>
            <a:ext cx="2282729" cy="2282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4" name="Google Shape;3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05" y="2287635"/>
            <a:ext cx="2282729" cy="2282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5" name="Google Shape;3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0635" y="2287635"/>
            <a:ext cx="2282729" cy="228272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9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posing for the camera&#10;&#10;Description automatically generated" id="102" name="Google Shape;102;p2"/>
          <p:cNvPicPr preferRelativeResize="0"/>
          <p:nvPr/>
        </p:nvPicPr>
        <p:blipFill rotWithShape="1">
          <a:blip r:embed="rId3">
            <a:alphaModFix/>
          </a:blip>
          <a:srcRect b="39117" l="18719" r="14572" t="-1"/>
          <a:stretch/>
        </p:blipFill>
        <p:spPr>
          <a:xfrm>
            <a:off x="1284294" y="1024678"/>
            <a:ext cx="6996223" cy="4360073"/>
          </a:xfrm>
          <a:prstGeom prst="roundRect">
            <a:avLst>
              <a:gd fmla="val 14243" name="adj"/>
            </a:avLst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2576816" y="5706959"/>
            <a:ext cx="4411177" cy="80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Αυτή είναι η Τζεν.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4084982" y="1496670"/>
            <a:ext cx="4129412" cy="103632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Γιατί το έκανες αυτό;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1521959" y="2837803"/>
            <a:ext cx="3106602" cy="1036320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Για πλάκα.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4084982" y="4178936"/>
            <a:ext cx="4129412" cy="1314367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 θέλω να σου ξαναμιλήσω ποτέ!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person posing for the camera&#10;&#10;Description automatically generated" id="361" name="Google Shape;361;p21"/>
          <p:cNvPicPr preferRelativeResize="0"/>
          <p:nvPr/>
        </p:nvPicPr>
        <p:blipFill rotWithShape="1">
          <a:blip r:embed="rId3">
            <a:alphaModFix/>
          </a:blip>
          <a:srcRect b="39117" l="34733" r="27369" t="-1"/>
          <a:stretch/>
        </p:blipFill>
        <p:spPr>
          <a:xfrm>
            <a:off x="3317457" y="841494"/>
            <a:ext cx="2509086" cy="2752391"/>
          </a:xfrm>
          <a:prstGeom prst="roundRect">
            <a:avLst>
              <a:gd fmla="val 14243" name="adj"/>
            </a:avLst>
          </a:prstGeom>
          <a:noFill/>
          <a:ln>
            <a:noFill/>
          </a:ln>
        </p:spPr>
      </p:pic>
      <p:sp>
        <p:nvSpPr>
          <p:cNvPr id="362" name="Google Shape;362;p21"/>
          <p:cNvSpPr/>
          <p:nvPr/>
        </p:nvSpPr>
        <p:spPr>
          <a:xfrm>
            <a:off x="830679" y="4001392"/>
            <a:ext cx="7482642" cy="1698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Περνάμε σε σένα!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θα πρέπει να κάνει η Τζεν;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1585982" y="3070924"/>
            <a:ext cx="6842700" cy="14217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συνεχίσει να λέει ότι ήταν απλώς ένα αστείο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3524">
            <a:off x="1110931" y="1530004"/>
            <a:ext cx="1393426" cy="139342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1155635" y="3070931"/>
            <a:ext cx="770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388" name="Google Shape;388;p23"/>
          <p:cNvSpPr/>
          <p:nvPr/>
        </p:nvSpPr>
        <p:spPr>
          <a:xfrm>
            <a:off x="2483668" y="3210411"/>
            <a:ext cx="6048900" cy="1347000"/>
          </a:xfrm>
          <a:prstGeom prst="roundRect">
            <a:avLst>
              <a:gd fmla="val 16667" name="adj"/>
            </a:avLst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ζητήσει συγγνώμη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3"/>
          <p:cNvSpPr txBox="1"/>
          <p:nvPr/>
        </p:nvSpPr>
        <p:spPr>
          <a:xfrm>
            <a:off x="1106522" y="2625407"/>
            <a:ext cx="770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 rot="370010">
            <a:off x="1372010" y="1506638"/>
            <a:ext cx="1795691" cy="1038613"/>
          </a:xfrm>
          <a:prstGeom prst="wedgeRoundRectCallout">
            <a:avLst>
              <a:gd fmla="val -36581" name="adj1"/>
              <a:gd fmla="val 81559" name="adj2"/>
              <a:gd fmla="val 16667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Sorry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402" name="Google Shape;402;p24"/>
          <p:cNvSpPr txBox="1"/>
          <p:nvPr/>
        </p:nvSpPr>
        <p:spPr>
          <a:xfrm>
            <a:off x="720267" y="1726873"/>
            <a:ext cx="77034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μάθαμε;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4"/>
          <p:cNvPicPr preferRelativeResize="0"/>
          <p:nvPr/>
        </p:nvPicPr>
        <p:blipFill rotWithShape="1">
          <a:blip r:embed="rId3">
            <a:alphaModFix/>
          </a:blip>
          <a:srcRect b="0" l="75308" r="0" t="0"/>
          <a:stretch/>
        </p:blipFill>
        <p:spPr>
          <a:xfrm>
            <a:off x="3850316" y="386221"/>
            <a:ext cx="1604460" cy="148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posing for the camera&#10;&#10;Description automatically generated" id="404" name="Google Shape;404;p24"/>
          <p:cNvPicPr preferRelativeResize="0"/>
          <p:nvPr/>
        </p:nvPicPr>
        <p:blipFill rotWithShape="1">
          <a:blip r:embed="rId4">
            <a:alphaModFix/>
          </a:blip>
          <a:srcRect b="39117" l="34733" r="27369" t="-1"/>
          <a:stretch/>
        </p:blipFill>
        <p:spPr>
          <a:xfrm>
            <a:off x="7382142" y="2448765"/>
            <a:ext cx="1385563" cy="1519920"/>
          </a:xfrm>
          <a:prstGeom prst="roundRect">
            <a:avLst>
              <a:gd fmla="val 14243" name="adj"/>
            </a:avLst>
          </a:prstGeom>
          <a:noFill/>
          <a:ln>
            <a:noFill/>
          </a:ln>
        </p:spPr>
      </p:pic>
      <p:grpSp>
        <p:nvGrpSpPr>
          <p:cNvPr id="405" name="Google Shape;405;p24"/>
          <p:cNvGrpSpPr/>
          <p:nvPr/>
        </p:nvGrpSpPr>
        <p:grpSpPr>
          <a:xfrm>
            <a:off x="5095186" y="4089050"/>
            <a:ext cx="3879907" cy="908742"/>
            <a:chOff x="5362736" y="4019519"/>
            <a:chExt cx="5766921" cy="1350713"/>
          </a:xfrm>
        </p:grpSpPr>
        <p:sp>
          <p:nvSpPr>
            <p:cNvPr id="406" name="Google Shape;406;p24"/>
            <p:cNvSpPr/>
            <p:nvPr/>
          </p:nvSpPr>
          <p:spPr>
            <a:xfrm>
              <a:off x="5362736" y="4019519"/>
              <a:ext cx="5766921" cy="1350713"/>
            </a:xfrm>
            <a:prstGeom prst="roundRect">
              <a:avLst>
                <a:gd fmla="val 16667" name="adj"/>
              </a:avLst>
            </a:prstGeom>
            <a:solidFill>
              <a:srgbClr val="508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Γιασμίν &amp; Ντάνι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ape&#10;&#10;Description automatically generated" id="407" name="Google Shape;407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89626" y="4363239"/>
              <a:ext cx="731779" cy="731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8" name="Google Shape;408;p24"/>
          <p:cNvGrpSpPr/>
          <p:nvPr/>
        </p:nvGrpSpPr>
        <p:grpSpPr>
          <a:xfrm>
            <a:off x="269714" y="2496314"/>
            <a:ext cx="1927754" cy="2263665"/>
            <a:chOff x="2828097" y="904537"/>
            <a:chExt cx="3642091" cy="4276724"/>
          </a:xfrm>
        </p:grpSpPr>
        <p:pic>
          <p:nvPicPr>
            <p:cNvPr descr="A close up of a bird&#10;&#10;Description automatically generated" id="409" name="Google Shape;40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28097" y="904537"/>
              <a:ext cx="3642091" cy="4276724"/>
            </a:xfrm>
            <a:prstGeom prst="roundRect">
              <a:avLst>
                <a:gd fmla="val 9255" name="adj"/>
              </a:avLst>
            </a:prstGeom>
            <a:noFill/>
            <a:ln>
              <a:noFill/>
            </a:ln>
          </p:spPr>
        </p:pic>
        <p:sp>
          <p:nvSpPr>
            <p:cNvPr id="410" name="Google Shape;410;p24"/>
            <p:cNvSpPr txBox="1"/>
            <p:nvPr/>
          </p:nvSpPr>
          <p:spPr>
            <a:xfrm>
              <a:off x="3240783" y="4392007"/>
              <a:ext cx="2816720" cy="69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18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I SEE A SNAKE</a:t>
              </a:r>
              <a:endParaRPr/>
            </a:p>
          </p:txBody>
        </p:sp>
      </p:grpSp>
      <p:pic>
        <p:nvPicPr>
          <p:cNvPr descr="A group of football players on a field&#10;&#10;Description automatically generated" id="411" name="Google Shape;411;p24"/>
          <p:cNvPicPr preferRelativeResize="0"/>
          <p:nvPr/>
        </p:nvPicPr>
        <p:blipFill rotWithShape="1">
          <a:blip r:embed="rId7">
            <a:alphaModFix/>
          </a:blip>
          <a:srcRect b="0" l="16667" r="16666" t="0"/>
          <a:stretch/>
        </p:blipFill>
        <p:spPr>
          <a:xfrm>
            <a:off x="2485308" y="3567450"/>
            <a:ext cx="2311846" cy="2311846"/>
          </a:xfrm>
          <a:prstGeom prst="roundRect">
            <a:avLst>
              <a:gd fmla="val 8663" name="adj"/>
            </a:avLst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1277007" y="5702685"/>
            <a:ext cx="4097223" cy="593951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χειρότερη ομάδα!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868491" y="5229042"/>
            <a:ext cx="3106602" cy="814573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Ήταν μια πλάκα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5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id="425" name="Google Shape;425;p25"/>
          <p:cNvPicPr preferRelativeResize="0"/>
          <p:nvPr/>
        </p:nvPicPr>
        <p:blipFill rotWithShape="1">
          <a:blip r:embed="rId3">
            <a:alphaModFix/>
          </a:blip>
          <a:srcRect b="0" l="75308" r="0" t="0"/>
          <a:stretch/>
        </p:blipFill>
        <p:spPr>
          <a:xfrm>
            <a:off x="3749568" y="522925"/>
            <a:ext cx="1604460" cy="148117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5"/>
          <p:cNvSpPr txBox="1"/>
          <p:nvPr/>
        </p:nvSpPr>
        <p:spPr>
          <a:xfrm>
            <a:off x="4081806" y="2073302"/>
            <a:ext cx="4888699" cy="3757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Είμαστε όλοι διαφορετικοί και δεν θα έχουν όλοι την ίδια γνώμη.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ΣΤΑΜΑΤΗΣΤΕ και ΣΚΕΦΤΕΙΤΕ προτού απαντήσετε σε ένα σχόλιο που σας θυμώνει.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football players on a field&#10;&#10;Description automatically generated" id="427" name="Google Shape;427;p25"/>
          <p:cNvPicPr preferRelativeResize="0"/>
          <p:nvPr/>
        </p:nvPicPr>
        <p:blipFill rotWithShape="1">
          <a:blip r:embed="rId4">
            <a:alphaModFix/>
          </a:blip>
          <a:srcRect b="0" l="16667" r="16666" t="0"/>
          <a:stretch/>
        </p:blipFill>
        <p:spPr>
          <a:xfrm>
            <a:off x="857281" y="2073302"/>
            <a:ext cx="2311846" cy="2311846"/>
          </a:xfrm>
          <a:prstGeom prst="roundRect">
            <a:avLst>
              <a:gd fmla="val 8663" name="adj"/>
            </a:avLst>
          </a:prstGeom>
          <a:noFill/>
          <a:ln>
            <a:noFill/>
          </a:ln>
        </p:spPr>
      </p:pic>
      <p:sp>
        <p:nvSpPr>
          <p:cNvPr id="428" name="Google Shape;428;p25"/>
          <p:cNvSpPr/>
          <p:nvPr/>
        </p:nvSpPr>
        <p:spPr>
          <a:xfrm>
            <a:off x="103814" y="4208537"/>
            <a:ext cx="3642389" cy="593951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χειρότερη ομάδα!</a:t>
            </a:r>
            <a:endParaRPr sz="1000"/>
          </a:p>
        </p:txBody>
      </p:sp>
      <p:sp>
        <p:nvSpPr>
          <p:cNvPr id="429" name="Google Shape;429;p25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5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id="440" name="Google Shape;440;p26"/>
          <p:cNvPicPr preferRelativeResize="0"/>
          <p:nvPr/>
        </p:nvPicPr>
        <p:blipFill rotWithShape="1">
          <a:blip r:embed="rId3">
            <a:alphaModFix/>
          </a:blip>
          <a:srcRect b="0" l="75308" r="0" t="0"/>
          <a:stretch/>
        </p:blipFill>
        <p:spPr>
          <a:xfrm>
            <a:off x="3769770" y="418488"/>
            <a:ext cx="1604460" cy="1481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26"/>
          <p:cNvGrpSpPr/>
          <p:nvPr/>
        </p:nvGrpSpPr>
        <p:grpSpPr>
          <a:xfrm>
            <a:off x="280572" y="1808157"/>
            <a:ext cx="2674827" cy="3140915"/>
            <a:chOff x="2828097" y="904537"/>
            <a:chExt cx="3642091" cy="4276724"/>
          </a:xfrm>
        </p:grpSpPr>
        <p:pic>
          <p:nvPicPr>
            <p:cNvPr descr="A close up of a bird&#10;&#10;Description automatically generated" id="442" name="Google Shape;44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8097" y="904537"/>
              <a:ext cx="3642091" cy="4276724"/>
            </a:xfrm>
            <a:prstGeom prst="roundRect">
              <a:avLst>
                <a:gd fmla="val 9255" name="adj"/>
              </a:avLst>
            </a:prstGeom>
            <a:noFill/>
            <a:ln>
              <a:noFill/>
            </a:ln>
          </p:spPr>
        </p:pic>
        <p:sp>
          <p:nvSpPr>
            <p:cNvPr id="443" name="Google Shape;443;p26"/>
            <p:cNvSpPr txBox="1"/>
            <p:nvPr/>
          </p:nvSpPr>
          <p:spPr>
            <a:xfrm>
              <a:off x="2886160" y="4468836"/>
              <a:ext cx="3340462" cy="712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800">
                  <a:solidFill>
                    <a:schemeClr val="lt1"/>
                  </a:solidFill>
                  <a:latin typeface="Impact"/>
                  <a:ea typeface="Impact"/>
                  <a:cs typeface="Impact"/>
                  <a:sym typeface="Impact"/>
                </a:rPr>
                <a:t>ΒΛΕΠΩ ΕΝΑ ΦΙΔΙ</a:t>
              </a:r>
              <a:endParaRPr b="1" sz="28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444" name="Google Shape;444;p26"/>
          <p:cNvSpPr txBox="1"/>
          <p:nvPr/>
        </p:nvSpPr>
        <p:spPr>
          <a:xfrm>
            <a:off x="3190973" y="2188872"/>
            <a:ext cx="5779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να είσαι καλός φίλος δεν περιλαμβάνει το να εμπλέκεσαι σε διαδικτυακές διαφωνίες.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6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6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7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id="456" name="Google Shape;456;p27"/>
          <p:cNvPicPr preferRelativeResize="0"/>
          <p:nvPr/>
        </p:nvPicPr>
        <p:blipFill rotWithShape="1">
          <a:blip r:embed="rId3">
            <a:alphaModFix/>
          </a:blip>
          <a:srcRect b="0" l="75308" r="0" t="0"/>
          <a:stretch/>
        </p:blipFill>
        <p:spPr>
          <a:xfrm>
            <a:off x="3821197" y="470731"/>
            <a:ext cx="1604460" cy="1481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7"/>
          <p:cNvGrpSpPr/>
          <p:nvPr/>
        </p:nvGrpSpPr>
        <p:grpSpPr>
          <a:xfrm>
            <a:off x="173495" y="2520258"/>
            <a:ext cx="3879907" cy="908742"/>
            <a:chOff x="5362736" y="4019519"/>
            <a:chExt cx="5766921" cy="1350713"/>
          </a:xfrm>
        </p:grpSpPr>
        <p:sp>
          <p:nvSpPr>
            <p:cNvPr id="458" name="Google Shape;458;p27"/>
            <p:cNvSpPr/>
            <p:nvPr/>
          </p:nvSpPr>
          <p:spPr>
            <a:xfrm>
              <a:off x="5362736" y="4019519"/>
              <a:ext cx="5766921" cy="1350713"/>
            </a:xfrm>
            <a:prstGeom prst="roundRect">
              <a:avLst>
                <a:gd fmla="val 16667" name="adj"/>
              </a:avLst>
            </a:prstGeom>
            <a:solidFill>
              <a:srgbClr val="508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Γιασμίν &amp; Ντάνι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hape&#10;&#10;Description automatically generated" id="459" name="Google Shape;45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89626" y="4363239"/>
              <a:ext cx="731779" cy="7317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27"/>
          <p:cNvSpPr/>
          <p:nvPr/>
        </p:nvSpPr>
        <p:spPr>
          <a:xfrm>
            <a:off x="946800" y="3660250"/>
            <a:ext cx="3106602" cy="814573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was a joke</a:t>
            </a:r>
            <a:endParaRPr/>
          </a:p>
        </p:txBody>
      </p:sp>
      <p:sp>
        <p:nvSpPr>
          <p:cNvPr id="461" name="Google Shape;461;p27"/>
          <p:cNvSpPr txBox="1"/>
          <p:nvPr/>
        </p:nvSpPr>
        <p:spPr>
          <a:xfrm>
            <a:off x="4504775" y="1951903"/>
            <a:ext cx="4639225" cy="4816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Σκεφτείτε τα συναισθήματα των άλλων πριν μοιραστείτε κάτι στο διαδίκτυο.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Πάντα να ρωτάτε προτού μοιραστείτε κάτι για κάποιον άλλο στο διαδίκτυο για να αποφύγετε να εκνευριστεί ή να ντροπιαστεί.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Ζητήστε συγγνώμη εάν αναστατώσατε κατά λάθος έναν φίλο στο διαδίκτυο.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8"/>
          <p:cNvGrpSpPr/>
          <p:nvPr/>
        </p:nvGrpSpPr>
        <p:grpSpPr>
          <a:xfrm>
            <a:off x="4143080" y="4095946"/>
            <a:ext cx="744718" cy="520672"/>
            <a:chOff x="4143080" y="4095946"/>
            <a:chExt cx="744718" cy="520672"/>
          </a:xfrm>
        </p:grpSpPr>
        <p:sp>
          <p:nvSpPr>
            <p:cNvPr id="471" name="Google Shape;471;p28"/>
            <p:cNvSpPr/>
            <p:nvPr/>
          </p:nvSpPr>
          <p:spPr>
            <a:xfrm>
              <a:off x="4143080" y="4095946"/>
              <a:ext cx="744718" cy="4194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4213783" y="4197125"/>
              <a:ext cx="221528" cy="4194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8"/>
          <p:cNvSpPr/>
          <p:nvPr/>
        </p:nvSpPr>
        <p:spPr>
          <a:xfrm>
            <a:off x="1870797" y="138264"/>
            <a:ext cx="3102251" cy="1132612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8"/>
          <p:cNvSpPr/>
          <p:nvPr/>
        </p:nvSpPr>
        <p:spPr>
          <a:xfrm>
            <a:off x="0" y="138262"/>
            <a:ext cx="4002223" cy="1132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278225" y="236415"/>
            <a:ext cx="3897849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Μην ξεχνάς!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8"/>
          <p:cNvSpPr txBox="1"/>
          <p:nvPr/>
        </p:nvSpPr>
        <p:spPr>
          <a:xfrm>
            <a:off x="589058" y="1724392"/>
            <a:ext cx="796588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Πάντα να μιλάς σε έναν έμπιστο ενήλικα εάν κάποιος σε στενοχωρήσει στο διαδίκτυο.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477" name="Google Shape;477;p28"/>
          <p:cNvPicPr preferRelativeResize="0"/>
          <p:nvPr/>
        </p:nvPicPr>
        <p:blipFill rotWithShape="1">
          <a:blip r:embed="rId3">
            <a:alphaModFix/>
          </a:blip>
          <a:srcRect b="13883" l="12371" r="55325" t="42130"/>
          <a:stretch/>
        </p:blipFill>
        <p:spPr>
          <a:xfrm>
            <a:off x="3228680" y="4873657"/>
            <a:ext cx="1107650" cy="1508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478" name="Google Shape;478;p28"/>
          <p:cNvPicPr preferRelativeResize="0"/>
          <p:nvPr/>
        </p:nvPicPr>
        <p:blipFill rotWithShape="1">
          <a:blip r:embed="rId4">
            <a:alphaModFix/>
          </a:blip>
          <a:srcRect b="13883" l="12371" r="55325" t="42130"/>
          <a:stretch/>
        </p:blipFill>
        <p:spPr>
          <a:xfrm>
            <a:off x="4930218" y="4559403"/>
            <a:ext cx="1338430" cy="1822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479" name="Google Shape;479;p28"/>
          <p:cNvPicPr preferRelativeResize="0"/>
          <p:nvPr/>
        </p:nvPicPr>
        <p:blipFill rotWithShape="1">
          <a:blip r:embed="rId5">
            <a:alphaModFix/>
          </a:blip>
          <a:srcRect b="56678" l="34761" r="34172" t="13218"/>
          <a:stretch/>
        </p:blipFill>
        <p:spPr>
          <a:xfrm>
            <a:off x="4002223" y="3898639"/>
            <a:ext cx="1065228" cy="103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group of football players on a field&#10;&#10;Description automatically generated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2304377" y="1130368"/>
            <a:ext cx="4535246" cy="4535246"/>
          </a:xfrm>
          <a:prstGeom prst="roundRect">
            <a:avLst>
              <a:gd fmla="val 8663" name="adj"/>
            </a:avLst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613507" y="5303074"/>
            <a:ext cx="3916986" cy="1036320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ΚΑΛΥΤΕΡΗ ΟΜΑΔΑ ΤΟΥ ΚΟΣΜΟΥ!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group of football players on a field&#10;&#10;Description automatically generated"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16667" r="16666" t="0"/>
          <a:stretch/>
        </p:blipFill>
        <p:spPr>
          <a:xfrm>
            <a:off x="346917" y="1291192"/>
            <a:ext cx="3694356" cy="3694356"/>
          </a:xfrm>
          <a:prstGeom prst="roundRect">
            <a:avLst>
              <a:gd fmla="val 8663" name="adj"/>
            </a:avLst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4623923" y="1384027"/>
            <a:ext cx="3757311" cy="1036320"/>
          </a:xfrm>
          <a:prstGeom prst="roundRect">
            <a:avLst>
              <a:gd fmla="val 16667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Φανταστικό παιχνίδι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23923" y="3941989"/>
            <a:ext cx="3757311" cy="103632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Τι γκολ!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23923" y="2663008"/>
            <a:ext cx="3757311" cy="1036320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Τέλεια!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23923" y="5220970"/>
            <a:ext cx="3757311" cy="103632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Υπέροχη φωτογραφία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502920" y="2765470"/>
            <a:ext cx="8138160" cy="1327059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χειρότερη ομάδα!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777240" y="1566580"/>
            <a:ext cx="4663440" cy="1036320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Απλώς ζηλεύεις επειδή κέρδισε η ομάδα μου.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4038357" y="2715824"/>
            <a:ext cx="4663440" cy="10363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Όχι. Απλώς θεωρώ ότι δεν έπρεπε να κερδίσουν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777240" y="3865068"/>
            <a:ext cx="4663440" cy="1036320"/>
          </a:xfrm>
          <a:prstGeom prst="roundRect">
            <a:avLst>
              <a:gd fmla="val 16667" name="adj"/>
            </a:avLst>
          </a:prstGeom>
          <a:solidFill>
            <a:srgbClr val="508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Ναι θα έπρεπε. Ήταν υπέροχοι.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038357" y="5014312"/>
            <a:ext cx="4663440" cy="10363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Δεν ξέρουν καν πώς να κλωτσήσουν την μπάλα 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pic>
        <p:nvPicPr>
          <p:cNvPr descr="A person posing for the camera&#10;&#10;Description automatically generated" id="167" name="Google Shape;167;p7"/>
          <p:cNvPicPr preferRelativeResize="0"/>
          <p:nvPr/>
        </p:nvPicPr>
        <p:blipFill rotWithShape="1">
          <a:blip r:embed="rId3">
            <a:alphaModFix/>
          </a:blip>
          <a:srcRect b="39117" l="34733" r="27369" t="-1"/>
          <a:stretch/>
        </p:blipFill>
        <p:spPr>
          <a:xfrm>
            <a:off x="3317457" y="841494"/>
            <a:ext cx="2509086" cy="2752391"/>
          </a:xfrm>
          <a:prstGeom prst="roundRect">
            <a:avLst>
              <a:gd fmla="val 14243" name="adj"/>
            </a:avLst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830679" y="4001392"/>
            <a:ext cx="7482642" cy="243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Περνάμε σε σένα!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θα πρέπει να κάνει στη συνέχεια η Τζεν;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1657400" y="3278974"/>
            <a:ext cx="6842700" cy="11100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απαντήσει ενώ είναι θυμωμένη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3524">
            <a:off x="796606" y="1529979"/>
            <a:ext cx="1393426" cy="139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981038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199010" y="182659"/>
            <a:ext cx="364238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Jen’s Story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657395" y="3336149"/>
            <a:ext cx="6842700" cy="1038600"/>
          </a:xfrm>
          <a:prstGeom prst="roundRect">
            <a:avLst>
              <a:gd fmla="val 16667" name="adj"/>
            </a:avLst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Αν η Τζεν δεν απαντήσει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73521">
            <a:off x="968056" y="1730004"/>
            <a:ext cx="1393428" cy="139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/>
          <p:nvPr/>
        </p:nvSpPr>
        <p:spPr>
          <a:xfrm>
            <a:off x="981038" y="245702"/>
            <a:ext cx="3590962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-1" y="245701"/>
            <a:ext cx="2311273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90093" y="141314"/>
            <a:ext cx="5429630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ιστορία της Τζεν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2019-10-29T11:27:17Z</dcterms:created>
  <dc:creator>Kate Edwards</dc:creator>
</cp:coreProperties>
</file>