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y4ad0iaUxeKrJzOn2ufOT/YfX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BC486">
              <a:alpha val="3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259782">
            <a:off x="7507979" y="-2185810"/>
            <a:ext cx="3813080" cy="379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746106" y="5025414"/>
            <a:ext cx="3813080" cy="37984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childnet.com/star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830678" y="2742369"/>
            <a:ext cx="7482642" cy="139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Θετική χρήση της τεχνολογίας και του διαδικτύου </a:t>
            </a:r>
            <a:endParaRPr sz="4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180479" y="1577994"/>
            <a:ext cx="2593980" cy="56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911" y="409146"/>
            <a:ext cx="4512176" cy="102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711" y="6153982"/>
            <a:ext cx="1765309" cy="4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2315911" y="4138777"/>
            <a:ext cx="4788619" cy="84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childnet.com/star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89919" y="6110562"/>
            <a:ext cx="1528402" cy="53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1994" y="6099725"/>
            <a:ext cx="1215388" cy="53769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275717" y="5377990"/>
            <a:ext cx="2682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Μετάφραση: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4532" y="4632509"/>
            <a:ext cx="3304985" cy="185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/>
          <p:nvPr/>
        </p:nvSpPr>
        <p:spPr>
          <a:xfrm>
            <a:off x="7463551" y="3969488"/>
            <a:ext cx="1410613" cy="1410613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F1E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9976" y="4114209"/>
            <a:ext cx="1167674" cy="116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0"/>
          <p:cNvSpPr/>
          <p:nvPr/>
        </p:nvSpPr>
        <p:spPr>
          <a:xfrm>
            <a:off x="4157272" y="138264"/>
            <a:ext cx="3102251" cy="1132612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0" y="138262"/>
            <a:ext cx="5416446" cy="11326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278225" y="236415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 ή Αρνητικό;</a:t>
            </a:r>
            <a:endParaRPr/>
          </a:p>
        </p:txBody>
      </p:sp>
      <p:sp>
        <p:nvSpPr>
          <p:cNvPr id="261" name="Google Shape;261;p10"/>
          <p:cNvSpPr txBox="1"/>
          <p:nvPr/>
        </p:nvSpPr>
        <p:spPr>
          <a:xfrm>
            <a:off x="1642882" y="1790704"/>
            <a:ext cx="6922151" cy="146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Πώς αισθάνθηκαν οι άνθρωποι με τα </a:t>
            </a:r>
            <a:r>
              <a:rPr lang="el-GR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θετικά</a:t>
            </a:r>
            <a:r>
              <a:rPr lang="el-G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παραδείγματα;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10"/>
          <p:cNvGrpSpPr/>
          <p:nvPr/>
        </p:nvGrpSpPr>
        <p:grpSpPr>
          <a:xfrm>
            <a:off x="349262" y="1651698"/>
            <a:ext cx="1410613" cy="1410613"/>
            <a:chOff x="349262" y="1651698"/>
            <a:chExt cx="1410613" cy="1410613"/>
          </a:xfrm>
        </p:grpSpPr>
        <p:sp>
          <p:nvSpPr>
            <p:cNvPr id="263" name="Google Shape;263;p10"/>
            <p:cNvSpPr/>
            <p:nvPr/>
          </p:nvSpPr>
          <p:spPr>
            <a:xfrm>
              <a:off x="349262" y="1651698"/>
              <a:ext cx="1410613" cy="1410613"/>
            </a:xfrm>
            <a:prstGeom prst="ellipse">
              <a:avLst/>
            </a:prstGeom>
            <a:solidFill>
              <a:schemeClr val="lt1"/>
            </a:solidFill>
            <a:ln w="76200" cap="flat" cmpd="sng">
              <a:solidFill>
                <a:srgbClr val="5C913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4" name="Google Shape;264;p10" descr="A picture containing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3181" y="1785617"/>
              <a:ext cx="1142773" cy="11427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5" name="Google Shape;265;p10"/>
          <p:cNvSpPr txBox="1"/>
          <p:nvPr/>
        </p:nvSpPr>
        <p:spPr>
          <a:xfrm>
            <a:off x="481018" y="3969488"/>
            <a:ext cx="6922151" cy="146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l-G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Πώς αισθάνθηκαν με τα </a:t>
            </a:r>
            <a:r>
              <a:rPr lang="el-GR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αρνητικά</a:t>
            </a:r>
            <a:r>
              <a:rPr lang="el-G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παραδείγματα;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/>
          <p:nvPr/>
        </p:nvSpPr>
        <p:spPr>
          <a:xfrm>
            <a:off x="1524337" y="138264"/>
            <a:ext cx="3102251" cy="1132612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0" y="138262"/>
            <a:ext cx="4002223" cy="11326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278225" y="236415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Πρόκληση…</a:t>
            </a:r>
            <a:endParaRPr/>
          </a:p>
        </p:txBody>
      </p:sp>
      <p:sp>
        <p:nvSpPr>
          <p:cNvPr id="273" name="Google Shape;273;p11"/>
          <p:cNvSpPr txBox="1"/>
          <p:nvPr/>
        </p:nvSpPr>
        <p:spPr>
          <a:xfrm>
            <a:off x="678719" y="1519099"/>
            <a:ext cx="5894439" cy="321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μπορείς να κάνεις χρήση της τεχνολογίας και του διαδικτύου για </a:t>
            </a:r>
            <a:r>
              <a:rPr lang="el-GR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καλό σκοπό</a:t>
            </a:r>
            <a:r>
              <a:rPr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1" descr="A picture containing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7069" t="17094" r="27861" b="16283"/>
          <a:stretch/>
        </p:blipFill>
        <p:spPr>
          <a:xfrm rot="714706">
            <a:off x="7150850" y="2099121"/>
            <a:ext cx="1151204" cy="170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 descr="A sign in the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8966" y="4254869"/>
            <a:ext cx="2536841" cy="253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 descr="A sign in the dar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8569" y="4599912"/>
            <a:ext cx="1846757" cy="184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 descr="A picture containing dar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96764">
            <a:off x="7322301" y="4646346"/>
            <a:ext cx="1683540" cy="168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1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913338">
            <a:off x="756316" y="4883657"/>
            <a:ext cx="1369627" cy="136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 descr="A picture containing 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27314" t="15785" r="27532" b="15784"/>
          <a:stretch/>
        </p:blipFill>
        <p:spPr>
          <a:xfrm rot="422031">
            <a:off x="5925790" y="4801340"/>
            <a:ext cx="1012427" cy="153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3193505" y="215774"/>
            <a:ext cx="3444875" cy="171332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215771"/>
            <a:ext cx="5085108" cy="17141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38252" y="233634"/>
            <a:ext cx="6167543" cy="163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Θετική και Αρνητική χρήση του διαδικτύου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36006" y="2056842"/>
            <a:ext cx="847198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διαδίκτυο μπορεί να χρησιμοποιηθεί με πολλούς διαφορετικούς τρόπους.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sign in the d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4801" t="23181" r="14641" b="25300"/>
          <a:stretch/>
        </p:blipFill>
        <p:spPr>
          <a:xfrm>
            <a:off x="3441212" y="3045945"/>
            <a:ext cx="2261575" cy="165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610" y="2895980"/>
            <a:ext cx="1485868" cy="1485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2521" y="2853151"/>
            <a:ext cx="1571526" cy="157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455803" y="4381848"/>
            <a:ext cx="2985409" cy="188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Ορισμένοι τρόποι είναι ‘</a:t>
            </a:r>
            <a:r>
              <a:rPr lang="el-G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θετικοί</a:t>
            </a: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Που σημαίνει ότι είναι καλοί.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870665" y="4424677"/>
            <a:ext cx="2985409" cy="188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Ορισμένοι τρόποι είναι‘</a:t>
            </a:r>
            <a:r>
              <a:rPr lang="el-G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αρνητικοί</a:t>
            </a: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Που σημαίνει ότι είναι κακοί.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4157272" y="138264"/>
            <a:ext cx="3102251" cy="1132612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0" y="138262"/>
            <a:ext cx="5416446" cy="11326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78225" y="236415"/>
            <a:ext cx="6502325" cy="9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 ή Αρνητικό;</a:t>
            </a:r>
            <a:endParaRPr sz="5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90870" y="2509329"/>
            <a:ext cx="8762260" cy="146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l-G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πιστεύεις ότι κάνει κάτι στο διαδίκτυο </a:t>
            </a:r>
            <a:r>
              <a:rPr lang="el-GR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θετικό</a:t>
            </a:r>
            <a:r>
              <a:rPr lang="el-G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ή </a:t>
            </a:r>
            <a:r>
              <a:rPr lang="el-GR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αρνητικό;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 descr="A picture containing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32241">
            <a:off x="1671020" y="1431955"/>
            <a:ext cx="1071045" cy="107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A picture containing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36294">
            <a:off x="7757767" y="4529735"/>
            <a:ext cx="1071045" cy="107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 descr="A sign in the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4801" t="23181" r="14641" b="25300"/>
          <a:stretch/>
        </p:blipFill>
        <p:spPr>
          <a:xfrm rot="-902305">
            <a:off x="1254278" y="4479577"/>
            <a:ext cx="1294029" cy="94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45884">
            <a:off x="6852186" y="1088428"/>
            <a:ext cx="1218026" cy="121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961029" y="5656414"/>
            <a:ext cx="7110400" cy="71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Ας δούμε κάποια παραδείγματα…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 descr="A picture containing 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8370">
            <a:off x="4336905" y="3747010"/>
            <a:ext cx="1608365" cy="1608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286958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-2" y="245701"/>
            <a:ext cx="4268734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99009" y="182659"/>
            <a:ext cx="4134051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 ή Αρνητικό;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79103" y="1252875"/>
            <a:ext cx="4391370" cy="364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Ησαΐας θέλει να κάνει κάτι ωραίο για την Ημέρα της Μητέρας.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τη βοήθεια του μπαμπά του, ο Ησαΐας χρησιμοποιεί έναν ιστότοπο για να φτιάξει μια κάρτα για τη μαμά του.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Της παραγγέλνει και μερικά λουλούδια.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332421">
            <a:off x="6584575" y="1350486"/>
            <a:ext cx="1901573" cy="190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23703">
            <a:off x="4484741" y="757598"/>
            <a:ext cx="2164233" cy="216423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5399093" y="3751209"/>
            <a:ext cx="2274513" cy="658835"/>
          </a:xfrm>
          <a:prstGeom prst="rect">
            <a:avLst/>
          </a:prstGeom>
          <a:solidFill>
            <a:srgbClr val="5C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821831" y="3716528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746653" y="3569180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5C91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805" y="3661844"/>
            <a:ext cx="837563" cy="83756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5780520" y="4380251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628843" y="5014864"/>
            <a:ext cx="2132069" cy="658835"/>
          </a:xfrm>
          <a:prstGeom prst="rect">
            <a:avLst/>
          </a:prstGeom>
          <a:solidFill>
            <a:srgbClr val="CF1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5725337" y="4980183"/>
            <a:ext cx="1925294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Αρνητικό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7606979" y="4842025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F1E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619402" y="5039086"/>
            <a:ext cx="49315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5504871" y="5811857"/>
            <a:ext cx="2591566" cy="9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Γιατί;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6090" y="4931052"/>
            <a:ext cx="855814" cy="85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286958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-2" y="245701"/>
            <a:ext cx="4268734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199009" y="182659"/>
            <a:ext cx="4134051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 ή Αρνητικό;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341453" y="1160365"/>
            <a:ext cx="4342573" cy="364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Μία έχει ακούσει ότι η φίλη της η Τάμι μιλούσε για εκείνη πίσω από την πλάτη της.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Μία είναι πολύ θυμωμένη γι' αυτό.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Αποφασίζει να στείλει άσχημα μηνύματα στην Τάμι στο WhatsApp.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5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639" t="18343" r="18349" b="16443"/>
          <a:stretch/>
        </p:blipFill>
        <p:spPr>
          <a:xfrm rot="-432632">
            <a:off x="5261098" y="698175"/>
            <a:ext cx="1250128" cy="131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64866">
            <a:off x="6767163" y="1820488"/>
            <a:ext cx="1182183" cy="1354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>
            <a:off x="5399093" y="3751209"/>
            <a:ext cx="2274513" cy="658835"/>
          </a:xfrm>
          <a:prstGeom prst="rect">
            <a:avLst/>
          </a:prstGeom>
          <a:solidFill>
            <a:srgbClr val="5C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5821831" y="3716528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4746653" y="3569180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5C91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805" y="3661844"/>
            <a:ext cx="837563" cy="8375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5780520" y="4380251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5628843" y="5014864"/>
            <a:ext cx="2132069" cy="658835"/>
          </a:xfrm>
          <a:prstGeom prst="rect">
            <a:avLst/>
          </a:prstGeom>
          <a:solidFill>
            <a:srgbClr val="CF1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5725337" y="4980183"/>
            <a:ext cx="1925294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Αρνητικό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7606979" y="4842025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F1E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8619402" y="5039086"/>
            <a:ext cx="49315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5504871" y="5811857"/>
            <a:ext cx="2591566" cy="9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Γιατί;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6090" y="4931052"/>
            <a:ext cx="855814" cy="85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/>
          <p:nvPr/>
        </p:nvSpPr>
        <p:spPr>
          <a:xfrm>
            <a:off x="286958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-2" y="245701"/>
            <a:ext cx="4268734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199009" y="182659"/>
            <a:ext cx="4134051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 ή Αρνητικό;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378172" y="961778"/>
            <a:ext cx="4327172" cy="364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Άμριτ μαθαίνει για μια φιλανθρωπική οργάνωση στο σχολείο.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Συμπάσχει πολύ με αυτό που προσπαθούν να κάνουν.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Αποφασίζει να τους δωρίσει χρήματα στον ιστότοπό τους και να μοιραστεί τον ιστότοπό τους στη σελίδα του στο Facebook.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 rot="-474142">
            <a:off x="5049700" y="877484"/>
            <a:ext cx="1461639" cy="1355518"/>
            <a:chOff x="5049700" y="877484"/>
            <a:chExt cx="1461639" cy="1355518"/>
          </a:xfrm>
        </p:grpSpPr>
        <p:pic>
          <p:nvPicPr>
            <p:cNvPr id="175" name="Google Shape;175;p6" descr="A picture containing shap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13633" t="15586" r="13494" b="16831"/>
            <a:stretch/>
          </p:blipFill>
          <p:spPr>
            <a:xfrm>
              <a:off x="5049700" y="877484"/>
              <a:ext cx="1461639" cy="1355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6"/>
            <p:cNvSpPr/>
            <p:nvPr/>
          </p:nvSpPr>
          <p:spPr>
            <a:xfrm>
              <a:off x="6060092" y="1776865"/>
              <a:ext cx="354493" cy="407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£</a:t>
              </a:r>
              <a:endParaRPr/>
            </a:p>
          </p:txBody>
        </p:sp>
      </p:grpSp>
      <p:pic>
        <p:nvPicPr>
          <p:cNvPr id="177" name="Google Shape;177;p6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3520" t="13764" r="13994" b="14861"/>
          <a:stretch/>
        </p:blipFill>
        <p:spPr>
          <a:xfrm rot="283720">
            <a:off x="7009673" y="1828131"/>
            <a:ext cx="1194611" cy="117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/>
          <p:nvPr/>
        </p:nvSpPr>
        <p:spPr>
          <a:xfrm>
            <a:off x="5399093" y="3751209"/>
            <a:ext cx="2274513" cy="658835"/>
          </a:xfrm>
          <a:prstGeom prst="rect">
            <a:avLst/>
          </a:prstGeom>
          <a:solidFill>
            <a:srgbClr val="5C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5821831" y="3716528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4746653" y="3569180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5C91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805" y="3661844"/>
            <a:ext cx="837563" cy="83756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/>
          <p:nvPr/>
        </p:nvSpPr>
        <p:spPr>
          <a:xfrm>
            <a:off x="5780520" y="4380251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5628843" y="5014864"/>
            <a:ext cx="2132069" cy="658835"/>
          </a:xfrm>
          <a:prstGeom prst="rect">
            <a:avLst/>
          </a:prstGeom>
          <a:solidFill>
            <a:srgbClr val="CF1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5725337" y="4980183"/>
            <a:ext cx="1925294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Αρνητικό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7606979" y="4842025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F1E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8619402" y="5039086"/>
            <a:ext cx="49315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5504871" y="5811857"/>
            <a:ext cx="2591566" cy="9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Γιατί;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6090" y="4931052"/>
            <a:ext cx="855814" cy="85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286958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-2" y="245701"/>
            <a:ext cx="4268734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199009" y="182659"/>
            <a:ext cx="4134051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 ή Αρνητικό;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361222" y="904536"/>
            <a:ext cx="4705012" cy="514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Ρίκου και ο φίλος του, ο Τόμι, βρίσκονται σε ένα τρένο μετά από μια κουραστική μέρα.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Τόμι είναι τόσο κουρασμένος που τον πήρε ο ύπνος.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Ρίκου πιστεύει ότι ο Τόμι φαίνεται πραγματικά αστείος, γι' αυτό τραβάει ένα βίντεο και το δημοσιεύει στο διαδίκτυο.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7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0234" t="15522" r="19493" b="15425"/>
          <a:stretch/>
        </p:blipFill>
        <p:spPr>
          <a:xfrm rot="-340738">
            <a:off x="5259200" y="744417"/>
            <a:ext cx="1355286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369" t="20248" r="14042" b="22162"/>
          <a:stretch/>
        </p:blipFill>
        <p:spPr>
          <a:xfrm>
            <a:off x="6940709" y="2015975"/>
            <a:ext cx="1640406" cy="1338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/>
          <p:nvPr/>
        </p:nvSpPr>
        <p:spPr>
          <a:xfrm>
            <a:off x="5399093" y="3751209"/>
            <a:ext cx="2274513" cy="658835"/>
          </a:xfrm>
          <a:prstGeom prst="rect">
            <a:avLst/>
          </a:prstGeom>
          <a:solidFill>
            <a:srgbClr val="5C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5821831" y="3716528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4746653" y="3569180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5C91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805" y="3661844"/>
            <a:ext cx="837563" cy="83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/>
          <p:nvPr/>
        </p:nvSpPr>
        <p:spPr>
          <a:xfrm>
            <a:off x="5780520" y="4380251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5628843" y="5014864"/>
            <a:ext cx="2132069" cy="658835"/>
          </a:xfrm>
          <a:prstGeom prst="rect">
            <a:avLst/>
          </a:prstGeom>
          <a:solidFill>
            <a:srgbClr val="CF1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5725337" y="4980183"/>
            <a:ext cx="1925294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Αρνητικό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7606979" y="4842025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F1E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8619402" y="5039086"/>
            <a:ext cx="49315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5504871" y="5811857"/>
            <a:ext cx="2591566" cy="9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Γιατί;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6090" y="4931052"/>
            <a:ext cx="855814" cy="85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286958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-2" y="245701"/>
            <a:ext cx="4268734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199009" y="182659"/>
            <a:ext cx="4134051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 ή Αρνητικό;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406400" y="1141758"/>
            <a:ext cx="4250833" cy="514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Μέγκαν πιστεύει ότι θα ήταν αστείο να κάνει έναν ψεύτικο λογαριασμό στο Instagram της φίλης της, Χάνα.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Δημοσιεύει πολλές αστείες φωτογραφίες που έχει από τη Χάνα και στέλνει μηνύματα σε άλλους μαθητές από το σχολείο τους.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8" descr="A sign in front of a stere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04153">
            <a:off x="4832372" y="523622"/>
            <a:ext cx="1918021" cy="191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 descr="A picture containing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273" t="19810" r="22316" b="22777"/>
          <a:stretch/>
        </p:blipFill>
        <p:spPr>
          <a:xfrm rot="532559">
            <a:off x="6690284" y="1762352"/>
            <a:ext cx="1442822" cy="141812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/>
          <p:nvPr/>
        </p:nvSpPr>
        <p:spPr>
          <a:xfrm>
            <a:off x="5399093" y="3751209"/>
            <a:ext cx="2274513" cy="658835"/>
          </a:xfrm>
          <a:prstGeom prst="rect">
            <a:avLst/>
          </a:prstGeom>
          <a:solidFill>
            <a:srgbClr val="5C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5821831" y="3716528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4746653" y="3569180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5C91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805" y="3661844"/>
            <a:ext cx="837563" cy="83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/>
          <p:nvPr/>
        </p:nvSpPr>
        <p:spPr>
          <a:xfrm>
            <a:off x="5780520" y="4380251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5628843" y="5014864"/>
            <a:ext cx="2132069" cy="658835"/>
          </a:xfrm>
          <a:prstGeom prst="rect">
            <a:avLst/>
          </a:prstGeom>
          <a:solidFill>
            <a:srgbClr val="CF1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5682368" y="4980183"/>
            <a:ext cx="1968263" cy="68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Αρνητικό</a:t>
            </a: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7606979" y="4842025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F1E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8619402" y="5039086"/>
            <a:ext cx="49315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5504871" y="5811857"/>
            <a:ext cx="2591566" cy="9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Γιατί;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6090" y="4931052"/>
            <a:ext cx="855814" cy="85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/>
          <p:nvPr/>
        </p:nvSpPr>
        <p:spPr>
          <a:xfrm>
            <a:off x="286958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-2" y="245701"/>
            <a:ext cx="4268734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99009" y="182659"/>
            <a:ext cx="4134051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 ή Αρνητικό;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403637" y="1132281"/>
            <a:ext cx="4311829" cy="465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Κάλβιν αγόρασε πρόσφατα μερικά αυτοκόλλητα για το ποδήλατό του από ένα μικρό κατάστημα κοντά στο μέρος που μένει.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Είναι πολύ ευχαριστημένος και αποφασίζει να αφήσει μια κριτική στον ιστότοπό για να δείξει πόσο του αρέσουν.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9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5403" t="26174" r="14820" b="26854"/>
          <a:stretch/>
        </p:blipFill>
        <p:spPr>
          <a:xfrm rot="-667228">
            <a:off x="5043488" y="862419"/>
            <a:ext cx="1732307" cy="116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4945" t="20340" r="12506" b="21198"/>
          <a:stretch/>
        </p:blipFill>
        <p:spPr>
          <a:xfrm rot="436239">
            <a:off x="6972582" y="1916105"/>
            <a:ext cx="1477577" cy="119068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/>
          <p:nvPr/>
        </p:nvSpPr>
        <p:spPr>
          <a:xfrm>
            <a:off x="5399093" y="3751209"/>
            <a:ext cx="2274513" cy="658835"/>
          </a:xfrm>
          <a:prstGeom prst="rect">
            <a:avLst/>
          </a:prstGeom>
          <a:solidFill>
            <a:srgbClr val="5C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5821831" y="3716528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Θετικό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4746653" y="3569180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5C91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805" y="3661844"/>
            <a:ext cx="837563" cy="83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9"/>
          <p:cNvSpPr/>
          <p:nvPr/>
        </p:nvSpPr>
        <p:spPr>
          <a:xfrm>
            <a:off x="5780520" y="4380251"/>
            <a:ext cx="173230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5628843" y="5014864"/>
            <a:ext cx="2132069" cy="658835"/>
          </a:xfrm>
          <a:prstGeom prst="rect">
            <a:avLst/>
          </a:prstGeom>
          <a:solidFill>
            <a:srgbClr val="CF1E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5628843" y="4980183"/>
            <a:ext cx="2021788" cy="68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Αρνητικό</a:t>
            </a: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7606979" y="4842025"/>
            <a:ext cx="1033869" cy="1033869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F1E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8619402" y="5039086"/>
            <a:ext cx="49315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5504871" y="5811857"/>
            <a:ext cx="2591566" cy="94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Γιατί;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6090" y="4931052"/>
            <a:ext cx="855814" cy="85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Προβολή στην οθόνη (4:3)</PresentationFormat>
  <Paragraphs>82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 Edwards</dc:creator>
  <cp:lastModifiedBy>Ευθύμιος Σταμούλης</cp:lastModifiedBy>
  <cp:revision>1</cp:revision>
  <dcterms:created xsi:type="dcterms:W3CDTF">2019-10-29T11:27:17Z</dcterms:created>
  <dcterms:modified xsi:type="dcterms:W3CDTF">2022-10-07T11:57:55Z</dcterms:modified>
</cp:coreProperties>
</file>