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2" r:id="rId2"/>
  </p:sldMasterIdLst>
  <p:notesMasterIdLst>
    <p:notesMasterId r:id="rId5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jduG0Vz9FWPIiEfPnv5ZCXQxxJ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8810BB-45A3-4DB6-A4DD-46DBA91458D5}">
  <a:tblStyle styleId="{A48810BB-45A3-4DB6-A4DD-46DBA91458D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a:t>Benedikte</a:t>
            </a:r>
            <a:endParaRPr/>
          </a:p>
        </p:txBody>
      </p:sp>
      <p:sp>
        <p:nvSpPr>
          <p:cNvPr id="161" name="Google Shape;1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nl-BE"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a:t>Elementen van IO1 worden meegenomen in de implementatie:</a:t>
            </a:r>
            <a:endParaRPr/>
          </a:p>
          <a:p>
            <a:pPr marL="0" lvl="0" indent="0" algn="l" rtl="0">
              <a:spcBef>
                <a:spcPts val="0"/>
              </a:spcBef>
              <a:spcAft>
                <a:spcPts val="0"/>
              </a:spcAft>
              <a:buNone/>
            </a:pPr>
            <a:r>
              <a:rPr lang="nl-BE" sz="1200" i="1">
                <a:solidFill>
                  <a:srgbClr val="222A35"/>
                </a:solidFill>
              </a:rPr>
              <a:t>Componenten rond implementatie</a:t>
            </a:r>
            <a:endParaRPr/>
          </a:p>
          <a:p>
            <a:pPr marL="514350" lvl="0" indent="-514350" algn="l" rtl="0">
              <a:spcBef>
                <a:spcPts val="0"/>
              </a:spcBef>
              <a:spcAft>
                <a:spcPts val="0"/>
              </a:spcAft>
              <a:buClr>
                <a:srgbClr val="222A35"/>
              </a:buClr>
              <a:buSzPts val="1200"/>
              <a:buFont typeface="Calibri"/>
              <a:buAutoNum type="arabicPeriod"/>
            </a:pPr>
            <a:r>
              <a:rPr lang="nl-BE" sz="1200">
                <a:solidFill>
                  <a:srgbClr val="222A35"/>
                </a:solidFill>
              </a:rPr>
              <a:t>SAFE framework</a:t>
            </a:r>
            <a:endParaRPr sz="1200">
              <a:solidFill>
                <a:srgbClr val="222A35"/>
              </a:solidFill>
            </a:endParaRPr>
          </a:p>
          <a:p>
            <a:pPr marL="514350" lvl="0" indent="-514350" algn="l" rtl="0">
              <a:spcBef>
                <a:spcPts val="0"/>
              </a:spcBef>
              <a:spcAft>
                <a:spcPts val="0"/>
              </a:spcAft>
              <a:buClr>
                <a:srgbClr val="222A35"/>
              </a:buClr>
              <a:buSzPts val="1200"/>
              <a:buFont typeface="Calibri"/>
              <a:buAutoNum type="arabicPeriod"/>
            </a:pPr>
            <a:r>
              <a:rPr lang="nl-BE" sz="1200">
                <a:solidFill>
                  <a:srgbClr val="222A35"/>
                </a:solidFill>
              </a:rPr>
              <a:t>Whole school approach</a:t>
            </a:r>
            <a:endParaRPr/>
          </a:p>
          <a:p>
            <a:pPr marL="514350" lvl="0" indent="-514350" algn="l" rtl="0">
              <a:spcBef>
                <a:spcPts val="0"/>
              </a:spcBef>
              <a:spcAft>
                <a:spcPts val="0"/>
              </a:spcAft>
              <a:buClr>
                <a:srgbClr val="222A35"/>
              </a:buClr>
              <a:buSzPts val="1200"/>
              <a:buFont typeface="Calibri"/>
              <a:buAutoNum type="arabicPeriod"/>
            </a:pPr>
            <a:r>
              <a:rPr lang="nl-BE" sz="1200">
                <a:solidFill>
                  <a:srgbClr val="222A35"/>
                </a:solidFill>
              </a:rPr>
              <a:t>Leraar als trainer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nl-BE"/>
              <a:t>Thuiscontext</a:t>
            </a:r>
            <a:endParaRPr/>
          </a:p>
          <a:p>
            <a:pPr marL="0" lvl="0" indent="0" algn="l" rtl="0">
              <a:spcBef>
                <a:spcPts val="0"/>
              </a:spcBef>
              <a:spcAft>
                <a:spcPts val="0"/>
              </a:spcAft>
              <a:buNone/>
            </a:pPr>
            <a:r>
              <a:rPr lang="nl-BE" sz="1200">
                <a:solidFill>
                  <a:srgbClr val="222A35"/>
                </a:solidFill>
              </a:rPr>
              <a:t>Belang van de thuiscontext: wat thuis gebeurt heeft een groot effect op hoe kinderen in de klas komen</a:t>
            </a:r>
            <a:endParaRPr/>
          </a:p>
          <a:p>
            <a:pPr marL="0" lvl="0" indent="0" algn="l" rtl="0">
              <a:spcBef>
                <a:spcPts val="0"/>
              </a:spcBef>
              <a:spcAft>
                <a:spcPts val="0"/>
              </a:spcAft>
              <a:buNone/>
            </a:pPr>
            <a:r>
              <a:rPr lang="nl-BE" sz="1200">
                <a:solidFill>
                  <a:srgbClr val="222A35"/>
                </a:solidFill>
              </a:rPr>
              <a:t>Leerkrachten betrekken: wederzijdse communicatie</a:t>
            </a:r>
            <a:endParaRPr/>
          </a:p>
          <a:p>
            <a:pPr marL="0" lvl="0" indent="0" algn="l" rtl="0">
              <a:spcBef>
                <a:spcPts val="0"/>
              </a:spcBef>
              <a:spcAft>
                <a:spcPts val="0"/>
              </a:spcAft>
              <a:buNone/>
            </a:pPr>
            <a:r>
              <a:rPr lang="nl-BE" sz="1200">
                <a:solidFill>
                  <a:srgbClr val="222A35"/>
                </a:solidFill>
              </a:rPr>
              <a:t>Toegankelijke informatie geven vb. ouders ondersteunen bij huiswerkbegeleiding</a:t>
            </a:r>
            <a:endParaRPr sz="1000"/>
          </a:p>
          <a:p>
            <a:pPr marL="0" lvl="0" indent="0" algn="l" rtl="0">
              <a:spcBef>
                <a:spcPts val="0"/>
              </a:spcBef>
              <a:spcAft>
                <a:spcPts val="0"/>
              </a:spcAft>
              <a:buNone/>
            </a:pPr>
            <a:endParaRPr/>
          </a:p>
        </p:txBody>
      </p:sp>
      <p:sp>
        <p:nvSpPr>
          <p:cNvPr id="204" name="Google Shape;2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nl-BE"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278f60eb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c278f60ebc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c278f60ebc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278f60eb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c278f60ebc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c278f60ebc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sz="1200"/>
              <a:t>Group decisions</a:t>
            </a:r>
            <a:endParaRPr/>
          </a:p>
          <a:p>
            <a:pPr marL="0" lvl="0" indent="0" algn="l" rtl="0">
              <a:spcBef>
                <a:spcPts val="0"/>
              </a:spcBef>
              <a:spcAft>
                <a:spcPts val="0"/>
              </a:spcAft>
              <a:buNone/>
            </a:pPr>
            <a:r>
              <a:rPr lang="nl-BE" sz="1200"/>
              <a:t>How did you work as a group?</a:t>
            </a:r>
            <a:endParaRPr/>
          </a:p>
          <a:p>
            <a:pPr marL="0" lvl="0" indent="0" algn="l" rtl="0">
              <a:spcBef>
                <a:spcPts val="0"/>
              </a:spcBef>
              <a:spcAft>
                <a:spcPts val="0"/>
              </a:spcAft>
              <a:buNone/>
            </a:pPr>
            <a:endParaRPr/>
          </a:p>
        </p:txBody>
      </p:sp>
      <p:sp>
        <p:nvSpPr>
          <p:cNvPr id="568" name="Google Shape;56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c54a3758c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c54a3758c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c54a3758c2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5"/>
        <p:cNvGrpSpPr/>
        <p:nvPr/>
      </p:nvGrpSpPr>
      <p:grpSpPr>
        <a:xfrm>
          <a:off x="0" y="0"/>
          <a:ext cx="0" cy="0"/>
          <a:chOff x="0" y="0"/>
          <a:chExt cx="0" cy="0"/>
        </a:xfrm>
      </p:grpSpPr>
      <p:sp>
        <p:nvSpPr>
          <p:cNvPr id="16" name="Google Shape;16;p6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3"/>
        <p:cNvGrpSpPr/>
        <p:nvPr/>
      </p:nvGrpSpPr>
      <p:grpSpPr>
        <a:xfrm>
          <a:off x="0" y="0"/>
          <a:ext cx="0" cy="0"/>
          <a:chOff x="0" y="0"/>
          <a:chExt cx="0" cy="0"/>
        </a:xfrm>
      </p:grpSpPr>
      <p:sp>
        <p:nvSpPr>
          <p:cNvPr id="54" name="Google Shape;54;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6"/>
        <p:cNvGrpSpPr/>
        <p:nvPr/>
      </p:nvGrpSpPr>
      <p:grpSpPr>
        <a:xfrm>
          <a:off x="0" y="0"/>
          <a:ext cx="0" cy="0"/>
          <a:chOff x="0" y="0"/>
          <a:chExt cx="0" cy="0"/>
        </a:xfrm>
      </p:grpSpPr>
      <p:sp>
        <p:nvSpPr>
          <p:cNvPr id="57" name="Google Shape;57;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7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0"/>
        <p:cNvGrpSpPr/>
        <p:nvPr/>
      </p:nvGrpSpPr>
      <p:grpSpPr>
        <a:xfrm>
          <a:off x="0" y="0"/>
          <a:ext cx="0" cy="0"/>
          <a:chOff x="0" y="0"/>
          <a:chExt cx="0" cy="0"/>
        </a:xfrm>
      </p:grpSpPr>
      <p:sp>
        <p:nvSpPr>
          <p:cNvPr id="61" name="Google Shape;6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63"/>
        <p:cNvGrpSpPr/>
        <p:nvPr/>
      </p:nvGrpSpPr>
      <p:grpSpPr>
        <a:xfrm>
          <a:off x="0" y="0"/>
          <a:ext cx="0" cy="0"/>
          <a:chOff x="0" y="0"/>
          <a:chExt cx="0" cy="0"/>
        </a:xfrm>
      </p:grpSpPr>
      <p:sp>
        <p:nvSpPr>
          <p:cNvPr id="64" name="Google Shape;64;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7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73"/>
        <p:cNvGrpSpPr/>
        <p:nvPr/>
      </p:nvGrpSpPr>
      <p:grpSpPr>
        <a:xfrm>
          <a:off x="0" y="0"/>
          <a:ext cx="0" cy="0"/>
          <a:chOff x="0" y="0"/>
          <a:chExt cx="0" cy="0"/>
        </a:xfrm>
      </p:grpSpPr>
      <p:sp>
        <p:nvSpPr>
          <p:cNvPr id="74" name="Google Shape;74;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6" name="Google Shape;7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19"/>
        <p:cNvGrpSpPr/>
        <p:nvPr/>
      </p:nvGrpSpPr>
      <p:grpSpPr>
        <a:xfrm>
          <a:off x="0" y="0"/>
          <a:ext cx="0" cy="0"/>
          <a:chOff x="0" y="0"/>
          <a:chExt cx="0" cy="0"/>
        </a:xfrm>
      </p:grpSpPr>
      <p:sp>
        <p:nvSpPr>
          <p:cNvPr id="20" name="Google Shape;20;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3"/>
        <p:cNvGrpSpPr/>
        <p:nvPr/>
      </p:nvGrpSpPr>
      <p:grpSpPr>
        <a:xfrm>
          <a:off x="0" y="0"/>
          <a:ext cx="0" cy="0"/>
          <a:chOff x="0" y="0"/>
          <a:chExt cx="0" cy="0"/>
        </a:xfrm>
      </p:grpSpPr>
      <p:sp>
        <p:nvSpPr>
          <p:cNvPr id="24" name="Google Shape;24;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2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28"/>
        <p:cNvGrpSpPr/>
        <p:nvPr/>
      </p:nvGrpSpPr>
      <p:grpSpPr>
        <a:xfrm>
          <a:off x="0" y="0"/>
          <a:ext cx="0" cy="0"/>
          <a:chOff x="0" y="0"/>
          <a:chExt cx="0" cy="0"/>
        </a:xfrm>
      </p:grpSpPr>
      <p:sp>
        <p:nvSpPr>
          <p:cNvPr id="29" name="Google Shape;29;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 name="Google Shape;31;p6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7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7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35" name="Google Shape;35;p7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buClr>
                <a:schemeClr val="dk1"/>
              </a:buClr>
              <a:buSzPts val="1800"/>
              <a:buFont typeface="Calibri"/>
              <a:buNone/>
              <a:defRPr sz="1800">
                <a:solidFill>
                  <a:schemeClr val="dk1"/>
                </a:solidFill>
                <a:latin typeface="Calibri"/>
                <a:ea typeface="Calibri"/>
                <a:cs typeface="Calibri"/>
                <a:sym typeface="Calibri"/>
              </a:defRPr>
            </a:lvl1pPr>
            <a:lvl2pPr marL="0" marR="0" lvl="1" indent="0" algn="l" rtl="0">
              <a:buClr>
                <a:schemeClr val="dk1"/>
              </a:buClr>
              <a:buSzPts val="1800"/>
              <a:buFont typeface="Calibri"/>
              <a:buNone/>
              <a:defRPr sz="1800">
                <a:solidFill>
                  <a:schemeClr val="dk1"/>
                </a:solidFill>
                <a:latin typeface="Calibri"/>
                <a:ea typeface="Calibri"/>
                <a:cs typeface="Calibri"/>
                <a:sym typeface="Calibri"/>
              </a:defRPr>
            </a:lvl2pPr>
            <a:lvl3pPr marL="0" marR="0" lvl="2" indent="0" algn="l" rtl="0">
              <a:buClr>
                <a:schemeClr val="dk1"/>
              </a:buClr>
              <a:buSzPts val="1800"/>
              <a:buFont typeface="Calibri"/>
              <a:buNone/>
              <a:defRPr sz="1800">
                <a:solidFill>
                  <a:schemeClr val="dk1"/>
                </a:solidFill>
                <a:latin typeface="Calibri"/>
                <a:ea typeface="Calibri"/>
                <a:cs typeface="Calibri"/>
                <a:sym typeface="Calibri"/>
              </a:defRPr>
            </a:lvl3pPr>
            <a:lvl4pPr marL="0" marR="0" lvl="3" indent="0" algn="l" rtl="0">
              <a:buClr>
                <a:schemeClr val="dk1"/>
              </a:buClr>
              <a:buSzPts val="1800"/>
              <a:buFont typeface="Calibri"/>
              <a:buNone/>
              <a:defRPr sz="1800">
                <a:solidFill>
                  <a:schemeClr val="dk1"/>
                </a:solidFill>
                <a:latin typeface="Calibri"/>
                <a:ea typeface="Calibri"/>
                <a:cs typeface="Calibri"/>
                <a:sym typeface="Calibri"/>
              </a:defRPr>
            </a:lvl4pPr>
            <a:lvl5pPr marL="0" marR="0" lvl="4" indent="0" algn="l" rtl="0">
              <a:buClr>
                <a:schemeClr val="dk1"/>
              </a:buClr>
              <a:buSzPts val="1800"/>
              <a:buFont typeface="Calibri"/>
              <a:buNone/>
              <a:defRPr sz="1800">
                <a:solidFill>
                  <a:schemeClr val="dk1"/>
                </a:solidFill>
                <a:latin typeface="Calibri"/>
                <a:ea typeface="Calibri"/>
                <a:cs typeface="Calibri"/>
                <a:sym typeface="Calibri"/>
              </a:defRPr>
            </a:lvl5pPr>
            <a:lvl6pPr marL="0" marR="0" lvl="5" indent="0" algn="l" rtl="0">
              <a:buClr>
                <a:schemeClr val="dk1"/>
              </a:buClr>
              <a:buSzPts val="1800"/>
              <a:buFont typeface="Calibri"/>
              <a:buNone/>
              <a:defRPr sz="1800">
                <a:solidFill>
                  <a:schemeClr val="dk1"/>
                </a:solidFill>
                <a:latin typeface="Calibri"/>
                <a:ea typeface="Calibri"/>
                <a:cs typeface="Calibri"/>
                <a:sym typeface="Calibri"/>
              </a:defRPr>
            </a:lvl6pPr>
            <a:lvl7pPr marL="0" marR="0" lvl="6" indent="0" algn="l" rtl="0">
              <a:buClr>
                <a:schemeClr val="dk1"/>
              </a:buClr>
              <a:buSzPts val="1800"/>
              <a:buFont typeface="Calibri"/>
              <a:buNone/>
              <a:defRPr sz="1800">
                <a:solidFill>
                  <a:schemeClr val="dk1"/>
                </a:solidFill>
                <a:latin typeface="Calibri"/>
                <a:ea typeface="Calibri"/>
                <a:cs typeface="Calibri"/>
                <a:sym typeface="Calibri"/>
              </a:defRPr>
            </a:lvl7pPr>
            <a:lvl8pPr marL="0" marR="0" lvl="7" indent="0" algn="l" rtl="0">
              <a:buClr>
                <a:schemeClr val="dk1"/>
              </a:buClr>
              <a:buSzPts val="1800"/>
              <a:buFont typeface="Calibri"/>
              <a:buNone/>
              <a:defRPr sz="1800">
                <a:solidFill>
                  <a:schemeClr val="dk1"/>
                </a:solidFill>
                <a:latin typeface="Calibri"/>
                <a:ea typeface="Calibri"/>
                <a:cs typeface="Calibri"/>
                <a:sym typeface="Calibri"/>
              </a:defRPr>
            </a:lvl8pPr>
            <a:lvl9pPr marL="0" marR="0" lvl="8" indent="0" algn="l" rtl="0">
              <a:buClr>
                <a:schemeClr val="dk1"/>
              </a:buClr>
              <a:buSzPts val="1800"/>
              <a:buFont typeface="Calibri"/>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7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7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39" name="Google Shape;39;p71"/>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40" name="Google Shape;40;p7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buClr>
                <a:schemeClr val="dk1"/>
              </a:buClr>
              <a:buSzPts val="1800"/>
              <a:buFont typeface="Calibri"/>
              <a:buNone/>
              <a:defRPr sz="1800">
                <a:solidFill>
                  <a:schemeClr val="dk1"/>
                </a:solidFill>
                <a:latin typeface="Calibri"/>
                <a:ea typeface="Calibri"/>
                <a:cs typeface="Calibri"/>
                <a:sym typeface="Calibri"/>
              </a:defRPr>
            </a:lvl1pPr>
            <a:lvl2pPr marL="0" marR="0" lvl="1" indent="0" algn="l" rtl="0">
              <a:buClr>
                <a:schemeClr val="dk1"/>
              </a:buClr>
              <a:buSzPts val="1800"/>
              <a:buFont typeface="Calibri"/>
              <a:buNone/>
              <a:defRPr sz="1800">
                <a:solidFill>
                  <a:schemeClr val="dk1"/>
                </a:solidFill>
                <a:latin typeface="Calibri"/>
                <a:ea typeface="Calibri"/>
                <a:cs typeface="Calibri"/>
                <a:sym typeface="Calibri"/>
              </a:defRPr>
            </a:lvl2pPr>
            <a:lvl3pPr marL="0" marR="0" lvl="2" indent="0" algn="l" rtl="0">
              <a:buClr>
                <a:schemeClr val="dk1"/>
              </a:buClr>
              <a:buSzPts val="1800"/>
              <a:buFont typeface="Calibri"/>
              <a:buNone/>
              <a:defRPr sz="1800">
                <a:solidFill>
                  <a:schemeClr val="dk1"/>
                </a:solidFill>
                <a:latin typeface="Calibri"/>
                <a:ea typeface="Calibri"/>
                <a:cs typeface="Calibri"/>
                <a:sym typeface="Calibri"/>
              </a:defRPr>
            </a:lvl3pPr>
            <a:lvl4pPr marL="0" marR="0" lvl="3" indent="0" algn="l" rtl="0">
              <a:buClr>
                <a:schemeClr val="dk1"/>
              </a:buClr>
              <a:buSzPts val="1800"/>
              <a:buFont typeface="Calibri"/>
              <a:buNone/>
              <a:defRPr sz="1800">
                <a:solidFill>
                  <a:schemeClr val="dk1"/>
                </a:solidFill>
                <a:latin typeface="Calibri"/>
                <a:ea typeface="Calibri"/>
                <a:cs typeface="Calibri"/>
                <a:sym typeface="Calibri"/>
              </a:defRPr>
            </a:lvl4pPr>
            <a:lvl5pPr marL="0" marR="0" lvl="4" indent="0" algn="l" rtl="0">
              <a:buClr>
                <a:schemeClr val="dk1"/>
              </a:buClr>
              <a:buSzPts val="1800"/>
              <a:buFont typeface="Calibri"/>
              <a:buNone/>
              <a:defRPr sz="1800">
                <a:solidFill>
                  <a:schemeClr val="dk1"/>
                </a:solidFill>
                <a:latin typeface="Calibri"/>
                <a:ea typeface="Calibri"/>
                <a:cs typeface="Calibri"/>
                <a:sym typeface="Calibri"/>
              </a:defRPr>
            </a:lvl5pPr>
            <a:lvl6pPr marL="0" marR="0" lvl="5" indent="0" algn="l" rtl="0">
              <a:buClr>
                <a:schemeClr val="dk1"/>
              </a:buClr>
              <a:buSzPts val="1800"/>
              <a:buFont typeface="Calibri"/>
              <a:buNone/>
              <a:defRPr sz="1800">
                <a:solidFill>
                  <a:schemeClr val="dk1"/>
                </a:solidFill>
                <a:latin typeface="Calibri"/>
                <a:ea typeface="Calibri"/>
                <a:cs typeface="Calibri"/>
                <a:sym typeface="Calibri"/>
              </a:defRPr>
            </a:lvl6pPr>
            <a:lvl7pPr marL="0" marR="0" lvl="6" indent="0" algn="l" rtl="0">
              <a:buClr>
                <a:schemeClr val="dk1"/>
              </a:buClr>
              <a:buSzPts val="1800"/>
              <a:buFont typeface="Calibri"/>
              <a:buNone/>
              <a:defRPr sz="1800">
                <a:solidFill>
                  <a:schemeClr val="dk1"/>
                </a:solidFill>
                <a:latin typeface="Calibri"/>
                <a:ea typeface="Calibri"/>
                <a:cs typeface="Calibri"/>
                <a:sym typeface="Calibri"/>
              </a:defRPr>
            </a:lvl7pPr>
            <a:lvl8pPr marL="0" marR="0" lvl="7" indent="0" algn="l" rtl="0">
              <a:buClr>
                <a:schemeClr val="dk1"/>
              </a:buClr>
              <a:buSzPts val="1800"/>
              <a:buFont typeface="Calibri"/>
              <a:buNone/>
              <a:defRPr sz="1800">
                <a:solidFill>
                  <a:schemeClr val="dk1"/>
                </a:solidFill>
                <a:latin typeface="Calibri"/>
                <a:ea typeface="Calibri"/>
                <a:cs typeface="Calibri"/>
                <a:sym typeface="Calibri"/>
              </a:defRPr>
            </a:lvl8pPr>
            <a:lvl9pPr marL="0" marR="0" lvl="8" indent="0" algn="l" rtl="0">
              <a:buClr>
                <a:schemeClr val="dk1"/>
              </a:buClr>
              <a:buSzPts val="1800"/>
              <a:buFont typeface="Calibri"/>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l-B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41"/>
        <p:cNvGrpSpPr/>
        <p:nvPr/>
      </p:nvGrpSpPr>
      <p:grpSpPr>
        <a:xfrm>
          <a:off x="0" y="0"/>
          <a:ext cx="0" cy="0"/>
          <a:chOff x="0" y="0"/>
          <a:chExt cx="0" cy="0"/>
        </a:xfrm>
      </p:grpSpPr>
      <p:sp>
        <p:nvSpPr>
          <p:cNvPr id="42" name="Google Shape;42;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6"/>
        <p:cNvGrpSpPr/>
        <p:nvPr/>
      </p:nvGrpSpPr>
      <p:grpSpPr>
        <a:xfrm>
          <a:off x="0" y="0"/>
          <a:ext cx="0" cy="0"/>
          <a:chOff x="0" y="0"/>
          <a:chExt cx="0" cy="0"/>
        </a:xfrm>
      </p:grpSpPr>
      <p:sp>
        <p:nvSpPr>
          <p:cNvPr id="47" name="Google Shape;47;p7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7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1" name="Google Shape;11;p62"/>
          <p:cNvPicPr preferRelativeResize="0"/>
          <p:nvPr/>
        </p:nvPicPr>
        <p:blipFill rotWithShape="1">
          <a:blip r:embed="rId15">
            <a:alphaModFix/>
          </a:blip>
          <a:srcRect l="-55" t="7899" r="23058" b="6781"/>
          <a:stretch/>
        </p:blipFill>
        <p:spPr>
          <a:xfrm>
            <a:off x="9155963" y="6268912"/>
            <a:ext cx="2376000" cy="540000"/>
          </a:xfrm>
          <a:prstGeom prst="rect">
            <a:avLst/>
          </a:prstGeom>
          <a:noFill/>
          <a:ln>
            <a:noFill/>
          </a:ln>
        </p:spPr>
      </p:pic>
      <p:pic>
        <p:nvPicPr>
          <p:cNvPr id="12" name="Google Shape;12;p62"/>
          <p:cNvPicPr preferRelativeResize="0"/>
          <p:nvPr/>
        </p:nvPicPr>
        <p:blipFill rotWithShape="1">
          <a:blip r:embed="rId16">
            <a:alphaModFix/>
          </a:blip>
          <a:srcRect/>
          <a:stretch/>
        </p:blipFill>
        <p:spPr>
          <a:xfrm>
            <a:off x="655320" y="6080801"/>
            <a:ext cx="835855" cy="777199"/>
          </a:xfrm>
          <a:prstGeom prst="rect">
            <a:avLst/>
          </a:prstGeom>
          <a:noFill/>
          <a:ln>
            <a:noFill/>
          </a:ln>
        </p:spPr>
      </p:pic>
      <p:sp>
        <p:nvSpPr>
          <p:cNvPr id="13" name="Google Shape;1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
        <p:cNvGrpSpPr/>
        <p:nvPr/>
      </p:nvGrpSpPr>
      <p:grpSpPr>
        <a:xfrm>
          <a:off x="0" y="0"/>
          <a:ext cx="0" cy="0"/>
          <a:chOff x="0" y="0"/>
          <a:chExt cx="0" cy="0"/>
        </a:xfrm>
      </p:grpSpPr>
      <p:sp>
        <p:nvSpPr>
          <p:cNvPr id="67" name="Google Shape;67;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8" name="Google Shape;68;p67"/>
          <p:cNvPicPr preferRelativeResize="0"/>
          <p:nvPr/>
        </p:nvPicPr>
        <p:blipFill rotWithShape="1">
          <a:blip r:embed="rId4">
            <a:alphaModFix/>
          </a:blip>
          <a:srcRect l="-55" t="7899" r="23058" b="6781"/>
          <a:stretch/>
        </p:blipFill>
        <p:spPr>
          <a:xfrm>
            <a:off x="9155963" y="6268912"/>
            <a:ext cx="2376000" cy="540000"/>
          </a:xfrm>
          <a:prstGeom prst="rect">
            <a:avLst/>
          </a:prstGeom>
          <a:noFill/>
          <a:ln>
            <a:noFill/>
          </a:ln>
        </p:spPr>
      </p:pic>
      <p:pic>
        <p:nvPicPr>
          <p:cNvPr id="69" name="Google Shape;69;p67"/>
          <p:cNvPicPr preferRelativeResize="0"/>
          <p:nvPr/>
        </p:nvPicPr>
        <p:blipFill rotWithShape="1">
          <a:blip r:embed="rId5">
            <a:alphaModFix/>
          </a:blip>
          <a:srcRect/>
          <a:stretch/>
        </p:blipFill>
        <p:spPr>
          <a:xfrm>
            <a:off x="655320" y="6080801"/>
            <a:ext cx="835855" cy="777199"/>
          </a:xfrm>
          <a:prstGeom prst="rect">
            <a:avLst/>
          </a:prstGeom>
          <a:noFill/>
          <a:ln>
            <a:noFill/>
          </a:ln>
        </p:spPr>
      </p:pic>
      <p:sp>
        <p:nvSpPr>
          <p:cNvPr id="70" name="Google Shape;70;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1" name="Google Shape;71;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jamboard.google.com/d/19nvR5trDxYumMSP3jZ3LCPItnBQI5z8qncWv9dydPtw/viewer?f=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jp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s3-eu-west-1.amazonaws.com/genial.ly/5f6e1e66f6704b0f7d7a4cd7/1604833224908-1604833224908.png" TargetMode="Externa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s://s3-eu-west-1.amazonaws.com/genial.ly/5f6e1e66f6704b0f7d7a4cd7/1604833413094-1604833413094.p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hyperlink" Target="https://s3-eu-west-1.amazonaws.com/genial.ly/5f6e1e66f6704b0f7d7a4cd7/1604833362245-1604833362245.png" TargetMode="External"/><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hyperlink" Target="https://s3-eu-west-1.amazonaws.com/genial.ly/5f6e1e66f6704b0f7d7a4cd7/1604833319429-1604833319429.png" TargetMode="External"/><Relationship Id="rId4" Type="http://schemas.openxmlformats.org/officeDocument/2006/relationships/image" Target="../media/image6.png"/><Relationship Id="rId9" Type="http://schemas.openxmlformats.org/officeDocument/2006/relationships/hyperlink" Target="https://s3-eu-west-1.amazonaws.com/genial.ly/5f6e1e66f6704b0f7d7a4cd7/1604833334216-1604833334216.png" TargetMode="External"/><Relationship Id="rId14" Type="http://schemas.openxmlformats.org/officeDocument/2006/relationships/hyperlink" Target="https://alteravita-cyclades.gr/en/front-page-en/"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jpg"/><Relationship Id="rId3" Type="http://schemas.openxmlformats.org/officeDocument/2006/relationships/image" Target="../media/image40.jpg"/><Relationship Id="rId7" Type="http://schemas.openxmlformats.org/officeDocument/2006/relationships/image" Target="../media/image44.jpg"/><Relationship Id="rId12"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w2.unipark.de/uc/REFLECT/SESSION-BY-SESSION/Greek/"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p1"/>
          <p:cNvSpPr/>
          <p:nvPr/>
        </p:nvSpPr>
        <p:spPr>
          <a:xfrm flipH="1">
            <a:off x="0" y="0"/>
            <a:ext cx="6421721" cy="6858000"/>
          </a:xfrm>
          <a:prstGeom prst="rect">
            <a:avLst/>
          </a:prstGeom>
          <a:gradFill>
            <a:gsLst>
              <a:gs pos="0">
                <a:srgbClr val="5A9BD5">
                  <a:alpha val="81960"/>
                </a:srgbClr>
              </a:gs>
              <a:gs pos="25000">
                <a:srgbClr val="5B9BD5">
                  <a:alpha val="60000"/>
                </a:srgbClr>
              </a:gs>
              <a:gs pos="94000">
                <a:srgbClr val="AEABAB"/>
              </a:gs>
              <a:gs pos="100000">
                <a:srgbClr val="AEABAB"/>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3" name="Google Shape;83;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4" name="Google Shape;84;p1"/>
          <p:cNvSpPr txBox="1">
            <a:spLocks noGrp="1"/>
          </p:cNvSpPr>
          <p:nvPr>
            <p:ph type="subTitle" idx="1"/>
          </p:nvPr>
        </p:nvSpPr>
        <p:spPr>
          <a:xfrm>
            <a:off x="6288258" y="3428999"/>
            <a:ext cx="5711484" cy="18323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0000"/>
              </a:buClr>
              <a:buSzPts val="2400"/>
              <a:buNone/>
            </a:pPr>
            <a:r>
              <a:rPr lang="nl-BE" b="1">
                <a:solidFill>
                  <a:srgbClr val="000000"/>
                </a:solidFill>
              </a:rPr>
              <a:t>R</a:t>
            </a:r>
            <a:r>
              <a:rPr lang="nl-BE">
                <a:solidFill>
                  <a:srgbClr val="000000"/>
                </a:solidFill>
              </a:rPr>
              <a:t>aising awareness and stimulating </a:t>
            </a:r>
            <a:r>
              <a:rPr lang="nl-BE" b="1">
                <a:solidFill>
                  <a:srgbClr val="000000"/>
                </a:solidFill>
              </a:rPr>
              <a:t>E</a:t>
            </a:r>
            <a:r>
              <a:rPr lang="nl-BE">
                <a:solidFill>
                  <a:srgbClr val="000000"/>
                </a:solidFill>
              </a:rPr>
              <a:t>xecutive </a:t>
            </a:r>
            <a:r>
              <a:rPr lang="nl-BE" b="1">
                <a:solidFill>
                  <a:srgbClr val="000000"/>
                </a:solidFill>
              </a:rPr>
              <a:t>F</a:t>
            </a:r>
            <a:r>
              <a:rPr lang="nl-BE">
                <a:solidFill>
                  <a:srgbClr val="000000"/>
                </a:solidFill>
              </a:rPr>
              <a:t>unctioning and Social Emotional </a:t>
            </a:r>
            <a:r>
              <a:rPr lang="nl-BE" b="1">
                <a:solidFill>
                  <a:srgbClr val="000000"/>
                </a:solidFill>
              </a:rPr>
              <a:t>L</a:t>
            </a:r>
            <a:r>
              <a:rPr lang="nl-BE">
                <a:solidFill>
                  <a:srgbClr val="000000"/>
                </a:solidFill>
              </a:rPr>
              <a:t>earning by integrating </a:t>
            </a:r>
            <a:r>
              <a:rPr lang="nl-BE" b="1">
                <a:solidFill>
                  <a:srgbClr val="000000"/>
                </a:solidFill>
              </a:rPr>
              <a:t>E</a:t>
            </a:r>
            <a:r>
              <a:rPr lang="nl-BE">
                <a:solidFill>
                  <a:srgbClr val="000000"/>
                </a:solidFill>
              </a:rPr>
              <a:t>vidence based strategies in the </a:t>
            </a:r>
            <a:r>
              <a:rPr lang="nl-BE" b="1">
                <a:solidFill>
                  <a:srgbClr val="000000"/>
                </a:solidFill>
              </a:rPr>
              <a:t>C</a:t>
            </a:r>
            <a:r>
              <a:rPr lang="nl-BE">
                <a:solidFill>
                  <a:srgbClr val="000000"/>
                </a:solidFill>
              </a:rPr>
              <a:t>lassroom to empower pupils, </a:t>
            </a:r>
            <a:r>
              <a:rPr lang="nl-BE" b="1">
                <a:solidFill>
                  <a:srgbClr val="000000"/>
                </a:solidFill>
              </a:rPr>
              <a:t>T</a:t>
            </a:r>
            <a:r>
              <a:rPr lang="nl-BE">
                <a:solidFill>
                  <a:srgbClr val="000000"/>
                </a:solidFill>
              </a:rPr>
              <a:t>eachers and parents</a:t>
            </a:r>
            <a:endParaRPr b="1">
              <a:solidFill>
                <a:srgbClr val="000000"/>
              </a:solidFill>
            </a:endParaRPr>
          </a:p>
        </p:txBody>
      </p:sp>
      <p:sp>
        <p:nvSpPr>
          <p:cNvPr id="85" name="Google Shape;85;p1"/>
          <p:cNvSpPr/>
          <p:nvPr/>
        </p:nvSpPr>
        <p:spPr>
          <a:xfrm flipH="1">
            <a:off x="0" y="581159"/>
            <a:ext cx="5464879" cy="6276841"/>
          </a:xfrm>
          <a:custGeom>
            <a:avLst/>
            <a:gdLst/>
            <a:ahLst/>
            <a:cxnLst/>
            <a:rect l="l" t="t" r="r" b="b"/>
            <a:pathLst>
              <a:path w="5464879" h="6276841" extrusionOk="0">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w="12700" cap="flat" cmpd="sng">
            <a:solidFill>
              <a:srgbClr val="BBD6E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4">
            <a:alphaModFix/>
          </a:blip>
          <a:srcRect/>
          <a:stretch/>
        </p:blipFill>
        <p:spPr>
          <a:xfrm>
            <a:off x="340470" y="1962364"/>
            <a:ext cx="4141760" cy="3847671"/>
          </a:xfrm>
          <a:custGeom>
            <a:avLst/>
            <a:gdLst/>
            <a:ahLst/>
            <a:cxnLst/>
            <a:rect l="l" t="t" r="r" b="b"/>
            <a:pathLst>
              <a:path w="4141760" h="4377846" extrusionOk="0">
                <a:moveTo>
                  <a:pt x="0" y="0"/>
                </a:moveTo>
                <a:lnTo>
                  <a:pt x="4141760" y="0"/>
                </a:lnTo>
                <a:lnTo>
                  <a:pt x="4141760" y="4377846"/>
                </a:lnTo>
                <a:lnTo>
                  <a:pt x="0" y="4377846"/>
                </a:lnTo>
                <a:close/>
              </a:path>
            </a:pathLst>
          </a:cu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xfrm>
            <a:off x="855133" y="11377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Calibri"/>
              <a:buNone/>
            </a:pPr>
            <a:r>
              <a:rPr lang="nl-BE" b="1">
                <a:solidFill>
                  <a:srgbClr val="1E4E79"/>
                </a:solidFill>
              </a:rPr>
              <a:t>Reflect: 5 outputs</a:t>
            </a:r>
            <a:endParaRPr/>
          </a:p>
        </p:txBody>
      </p:sp>
      <p:grpSp>
        <p:nvGrpSpPr>
          <p:cNvPr id="164" name="Google Shape;164;p11"/>
          <p:cNvGrpSpPr/>
          <p:nvPr/>
        </p:nvGrpSpPr>
        <p:grpSpPr>
          <a:xfrm>
            <a:off x="1642533" y="1305547"/>
            <a:ext cx="8127998" cy="5415305"/>
            <a:chOff x="0" y="1681"/>
            <a:chExt cx="8127998" cy="5415305"/>
          </a:xfrm>
        </p:grpSpPr>
        <p:sp>
          <p:nvSpPr>
            <p:cNvPr id="165" name="Google Shape;165;p11"/>
            <p:cNvSpPr/>
            <p:nvPr/>
          </p:nvSpPr>
          <p:spPr>
            <a:xfrm rot="5400000">
              <a:off x="-176410" y="178091"/>
              <a:ext cx="1176072" cy="823251"/>
            </a:xfrm>
            <a:prstGeom prst="chevron">
              <a:avLst>
                <a:gd name="adj" fmla="val 50000"/>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txBox="1"/>
            <p:nvPr/>
          </p:nvSpPr>
          <p:spPr>
            <a:xfrm>
              <a:off x="1" y="413307"/>
              <a:ext cx="823251" cy="35282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nl-BE" sz="2300">
                  <a:solidFill>
                    <a:schemeClr val="lt1"/>
                  </a:solidFill>
                  <a:latin typeface="Calibri"/>
                  <a:ea typeface="Calibri"/>
                  <a:cs typeface="Calibri"/>
                  <a:sym typeface="Calibri"/>
                </a:rPr>
                <a:t>IO1</a:t>
              </a:r>
              <a:endParaRPr/>
            </a:p>
          </p:txBody>
        </p:sp>
        <p:sp>
          <p:nvSpPr>
            <p:cNvPr id="167" name="Google Shape;167;p11"/>
            <p:cNvSpPr/>
            <p:nvPr/>
          </p:nvSpPr>
          <p:spPr>
            <a:xfrm rot="5400000">
              <a:off x="4093401" y="-3268470"/>
              <a:ext cx="764447" cy="7304748"/>
            </a:xfrm>
            <a:prstGeom prst="round2SameRect">
              <a:avLst>
                <a:gd name="adj1" fmla="val 16667"/>
                <a:gd name="adj2" fmla="val 0"/>
              </a:avLst>
            </a:prstGeom>
            <a:solidFill>
              <a:schemeClr val="lt1">
                <a:alpha val="89803"/>
              </a:schemeClr>
            </a:soli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txBox="1"/>
            <p:nvPr/>
          </p:nvSpPr>
          <p:spPr>
            <a:xfrm>
              <a:off x="823251" y="38997"/>
              <a:ext cx="7267431" cy="689813"/>
            </a:xfrm>
            <a:prstGeom prst="rect">
              <a:avLst/>
            </a:prstGeom>
            <a:noFill/>
            <a:ln>
              <a:noFill/>
            </a:ln>
          </p:spPr>
          <p:txBody>
            <a:bodyPr spcFirstLastPara="1" wrap="square" lIns="120900" tIns="10775" rIns="10775" bIns="10775" anchor="ctr" anchorCtr="0">
              <a:noAutofit/>
            </a:bodyPr>
            <a:lstStyle/>
            <a:p>
              <a:pPr marL="171450" marR="0" lvl="1" indent="-63500" algn="l" rtl="0">
                <a:lnSpc>
                  <a:spcPct val="90000"/>
                </a:lnSpc>
                <a:spcBef>
                  <a:spcPts val="0"/>
                </a:spcBef>
                <a:spcAft>
                  <a:spcPts val="0"/>
                </a:spcAft>
                <a:buClr>
                  <a:schemeClr val="dk1"/>
                </a:buClr>
                <a:buSzPts val="1700"/>
                <a:buFont typeface="Calibri"/>
                <a:buNone/>
              </a:pPr>
              <a:endParaRPr sz="17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55"/>
                </a:spcBef>
                <a:spcAft>
                  <a:spcPts val="0"/>
                </a:spcAft>
                <a:buClr>
                  <a:schemeClr val="dk1"/>
                </a:buClr>
                <a:buSzPts val="1700"/>
                <a:buFont typeface="Calibri"/>
                <a:buChar char="•"/>
              </a:pPr>
              <a:r>
                <a:rPr lang="nl-BE" sz="1700">
                  <a:solidFill>
                    <a:schemeClr val="dk1"/>
                  </a:solidFill>
                  <a:latin typeface="Calibri"/>
                  <a:ea typeface="Calibri"/>
                  <a:cs typeface="Calibri"/>
                  <a:sym typeface="Calibri"/>
                </a:rPr>
                <a:t>Προσδιορισμός κριτηρίων που είναι απαραίτητα για μία παρέμβαση βάσει τεκμηρίων</a:t>
              </a:r>
              <a:endParaRPr sz="1700" b="0" i="0" u="none" strike="noStrike" cap="none">
                <a:solidFill>
                  <a:schemeClr val="dk1"/>
                </a:solidFill>
                <a:latin typeface="Calibri"/>
                <a:ea typeface="Calibri"/>
                <a:cs typeface="Calibri"/>
                <a:sym typeface="Calibri"/>
              </a:endParaRPr>
            </a:p>
          </p:txBody>
        </p:sp>
        <p:sp>
          <p:nvSpPr>
            <p:cNvPr id="169" name="Google Shape;169;p11"/>
            <p:cNvSpPr/>
            <p:nvPr/>
          </p:nvSpPr>
          <p:spPr>
            <a:xfrm rot="5400000">
              <a:off x="-176410" y="1237899"/>
              <a:ext cx="1176072" cy="823251"/>
            </a:xfrm>
            <a:prstGeom prst="chevron">
              <a:avLst>
                <a:gd name="adj" fmla="val 50000"/>
              </a:avLst>
            </a:prstGeom>
            <a:gradFill>
              <a:gsLst>
                <a:gs pos="0">
                  <a:srgbClr val="DC8767"/>
                </a:gs>
                <a:gs pos="50000">
                  <a:srgbClr val="DD7549"/>
                </a:gs>
                <a:gs pos="100000">
                  <a:srgbClr val="CA643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txBox="1"/>
            <p:nvPr/>
          </p:nvSpPr>
          <p:spPr>
            <a:xfrm>
              <a:off x="1" y="1473115"/>
              <a:ext cx="823251" cy="35282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nl-BE" sz="2300">
                  <a:solidFill>
                    <a:schemeClr val="lt1"/>
                  </a:solidFill>
                  <a:latin typeface="Calibri"/>
                  <a:ea typeface="Calibri"/>
                  <a:cs typeface="Calibri"/>
                  <a:sym typeface="Calibri"/>
                </a:rPr>
                <a:t>IO2</a:t>
              </a:r>
              <a:endParaRPr/>
            </a:p>
          </p:txBody>
        </p:sp>
        <p:sp>
          <p:nvSpPr>
            <p:cNvPr id="171" name="Google Shape;171;p11"/>
            <p:cNvSpPr/>
            <p:nvPr/>
          </p:nvSpPr>
          <p:spPr>
            <a:xfrm rot="5400000">
              <a:off x="4093401" y="-2208662"/>
              <a:ext cx="764447" cy="7304748"/>
            </a:xfrm>
            <a:prstGeom prst="round2SameRect">
              <a:avLst>
                <a:gd name="adj1" fmla="val 16667"/>
                <a:gd name="adj2" fmla="val 0"/>
              </a:avLst>
            </a:prstGeom>
            <a:solidFill>
              <a:schemeClr val="lt1">
                <a:alpha val="89803"/>
              </a:schemeClr>
            </a:solidFill>
            <a:ln w="9525" cap="flat" cmpd="sng">
              <a:solidFill>
                <a:srgbClr val="D7785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txBox="1"/>
            <p:nvPr/>
          </p:nvSpPr>
          <p:spPr>
            <a:xfrm>
              <a:off x="823251" y="1098805"/>
              <a:ext cx="7267431" cy="689813"/>
            </a:xfrm>
            <a:prstGeom prst="rect">
              <a:avLst/>
            </a:prstGeom>
            <a:noFill/>
            <a:ln>
              <a:noFill/>
            </a:ln>
          </p:spPr>
          <p:txBody>
            <a:bodyPr spcFirstLastPara="1" wrap="square" lIns="120900" tIns="10775" rIns="10775" bIns="10775" anchor="ctr" anchorCtr="0">
              <a:noAutofit/>
            </a:bodyPr>
            <a:lstStyle/>
            <a:p>
              <a:pPr marL="171450" marR="0" lvl="1" indent="-63500" algn="l" rtl="0">
                <a:lnSpc>
                  <a:spcPct val="90000"/>
                </a:lnSpc>
                <a:spcBef>
                  <a:spcPts val="0"/>
                </a:spcBef>
                <a:spcAft>
                  <a:spcPts val="0"/>
                </a:spcAft>
                <a:buClr>
                  <a:schemeClr val="dk1"/>
                </a:buClr>
                <a:buSzPts val="1700"/>
                <a:buFont typeface="Calibri"/>
                <a:buNone/>
              </a:pPr>
              <a:endParaRPr sz="17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55"/>
                </a:spcBef>
                <a:spcAft>
                  <a:spcPts val="0"/>
                </a:spcAft>
                <a:buClr>
                  <a:schemeClr val="dk1"/>
                </a:buClr>
                <a:buSzPts val="1700"/>
                <a:buFont typeface="Calibri"/>
                <a:buChar char="•"/>
              </a:pPr>
              <a:r>
                <a:rPr lang="nl-BE" sz="1700">
                  <a:solidFill>
                    <a:schemeClr val="dk1"/>
                  </a:solidFill>
                  <a:latin typeface="Calibri"/>
                  <a:ea typeface="Calibri"/>
                  <a:cs typeface="Calibri"/>
                  <a:sym typeface="Calibri"/>
                </a:rPr>
                <a:t>Σύνοψη βασικών συνιστωσών βάσει  τεκμηρίων, για την SEL και τις EF</a:t>
              </a:r>
              <a:endParaRPr sz="1700" b="0" i="0" u="none" strike="noStrike" cap="none">
                <a:solidFill>
                  <a:schemeClr val="dk1"/>
                </a:solidFill>
                <a:latin typeface="Calibri"/>
                <a:ea typeface="Calibri"/>
                <a:cs typeface="Calibri"/>
                <a:sym typeface="Calibri"/>
              </a:endParaRPr>
            </a:p>
          </p:txBody>
        </p:sp>
        <p:sp>
          <p:nvSpPr>
            <p:cNvPr id="173" name="Google Shape;173;p11"/>
            <p:cNvSpPr/>
            <p:nvPr/>
          </p:nvSpPr>
          <p:spPr>
            <a:xfrm rot="5400000">
              <a:off x="-176410" y="2297707"/>
              <a:ext cx="1176072" cy="823251"/>
            </a:xfrm>
            <a:prstGeom prst="chevron">
              <a:avLst>
                <a:gd name="adj" fmla="val 50000"/>
              </a:avLst>
            </a:prstGeom>
            <a:gradFill>
              <a:gsLst>
                <a:gs pos="0">
                  <a:srgbClr val="CA8D7E"/>
                </a:gs>
                <a:gs pos="50000">
                  <a:srgbClr val="C77C69"/>
                </a:gs>
                <a:gs pos="100000">
                  <a:srgbClr val="B56A57"/>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txBox="1"/>
            <p:nvPr/>
          </p:nvSpPr>
          <p:spPr>
            <a:xfrm>
              <a:off x="1" y="2532923"/>
              <a:ext cx="823251" cy="35282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nl-BE" sz="2300">
                  <a:solidFill>
                    <a:schemeClr val="lt1"/>
                  </a:solidFill>
                  <a:latin typeface="Calibri"/>
                  <a:ea typeface="Calibri"/>
                  <a:cs typeface="Calibri"/>
                  <a:sym typeface="Calibri"/>
                </a:rPr>
                <a:t>IO3</a:t>
              </a:r>
              <a:endParaRPr/>
            </a:p>
          </p:txBody>
        </p:sp>
        <p:sp>
          <p:nvSpPr>
            <p:cNvPr id="175" name="Google Shape;175;p11"/>
            <p:cNvSpPr/>
            <p:nvPr/>
          </p:nvSpPr>
          <p:spPr>
            <a:xfrm rot="5400000">
              <a:off x="4093401" y="-1148853"/>
              <a:ext cx="764447" cy="7304748"/>
            </a:xfrm>
            <a:prstGeom prst="round2SameRect">
              <a:avLst>
                <a:gd name="adj1" fmla="val 16667"/>
                <a:gd name="adj2" fmla="val 0"/>
              </a:avLst>
            </a:prstGeom>
            <a:solidFill>
              <a:schemeClr val="lt1">
                <a:alpha val="89803"/>
              </a:schemeClr>
            </a:solidFill>
            <a:ln w="9525" cap="flat" cmpd="sng">
              <a:solidFill>
                <a:srgbClr val="C47F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txBox="1"/>
            <p:nvPr/>
          </p:nvSpPr>
          <p:spPr>
            <a:xfrm>
              <a:off x="823242" y="2158609"/>
              <a:ext cx="7267500" cy="496200"/>
            </a:xfrm>
            <a:prstGeom prst="rect">
              <a:avLst/>
            </a:prstGeom>
            <a:noFill/>
            <a:ln>
              <a:noFill/>
            </a:ln>
          </p:spPr>
          <p:txBody>
            <a:bodyPr spcFirstLastPara="1" wrap="square" lIns="120900" tIns="10775" rIns="10775" bIns="10775" anchor="ctr" anchorCtr="0">
              <a:noAutofit/>
            </a:bodyPr>
            <a:lstStyle/>
            <a:p>
              <a:pPr marL="171450" marR="0" lvl="1" indent="-63500" algn="l" rtl="0">
                <a:lnSpc>
                  <a:spcPct val="90000"/>
                </a:lnSpc>
                <a:spcBef>
                  <a:spcPts val="0"/>
                </a:spcBef>
                <a:spcAft>
                  <a:spcPts val="0"/>
                </a:spcAft>
                <a:buClr>
                  <a:schemeClr val="dk1"/>
                </a:buClr>
                <a:buSzPts val="1700"/>
                <a:buFont typeface="Calibri"/>
                <a:buNone/>
              </a:pPr>
              <a:endParaRPr sz="17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55"/>
                </a:spcBef>
                <a:spcAft>
                  <a:spcPts val="0"/>
                </a:spcAft>
                <a:buClr>
                  <a:schemeClr val="dk1"/>
                </a:buClr>
                <a:buSzPts val="1700"/>
                <a:buFont typeface="Calibri"/>
                <a:buChar char="•"/>
              </a:pPr>
              <a:r>
                <a:rPr lang="nl-BE" sz="1700">
                  <a:solidFill>
                    <a:schemeClr val="dk1"/>
                  </a:solidFill>
                  <a:latin typeface="Calibri"/>
                  <a:ea typeface="Calibri"/>
                  <a:cs typeface="Calibri"/>
                  <a:sym typeface="Calibri"/>
                </a:rPr>
                <a:t>Ανάπτυξη διακρατικού σεμιναρίου για εκπαιδευτικούς (και το σύστημα υποστήριξης) </a:t>
              </a:r>
              <a:endParaRPr sz="1700" b="0" i="0" u="none" strike="noStrike" cap="none">
                <a:solidFill>
                  <a:schemeClr val="dk1"/>
                </a:solidFill>
                <a:latin typeface="Calibri"/>
                <a:ea typeface="Calibri"/>
                <a:cs typeface="Calibri"/>
                <a:sym typeface="Calibri"/>
              </a:endParaRPr>
            </a:p>
          </p:txBody>
        </p:sp>
        <p:sp>
          <p:nvSpPr>
            <p:cNvPr id="177" name="Google Shape;177;p11"/>
            <p:cNvSpPr/>
            <p:nvPr/>
          </p:nvSpPr>
          <p:spPr>
            <a:xfrm rot="5400000">
              <a:off x="-176410" y="3357516"/>
              <a:ext cx="1176072" cy="823251"/>
            </a:xfrm>
            <a:prstGeom prst="chevron">
              <a:avLst>
                <a:gd name="adj" fmla="val 50000"/>
              </a:avLst>
            </a:prstGeom>
            <a:gradFill>
              <a:gsLst>
                <a:gs pos="0">
                  <a:srgbClr val="BA9A96"/>
                </a:gs>
                <a:gs pos="50000">
                  <a:srgbClr val="B58C87"/>
                </a:gs>
                <a:gs pos="100000">
                  <a:srgbClr val="A1797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txBox="1"/>
            <p:nvPr/>
          </p:nvSpPr>
          <p:spPr>
            <a:xfrm>
              <a:off x="1" y="3592732"/>
              <a:ext cx="823251" cy="35282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nl-BE" sz="2300">
                  <a:solidFill>
                    <a:schemeClr val="lt1"/>
                  </a:solidFill>
                  <a:latin typeface="Calibri"/>
                  <a:ea typeface="Calibri"/>
                  <a:cs typeface="Calibri"/>
                  <a:sym typeface="Calibri"/>
                </a:rPr>
                <a:t>IO4</a:t>
              </a:r>
              <a:endParaRPr/>
            </a:p>
          </p:txBody>
        </p:sp>
        <p:sp>
          <p:nvSpPr>
            <p:cNvPr id="179" name="Google Shape;179;p11"/>
            <p:cNvSpPr/>
            <p:nvPr/>
          </p:nvSpPr>
          <p:spPr>
            <a:xfrm rot="5400000">
              <a:off x="4093401" y="-89045"/>
              <a:ext cx="764447" cy="7304748"/>
            </a:xfrm>
            <a:prstGeom prst="round2SameRect">
              <a:avLst>
                <a:gd name="adj1" fmla="val 16667"/>
                <a:gd name="adj2" fmla="val 0"/>
              </a:avLst>
            </a:prstGeom>
            <a:solidFill>
              <a:schemeClr val="lt1">
                <a:alpha val="89803"/>
              </a:schemeClr>
            </a:solidFill>
            <a:ln w="9525" cap="flat" cmpd="sng">
              <a:solidFill>
                <a:srgbClr val="B38E8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txBox="1"/>
            <p:nvPr/>
          </p:nvSpPr>
          <p:spPr>
            <a:xfrm>
              <a:off x="823242" y="3218432"/>
              <a:ext cx="7267500" cy="528900"/>
            </a:xfrm>
            <a:prstGeom prst="rect">
              <a:avLst/>
            </a:prstGeom>
            <a:noFill/>
            <a:ln>
              <a:noFill/>
            </a:ln>
          </p:spPr>
          <p:txBody>
            <a:bodyPr spcFirstLastPara="1" wrap="square" lIns="120900" tIns="10775" rIns="10775" bIns="10775" anchor="ctr" anchorCtr="0">
              <a:noAutofit/>
            </a:bodyPr>
            <a:lstStyle/>
            <a:p>
              <a:pPr marL="171450" marR="0" lvl="1" indent="-63500" algn="l" rtl="0">
                <a:lnSpc>
                  <a:spcPct val="90000"/>
                </a:lnSpc>
                <a:spcBef>
                  <a:spcPts val="0"/>
                </a:spcBef>
                <a:spcAft>
                  <a:spcPts val="0"/>
                </a:spcAft>
                <a:buClr>
                  <a:schemeClr val="dk1"/>
                </a:buClr>
                <a:buSzPts val="1700"/>
                <a:buFont typeface="Calibri"/>
                <a:buNone/>
              </a:pPr>
              <a:endParaRPr sz="17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55"/>
                </a:spcBef>
                <a:spcAft>
                  <a:spcPts val="0"/>
                </a:spcAft>
                <a:buClr>
                  <a:schemeClr val="dk1"/>
                </a:buClr>
                <a:buSzPts val="1700"/>
                <a:buFont typeface="Calibri"/>
                <a:buChar char="•"/>
              </a:pPr>
              <a:r>
                <a:rPr lang="nl-BE" sz="1700">
                  <a:solidFill>
                    <a:schemeClr val="dk1"/>
                  </a:solidFill>
                  <a:latin typeface="Calibri"/>
                  <a:ea typeface="Calibri"/>
                  <a:cs typeface="Calibri"/>
                  <a:sym typeface="Calibri"/>
                </a:rPr>
                <a:t>Αξιολόγηση  διακρατικού σεμιναρίου για εκπαιδευτικούς (και του συστήματος υποστήριξης) </a:t>
              </a:r>
              <a:endParaRPr sz="1700" b="0" i="0" u="none" strike="noStrike" cap="none">
                <a:solidFill>
                  <a:schemeClr val="dk1"/>
                </a:solidFill>
                <a:latin typeface="Calibri"/>
                <a:ea typeface="Calibri"/>
                <a:cs typeface="Calibri"/>
                <a:sym typeface="Calibri"/>
              </a:endParaRPr>
            </a:p>
          </p:txBody>
        </p:sp>
        <p:sp>
          <p:nvSpPr>
            <p:cNvPr id="181" name="Google Shape;181;p11"/>
            <p:cNvSpPr/>
            <p:nvPr/>
          </p:nvSpPr>
          <p:spPr>
            <a:xfrm rot="5400000">
              <a:off x="-176410" y="4417324"/>
              <a:ext cx="1176072" cy="823251"/>
            </a:xfrm>
            <a:prstGeom prst="chevron">
              <a:avLst>
                <a:gd name="adj" fmla="val 50000"/>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txBox="1"/>
            <p:nvPr/>
          </p:nvSpPr>
          <p:spPr>
            <a:xfrm>
              <a:off x="1" y="4652540"/>
              <a:ext cx="823251" cy="352821"/>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nl-BE" sz="2300">
                  <a:solidFill>
                    <a:schemeClr val="lt1"/>
                  </a:solidFill>
                  <a:latin typeface="Calibri"/>
                  <a:ea typeface="Calibri"/>
                  <a:cs typeface="Calibri"/>
                  <a:sym typeface="Calibri"/>
                </a:rPr>
                <a:t>IO5</a:t>
              </a:r>
              <a:endParaRPr/>
            </a:p>
          </p:txBody>
        </p:sp>
        <p:sp>
          <p:nvSpPr>
            <p:cNvPr id="183" name="Google Shape;183;p11"/>
            <p:cNvSpPr/>
            <p:nvPr/>
          </p:nvSpPr>
          <p:spPr>
            <a:xfrm rot="5400000">
              <a:off x="4093401" y="970763"/>
              <a:ext cx="764447" cy="7304748"/>
            </a:xfrm>
            <a:prstGeom prst="round2SameRect">
              <a:avLst>
                <a:gd name="adj1" fmla="val 16667"/>
                <a:gd name="adj2" fmla="val 0"/>
              </a:avLst>
            </a:prstGeom>
            <a:solidFill>
              <a:schemeClr val="lt1">
                <a:alpha val="89803"/>
              </a:schemeClr>
            </a:solidFill>
            <a:ln w="9525" cap="flat" cmpd="sng">
              <a:solidFill>
                <a:srgbClr val="A4A4A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txBox="1"/>
            <p:nvPr/>
          </p:nvSpPr>
          <p:spPr>
            <a:xfrm>
              <a:off x="823251" y="4278231"/>
              <a:ext cx="7267431" cy="689813"/>
            </a:xfrm>
            <a:prstGeom prst="rect">
              <a:avLst/>
            </a:prstGeom>
            <a:noFill/>
            <a:ln>
              <a:noFill/>
            </a:ln>
          </p:spPr>
          <p:txBody>
            <a:bodyPr spcFirstLastPara="1" wrap="square" lIns="120900" tIns="10775" rIns="10775" bIns="10775" anchor="ctr" anchorCtr="0">
              <a:noAutofit/>
            </a:bodyPr>
            <a:lstStyle/>
            <a:p>
              <a:pPr marL="171450" marR="0" lvl="1" indent="-171450" algn="l" rtl="0">
                <a:lnSpc>
                  <a:spcPct val="90000"/>
                </a:lnSpc>
                <a:spcBef>
                  <a:spcPts val="0"/>
                </a:spcBef>
                <a:spcAft>
                  <a:spcPts val="0"/>
                </a:spcAft>
                <a:buClr>
                  <a:schemeClr val="dk1"/>
                </a:buClr>
                <a:buSzPts val="1700"/>
                <a:buFont typeface="Calibri"/>
                <a:buChar char="•"/>
              </a:pPr>
              <a:r>
                <a:rPr lang="nl-BE" sz="1700">
                  <a:solidFill>
                    <a:schemeClr val="dk1"/>
                  </a:solidFill>
                  <a:latin typeface="Calibri"/>
                  <a:ea typeface="Calibri"/>
                  <a:cs typeface="Calibri"/>
                  <a:sym typeface="Calibri"/>
                </a:rPr>
                <a:t>Δημιουργία μιας εφαρμογής (app) με συμβουλές και εκπαιδευτικά εργαλεία των  SEL και EF για μαθητές, δασκάλους, γονείς</a:t>
              </a:r>
              <a:endParaRPr sz="1700" b="0" i="0" u="none" strike="noStrike" cap="none">
                <a:solidFill>
                  <a:schemeClr val="dk1"/>
                </a:solidFill>
                <a:latin typeface="Calibri"/>
                <a:ea typeface="Calibri"/>
                <a:cs typeface="Calibri"/>
                <a:sym typeface="Calibri"/>
              </a:endParaRPr>
            </a:p>
          </p:txBody>
        </p:sp>
      </p:grpSp>
      <p:sp>
        <p:nvSpPr>
          <p:cNvPr id="185" name="Google Shape;185;p11"/>
          <p:cNvSpPr/>
          <p:nvPr/>
        </p:nvSpPr>
        <p:spPr>
          <a:xfrm>
            <a:off x="821267" y="238539"/>
            <a:ext cx="10310559" cy="861391"/>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3200">
                <a:solidFill>
                  <a:schemeClr val="lt1"/>
                </a:solidFill>
                <a:latin typeface="Calibri"/>
                <a:ea typeface="Calibri"/>
                <a:cs typeface="Calibri"/>
                <a:sym typeface="Calibri"/>
              </a:rPr>
              <a:t>Τα 5 έργα του REFLECT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12"/>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1" name="Google Shape;191;p12"/>
          <p:cNvPicPr preferRelativeResize="0"/>
          <p:nvPr/>
        </p:nvPicPr>
        <p:blipFill rotWithShape="1">
          <a:blip r:embed="rId3">
            <a:alphaModFix/>
          </a:blip>
          <a:srcRect t="1367"/>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192" name="Google Shape;192;p12"/>
          <p:cNvSpPr txBox="1">
            <a:spLocks noGrp="1"/>
          </p:cNvSpPr>
          <p:nvPr>
            <p:ph type="ftr" idx="4294967295"/>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nl-BE">
                <a:solidFill>
                  <a:schemeClr val="lt1"/>
                </a:solidFill>
              </a:rPr>
              <a:t>Reflect project 2019 - 2022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98" name="Google Shape;198;p13"/>
          <p:cNvPicPr preferRelativeResize="0">
            <a:picLocks noGrp="1"/>
          </p:cNvPicPr>
          <p:nvPr>
            <p:ph type="body" idx="1"/>
          </p:nvPr>
        </p:nvPicPr>
        <p:blipFill rotWithShape="1">
          <a:blip r:embed="rId3">
            <a:alphaModFix/>
          </a:blip>
          <a:srcRect/>
          <a:stretch/>
        </p:blipFill>
        <p:spPr>
          <a:xfrm>
            <a:off x="0" y="2557326"/>
            <a:ext cx="12192000" cy="2901000"/>
          </a:xfrm>
          <a:prstGeom prst="rect">
            <a:avLst/>
          </a:prstGeom>
          <a:noFill/>
          <a:ln>
            <a:noFill/>
          </a:ln>
        </p:spPr>
      </p:pic>
      <p:sp>
        <p:nvSpPr>
          <p:cNvPr id="199" name="Google Shape;19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
        <p:nvSpPr>
          <p:cNvPr id="200" name="Google Shape;200;p13"/>
          <p:cNvSpPr/>
          <p:nvPr/>
        </p:nvSpPr>
        <p:spPr>
          <a:xfrm>
            <a:off x="956603" y="267286"/>
            <a:ext cx="10325686" cy="1132449"/>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nl-BE" sz="3200">
                <a:solidFill>
                  <a:schemeClr val="lt1"/>
                </a:solidFill>
                <a:latin typeface="Calibri"/>
                <a:ea typeface="Calibri"/>
                <a:cs typeface="Calibri"/>
                <a:sym typeface="Calibri"/>
              </a:rPr>
              <a:t>Χρονοδιάγραμμα Reflect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4"/>
          <p:cNvSpPr txBox="1">
            <a:spLocks noGrp="1"/>
          </p:cNvSpPr>
          <p:nvPr>
            <p:ph type="title"/>
          </p:nvPr>
        </p:nvSpPr>
        <p:spPr>
          <a:xfrm>
            <a:off x="237067" y="3055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000"/>
              <a:buFont typeface="Calibri"/>
              <a:buNone/>
            </a:pPr>
            <a:r>
              <a:rPr lang="nl-BE" sz="4000" b="1">
                <a:solidFill>
                  <a:srgbClr val="1E4E79"/>
                </a:solidFill>
                <a:latin typeface="Calibri"/>
                <a:ea typeface="Calibri"/>
                <a:cs typeface="Calibri"/>
                <a:sym typeface="Calibri"/>
              </a:rPr>
              <a:t>Structure of the course</a:t>
            </a:r>
            <a:endParaRPr/>
          </a:p>
        </p:txBody>
      </p:sp>
      <p:sp>
        <p:nvSpPr>
          <p:cNvPr id="207" name="Google Shape;207;p14"/>
          <p:cNvSpPr txBox="1">
            <a:spLocks noGrp="1"/>
          </p:cNvSpPr>
          <p:nvPr>
            <p:ph type="body" idx="1"/>
          </p:nvPr>
        </p:nvSpPr>
        <p:spPr>
          <a:xfrm>
            <a:off x="838199" y="1825625"/>
            <a:ext cx="1091353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222A35"/>
              </a:solidFill>
            </a:endParaRPr>
          </a:p>
          <a:p>
            <a:pPr marL="0" lvl="0" indent="0" algn="ctr" rtl="0">
              <a:lnSpc>
                <a:spcPct val="90000"/>
              </a:lnSpc>
              <a:spcBef>
                <a:spcPts val="1000"/>
              </a:spcBef>
              <a:spcAft>
                <a:spcPts val="0"/>
              </a:spcAft>
              <a:buClr>
                <a:schemeClr val="dk1"/>
              </a:buClr>
              <a:buSzPts val="2800"/>
              <a:buNone/>
            </a:pPr>
            <a:endParaRPr/>
          </a:p>
        </p:txBody>
      </p:sp>
      <p:pic>
        <p:nvPicPr>
          <p:cNvPr id="208" name="Google Shape;208;p14"/>
          <p:cNvPicPr preferRelativeResize="0"/>
          <p:nvPr/>
        </p:nvPicPr>
        <p:blipFill rotWithShape="1">
          <a:blip r:embed="rId3">
            <a:alphaModFix/>
          </a:blip>
          <a:srcRect/>
          <a:stretch/>
        </p:blipFill>
        <p:spPr>
          <a:xfrm>
            <a:off x="10752667" y="206376"/>
            <a:ext cx="1405466" cy="1405466"/>
          </a:xfrm>
          <a:prstGeom prst="rect">
            <a:avLst/>
          </a:prstGeom>
          <a:noFill/>
          <a:ln>
            <a:noFill/>
          </a:ln>
        </p:spPr>
      </p:pic>
      <p:grpSp>
        <p:nvGrpSpPr>
          <p:cNvPr id="209" name="Google Shape;209;p14"/>
          <p:cNvGrpSpPr/>
          <p:nvPr/>
        </p:nvGrpSpPr>
        <p:grpSpPr>
          <a:xfrm>
            <a:off x="2032000" y="1675031"/>
            <a:ext cx="7310783" cy="4224960"/>
            <a:chOff x="0" y="63189"/>
            <a:chExt cx="7310783" cy="4224960"/>
          </a:xfrm>
        </p:grpSpPr>
        <p:sp>
          <p:nvSpPr>
            <p:cNvPr id="210" name="Google Shape;210;p14"/>
            <p:cNvSpPr/>
            <p:nvPr/>
          </p:nvSpPr>
          <p:spPr>
            <a:xfrm>
              <a:off x="0" y="357596"/>
              <a:ext cx="7310783" cy="604800"/>
            </a:xfrm>
            <a:prstGeom prst="rect">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txBox="1"/>
            <p:nvPr/>
          </p:nvSpPr>
          <p:spPr>
            <a:xfrm>
              <a:off x="0" y="357596"/>
              <a:ext cx="7310783" cy="604800"/>
            </a:xfrm>
            <a:prstGeom prst="rect">
              <a:avLst/>
            </a:prstGeom>
            <a:noFill/>
            <a:ln>
              <a:noFill/>
            </a:ln>
          </p:spPr>
          <p:txBody>
            <a:bodyPr spcFirstLastPara="1" wrap="square" lIns="567375" tIns="499850" rIns="567375" bIns="170675" anchor="t" anchorCtr="0">
              <a:noAutofit/>
            </a:bodyPr>
            <a:lstStyle/>
            <a:p>
              <a:pPr marL="228600" marR="0" lvl="1" indent="-76200" algn="l" rtl="0">
                <a:lnSpc>
                  <a:spcPct val="90000"/>
                </a:lnSpc>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212" name="Google Shape;212;p14"/>
            <p:cNvSpPr/>
            <p:nvPr/>
          </p:nvSpPr>
          <p:spPr>
            <a:xfrm>
              <a:off x="365539" y="63189"/>
              <a:ext cx="5117548" cy="708480"/>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txBox="1"/>
            <p:nvPr/>
          </p:nvSpPr>
          <p:spPr>
            <a:xfrm>
              <a:off x="400124" y="97774"/>
              <a:ext cx="5048378" cy="639310"/>
            </a:xfrm>
            <a:prstGeom prst="rect">
              <a:avLst/>
            </a:prstGeom>
            <a:noFill/>
            <a:ln>
              <a:noFill/>
            </a:ln>
          </p:spPr>
          <p:txBody>
            <a:bodyPr spcFirstLastPara="1" wrap="square" lIns="193425" tIns="0" rIns="193425" bIns="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nl-BE" sz="2400">
                  <a:solidFill>
                    <a:schemeClr val="dk1"/>
                  </a:solidFill>
                  <a:latin typeface="Calibri"/>
                  <a:ea typeface="Calibri"/>
                  <a:cs typeface="Calibri"/>
                  <a:sym typeface="Calibri"/>
                </a:rPr>
                <a:t>Στοχοθεσία και σκοπός</a:t>
              </a:r>
              <a:endParaRPr sz="2400">
                <a:solidFill>
                  <a:schemeClr val="dk1"/>
                </a:solidFill>
                <a:latin typeface="Calibri"/>
                <a:ea typeface="Calibri"/>
                <a:cs typeface="Calibri"/>
                <a:sym typeface="Calibri"/>
              </a:endParaRPr>
            </a:p>
          </p:txBody>
        </p:sp>
        <p:sp>
          <p:nvSpPr>
            <p:cNvPr id="214" name="Google Shape;214;p14"/>
            <p:cNvSpPr/>
            <p:nvPr/>
          </p:nvSpPr>
          <p:spPr>
            <a:xfrm>
              <a:off x="0" y="1506069"/>
              <a:ext cx="7310783" cy="604800"/>
            </a:xfrm>
            <a:prstGeom prst="rect">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365539" y="1151829"/>
              <a:ext cx="5117548" cy="708480"/>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txBox="1"/>
            <p:nvPr/>
          </p:nvSpPr>
          <p:spPr>
            <a:xfrm>
              <a:off x="400124" y="1186414"/>
              <a:ext cx="5048378" cy="639310"/>
            </a:xfrm>
            <a:prstGeom prst="rect">
              <a:avLst/>
            </a:prstGeom>
            <a:noFill/>
            <a:ln>
              <a:noFill/>
            </a:ln>
          </p:spPr>
          <p:txBody>
            <a:bodyPr spcFirstLastPara="1" wrap="square" lIns="193425" tIns="0" rIns="193425" bIns="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nl-BE" sz="2400">
                  <a:solidFill>
                    <a:schemeClr val="dk1"/>
                  </a:solidFill>
                  <a:latin typeface="Calibri"/>
                  <a:ea typeface="Calibri"/>
                  <a:cs typeface="Calibri"/>
                  <a:sym typeface="Calibri"/>
                </a:rPr>
                <a:t>Συμμετοχή </a:t>
              </a:r>
              <a:endParaRPr/>
            </a:p>
          </p:txBody>
        </p:sp>
        <p:sp>
          <p:nvSpPr>
            <p:cNvPr id="217" name="Google Shape;217;p14"/>
            <p:cNvSpPr/>
            <p:nvPr/>
          </p:nvSpPr>
          <p:spPr>
            <a:xfrm>
              <a:off x="0" y="2594709"/>
              <a:ext cx="7310783" cy="604800"/>
            </a:xfrm>
            <a:prstGeom prst="rect">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365539" y="2240469"/>
              <a:ext cx="5117548" cy="708480"/>
            </a:xfrm>
            <a:prstGeom prst="roundRect">
              <a:avLst>
                <a:gd name="adj" fmla="val 16667"/>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txBox="1"/>
            <p:nvPr/>
          </p:nvSpPr>
          <p:spPr>
            <a:xfrm>
              <a:off x="400124" y="2275054"/>
              <a:ext cx="5048378" cy="639310"/>
            </a:xfrm>
            <a:prstGeom prst="rect">
              <a:avLst/>
            </a:prstGeom>
            <a:noFill/>
            <a:ln>
              <a:noFill/>
            </a:ln>
          </p:spPr>
          <p:txBody>
            <a:bodyPr spcFirstLastPara="1" wrap="square" lIns="193425" tIns="0" rIns="193425" bIns="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nl-BE" sz="2400">
                  <a:solidFill>
                    <a:schemeClr val="dk1"/>
                  </a:solidFill>
                  <a:latin typeface="Calibri"/>
                  <a:ea typeface="Calibri"/>
                  <a:cs typeface="Calibri"/>
                  <a:sym typeface="Calibri"/>
                </a:rPr>
                <a:t>Αλληλεπίδραση και “αντανάκλαση” </a:t>
              </a:r>
              <a:endParaRPr sz="2400">
                <a:solidFill>
                  <a:schemeClr val="dk1"/>
                </a:solidFill>
                <a:latin typeface="Calibri"/>
                <a:ea typeface="Calibri"/>
                <a:cs typeface="Calibri"/>
                <a:sym typeface="Calibri"/>
              </a:endParaRPr>
            </a:p>
          </p:txBody>
        </p:sp>
        <p:sp>
          <p:nvSpPr>
            <p:cNvPr id="220" name="Google Shape;220;p14"/>
            <p:cNvSpPr/>
            <p:nvPr/>
          </p:nvSpPr>
          <p:spPr>
            <a:xfrm>
              <a:off x="0" y="3683349"/>
              <a:ext cx="7310783" cy="604800"/>
            </a:xfrm>
            <a:prstGeom prst="rect">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365539" y="3329109"/>
              <a:ext cx="5117548" cy="708480"/>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txBox="1"/>
            <p:nvPr/>
          </p:nvSpPr>
          <p:spPr>
            <a:xfrm>
              <a:off x="400124" y="3363694"/>
              <a:ext cx="5048378" cy="639310"/>
            </a:xfrm>
            <a:prstGeom prst="rect">
              <a:avLst/>
            </a:prstGeom>
            <a:noFill/>
            <a:ln>
              <a:noFill/>
            </a:ln>
          </p:spPr>
          <p:txBody>
            <a:bodyPr spcFirstLastPara="1" wrap="square" lIns="193425" tIns="0" rIns="193425" bIns="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nl-BE" sz="2400">
                  <a:solidFill>
                    <a:schemeClr val="dk1"/>
                  </a:solidFill>
                  <a:latin typeface="Calibri"/>
                  <a:ea typeface="Calibri"/>
                  <a:cs typeface="Calibri"/>
                  <a:sym typeface="Calibri"/>
                </a:rPr>
                <a:t>Αξιολόγηση</a:t>
              </a:r>
              <a:endParaRPr/>
            </a:p>
          </p:txBody>
        </p:sp>
      </p:grpSp>
      <p:sp>
        <p:nvSpPr>
          <p:cNvPr id="223" name="Google Shape;223;p14"/>
          <p:cNvSpPr/>
          <p:nvPr/>
        </p:nvSpPr>
        <p:spPr>
          <a:xfrm>
            <a:off x="278296" y="206376"/>
            <a:ext cx="10336695" cy="107908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nl-BE" sz="3600" b="1">
                <a:solidFill>
                  <a:schemeClr val="lt1"/>
                </a:solidFill>
                <a:latin typeface="Calibri"/>
                <a:ea typeface="Calibri"/>
                <a:cs typeface="Calibri"/>
                <a:sym typeface="Calibri"/>
              </a:rPr>
              <a:t>Δομή του σεμιναρίου</a:t>
            </a:r>
            <a:endParaRPr sz="36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15"/>
          <p:cNvGrpSpPr/>
          <p:nvPr/>
        </p:nvGrpSpPr>
        <p:grpSpPr>
          <a:xfrm>
            <a:off x="2843763" y="236010"/>
            <a:ext cx="5767751" cy="6385979"/>
            <a:chOff x="1744395" y="632"/>
            <a:chExt cx="5767751" cy="6385979"/>
          </a:xfrm>
        </p:grpSpPr>
        <p:sp>
          <p:nvSpPr>
            <p:cNvPr id="229" name="Google Shape;229;p15"/>
            <p:cNvSpPr/>
            <p:nvPr/>
          </p:nvSpPr>
          <p:spPr>
            <a:xfrm>
              <a:off x="2856808" y="1422159"/>
              <a:ext cx="3543000" cy="3543000"/>
            </a:xfrm>
            <a:prstGeom prst="ellipse">
              <a:avLst/>
            </a:prstGeom>
            <a:solidFill>
              <a:schemeClr val="accent2">
                <a:alpha val="49803"/>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txBox="1"/>
            <p:nvPr/>
          </p:nvSpPr>
          <p:spPr>
            <a:xfrm>
              <a:off x="3375657" y="1941008"/>
              <a:ext cx="2505300" cy="2505300"/>
            </a:xfrm>
            <a:prstGeom prst="rect">
              <a:avLst/>
            </a:prstGeom>
            <a:noFill/>
            <a:ln>
              <a:noFill/>
            </a:ln>
          </p:spPr>
          <p:txBody>
            <a:bodyPr spcFirstLastPara="1" wrap="square" lIns="73650" tIns="73650" rIns="73650" bIns="73650" anchor="ctr" anchorCtr="0">
              <a:noAutofit/>
            </a:bodyPr>
            <a:lstStyle/>
            <a:p>
              <a:pPr marL="0" marR="0" lvl="0" indent="0" algn="ctr" rtl="0">
                <a:lnSpc>
                  <a:spcPct val="90000"/>
                </a:lnSpc>
                <a:spcBef>
                  <a:spcPts val="0"/>
                </a:spcBef>
                <a:spcAft>
                  <a:spcPts val="0"/>
                </a:spcAft>
                <a:buClr>
                  <a:schemeClr val="dk1"/>
                </a:buClr>
                <a:buSzPts val="5800"/>
                <a:buFont typeface="Calibri"/>
                <a:buNone/>
              </a:pPr>
              <a:r>
                <a:rPr lang="nl-BE" sz="3300">
                  <a:solidFill>
                    <a:schemeClr val="dk1"/>
                  </a:solidFill>
                  <a:latin typeface="Calibri"/>
                  <a:ea typeface="Calibri"/>
                  <a:cs typeface="Calibri"/>
                  <a:sym typeface="Calibri"/>
                </a:rPr>
                <a:t>Θεματολογία Σεμιναρίου</a:t>
              </a:r>
              <a:endParaRPr sz="100"/>
            </a:p>
          </p:txBody>
        </p:sp>
        <p:sp>
          <p:nvSpPr>
            <p:cNvPr id="231" name="Google Shape;231;p15"/>
            <p:cNvSpPr/>
            <p:nvPr/>
          </p:nvSpPr>
          <p:spPr>
            <a:xfrm>
              <a:off x="3742539" y="632"/>
              <a:ext cx="1771462" cy="1771462"/>
            </a:xfrm>
            <a:prstGeom prst="ellipse">
              <a:avLst/>
            </a:prstGeom>
            <a:solidFill>
              <a:srgbClr val="DE7946">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txBox="1"/>
            <p:nvPr/>
          </p:nvSpPr>
          <p:spPr>
            <a:xfrm>
              <a:off x="4001964" y="260057"/>
              <a:ext cx="1252612" cy="125261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nl-BE" sz="1400" i="1">
                  <a:solidFill>
                    <a:schemeClr val="dk1"/>
                  </a:solidFill>
                  <a:latin typeface="Calibri"/>
                  <a:ea typeface="Calibri"/>
                  <a:cs typeface="Calibri"/>
                  <a:sym typeface="Calibri"/>
                </a:rPr>
                <a:t>Make </a:t>
              </a:r>
              <a:endParaRPr i="1"/>
            </a:p>
            <a:p>
              <a:pPr marL="0" marR="0" lvl="0" indent="0" algn="ctr" rtl="0">
                <a:lnSpc>
                  <a:spcPct val="90000"/>
                </a:lnSpc>
                <a:spcBef>
                  <a:spcPts val="490"/>
                </a:spcBef>
                <a:spcAft>
                  <a:spcPts val="0"/>
                </a:spcAft>
                <a:buClr>
                  <a:schemeClr val="dk1"/>
                </a:buClr>
                <a:buSzPts val="1400"/>
                <a:buFont typeface="Calibri"/>
                <a:buNone/>
              </a:pPr>
              <a:r>
                <a:rPr lang="nl-BE" sz="1400" i="1">
                  <a:solidFill>
                    <a:schemeClr val="dk1"/>
                  </a:solidFill>
                  <a:latin typeface="Calibri"/>
                  <a:ea typeface="Calibri"/>
                  <a:cs typeface="Calibri"/>
                  <a:sym typeface="Calibri"/>
                </a:rPr>
                <a:t>SEL-EF everyday</a:t>
              </a:r>
              <a:endParaRPr sz="1400" i="1">
                <a:solidFill>
                  <a:schemeClr val="dk1"/>
                </a:solidFill>
                <a:latin typeface="Calibri"/>
                <a:ea typeface="Calibri"/>
                <a:cs typeface="Calibri"/>
                <a:sym typeface="Calibri"/>
              </a:endParaRPr>
            </a:p>
          </p:txBody>
        </p:sp>
        <p:sp>
          <p:nvSpPr>
            <p:cNvPr id="233" name="Google Shape;233;p15"/>
            <p:cNvSpPr/>
            <p:nvPr/>
          </p:nvSpPr>
          <p:spPr>
            <a:xfrm>
              <a:off x="5740684" y="1154261"/>
              <a:ext cx="1771462" cy="1771462"/>
            </a:xfrm>
            <a:prstGeom prst="ellipse">
              <a:avLst/>
            </a:prstGeom>
            <a:solidFill>
              <a:srgbClr val="D07A5B">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txBox="1"/>
            <p:nvPr/>
          </p:nvSpPr>
          <p:spPr>
            <a:xfrm>
              <a:off x="6000109" y="1413686"/>
              <a:ext cx="1252612" cy="125261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nl-BE" sz="1400">
                  <a:solidFill>
                    <a:schemeClr val="dk1"/>
                  </a:solidFill>
                  <a:latin typeface="Calibri"/>
                  <a:ea typeface="Calibri"/>
                  <a:cs typeface="Calibri"/>
                  <a:sym typeface="Calibri"/>
                </a:rPr>
                <a:t>SELF </a:t>
              </a:r>
              <a:r>
                <a:rPr lang="nl-BE">
                  <a:solidFill>
                    <a:schemeClr val="dk1"/>
                  </a:solidFill>
                  <a:latin typeface="Calibri"/>
                  <a:ea typeface="Calibri"/>
                  <a:cs typeface="Calibri"/>
                  <a:sym typeface="Calibri"/>
                </a:rPr>
                <a:t>ένωνει </a:t>
              </a:r>
              <a:r>
                <a:rPr lang="nl-BE" sz="1400">
                  <a:solidFill>
                    <a:schemeClr val="dk1"/>
                  </a:solidFill>
                  <a:latin typeface="Calibri"/>
                  <a:ea typeface="Calibri"/>
                  <a:cs typeface="Calibri"/>
                  <a:sym typeface="Calibri"/>
                </a:rPr>
                <a:t>SEL </a:t>
              </a:r>
              <a:r>
                <a:rPr lang="nl-BE">
                  <a:solidFill>
                    <a:schemeClr val="dk1"/>
                  </a:solidFill>
                  <a:latin typeface="Calibri"/>
                  <a:ea typeface="Calibri"/>
                  <a:cs typeface="Calibri"/>
                  <a:sym typeface="Calibri"/>
                </a:rPr>
                <a:t>και</a:t>
              </a:r>
              <a:r>
                <a:rPr lang="nl-BE" sz="1400">
                  <a:solidFill>
                    <a:schemeClr val="dk1"/>
                  </a:solidFill>
                  <a:latin typeface="Calibri"/>
                  <a:ea typeface="Calibri"/>
                  <a:cs typeface="Calibri"/>
                  <a:sym typeface="Calibri"/>
                </a:rPr>
                <a:t> EF </a:t>
              </a:r>
              <a:endParaRPr sz="1400">
                <a:solidFill>
                  <a:schemeClr val="dk1"/>
                </a:solidFill>
                <a:latin typeface="Calibri"/>
                <a:ea typeface="Calibri"/>
                <a:cs typeface="Calibri"/>
                <a:sym typeface="Calibri"/>
              </a:endParaRPr>
            </a:p>
          </p:txBody>
        </p:sp>
        <p:sp>
          <p:nvSpPr>
            <p:cNvPr id="235" name="Google Shape;235;p15"/>
            <p:cNvSpPr/>
            <p:nvPr/>
          </p:nvSpPr>
          <p:spPr>
            <a:xfrm>
              <a:off x="5740684" y="3461520"/>
              <a:ext cx="1771462" cy="1771462"/>
            </a:xfrm>
            <a:prstGeom prst="ellipse">
              <a:avLst/>
            </a:prstGeom>
            <a:solidFill>
              <a:srgbClr val="C47F6E">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txBox="1"/>
            <p:nvPr/>
          </p:nvSpPr>
          <p:spPr>
            <a:xfrm>
              <a:off x="6000109" y="3720945"/>
              <a:ext cx="1252612" cy="125261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nl-BE" sz="1400" i="1">
                  <a:solidFill>
                    <a:srgbClr val="4C1130"/>
                  </a:solidFill>
                  <a:latin typeface="Calibri"/>
                  <a:ea typeface="Calibri"/>
                  <a:cs typeface="Calibri"/>
                  <a:sym typeface="Calibri"/>
                </a:rPr>
                <a:t>Make My Day!</a:t>
              </a:r>
              <a:endParaRPr sz="1400" i="1">
                <a:solidFill>
                  <a:srgbClr val="4C1130"/>
                </a:solidFill>
                <a:latin typeface="Calibri"/>
                <a:ea typeface="Calibri"/>
                <a:cs typeface="Calibri"/>
                <a:sym typeface="Calibri"/>
              </a:endParaRPr>
            </a:p>
          </p:txBody>
        </p:sp>
        <p:sp>
          <p:nvSpPr>
            <p:cNvPr id="237" name="Google Shape;237;p15"/>
            <p:cNvSpPr/>
            <p:nvPr/>
          </p:nvSpPr>
          <p:spPr>
            <a:xfrm>
              <a:off x="3742539" y="4615149"/>
              <a:ext cx="1771462" cy="1771462"/>
            </a:xfrm>
            <a:prstGeom prst="ellipse">
              <a:avLst/>
            </a:prstGeom>
            <a:solidFill>
              <a:srgbClr val="B88881">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txBox="1"/>
            <p:nvPr/>
          </p:nvSpPr>
          <p:spPr>
            <a:xfrm>
              <a:off x="4001964" y="4874574"/>
              <a:ext cx="1252612" cy="125261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nl-BE">
                  <a:solidFill>
                    <a:schemeClr val="dk1"/>
                  </a:solidFill>
                  <a:latin typeface="Calibri"/>
                  <a:ea typeface="Calibri"/>
                  <a:cs typeface="Calibri"/>
                  <a:sym typeface="Calibri"/>
                </a:rPr>
                <a:t>Γονεϊκή και κοινοτική συμμετοχή</a:t>
              </a:r>
              <a:endParaRPr sz="1400">
                <a:solidFill>
                  <a:schemeClr val="dk1"/>
                </a:solidFill>
                <a:latin typeface="Calibri"/>
                <a:ea typeface="Calibri"/>
                <a:cs typeface="Calibri"/>
                <a:sym typeface="Calibri"/>
              </a:endParaRPr>
            </a:p>
          </p:txBody>
        </p:sp>
        <p:sp>
          <p:nvSpPr>
            <p:cNvPr id="239" name="Google Shape;239;p15"/>
            <p:cNvSpPr/>
            <p:nvPr/>
          </p:nvSpPr>
          <p:spPr>
            <a:xfrm>
              <a:off x="1744395" y="3461520"/>
              <a:ext cx="1771462" cy="1771462"/>
            </a:xfrm>
            <a:prstGeom prst="ellipse">
              <a:avLst/>
            </a:prstGeom>
            <a:solidFill>
              <a:srgbClr val="AD959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txBox="1"/>
            <p:nvPr/>
          </p:nvSpPr>
          <p:spPr>
            <a:xfrm>
              <a:off x="2003895" y="3720945"/>
              <a:ext cx="1252500" cy="12525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ctr" rtl="0">
                <a:lnSpc>
                  <a:spcPct val="90000"/>
                </a:lnSpc>
                <a:spcBef>
                  <a:spcPts val="490"/>
                </a:spcBef>
                <a:spcAft>
                  <a:spcPts val="0"/>
                </a:spcAft>
                <a:buClr>
                  <a:schemeClr val="dk1"/>
                </a:buClr>
                <a:buSzPts val="1400"/>
                <a:buFont typeface="Calibri"/>
                <a:buNone/>
              </a:pPr>
              <a:r>
                <a:rPr lang="nl-BE">
                  <a:solidFill>
                    <a:schemeClr val="dk1"/>
                  </a:solidFill>
                  <a:latin typeface="Calibri"/>
                  <a:ea typeface="Calibri"/>
                  <a:cs typeface="Calibri"/>
                  <a:sym typeface="Calibri"/>
                </a:rPr>
                <a:t>Μοντέλο καθοδήγησης “Αντανάκλασης”</a:t>
              </a:r>
              <a:r>
                <a:rPr lang="nl-BE" sz="1400">
                  <a:solidFill>
                    <a:schemeClr val="dk1"/>
                  </a:solidFill>
                  <a:latin typeface="Calibri"/>
                  <a:ea typeface="Calibri"/>
                  <a:cs typeface="Calibri"/>
                  <a:sym typeface="Calibri"/>
                </a:rPr>
                <a:t> </a:t>
              </a:r>
              <a:endParaRPr/>
            </a:p>
            <a:p>
              <a:pPr marL="0" marR="0" lvl="0" indent="0" algn="ctr" rtl="0">
                <a:lnSpc>
                  <a:spcPct val="90000"/>
                </a:lnSpc>
                <a:spcBef>
                  <a:spcPts val="490"/>
                </a:spcBef>
                <a:spcAft>
                  <a:spcPts val="0"/>
                </a:spcAft>
                <a:buClr>
                  <a:schemeClr val="dk1"/>
                </a:buClr>
                <a:buSzPts val="1400"/>
                <a:buFont typeface="Calibri"/>
                <a:buNone/>
              </a:pPr>
              <a:r>
                <a:rPr lang="nl-BE" sz="1400" i="1">
                  <a:solidFill>
                    <a:schemeClr val="dk1"/>
                  </a:solidFill>
                  <a:latin typeface="Calibri"/>
                  <a:ea typeface="Calibri"/>
                  <a:cs typeface="Calibri"/>
                  <a:sym typeface="Calibri"/>
                </a:rPr>
                <a:t>SEE THINK SAY DO</a:t>
              </a:r>
              <a:endParaRPr sz="1400" i="1">
                <a:solidFill>
                  <a:schemeClr val="dk1"/>
                </a:solidFill>
                <a:latin typeface="Calibri"/>
                <a:ea typeface="Calibri"/>
                <a:cs typeface="Calibri"/>
                <a:sym typeface="Calibri"/>
              </a:endParaRPr>
            </a:p>
          </p:txBody>
        </p:sp>
        <p:sp>
          <p:nvSpPr>
            <p:cNvPr id="241" name="Google Shape;241;p15"/>
            <p:cNvSpPr/>
            <p:nvPr/>
          </p:nvSpPr>
          <p:spPr>
            <a:xfrm>
              <a:off x="1744395" y="1154261"/>
              <a:ext cx="1771462" cy="1771462"/>
            </a:xfrm>
            <a:prstGeom prst="ellipse">
              <a:avLst/>
            </a:prstGeom>
            <a:solidFill>
              <a:srgbClr val="A4A4A4">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txBox="1"/>
            <p:nvPr/>
          </p:nvSpPr>
          <p:spPr>
            <a:xfrm>
              <a:off x="2003820" y="1413686"/>
              <a:ext cx="1252612" cy="125261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nl-BE">
                  <a:solidFill>
                    <a:schemeClr val="dk1"/>
                  </a:solidFill>
                  <a:latin typeface="Calibri"/>
                  <a:ea typeface="Calibri"/>
                  <a:cs typeface="Calibri"/>
                  <a:sym typeface="Calibri"/>
                </a:rPr>
                <a:t>Εφαρμογή έργου και έρευνα δράσης</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c278f60ebc_0_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BE" b="1">
                <a:solidFill>
                  <a:srgbClr val="980000"/>
                </a:solidFill>
              </a:rPr>
              <a:t>Θεματολογία σεμιναρίου</a:t>
            </a:r>
            <a:endParaRPr b="1">
              <a:solidFill>
                <a:srgbClr val="980000"/>
              </a:solidFill>
            </a:endParaRPr>
          </a:p>
        </p:txBody>
      </p:sp>
      <p:sp>
        <p:nvSpPr>
          <p:cNvPr id="249" name="Google Shape;249;gc278f60ebc_0_1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457200" lvl="0" indent="-342900" algn="l" rtl="0">
              <a:spcBef>
                <a:spcPts val="1000"/>
              </a:spcBef>
              <a:spcAft>
                <a:spcPts val="0"/>
              </a:spcAft>
              <a:buSzPts val="1800"/>
              <a:buChar char="•"/>
            </a:pPr>
            <a:r>
              <a:rPr lang="nl-BE" b="1"/>
              <a:t>Θεματολογία συνεδριών του σεμιναρίου </a:t>
            </a:r>
            <a:endParaRPr b="1"/>
          </a:p>
          <a:p>
            <a:pPr marL="457200" lvl="0" indent="-342900" algn="l" rtl="0">
              <a:spcBef>
                <a:spcPts val="0"/>
              </a:spcBef>
              <a:spcAft>
                <a:spcPts val="0"/>
              </a:spcAft>
              <a:buSzPts val="1800"/>
              <a:buChar char="•"/>
            </a:pPr>
            <a:r>
              <a:rPr lang="nl-BE" b="1"/>
              <a:t>Στοχοθεσία</a:t>
            </a:r>
            <a:endParaRPr b="1"/>
          </a:p>
          <a:p>
            <a:pPr marL="457200" lvl="0" indent="-342900" algn="l" rtl="0">
              <a:spcBef>
                <a:spcPts val="0"/>
              </a:spcBef>
              <a:spcAft>
                <a:spcPts val="0"/>
              </a:spcAft>
              <a:buSzPts val="1800"/>
              <a:buChar char="•"/>
            </a:pPr>
            <a:r>
              <a:rPr lang="nl-BE" b="1"/>
              <a:t>Συμμετοχή </a:t>
            </a:r>
            <a:endParaRPr b="1"/>
          </a:p>
          <a:p>
            <a:pPr marL="457200" lvl="0" indent="-342900" algn="l" rtl="0">
              <a:spcBef>
                <a:spcPts val="0"/>
              </a:spcBef>
              <a:spcAft>
                <a:spcPts val="0"/>
              </a:spcAft>
              <a:buSzPts val="1800"/>
              <a:buChar char="•"/>
            </a:pPr>
            <a:r>
              <a:rPr lang="nl-BE" b="1"/>
              <a:t>SELF ένωνει SEL και EF </a:t>
            </a:r>
            <a:endParaRPr b="1"/>
          </a:p>
          <a:p>
            <a:pPr marL="457200" lvl="0" indent="-342900" algn="l" rtl="0">
              <a:spcBef>
                <a:spcPts val="0"/>
              </a:spcBef>
              <a:spcAft>
                <a:spcPts val="0"/>
              </a:spcAft>
              <a:buSzPts val="1800"/>
              <a:buChar char="•"/>
            </a:pPr>
            <a:r>
              <a:rPr lang="nl-BE" b="1"/>
              <a:t>Make SELF everyday</a:t>
            </a:r>
            <a:endParaRPr b="1"/>
          </a:p>
          <a:p>
            <a:pPr marL="457200" lvl="0" indent="-342900" algn="l" rtl="0">
              <a:spcBef>
                <a:spcPts val="0"/>
              </a:spcBef>
              <a:spcAft>
                <a:spcPts val="0"/>
              </a:spcAft>
              <a:buSzPts val="1800"/>
              <a:buChar char="•"/>
            </a:pPr>
            <a:r>
              <a:rPr lang="nl-BE" b="1"/>
              <a:t>Make my Day - </a:t>
            </a:r>
            <a:r>
              <a:rPr lang="nl-BE" sz="2400" b="1"/>
              <a:t>ΦΤΙΑΞΕ ΜΟΥ ΤΗΝ ΜΕΡΑ</a:t>
            </a:r>
            <a:endParaRPr sz="1000" b="1"/>
          </a:p>
          <a:p>
            <a:pPr marL="457200" lvl="0" indent="-342900" algn="l" rtl="0">
              <a:spcBef>
                <a:spcPts val="0"/>
              </a:spcBef>
              <a:spcAft>
                <a:spcPts val="0"/>
              </a:spcAft>
              <a:buSzPts val="1800"/>
              <a:buChar char="•"/>
            </a:pPr>
            <a:r>
              <a:rPr lang="nl-BE" b="1"/>
              <a:t>Γονεϊκή και κοινοτική συμμετοχή</a:t>
            </a:r>
            <a:endParaRPr sz="1400" b="1">
              <a:latin typeface="Arial"/>
              <a:ea typeface="Arial"/>
              <a:cs typeface="Arial"/>
              <a:sym typeface="Arial"/>
            </a:endParaRPr>
          </a:p>
          <a:p>
            <a:pPr marL="457200" lvl="0" indent="-342900" algn="l" rtl="0">
              <a:spcBef>
                <a:spcPts val="0"/>
              </a:spcBef>
              <a:spcAft>
                <a:spcPts val="0"/>
              </a:spcAft>
              <a:buSzPts val="1800"/>
              <a:buChar char="•"/>
            </a:pPr>
            <a:r>
              <a:rPr lang="nl-BE" b="1"/>
              <a:t>Εφαρμογή του  REFLECT στα σχολεία και έρευνα δράσης</a:t>
            </a:r>
            <a:endParaRPr b="1"/>
          </a:p>
          <a:p>
            <a:pPr marL="457200" lvl="0" indent="-342900" algn="l" rtl="0">
              <a:spcBef>
                <a:spcPts val="0"/>
              </a:spcBef>
              <a:spcAft>
                <a:spcPts val="0"/>
              </a:spcAft>
              <a:buSzPts val="1800"/>
              <a:buChar char="•"/>
            </a:pPr>
            <a:r>
              <a:rPr lang="nl-BE" b="1"/>
              <a:t>Μοντέλο  “Αντανάκλασης- ανατροφοδότησης” </a:t>
            </a:r>
            <a:endParaRPr b="1"/>
          </a:p>
          <a:p>
            <a:pPr marL="457200" lvl="0" indent="0" algn="l" rtl="0">
              <a:spcBef>
                <a:spcPts val="1000"/>
              </a:spcBef>
              <a:spcAft>
                <a:spcPts val="0"/>
              </a:spcAft>
              <a:buNone/>
            </a:pPr>
            <a:r>
              <a:rPr lang="nl-BE" b="1"/>
              <a:t>SEE THINK SAY DO- ΒΛΕΠΩ ΣΚΕΦΤΟΜΑΙ ΛΕΩ ΠΡΑΤΤΩ</a:t>
            </a:r>
            <a:endParaRPr b="1"/>
          </a:p>
          <a:p>
            <a:pPr marL="457200" lvl="0" indent="0" algn="l" rtl="0">
              <a:spcBef>
                <a:spcPts val="100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c278f60ebc_0_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BE" b="1">
                <a:solidFill>
                  <a:srgbClr val="980000"/>
                </a:solidFill>
              </a:rPr>
              <a:t>ενσυναίσθηση</a:t>
            </a:r>
            <a:endParaRPr b="1">
              <a:solidFill>
                <a:srgbClr val="980000"/>
              </a:solidFill>
            </a:endParaRPr>
          </a:p>
        </p:txBody>
      </p:sp>
      <p:sp>
        <p:nvSpPr>
          <p:cNvPr id="256" name="Google Shape;256;gc278f60ebc_0_1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nl-BE"/>
              <a:t>Η ενσυναίσθηση κυριαρχεί στην επικοινωνία καθ 'όλη τη διάρκεια του μαθήματος</a:t>
            </a: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Font typeface="Arial"/>
              <a:buNone/>
            </a:pPr>
            <a:r>
              <a:rPr lang="nl-BE"/>
              <a:t>Φροντίζουμε τους εαυτούς μας</a:t>
            </a: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Font typeface="Arial"/>
              <a:buNone/>
            </a:pPr>
            <a:r>
              <a:rPr lang="nl-BE"/>
              <a:t>Κατανόηση ότι οι άνθρωποι λειτουργούν με διαφορετικούς τρόπους</a:t>
            </a:r>
            <a:endParaRPr/>
          </a:p>
          <a:p>
            <a:pPr marL="0" lvl="0" indent="0" algn="l" rtl="0">
              <a:spcBef>
                <a:spcPts val="10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solidFill>
                  <a:srgbClr val="980000"/>
                </a:solidFill>
              </a:rPr>
              <a:t>Ομαδική Συμφωνία-Συμβόλαιο της ομάδας</a:t>
            </a:r>
            <a:endParaRPr b="1">
              <a:solidFill>
                <a:srgbClr val="980000"/>
              </a:solidFill>
            </a:endParaRPr>
          </a:p>
        </p:txBody>
      </p:sp>
      <p:sp>
        <p:nvSpPr>
          <p:cNvPr id="262" name="Google Shape;262;p17"/>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nl-BE"/>
              <a:t>    </a:t>
            </a:r>
            <a:endParaRPr/>
          </a:p>
          <a:p>
            <a:pPr marL="0" lvl="0" indent="0" algn="l" rtl="0">
              <a:lnSpc>
                <a:spcPct val="90000"/>
              </a:lnSpc>
              <a:spcBef>
                <a:spcPts val="0"/>
              </a:spcBef>
              <a:spcAft>
                <a:spcPts val="0"/>
              </a:spcAft>
              <a:buClr>
                <a:schemeClr val="dk1"/>
              </a:buClr>
              <a:buSzPts val="2800"/>
              <a:buNone/>
            </a:pPr>
            <a:r>
              <a:rPr lang="nl-BE"/>
              <a:t>   Συνδιαμορφώνουμε (κάντε κλικ)</a:t>
            </a:r>
            <a:endParaRPr/>
          </a:p>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0"/>
              </a:spcBef>
              <a:spcAft>
                <a:spcPts val="0"/>
              </a:spcAft>
              <a:buClr>
                <a:schemeClr val="dk1"/>
              </a:buClr>
              <a:buSzPts val="2800"/>
              <a:buNone/>
            </a:pPr>
            <a:r>
              <a:rPr lang="nl-BE" u="sng">
                <a:solidFill>
                  <a:schemeClr val="hlink"/>
                </a:solidFill>
                <a:hlinkClick r:id="rId3"/>
              </a:rPr>
              <a:t>ΤΟ ΣΥΜΒΌΛΑΙΟ ΤΗΣ ΟΜΑΔΑΣ ΜΑΣ!! </a:t>
            </a:r>
            <a:endParaRPr/>
          </a:p>
        </p:txBody>
      </p:sp>
      <p:sp>
        <p:nvSpPr>
          <p:cNvPr id="263" name="Google Shape;26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pic>
        <p:nvPicPr>
          <p:cNvPr id="264" name="Google Shape;264;p17"/>
          <p:cNvPicPr preferRelativeResize="0"/>
          <p:nvPr/>
        </p:nvPicPr>
        <p:blipFill rotWithShape="1">
          <a:blip r:embed="rId4">
            <a:alphaModFix/>
          </a:blip>
          <a:srcRect/>
          <a:stretch/>
        </p:blipFill>
        <p:spPr>
          <a:xfrm>
            <a:off x="8648055" y="2137877"/>
            <a:ext cx="1911134" cy="22442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9"/>
          <p:cNvPicPr preferRelativeResize="0"/>
          <p:nvPr/>
        </p:nvPicPr>
        <p:blipFill rotWithShape="1">
          <a:blip r:embed="rId3">
            <a:alphaModFix amt="50000"/>
          </a:blip>
          <a:srcRect r="-1"/>
          <a:stretch/>
        </p:blipFill>
        <p:spPr>
          <a:xfrm>
            <a:off x="20" y="10"/>
            <a:ext cx="12188930" cy="6857990"/>
          </a:xfrm>
          <a:prstGeom prst="rect">
            <a:avLst/>
          </a:prstGeom>
          <a:noFill/>
          <a:ln>
            <a:noFill/>
          </a:ln>
        </p:spPr>
      </p:pic>
      <p:sp>
        <p:nvSpPr>
          <p:cNvPr id="270" name="Google Shape;270;p19"/>
          <p:cNvSpPr txBox="1">
            <a:spLocks noGrp="1"/>
          </p:cNvSpPr>
          <p:nvPr>
            <p:ph type="ctrTitle"/>
          </p:nvPr>
        </p:nvSpPr>
        <p:spPr>
          <a:xfrm>
            <a:off x="1522475" y="943025"/>
            <a:ext cx="9690300" cy="3063300"/>
          </a:xfrm>
          <a:prstGeom prst="rect">
            <a:avLst/>
          </a:prstGeom>
          <a:noFill/>
          <a:ln>
            <a:noFill/>
          </a:ln>
        </p:spPr>
        <p:txBody>
          <a:bodyPr spcFirstLastPara="1" wrap="square" lIns="121900" tIns="121900" rIns="121900" bIns="121900" anchor="b" anchorCtr="0">
            <a:normAutofit/>
          </a:bodyPr>
          <a:lstStyle/>
          <a:p>
            <a:pPr marL="0" lvl="0" indent="0" algn="ctr" rtl="0">
              <a:lnSpc>
                <a:spcPct val="90000"/>
              </a:lnSpc>
              <a:spcBef>
                <a:spcPts val="0"/>
              </a:spcBef>
              <a:spcAft>
                <a:spcPts val="0"/>
              </a:spcAft>
              <a:buClr>
                <a:srgbClr val="FFFFFF"/>
              </a:buClr>
              <a:buSzPts val="6600"/>
              <a:buFont typeface="Calibri"/>
              <a:buNone/>
            </a:pPr>
            <a:r>
              <a:rPr lang="nl-BE" sz="6300" b="1">
                <a:solidFill>
                  <a:srgbClr val="434343"/>
                </a:solidFill>
              </a:rPr>
              <a:t>Κοινωνικο-συναισθηματική Μάθηση</a:t>
            </a:r>
            <a:endParaRPr sz="5700" b="1">
              <a:solidFill>
                <a:srgbClr val="434343"/>
              </a:solidFill>
            </a:endParaRPr>
          </a:p>
        </p:txBody>
      </p:sp>
      <p:sp>
        <p:nvSpPr>
          <p:cNvPr id="271" name="Google Shape;271;p19"/>
          <p:cNvSpPr txBox="1">
            <a:spLocks noGrp="1"/>
          </p:cNvSpPr>
          <p:nvPr>
            <p:ph type="subTitle" idx="1"/>
          </p:nvPr>
        </p:nvSpPr>
        <p:spPr>
          <a:xfrm>
            <a:off x="1529403" y="4520969"/>
            <a:ext cx="9144000" cy="1536192"/>
          </a:xfrm>
          <a:prstGeom prst="rect">
            <a:avLst/>
          </a:prstGeom>
          <a:noFill/>
          <a:ln>
            <a:noFill/>
          </a:ln>
        </p:spPr>
        <p:txBody>
          <a:bodyPr spcFirstLastPara="1" wrap="square" lIns="121900" tIns="121900" rIns="121900" bIns="121900" anchor="t" anchorCtr="0">
            <a:normAutofit/>
          </a:bodyPr>
          <a:lstStyle/>
          <a:p>
            <a:pPr marL="0" lvl="0" indent="0" algn="ctr" rtl="0">
              <a:lnSpc>
                <a:spcPct val="90000"/>
              </a:lnSpc>
              <a:spcBef>
                <a:spcPts val="0"/>
              </a:spcBef>
              <a:spcAft>
                <a:spcPts val="600"/>
              </a:spcAft>
              <a:buClr>
                <a:srgbClr val="FFFFFF"/>
              </a:buClr>
              <a:buSzPts val="3200"/>
              <a:buNone/>
            </a:pPr>
            <a:r>
              <a:rPr lang="nl-BE" sz="4100" b="1">
                <a:solidFill>
                  <a:srgbClr val="434343"/>
                </a:solidFill>
              </a:rPr>
              <a:t>Εισαγωγή</a:t>
            </a:r>
            <a:endParaRPr sz="3300" b="1">
              <a:solidFill>
                <a:srgbClr val="434343"/>
              </a:solidFill>
            </a:endParaRPr>
          </a:p>
        </p:txBody>
      </p:sp>
      <p:pic>
        <p:nvPicPr>
          <p:cNvPr id="272" name="Google Shape;272;p19"/>
          <p:cNvPicPr preferRelativeResize="0"/>
          <p:nvPr/>
        </p:nvPicPr>
        <p:blipFill rotWithShape="1">
          <a:blip r:embed="rId4">
            <a:alphaModFix/>
          </a:blip>
          <a:srcRect/>
          <a:stretch/>
        </p:blipFill>
        <p:spPr>
          <a:xfrm>
            <a:off x="266039" y="5793402"/>
            <a:ext cx="1903655" cy="427433"/>
          </a:xfrm>
          <a:prstGeom prst="rect">
            <a:avLst/>
          </a:prstGeom>
          <a:noFill/>
          <a:ln>
            <a:noFill/>
          </a:ln>
        </p:spPr>
      </p:pic>
      <p:pic>
        <p:nvPicPr>
          <p:cNvPr id="273" name="Google Shape;273;p19"/>
          <p:cNvPicPr preferRelativeResize="0"/>
          <p:nvPr/>
        </p:nvPicPr>
        <p:blipFill rotWithShape="1">
          <a:blip r:embed="rId5">
            <a:alphaModFix amt="63000"/>
          </a:blip>
          <a:srcRect/>
          <a:stretch/>
        </p:blipFill>
        <p:spPr>
          <a:xfrm>
            <a:off x="2169705" y="5785522"/>
            <a:ext cx="1555132" cy="923925"/>
          </a:xfrm>
          <a:prstGeom prst="rect">
            <a:avLst/>
          </a:prstGeom>
          <a:noFill/>
          <a:ln>
            <a:noFill/>
          </a:ln>
        </p:spPr>
      </p:pic>
      <p:pic>
        <p:nvPicPr>
          <p:cNvPr id="274" name="Google Shape;274;p19"/>
          <p:cNvPicPr preferRelativeResize="0"/>
          <p:nvPr/>
        </p:nvPicPr>
        <p:blipFill rotWithShape="1">
          <a:blip r:embed="rId6">
            <a:alphaModFix amt="68000"/>
          </a:blip>
          <a:srcRect/>
          <a:stretch/>
        </p:blipFill>
        <p:spPr>
          <a:xfrm>
            <a:off x="5554519" y="5785522"/>
            <a:ext cx="1953209" cy="908165"/>
          </a:xfrm>
          <a:prstGeom prst="rect">
            <a:avLst/>
          </a:prstGeom>
          <a:noFill/>
          <a:ln>
            <a:noFill/>
          </a:ln>
        </p:spPr>
      </p:pic>
      <p:pic>
        <p:nvPicPr>
          <p:cNvPr id="275" name="Google Shape;275;p19"/>
          <p:cNvPicPr preferRelativeResize="0"/>
          <p:nvPr/>
        </p:nvPicPr>
        <p:blipFill rotWithShape="1">
          <a:blip r:embed="rId7">
            <a:alphaModFix amt="56000"/>
          </a:blip>
          <a:srcRect/>
          <a:stretch/>
        </p:blipFill>
        <p:spPr>
          <a:xfrm>
            <a:off x="7615456" y="5785522"/>
            <a:ext cx="2330214" cy="908165"/>
          </a:xfrm>
          <a:prstGeom prst="rect">
            <a:avLst/>
          </a:prstGeom>
          <a:noFill/>
          <a:ln>
            <a:noFill/>
          </a:ln>
        </p:spPr>
      </p:pic>
      <p:pic>
        <p:nvPicPr>
          <p:cNvPr id="276" name="Google Shape;276;p19"/>
          <p:cNvPicPr preferRelativeResize="0"/>
          <p:nvPr/>
        </p:nvPicPr>
        <p:blipFill rotWithShape="1">
          <a:blip r:embed="rId8">
            <a:alphaModFix/>
          </a:blip>
          <a:srcRect/>
          <a:stretch/>
        </p:blipFill>
        <p:spPr>
          <a:xfrm>
            <a:off x="10053405" y="5793394"/>
            <a:ext cx="1819275" cy="496570"/>
          </a:xfrm>
          <a:prstGeom prst="rect">
            <a:avLst/>
          </a:prstGeom>
          <a:noFill/>
          <a:ln>
            <a:noFill/>
          </a:ln>
        </p:spPr>
      </p:pic>
      <p:pic>
        <p:nvPicPr>
          <p:cNvPr id="277" name="Google Shape;277;p19"/>
          <p:cNvPicPr preferRelativeResize="0"/>
          <p:nvPr/>
        </p:nvPicPr>
        <p:blipFill>
          <a:blip r:embed="rId9">
            <a:alphaModFix/>
          </a:blip>
          <a:stretch>
            <a:fillRect/>
          </a:stretch>
        </p:blipFill>
        <p:spPr>
          <a:xfrm>
            <a:off x="3930964" y="5793400"/>
            <a:ext cx="1417425" cy="908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0" descr="En bild som visar person, inomhus, grupp, står&#10;&#10;Automatiskt genererad beskrivning"/>
          <p:cNvPicPr preferRelativeResize="0"/>
          <p:nvPr/>
        </p:nvPicPr>
        <p:blipFill rotWithShape="1">
          <a:blip r:embed="rId3">
            <a:alphaModFix/>
          </a:blip>
          <a:srcRect r="-1"/>
          <a:stretch/>
        </p:blipFill>
        <p:spPr>
          <a:xfrm>
            <a:off x="320040" y="320040"/>
            <a:ext cx="11548872" cy="4303462"/>
          </a:xfrm>
          <a:prstGeom prst="rect">
            <a:avLst/>
          </a:prstGeom>
          <a:noFill/>
          <a:ln>
            <a:noFill/>
          </a:ln>
        </p:spPr>
      </p:pic>
      <p:sp>
        <p:nvSpPr>
          <p:cNvPr id="283" name="Google Shape;283;p20"/>
          <p:cNvSpPr txBox="1">
            <a:spLocks noGrp="1"/>
          </p:cNvSpPr>
          <p:nvPr>
            <p:ph type="title"/>
          </p:nvPr>
        </p:nvSpPr>
        <p:spPr>
          <a:xfrm>
            <a:off x="387650" y="4698800"/>
            <a:ext cx="4075800" cy="1442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90"/>
              <a:buFont typeface="Calibri"/>
              <a:buNone/>
            </a:pPr>
            <a:r>
              <a:rPr lang="nl-BE" sz="2720" b="1">
                <a:solidFill>
                  <a:srgbClr val="980000"/>
                </a:solidFill>
              </a:rPr>
              <a:t>Η SEL γίνεται όλο και περισσότερο δημοφιλής στον πλανήτη...</a:t>
            </a:r>
            <a:endParaRPr sz="2720" b="1">
              <a:solidFill>
                <a:srgbClr val="980000"/>
              </a:solidFill>
            </a:endParaRPr>
          </a:p>
        </p:txBody>
      </p:sp>
      <p:grpSp>
        <p:nvGrpSpPr>
          <p:cNvPr id="284" name="Google Shape;284;p20"/>
          <p:cNvGrpSpPr/>
          <p:nvPr/>
        </p:nvGrpSpPr>
        <p:grpSpPr>
          <a:xfrm>
            <a:off x="4250436" y="4795192"/>
            <a:ext cx="7581365" cy="1729887"/>
            <a:chOff x="0" y="845"/>
            <a:chExt cx="7581365" cy="1729887"/>
          </a:xfrm>
        </p:grpSpPr>
        <p:cxnSp>
          <p:nvCxnSpPr>
            <p:cNvPr id="285" name="Google Shape;285;p20"/>
            <p:cNvCxnSpPr/>
            <p:nvPr/>
          </p:nvCxnSpPr>
          <p:spPr>
            <a:xfrm>
              <a:off x="0" y="845"/>
              <a:ext cx="7581365"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286" name="Google Shape;286;p20"/>
            <p:cNvSpPr/>
            <p:nvPr/>
          </p:nvSpPr>
          <p:spPr>
            <a:xfrm>
              <a:off x="0" y="845"/>
              <a:ext cx="7581365" cy="2883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txBox="1"/>
            <p:nvPr/>
          </p:nvSpPr>
          <p:spPr>
            <a:xfrm>
              <a:off x="0" y="845"/>
              <a:ext cx="7581365" cy="28831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nl-BE" sz="1600" b="1">
                  <a:solidFill>
                    <a:schemeClr val="dk1"/>
                  </a:solidFill>
                  <a:latin typeface="Calibri"/>
                  <a:ea typeface="Calibri"/>
                  <a:cs typeface="Calibri"/>
                  <a:sym typeface="Calibri"/>
                </a:rPr>
                <a:t>Casel</a:t>
              </a:r>
              <a:endParaRPr sz="1600" b="1">
                <a:solidFill>
                  <a:schemeClr val="dk1"/>
                </a:solidFill>
                <a:latin typeface="Calibri"/>
                <a:ea typeface="Calibri"/>
                <a:cs typeface="Calibri"/>
                <a:sym typeface="Calibri"/>
              </a:endParaRPr>
            </a:p>
          </p:txBody>
        </p:sp>
        <p:cxnSp>
          <p:nvCxnSpPr>
            <p:cNvPr id="288" name="Google Shape;288;p20"/>
            <p:cNvCxnSpPr/>
            <p:nvPr/>
          </p:nvCxnSpPr>
          <p:spPr>
            <a:xfrm>
              <a:off x="0" y="289159"/>
              <a:ext cx="7581365"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289" name="Google Shape;289;p20"/>
            <p:cNvSpPr/>
            <p:nvPr/>
          </p:nvSpPr>
          <p:spPr>
            <a:xfrm>
              <a:off x="0" y="289159"/>
              <a:ext cx="7581365" cy="2883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txBox="1"/>
            <p:nvPr/>
          </p:nvSpPr>
          <p:spPr>
            <a:xfrm>
              <a:off x="0" y="289159"/>
              <a:ext cx="7581365" cy="28831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nl-BE" sz="1600" b="1">
                  <a:solidFill>
                    <a:schemeClr val="dk1"/>
                  </a:solidFill>
                  <a:latin typeface="Calibri"/>
                  <a:ea typeface="Calibri"/>
                  <a:cs typeface="Calibri"/>
                  <a:sym typeface="Calibri"/>
                </a:rPr>
                <a:t>OECD</a:t>
              </a:r>
              <a:endParaRPr/>
            </a:p>
          </p:txBody>
        </p:sp>
        <p:cxnSp>
          <p:nvCxnSpPr>
            <p:cNvPr id="291" name="Google Shape;291;p20"/>
            <p:cNvCxnSpPr/>
            <p:nvPr/>
          </p:nvCxnSpPr>
          <p:spPr>
            <a:xfrm>
              <a:off x="0" y="577474"/>
              <a:ext cx="7581365" cy="0"/>
            </a:xfrm>
            <a:prstGeom prst="straightConnector1">
              <a:avLst/>
            </a:prstGeom>
            <a:solidFill>
              <a:schemeClr val="accent4"/>
            </a:solidFill>
            <a:ln w="12700" cap="flat" cmpd="sng">
              <a:solidFill>
                <a:schemeClr val="accent4"/>
              </a:solidFill>
              <a:prstDash val="solid"/>
              <a:miter lim="800000"/>
              <a:headEnd type="none" w="sm" len="sm"/>
              <a:tailEnd type="none" w="sm" len="sm"/>
            </a:ln>
          </p:spPr>
        </p:cxnSp>
        <p:sp>
          <p:nvSpPr>
            <p:cNvPr id="292" name="Google Shape;292;p20"/>
            <p:cNvSpPr/>
            <p:nvPr/>
          </p:nvSpPr>
          <p:spPr>
            <a:xfrm>
              <a:off x="0" y="577474"/>
              <a:ext cx="7581365" cy="2883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txBox="1"/>
            <p:nvPr/>
          </p:nvSpPr>
          <p:spPr>
            <a:xfrm>
              <a:off x="0" y="577474"/>
              <a:ext cx="7581365" cy="28831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nl-BE" sz="1600" b="1">
                  <a:solidFill>
                    <a:schemeClr val="dk1"/>
                  </a:solidFill>
                  <a:latin typeface="Calibri"/>
                  <a:ea typeface="Calibri"/>
                  <a:cs typeface="Calibri"/>
                  <a:sym typeface="Calibri"/>
                </a:rPr>
                <a:t>Salzburg Global Seminar</a:t>
              </a:r>
              <a:endParaRPr/>
            </a:p>
          </p:txBody>
        </p:sp>
        <p:cxnSp>
          <p:nvCxnSpPr>
            <p:cNvPr id="294" name="Google Shape;294;p20"/>
            <p:cNvCxnSpPr/>
            <p:nvPr/>
          </p:nvCxnSpPr>
          <p:spPr>
            <a:xfrm>
              <a:off x="0" y="865788"/>
              <a:ext cx="7581365"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295" name="Google Shape;295;p20"/>
            <p:cNvSpPr/>
            <p:nvPr/>
          </p:nvSpPr>
          <p:spPr>
            <a:xfrm>
              <a:off x="0" y="865788"/>
              <a:ext cx="7581365" cy="2883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txBox="1"/>
            <p:nvPr/>
          </p:nvSpPr>
          <p:spPr>
            <a:xfrm>
              <a:off x="0" y="865788"/>
              <a:ext cx="7581365" cy="28831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nl-BE" sz="1600" b="1">
                  <a:solidFill>
                    <a:schemeClr val="dk1"/>
                  </a:solidFill>
                  <a:latin typeface="Calibri"/>
                  <a:ea typeface="Calibri"/>
                  <a:cs typeface="Calibri"/>
                  <a:sym typeface="Calibri"/>
                </a:rPr>
                <a:t>Karanga</a:t>
              </a:r>
              <a:endParaRPr sz="1600" b="1">
                <a:solidFill>
                  <a:schemeClr val="dk1"/>
                </a:solidFill>
                <a:latin typeface="Calibri"/>
                <a:ea typeface="Calibri"/>
                <a:cs typeface="Calibri"/>
                <a:sym typeface="Calibri"/>
              </a:endParaRPr>
            </a:p>
          </p:txBody>
        </p:sp>
        <p:cxnSp>
          <p:nvCxnSpPr>
            <p:cNvPr id="297" name="Google Shape;297;p20"/>
            <p:cNvCxnSpPr/>
            <p:nvPr/>
          </p:nvCxnSpPr>
          <p:spPr>
            <a:xfrm>
              <a:off x="0" y="1154103"/>
              <a:ext cx="7581365" cy="0"/>
            </a:xfrm>
            <a:prstGeom prst="straightConnector1">
              <a:avLst/>
            </a:prstGeom>
            <a:solidFill>
              <a:schemeClr val="accent6"/>
            </a:solidFill>
            <a:ln w="12700" cap="flat" cmpd="sng">
              <a:solidFill>
                <a:schemeClr val="accent6"/>
              </a:solidFill>
              <a:prstDash val="solid"/>
              <a:miter lim="800000"/>
              <a:headEnd type="none" w="sm" len="sm"/>
              <a:tailEnd type="none" w="sm" len="sm"/>
            </a:ln>
          </p:spPr>
        </p:cxnSp>
        <p:sp>
          <p:nvSpPr>
            <p:cNvPr id="298" name="Google Shape;298;p20"/>
            <p:cNvSpPr/>
            <p:nvPr/>
          </p:nvSpPr>
          <p:spPr>
            <a:xfrm>
              <a:off x="0" y="1154103"/>
              <a:ext cx="7581365" cy="2883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p:nvPr/>
          </p:nvSpPr>
          <p:spPr>
            <a:xfrm>
              <a:off x="0" y="1154103"/>
              <a:ext cx="7581365" cy="28831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nl-BE" sz="1600" b="1">
                  <a:solidFill>
                    <a:schemeClr val="dk1"/>
                  </a:solidFill>
                  <a:latin typeface="Calibri"/>
                  <a:ea typeface="Calibri"/>
                  <a:cs typeface="Calibri"/>
                  <a:sym typeface="Calibri"/>
                </a:rPr>
                <a:t>Aspen Institute</a:t>
              </a:r>
              <a:endParaRPr/>
            </a:p>
          </p:txBody>
        </p:sp>
        <p:cxnSp>
          <p:nvCxnSpPr>
            <p:cNvPr id="300" name="Google Shape;300;p20"/>
            <p:cNvCxnSpPr/>
            <p:nvPr/>
          </p:nvCxnSpPr>
          <p:spPr>
            <a:xfrm>
              <a:off x="0" y="1442418"/>
              <a:ext cx="7581365"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301" name="Google Shape;301;p20"/>
            <p:cNvSpPr/>
            <p:nvPr/>
          </p:nvSpPr>
          <p:spPr>
            <a:xfrm>
              <a:off x="0" y="1442418"/>
              <a:ext cx="7581365" cy="2883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txBox="1"/>
            <p:nvPr/>
          </p:nvSpPr>
          <p:spPr>
            <a:xfrm>
              <a:off x="0" y="1442418"/>
              <a:ext cx="7581365" cy="288314"/>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nl-BE" sz="1600" b="1">
                  <a:solidFill>
                    <a:schemeClr val="dk1"/>
                  </a:solidFill>
                  <a:latin typeface="Calibri"/>
                  <a:ea typeface="Calibri"/>
                  <a:cs typeface="Calibri"/>
                  <a:sym typeface="Calibri"/>
                </a:rPr>
                <a:t>Microsoft</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482900" y="499575"/>
            <a:ext cx="4924200" cy="1074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Calibri"/>
              <a:buNone/>
            </a:pPr>
            <a:r>
              <a:rPr lang="nl-BE" b="1" u="sng">
                <a:solidFill>
                  <a:srgbClr val="980000"/>
                </a:solidFill>
              </a:rPr>
              <a:t>Οι φορείς του προγράμματος</a:t>
            </a:r>
            <a:endParaRPr u="sng">
              <a:solidFill>
                <a:srgbClr val="980000"/>
              </a:solidFill>
            </a:endParaRPr>
          </a:p>
        </p:txBody>
      </p:sp>
      <p:pic>
        <p:nvPicPr>
          <p:cNvPr id="92" name="Google Shape;92;p5"/>
          <p:cNvPicPr preferRelativeResize="0">
            <a:picLocks noGrp="1"/>
          </p:cNvPicPr>
          <p:nvPr>
            <p:ph type="body" idx="1"/>
          </p:nvPr>
        </p:nvPicPr>
        <p:blipFill rotWithShape="1">
          <a:blip r:embed="rId3">
            <a:alphaModFix/>
          </a:blip>
          <a:srcRect/>
          <a:stretch/>
        </p:blipFill>
        <p:spPr>
          <a:xfrm>
            <a:off x="3413825" y="4236476"/>
            <a:ext cx="3419700" cy="2367300"/>
          </a:xfrm>
          <a:prstGeom prst="rect">
            <a:avLst/>
          </a:prstGeom>
          <a:noFill/>
          <a:ln>
            <a:noFill/>
          </a:ln>
        </p:spPr>
      </p:pic>
      <p:pic>
        <p:nvPicPr>
          <p:cNvPr id="93" name="Google Shape;93;p5"/>
          <p:cNvPicPr preferRelativeResize="0"/>
          <p:nvPr/>
        </p:nvPicPr>
        <p:blipFill rotWithShape="1">
          <a:blip r:embed="rId4">
            <a:alphaModFix/>
          </a:blip>
          <a:srcRect/>
          <a:stretch/>
        </p:blipFill>
        <p:spPr>
          <a:xfrm>
            <a:off x="6955652" y="5351364"/>
            <a:ext cx="2109150" cy="1233488"/>
          </a:xfrm>
          <a:prstGeom prst="rect">
            <a:avLst/>
          </a:prstGeom>
          <a:noFill/>
          <a:ln>
            <a:noFill/>
          </a:ln>
        </p:spPr>
      </p:pic>
      <p:pic>
        <p:nvPicPr>
          <p:cNvPr id="94" name="Google Shape;94;p5"/>
          <p:cNvPicPr preferRelativeResize="0"/>
          <p:nvPr/>
        </p:nvPicPr>
        <p:blipFill rotWithShape="1">
          <a:blip r:embed="rId5">
            <a:alphaModFix/>
          </a:blip>
          <a:srcRect/>
          <a:stretch/>
        </p:blipFill>
        <p:spPr>
          <a:xfrm>
            <a:off x="7084669" y="4236482"/>
            <a:ext cx="2421300" cy="936859"/>
          </a:xfrm>
          <a:prstGeom prst="rect">
            <a:avLst/>
          </a:prstGeom>
          <a:noFill/>
          <a:ln>
            <a:noFill/>
          </a:ln>
        </p:spPr>
      </p:pic>
      <p:pic>
        <p:nvPicPr>
          <p:cNvPr id="95" name="Google Shape;95;p5"/>
          <p:cNvPicPr preferRelativeResize="0"/>
          <p:nvPr/>
        </p:nvPicPr>
        <p:blipFill rotWithShape="1">
          <a:blip r:embed="rId6">
            <a:alphaModFix/>
          </a:blip>
          <a:srcRect/>
          <a:stretch/>
        </p:blipFill>
        <p:spPr>
          <a:xfrm>
            <a:off x="9585175" y="4299850"/>
            <a:ext cx="2421300" cy="936875"/>
          </a:xfrm>
          <a:prstGeom prst="rect">
            <a:avLst/>
          </a:prstGeom>
          <a:noFill/>
          <a:ln>
            <a:noFill/>
          </a:ln>
        </p:spPr>
      </p:pic>
      <p:pic>
        <p:nvPicPr>
          <p:cNvPr id="96" name="Google Shape;96;p5"/>
          <p:cNvPicPr preferRelativeResize="0"/>
          <p:nvPr/>
        </p:nvPicPr>
        <p:blipFill rotWithShape="1">
          <a:blip r:embed="rId7">
            <a:alphaModFix/>
          </a:blip>
          <a:srcRect/>
          <a:stretch/>
        </p:blipFill>
        <p:spPr>
          <a:xfrm>
            <a:off x="5225515" y="244441"/>
            <a:ext cx="4717014" cy="3773611"/>
          </a:xfrm>
          <a:prstGeom prst="rect">
            <a:avLst/>
          </a:prstGeom>
          <a:noFill/>
          <a:ln>
            <a:noFill/>
          </a:ln>
        </p:spPr>
      </p:pic>
      <p:pic>
        <p:nvPicPr>
          <p:cNvPr id="97" name="Google Shape;97;p5"/>
          <p:cNvPicPr preferRelativeResize="0"/>
          <p:nvPr/>
        </p:nvPicPr>
        <p:blipFill rotWithShape="1">
          <a:blip r:embed="rId8">
            <a:alphaModFix/>
          </a:blip>
          <a:srcRect/>
          <a:stretch/>
        </p:blipFill>
        <p:spPr>
          <a:xfrm>
            <a:off x="1182550" y="4299844"/>
            <a:ext cx="2109150" cy="1937100"/>
          </a:xfrm>
          <a:prstGeom prst="rect">
            <a:avLst/>
          </a:prstGeom>
          <a:noFill/>
          <a:ln>
            <a:noFill/>
          </a:ln>
        </p:spPr>
      </p:pic>
      <p:sp>
        <p:nvSpPr>
          <p:cNvPr id="98" name="Google Shape;98;p5">
            <a:hlinkClick r:id="rId9"/>
          </p:cNvPr>
          <p:cNvSpPr/>
          <p:nvPr/>
        </p:nvSpPr>
        <p:spPr>
          <a:xfrm rot="8776324">
            <a:off x="5805008" y="3158102"/>
            <a:ext cx="251778" cy="251778"/>
          </a:xfrm>
          <a:prstGeom prst="teardrop">
            <a:avLst>
              <a:gd name="adj" fmla="val 10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5">
            <a:hlinkClick r:id="rId10"/>
          </p:cNvPr>
          <p:cNvSpPr/>
          <p:nvPr/>
        </p:nvSpPr>
        <p:spPr>
          <a:xfrm rot="8776324">
            <a:off x="5348005" y="2990652"/>
            <a:ext cx="251778" cy="251778"/>
          </a:xfrm>
          <a:prstGeom prst="teardrop">
            <a:avLst>
              <a:gd name="adj" fmla="val 10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5">
            <a:hlinkClick r:id="rId11"/>
          </p:cNvPr>
          <p:cNvSpPr/>
          <p:nvPr/>
        </p:nvSpPr>
        <p:spPr>
          <a:xfrm rot="8778596">
            <a:off x="5975935" y="1661752"/>
            <a:ext cx="240130" cy="412531"/>
          </a:xfrm>
          <a:prstGeom prst="teardrop">
            <a:avLst>
              <a:gd name="adj" fmla="val 10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0000"/>
              </a:solidFill>
              <a:latin typeface="Calibri"/>
              <a:ea typeface="Calibri"/>
              <a:cs typeface="Calibri"/>
              <a:sym typeface="Calibri"/>
            </a:endParaRPr>
          </a:p>
        </p:txBody>
      </p:sp>
      <p:sp>
        <p:nvSpPr>
          <p:cNvPr id="101" name="Google Shape;101;p5">
            <a:hlinkClick r:id="rId12"/>
          </p:cNvPr>
          <p:cNvSpPr/>
          <p:nvPr/>
        </p:nvSpPr>
        <p:spPr>
          <a:xfrm rot="8776324">
            <a:off x="6730296" y="2439311"/>
            <a:ext cx="251778" cy="251778"/>
          </a:xfrm>
          <a:prstGeom prst="teardrop">
            <a:avLst>
              <a:gd name="adj" fmla="val 10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5">
            <a:hlinkClick r:id="rId13"/>
          </p:cNvPr>
          <p:cNvSpPr/>
          <p:nvPr/>
        </p:nvSpPr>
        <p:spPr>
          <a:xfrm rot="8776324">
            <a:off x="7231407" y="1273780"/>
            <a:ext cx="251778" cy="251778"/>
          </a:xfrm>
          <a:prstGeom prst="teardrop">
            <a:avLst>
              <a:gd name="adj" fmla="val 10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5">
            <a:hlinkClick r:id="rId14"/>
          </p:cNvPr>
          <p:cNvSpPr/>
          <p:nvPr/>
        </p:nvSpPr>
        <p:spPr>
          <a:xfrm rot="8776324">
            <a:off x="8169439" y="3507220"/>
            <a:ext cx="251778" cy="251778"/>
          </a:xfrm>
          <a:prstGeom prst="teardrop">
            <a:avLst>
              <a:gd name="adj" fmla="val 10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C0000"/>
              </a:solidFill>
              <a:highlight>
                <a:srgbClr val="FF0000"/>
              </a:highlight>
              <a:latin typeface="Calibri"/>
              <a:ea typeface="Calibri"/>
              <a:cs typeface="Calibri"/>
              <a:sym typeface="Calibri"/>
            </a:endParaRPr>
          </a:p>
        </p:txBody>
      </p:sp>
      <p:pic>
        <p:nvPicPr>
          <p:cNvPr id="104" name="Google Shape;104;p5"/>
          <p:cNvPicPr preferRelativeResize="0"/>
          <p:nvPr/>
        </p:nvPicPr>
        <p:blipFill>
          <a:blip r:embed="rId15">
            <a:alphaModFix/>
          </a:blip>
          <a:stretch>
            <a:fillRect/>
          </a:stretch>
        </p:blipFill>
        <p:spPr>
          <a:xfrm>
            <a:off x="1082150" y="1726850"/>
            <a:ext cx="3247750" cy="2080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1"/>
          <p:cNvSpPr txBox="1">
            <a:spLocks noGrp="1"/>
          </p:cNvSpPr>
          <p:nvPr>
            <p:ph type="title"/>
          </p:nvPr>
        </p:nvSpPr>
        <p:spPr>
          <a:xfrm>
            <a:off x="213750" y="591350"/>
            <a:ext cx="4021200" cy="558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2800"/>
              <a:buFont typeface="Calibri"/>
              <a:buNone/>
            </a:pPr>
            <a:r>
              <a:rPr lang="nl-BE" sz="3700" b="1">
                <a:solidFill>
                  <a:srgbClr val="980000"/>
                </a:solidFill>
              </a:rPr>
              <a:t>Πλεονεκτήματα </a:t>
            </a:r>
            <a:endParaRPr sz="3700" b="1">
              <a:solidFill>
                <a:srgbClr val="980000"/>
              </a:solidFill>
            </a:endParaRPr>
          </a:p>
          <a:p>
            <a:pPr marL="0" lvl="0" indent="0" algn="l" rtl="0">
              <a:lnSpc>
                <a:spcPct val="90000"/>
              </a:lnSpc>
              <a:spcBef>
                <a:spcPts val="0"/>
              </a:spcBef>
              <a:spcAft>
                <a:spcPts val="0"/>
              </a:spcAft>
              <a:buClr>
                <a:srgbClr val="FF0000"/>
              </a:buClr>
              <a:buSzPts val="2800"/>
              <a:buFont typeface="Calibri"/>
              <a:buNone/>
            </a:pPr>
            <a:r>
              <a:rPr lang="nl-BE" sz="3700" b="1">
                <a:solidFill>
                  <a:srgbClr val="980000"/>
                </a:solidFill>
              </a:rPr>
              <a:t>      της  SEL</a:t>
            </a:r>
            <a:endParaRPr sz="3700" b="1">
              <a:solidFill>
                <a:srgbClr val="980000"/>
              </a:solidFill>
            </a:endParaRPr>
          </a:p>
        </p:txBody>
      </p:sp>
      <p:sp>
        <p:nvSpPr>
          <p:cNvPr id="308" name="Google Shape;308;p21"/>
          <p:cNvSpPr txBox="1">
            <a:spLocks noGrp="1"/>
          </p:cNvSpPr>
          <p:nvPr>
            <p:ph type="body" idx="1"/>
          </p:nvPr>
        </p:nvSpPr>
        <p:spPr>
          <a:xfrm>
            <a:off x="3740850" y="297900"/>
            <a:ext cx="7928400" cy="5585700"/>
          </a:xfrm>
          <a:prstGeom prst="rect">
            <a:avLst/>
          </a:prstGeom>
          <a:noFill/>
          <a:ln>
            <a:noFill/>
          </a:ln>
        </p:spPr>
        <p:txBody>
          <a:bodyPr spcFirstLastPara="1" wrap="square" lIns="91425" tIns="45700" rIns="91425" bIns="45700" anchor="ctr" anchorCtr="0">
            <a:normAutofit lnSpcReduction="20000"/>
          </a:bodyPr>
          <a:lstStyle/>
          <a:p>
            <a:pPr marL="609584" lvl="0" indent="-228600" algn="l" rtl="0">
              <a:lnSpc>
                <a:spcPct val="90000"/>
              </a:lnSpc>
              <a:spcBef>
                <a:spcPts val="0"/>
              </a:spcBef>
              <a:spcAft>
                <a:spcPts val="0"/>
              </a:spcAft>
              <a:buClr>
                <a:schemeClr val="dk1"/>
              </a:buClr>
              <a:buSzPts val="1700"/>
              <a:buFont typeface="Arial"/>
              <a:buChar char="•"/>
            </a:pPr>
            <a:r>
              <a:rPr lang="nl-BE" sz="2000"/>
              <a:t>Επηρεάζει την ακαδημαϊκή μάθηση με θετικό τρόπο. </a:t>
            </a:r>
            <a:endParaRPr sz="2000"/>
          </a:p>
          <a:p>
            <a:pPr marL="609584" lvl="0" indent="-228600" algn="l" rtl="0">
              <a:lnSpc>
                <a:spcPct val="90000"/>
              </a:lnSpc>
              <a:spcBef>
                <a:spcPts val="0"/>
              </a:spcBef>
              <a:spcAft>
                <a:spcPts val="0"/>
              </a:spcAft>
              <a:buClr>
                <a:schemeClr val="dk1"/>
              </a:buClr>
              <a:buSzPts val="1700"/>
              <a:buFont typeface="Arial"/>
              <a:buChar char="•"/>
            </a:pPr>
            <a:r>
              <a:rPr lang="nl-BE" sz="2000" b="1">
                <a:solidFill>
                  <a:srgbClr val="0000FF"/>
                </a:solidFill>
              </a:rPr>
              <a:t>Οι κοινωνικές και συναισθηματικές διαστάσεις εμπλέκονται σε όλη τη διδασκαλία και τη μάθηση.</a:t>
            </a:r>
            <a:r>
              <a:rPr lang="nl-BE" sz="2000"/>
              <a:t> Εάν το γνωρίζουμε αυτό, και καταστήσουμε τις </a:t>
            </a:r>
            <a:r>
              <a:rPr lang="nl-BE" sz="2000" b="1">
                <a:solidFill>
                  <a:srgbClr val="980000"/>
                </a:solidFill>
              </a:rPr>
              <a:t>κοινωνικές και συναισθηματικές δεξιότητες σαφείς, συνειδητές, δομημένες</a:t>
            </a:r>
            <a:r>
              <a:rPr lang="nl-BE" sz="2000"/>
              <a:t> και προσανατολισμένες στον στόχο, θα ωφελήσει όλη τη μάθηση στο σχολείο. </a:t>
            </a:r>
            <a:endParaRPr sz="2000"/>
          </a:p>
          <a:p>
            <a:pPr marL="609585" lvl="0" indent="-228600" algn="l" rtl="0">
              <a:lnSpc>
                <a:spcPct val="90000"/>
              </a:lnSpc>
              <a:spcBef>
                <a:spcPts val="0"/>
              </a:spcBef>
              <a:spcAft>
                <a:spcPts val="0"/>
              </a:spcAft>
              <a:buClr>
                <a:schemeClr val="dk1"/>
              </a:buClr>
              <a:buSzPts val="1700"/>
              <a:buFont typeface="Arial"/>
              <a:buChar char="•"/>
            </a:pPr>
            <a:r>
              <a:rPr lang="nl-BE" sz="2000"/>
              <a:t>Οι κοινωνικές και συναισθηματικές δεξιότητες συνδέονται επίσης με το</a:t>
            </a:r>
            <a:r>
              <a:rPr lang="nl-BE" sz="2000" b="1"/>
              <a:t> </a:t>
            </a:r>
            <a:r>
              <a:rPr lang="nl-BE" sz="2000" b="1">
                <a:solidFill>
                  <a:srgbClr val="980000"/>
                </a:solidFill>
              </a:rPr>
              <a:t>κλίμα στην τάξη</a:t>
            </a:r>
            <a:r>
              <a:rPr lang="nl-BE" sz="2000"/>
              <a:t> και τη </a:t>
            </a:r>
            <a:r>
              <a:rPr lang="nl-BE" sz="2000" b="1">
                <a:solidFill>
                  <a:srgbClr val="980000"/>
                </a:solidFill>
              </a:rPr>
              <a:t>συνεργατική μάθηση.</a:t>
            </a:r>
            <a:endParaRPr b="1">
              <a:solidFill>
                <a:srgbClr val="980000"/>
              </a:solidFill>
            </a:endParaRPr>
          </a:p>
          <a:p>
            <a:pPr marL="609584" lvl="0" indent="-228600" algn="l" rtl="0">
              <a:lnSpc>
                <a:spcPct val="90000"/>
              </a:lnSpc>
              <a:spcBef>
                <a:spcPts val="600"/>
              </a:spcBef>
              <a:spcAft>
                <a:spcPts val="0"/>
              </a:spcAft>
              <a:buClr>
                <a:schemeClr val="dk1"/>
              </a:buClr>
              <a:buSzPts val="1700"/>
              <a:buFont typeface="Arial"/>
              <a:buChar char="•"/>
            </a:pPr>
            <a:r>
              <a:rPr lang="nl-BE" sz="2000"/>
              <a:t>Η κοινωνικο-συναισθηματική μάθηση ωφελεί τόσο τη</a:t>
            </a:r>
            <a:r>
              <a:rPr lang="nl-BE" sz="2000" b="1">
                <a:solidFill>
                  <a:srgbClr val="0000FF"/>
                </a:solidFill>
              </a:rPr>
              <a:t> σωματική όσο και την ψυχική υγεία.</a:t>
            </a:r>
            <a:r>
              <a:rPr lang="nl-BE" sz="2000"/>
              <a:t> </a:t>
            </a:r>
            <a:endParaRPr sz="2000"/>
          </a:p>
          <a:p>
            <a:pPr marL="609585" lvl="0" indent="-228600" algn="l" rtl="0">
              <a:lnSpc>
                <a:spcPct val="90000"/>
              </a:lnSpc>
              <a:spcBef>
                <a:spcPts val="600"/>
              </a:spcBef>
              <a:spcAft>
                <a:spcPts val="0"/>
              </a:spcAft>
              <a:buClr>
                <a:schemeClr val="dk1"/>
              </a:buClr>
              <a:buSzPts val="1700"/>
              <a:buFont typeface="Arial"/>
              <a:buChar char="•"/>
            </a:pPr>
            <a:r>
              <a:rPr lang="nl-BE" sz="2000"/>
              <a:t>Βοηθά τους ανθρώπους να αποκτήσουν και να διατηρήσουν </a:t>
            </a:r>
            <a:r>
              <a:rPr lang="nl-BE" sz="2000" b="1">
                <a:solidFill>
                  <a:srgbClr val="980000"/>
                </a:solidFill>
              </a:rPr>
              <a:t>καλές συνήθειες,</a:t>
            </a:r>
            <a:r>
              <a:rPr lang="nl-BE" sz="2000"/>
              <a:t> να θέσουν </a:t>
            </a:r>
            <a:r>
              <a:rPr lang="nl-BE" sz="2000" b="1">
                <a:solidFill>
                  <a:srgbClr val="980000"/>
                </a:solidFill>
              </a:rPr>
              <a:t>όρια</a:t>
            </a:r>
            <a:r>
              <a:rPr lang="nl-BE" sz="2000"/>
              <a:t>, να ρυθμίσουν τα </a:t>
            </a:r>
            <a:r>
              <a:rPr lang="nl-BE" sz="2000" b="1">
                <a:solidFill>
                  <a:srgbClr val="980000"/>
                </a:solidFill>
              </a:rPr>
              <a:t>συναισθήματα,</a:t>
            </a:r>
            <a:r>
              <a:rPr lang="nl-BE" sz="2000"/>
              <a:t> να διαχειριστούν τη συμπεριφορά και </a:t>
            </a:r>
            <a:r>
              <a:rPr lang="nl-BE" sz="2000" b="1">
                <a:solidFill>
                  <a:srgbClr val="980000"/>
                </a:solidFill>
              </a:rPr>
              <a:t>να οικοδομήσουν μόνιμες σχέσεις.</a:t>
            </a:r>
            <a:endParaRPr b="1">
              <a:solidFill>
                <a:srgbClr val="980000"/>
              </a:solidFill>
            </a:endParaRPr>
          </a:p>
          <a:p>
            <a:pPr marL="609585" lvl="0" indent="-228600" algn="l" rtl="0">
              <a:lnSpc>
                <a:spcPct val="90000"/>
              </a:lnSpc>
              <a:spcBef>
                <a:spcPts val="600"/>
              </a:spcBef>
              <a:spcAft>
                <a:spcPts val="0"/>
              </a:spcAft>
              <a:buClr>
                <a:schemeClr val="dk1"/>
              </a:buClr>
              <a:buSzPts val="1700"/>
              <a:buFont typeface="Arial"/>
              <a:buChar char="•"/>
            </a:pPr>
            <a:r>
              <a:rPr lang="nl-BE" sz="2000"/>
              <a:t>Οι κοινωνικές και συναισθηματικές δεξιότητες </a:t>
            </a:r>
            <a:r>
              <a:rPr lang="nl-BE" sz="2000" b="1">
                <a:solidFill>
                  <a:srgbClr val="980000"/>
                </a:solidFill>
              </a:rPr>
              <a:t>μας βοηθούν να αντιμετωπίσουμε τη ζωή</a:t>
            </a:r>
            <a:r>
              <a:rPr lang="nl-BE" sz="2000"/>
              <a:t>. Μας βοηθάνε να εκμεταλλευτούμε τα καλά πράγματα που μας συμβαίνουν και </a:t>
            </a:r>
            <a:r>
              <a:rPr lang="nl-BE" sz="2000" b="1">
                <a:solidFill>
                  <a:srgbClr val="0000FF"/>
                </a:solidFill>
              </a:rPr>
              <a:t>να διαχειριστούμε τις δυσκολίες</a:t>
            </a:r>
            <a:r>
              <a:rPr lang="nl-BE" sz="2000" b="1"/>
              <a:t>,</a:t>
            </a:r>
            <a:r>
              <a:rPr lang="nl-BE" sz="2000"/>
              <a:t> τις αποτυχίες και τις απογοητεύσεις. </a:t>
            </a:r>
            <a:endParaRPr/>
          </a:p>
          <a:p>
            <a:pPr marL="609584" lvl="0" indent="-228600" algn="l" rtl="0">
              <a:lnSpc>
                <a:spcPct val="90000"/>
              </a:lnSpc>
              <a:spcBef>
                <a:spcPts val="600"/>
              </a:spcBef>
              <a:spcAft>
                <a:spcPts val="0"/>
              </a:spcAft>
              <a:buClr>
                <a:schemeClr val="dk1"/>
              </a:buClr>
              <a:buSzPts val="1700"/>
              <a:buFont typeface="Arial"/>
              <a:buChar char="•"/>
            </a:pPr>
            <a:r>
              <a:rPr lang="nl-BE" sz="2000"/>
              <a:t>Οι κοινωνικές και συναισθηματικές δεξιότητες είναι δεξιότητες που πρέπει </a:t>
            </a:r>
            <a:r>
              <a:rPr lang="nl-BE" sz="2000" b="1">
                <a:solidFill>
                  <a:srgbClr val="980000"/>
                </a:solidFill>
              </a:rPr>
              <a:t>να οικοδομήσουμε σε ανθρώπινες, δημοκρατικές και βιώσιμες κοινωνίες</a:t>
            </a:r>
            <a:r>
              <a:rPr lang="nl-BE" sz="2000"/>
              <a:t> στο παρόν και στο μέλλον. </a:t>
            </a:r>
            <a:endParaRPr sz="2000"/>
          </a:p>
          <a:p>
            <a:pPr marL="609585" lvl="0" indent="-228600" algn="l" rtl="0">
              <a:lnSpc>
                <a:spcPct val="90000"/>
              </a:lnSpc>
              <a:spcBef>
                <a:spcPts val="600"/>
              </a:spcBef>
              <a:spcAft>
                <a:spcPts val="600"/>
              </a:spcAft>
              <a:buClr>
                <a:srgbClr val="0000FF"/>
              </a:buClr>
              <a:buSzPts val="1700"/>
              <a:buChar char="•"/>
            </a:pPr>
            <a:r>
              <a:rPr lang="nl-BE" sz="2000" b="1">
                <a:solidFill>
                  <a:srgbClr val="0000FF"/>
                </a:solidFill>
              </a:rPr>
              <a:t>Η οικοδόμηση ενός ειρηνικού κόσμου ξεκινά από το νηπιαγωγείο!</a:t>
            </a:r>
            <a:endParaRPr sz="2000" b="1">
              <a:solidFill>
                <a:srgbClr val="0000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a:spLocks noGrp="1"/>
          </p:cNvSpPr>
          <p:nvPr>
            <p:ph type="title"/>
          </p:nvPr>
        </p:nvSpPr>
        <p:spPr>
          <a:xfrm>
            <a:off x="1188075" y="381925"/>
            <a:ext cx="4264200" cy="597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2800"/>
              <a:buFont typeface="Calibri"/>
              <a:buNone/>
            </a:pPr>
            <a:r>
              <a:rPr lang="nl-BE" sz="6500" b="1">
                <a:solidFill>
                  <a:srgbClr val="980000"/>
                </a:solidFill>
              </a:rPr>
              <a:t>Ορισμός της SEL</a:t>
            </a:r>
            <a:endParaRPr sz="3500" b="1">
              <a:solidFill>
                <a:srgbClr val="980000"/>
              </a:solidFill>
            </a:endParaRPr>
          </a:p>
        </p:txBody>
      </p:sp>
      <p:sp>
        <p:nvSpPr>
          <p:cNvPr id="314" name="Google Shape;314;p22"/>
          <p:cNvSpPr txBox="1">
            <a:spLocks noGrp="1"/>
          </p:cNvSpPr>
          <p:nvPr>
            <p:ph type="body" idx="1"/>
          </p:nvPr>
        </p:nvSpPr>
        <p:spPr>
          <a:xfrm>
            <a:off x="5949449" y="510000"/>
            <a:ext cx="5632800" cy="583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BE" sz="2300" b="1" i="1">
                <a:solidFill>
                  <a:schemeClr val="dk1"/>
                </a:solidFill>
              </a:rPr>
              <a:t>”</a:t>
            </a:r>
            <a:r>
              <a:rPr lang="nl-BE" sz="2300" b="1" i="1"/>
              <a:t>Η κοινωνικο-συναισθηματική μάθηση</a:t>
            </a:r>
            <a:r>
              <a:rPr lang="nl-BE" sz="2300" b="1" i="1">
                <a:solidFill>
                  <a:schemeClr val="dk1"/>
                </a:solidFill>
              </a:rPr>
              <a:t> (SEL) </a:t>
            </a:r>
            <a:r>
              <a:rPr lang="nl-BE" sz="2300" b="1" i="1"/>
              <a:t>αποτελεί αναπόσπαστο μέρος της εκπαίδευσης και της ανθρώπινης ανάπτυξης</a:t>
            </a:r>
            <a:r>
              <a:rPr lang="nl-BE" sz="2300" b="1" i="1">
                <a:solidFill>
                  <a:schemeClr val="dk1"/>
                </a:solidFill>
              </a:rPr>
              <a:t>. Η SEL είναι η </a:t>
            </a:r>
            <a:r>
              <a:rPr lang="nl-BE" sz="2300" b="1" i="1"/>
              <a:t>διαδικασία μέσω της οποίας όλοι οι νέοι και οι ενήλικες αποκτούν και εφαρμόζουν τις γνώσεις, τις δεξιότητες και τις στάσεις για να αναπτύξουν υγιείς ταυτότητες, να διαχειριστούν συναισθήματα και να επιτύχουν προσωπικούς και συλλογικούς στόχους, να νιώσουν και να δείξουν ενσυναίσθηση για τους άλλους, να δημιουργήσουν και να διατηρήσουν υποστηρικτικές σχέσεις και να λάβουν υπεύθυνες και σωστές αποφάσεις.”</a:t>
            </a:r>
            <a:endParaRPr sz="2300" b="1">
              <a:solidFill>
                <a:schemeClr val="dk1"/>
              </a:solidFill>
              <a:highlight>
                <a:srgbClr val="FFFFFF"/>
              </a:highlight>
            </a:endParaRPr>
          </a:p>
          <a:p>
            <a:pPr marL="0" lvl="0" indent="0" algn="r" rtl="0">
              <a:lnSpc>
                <a:spcPct val="90000"/>
              </a:lnSpc>
              <a:spcBef>
                <a:spcPts val="600"/>
              </a:spcBef>
              <a:spcAft>
                <a:spcPts val="600"/>
              </a:spcAft>
              <a:buClr>
                <a:schemeClr val="dk1"/>
              </a:buClr>
              <a:buSzPts val="1100"/>
              <a:buNone/>
            </a:pPr>
            <a:r>
              <a:rPr lang="nl-BE" sz="2300" b="1">
                <a:solidFill>
                  <a:srgbClr val="980000"/>
                </a:solidFill>
                <a:highlight>
                  <a:srgbClr val="FFFFFF"/>
                </a:highlight>
              </a:rPr>
              <a:t>CASEL</a:t>
            </a:r>
            <a:endParaRPr sz="2300">
              <a:solidFill>
                <a:srgbClr val="980000"/>
              </a:solidFill>
            </a:endParaRPr>
          </a:p>
        </p:txBody>
      </p:sp>
      <p:sp>
        <p:nvSpPr>
          <p:cNvPr id="315" name="Google Shape;315;p22"/>
          <p:cNvSpPr txBox="1"/>
          <p:nvPr/>
        </p:nvSpPr>
        <p:spPr>
          <a:xfrm>
            <a:off x="7484012" y="576775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nl-BE" sz="3100" b="1">
                <a:solidFill>
                  <a:srgbClr val="980000"/>
                </a:solidFill>
              </a:rPr>
              <a:t>Κατηγορίες κοινωνικών και συναισθηματικών δεξιοτήτων (CASEL)</a:t>
            </a:r>
            <a:endParaRPr sz="3100" b="1">
              <a:solidFill>
                <a:srgbClr val="980000"/>
              </a:solidFill>
            </a:endParaRPr>
          </a:p>
        </p:txBody>
      </p:sp>
      <p:sp>
        <p:nvSpPr>
          <p:cNvPr id="321" name="Google Shape;321;p23"/>
          <p:cNvSpPr txBox="1">
            <a:spLocks noGrp="1"/>
          </p:cNvSpPr>
          <p:nvPr>
            <p:ph type="body" idx="1"/>
          </p:nvPr>
        </p:nvSpPr>
        <p:spPr>
          <a:xfrm>
            <a:off x="415600" y="1536633"/>
            <a:ext cx="53332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2133"/>
              </a:spcAft>
              <a:buClr>
                <a:schemeClr val="dk1"/>
              </a:buClr>
              <a:buSzPts val="1400"/>
              <a:buNone/>
            </a:pPr>
            <a:endParaRPr/>
          </a:p>
        </p:txBody>
      </p:sp>
      <p:pic>
        <p:nvPicPr>
          <p:cNvPr id="322" name="Google Shape;322;p23"/>
          <p:cNvPicPr preferRelativeResize="0"/>
          <p:nvPr/>
        </p:nvPicPr>
        <p:blipFill rotWithShape="1">
          <a:blip r:embed="rId3">
            <a:alphaModFix/>
          </a:blip>
          <a:srcRect/>
          <a:stretch/>
        </p:blipFill>
        <p:spPr>
          <a:xfrm>
            <a:off x="415600" y="1536633"/>
            <a:ext cx="4763800" cy="4840899"/>
          </a:xfrm>
          <a:prstGeom prst="rect">
            <a:avLst/>
          </a:prstGeom>
          <a:noFill/>
          <a:ln>
            <a:noFill/>
          </a:ln>
        </p:spPr>
      </p:pic>
      <p:grpSp>
        <p:nvGrpSpPr>
          <p:cNvPr id="323" name="Google Shape;323;p23"/>
          <p:cNvGrpSpPr/>
          <p:nvPr/>
        </p:nvGrpSpPr>
        <p:grpSpPr>
          <a:xfrm>
            <a:off x="6013367" y="1579667"/>
            <a:ext cx="5763200" cy="4469131"/>
            <a:chOff x="0" y="43034"/>
            <a:chExt cx="5763200" cy="4469131"/>
          </a:xfrm>
        </p:grpSpPr>
        <p:sp>
          <p:nvSpPr>
            <p:cNvPr id="324" name="Google Shape;324;p23"/>
            <p:cNvSpPr/>
            <p:nvPr/>
          </p:nvSpPr>
          <p:spPr>
            <a:xfrm>
              <a:off x="0" y="43034"/>
              <a:ext cx="5763200" cy="815490"/>
            </a:xfrm>
            <a:prstGeom prst="roundRect">
              <a:avLst>
                <a:gd name="adj" fmla="val 16667"/>
              </a:avLst>
            </a:prstGeom>
            <a:gradFill>
              <a:gsLst>
                <a:gs pos="0">
                  <a:schemeClr val="accent2"/>
                </a:gs>
                <a:gs pos="50000">
                  <a:schemeClr val="accent2"/>
                </a:gs>
                <a:gs pos="100000">
                  <a:schemeClr val="accen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txBox="1"/>
            <p:nvPr/>
          </p:nvSpPr>
          <p:spPr>
            <a:xfrm>
              <a:off x="39809" y="82843"/>
              <a:ext cx="5683582" cy="735872"/>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2200" b="1">
                  <a:solidFill>
                    <a:schemeClr val="lt1"/>
                  </a:solidFill>
                  <a:latin typeface="Calibri"/>
                  <a:ea typeface="Calibri"/>
                  <a:cs typeface="Calibri"/>
                  <a:sym typeface="Calibri"/>
                </a:rPr>
                <a:t>Αυτογνωσία</a:t>
              </a:r>
              <a:endParaRPr sz="2200">
                <a:solidFill>
                  <a:schemeClr val="lt1"/>
                </a:solidFill>
                <a:latin typeface="Calibri"/>
                <a:ea typeface="Calibri"/>
                <a:cs typeface="Calibri"/>
                <a:sym typeface="Calibri"/>
              </a:endParaRPr>
            </a:p>
          </p:txBody>
        </p:sp>
        <p:sp>
          <p:nvSpPr>
            <p:cNvPr id="326" name="Google Shape;326;p23"/>
            <p:cNvSpPr/>
            <p:nvPr/>
          </p:nvSpPr>
          <p:spPr>
            <a:xfrm>
              <a:off x="0" y="956444"/>
              <a:ext cx="5763200" cy="815490"/>
            </a:xfrm>
            <a:prstGeom prst="roundRect">
              <a:avLst>
                <a:gd name="adj" fmla="val 16667"/>
              </a:avLst>
            </a:prstGeom>
            <a:gradFill>
              <a:gsLst>
                <a:gs pos="0">
                  <a:schemeClr val="accent2"/>
                </a:gs>
                <a:gs pos="50000">
                  <a:schemeClr val="accent2"/>
                </a:gs>
                <a:gs pos="100000">
                  <a:schemeClr val="accen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3"/>
            <p:cNvSpPr txBox="1"/>
            <p:nvPr/>
          </p:nvSpPr>
          <p:spPr>
            <a:xfrm>
              <a:off x="39809" y="996253"/>
              <a:ext cx="5683582" cy="735872"/>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2200" b="1">
                  <a:solidFill>
                    <a:schemeClr val="lt1"/>
                  </a:solidFill>
                  <a:latin typeface="Calibri"/>
                  <a:ea typeface="Calibri"/>
                  <a:cs typeface="Calibri"/>
                  <a:sym typeface="Calibri"/>
                </a:rPr>
                <a:t>Αυτοδιαχείριση </a:t>
              </a:r>
              <a:endParaRPr sz="2200">
                <a:solidFill>
                  <a:schemeClr val="lt1"/>
                </a:solidFill>
                <a:latin typeface="Calibri"/>
                <a:ea typeface="Calibri"/>
                <a:cs typeface="Calibri"/>
                <a:sym typeface="Calibri"/>
              </a:endParaRPr>
            </a:p>
          </p:txBody>
        </p:sp>
        <p:sp>
          <p:nvSpPr>
            <p:cNvPr id="328" name="Google Shape;328;p23"/>
            <p:cNvSpPr/>
            <p:nvPr/>
          </p:nvSpPr>
          <p:spPr>
            <a:xfrm>
              <a:off x="0" y="1869855"/>
              <a:ext cx="5763200" cy="815490"/>
            </a:xfrm>
            <a:prstGeom prst="roundRect">
              <a:avLst>
                <a:gd name="adj" fmla="val 16667"/>
              </a:avLst>
            </a:prstGeom>
            <a:gradFill>
              <a:gsLst>
                <a:gs pos="0">
                  <a:schemeClr val="accent6"/>
                </a:gs>
                <a:gs pos="50000">
                  <a:schemeClr val="accent6"/>
                </a:gs>
                <a:gs pos="100000">
                  <a:schemeClr val="accent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txBox="1"/>
            <p:nvPr/>
          </p:nvSpPr>
          <p:spPr>
            <a:xfrm>
              <a:off x="39822" y="1909664"/>
              <a:ext cx="5683500" cy="735900"/>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2200" b="1">
                  <a:solidFill>
                    <a:schemeClr val="lt1"/>
                  </a:solidFill>
                  <a:latin typeface="Calibri"/>
                  <a:ea typeface="Calibri"/>
                  <a:cs typeface="Calibri"/>
                  <a:sym typeface="Calibri"/>
                </a:rPr>
                <a:t>Κοινωνική ευαισθητοποίηση</a:t>
              </a:r>
              <a:endParaRPr sz="2200">
                <a:solidFill>
                  <a:schemeClr val="lt1"/>
                </a:solidFill>
                <a:latin typeface="Calibri"/>
                <a:ea typeface="Calibri"/>
                <a:cs typeface="Calibri"/>
                <a:sym typeface="Calibri"/>
              </a:endParaRPr>
            </a:p>
          </p:txBody>
        </p:sp>
        <p:sp>
          <p:nvSpPr>
            <p:cNvPr id="330" name="Google Shape;330;p23"/>
            <p:cNvSpPr/>
            <p:nvPr/>
          </p:nvSpPr>
          <p:spPr>
            <a:xfrm>
              <a:off x="0" y="2783265"/>
              <a:ext cx="5763200" cy="815490"/>
            </a:xfrm>
            <a:prstGeom prst="roundRect">
              <a:avLst>
                <a:gd name="adj" fmla="val 16667"/>
              </a:avLst>
            </a:prstGeom>
            <a:gradFill>
              <a:gsLst>
                <a:gs pos="0">
                  <a:schemeClr val="accent6"/>
                </a:gs>
                <a:gs pos="50000">
                  <a:schemeClr val="accent6"/>
                </a:gs>
                <a:gs pos="100000">
                  <a:schemeClr val="accent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txBox="1"/>
            <p:nvPr/>
          </p:nvSpPr>
          <p:spPr>
            <a:xfrm>
              <a:off x="39809" y="2823074"/>
              <a:ext cx="5683582" cy="735872"/>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2200" b="1">
                  <a:solidFill>
                    <a:schemeClr val="lt1"/>
                  </a:solidFill>
                  <a:latin typeface="Calibri"/>
                  <a:ea typeface="Calibri"/>
                  <a:cs typeface="Calibri"/>
                  <a:sym typeface="Calibri"/>
                </a:rPr>
                <a:t>Κοινωνικές δεξιότητες / Δεξιότητες σχέσεων</a:t>
              </a:r>
              <a:endParaRPr sz="2200">
                <a:solidFill>
                  <a:schemeClr val="lt1"/>
                </a:solidFill>
                <a:latin typeface="Calibri"/>
                <a:ea typeface="Calibri"/>
                <a:cs typeface="Calibri"/>
                <a:sym typeface="Calibri"/>
              </a:endParaRPr>
            </a:p>
          </p:txBody>
        </p:sp>
        <p:sp>
          <p:nvSpPr>
            <p:cNvPr id="332" name="Google Shape;332;p23"/>
            <p:cNvSpPr/>
            <p:nvPr/>
          </p:nvSpPr>
          <p:spPr>
            <a:xfrm>
              <a:off x="0" y="3696675"/>
              <a:ext cx="5763200" cy="815490"/>
            </a:xfrm>
            <a:prstGeom prst="roundRect">
              <a:avLst>
                <a:gd name="adj" fmla="val 16667"/>
              </a:avLst>
            </a:prstGeom>
            <a:gradFill>
              <a:gsLst>
                <a:gs pos="0">
                  <a:schemeClr val="accent4"/>
                </a:gs>
                <a:gs pos="15000">
                  <a:schemeClr val="accent4"/>
                </a:gs>
                <a:gs pos="100000">
                  <a:schemeClr val="accent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txBox="1"/>
            <p:nvPr/>
          </p:nvSpPr>
          <p:spPr>
            <a:xfrm>
              <a:off x="39822" y="3736484"/>
              <a:ext cx="5683500" cy="735900"/>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2200" b="1">
                  <a:solidFill>
                    <a:schemeClr val="lt1"/>
                  </a:solidFill>
                  <a:latin typeface="Calibri"/>
                  <a:ea typeface="Calibri"/>
                  <a:cs typeface="Calibri"/>
                  <a:sym typeface="Calibri"/>
                </a:rPr>
                <a:t>Υπεύθυνη λήψη αποφάσεων</a:t>
              </a:r>
              <a:endParaRPr sz="2200">
                <a:solidFill>
                  <a:schemeClr val="lt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4"/>
          <p:cNvSpPr txBox="1">
            <a:spLocks noGrp="1"/>
          </p:cNvSpPr>
          <p:nvPr>
            <p:ph type="title"/>
          </p:nvPr>
        </p:nvSpPr>
        <p:spPr>
          <a:xfrm>
            <a:off x="396573" y="320675"/>
            <a:ext cx="11407487"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56000"/>
              <a:buFont typeface="Calibri"/>
              <a:buNone/>
            </a:pPr>
            <a:r>
              <a:rPr lang="nl-BE" sz="5000" b="1"/>
              <a:t>Για την εφαρμογή της </a:t>
            </a:r>
            <a:r>
              <a:rPr lang="nl-BE" sz="5000" b="1">
                <a:solidFill>
                  <a:schemeClr val="dk1"/>
                </a:solidFill>
                <a:latin typeface="Calibri"/>
                <a:ea typeface="Calibri"/>
                <a:cs typeface="Calibri"/>
                <a:sym typeface="Calibri"/>
              </a:rPr>
              <a:t>SEL </a:t>
            </a:r>
            <a:r>
              <a:rPr lang="nl-BE" sz="5000" b="1"/>
              <a:t>σκεφτείτε πως να...</a:t>
            </a:r>
            <a:endParaRPr/>
          </a:p>
        </p:txBody>
      </p:sp>
      <p:grpSp>
        <p:nvGrpSpPr>
          <p:cNvPr id="339" name="Google Shape;339;p24"/>
          <p:cNvGrpSpPr/>
          <p:nvPr/>
        </p:nvGrpSpPr>
        <p:grpSpPr>
          <a:xfrm>
            <a:off x="399916" y="2145349"/>
            <a:ext cx="11400802" cy="3711889"/>
            <a:chOff x="3342" y="319724"/>
            <a:chExt cx="11400802" cy="3711889"/>
          </a:xfrm>
        </p:grpSpPr>
        <p:sp>
          <p:nvSpPr>
            <p:cNvPr id="340" name="Google Shape;340;p24"/>
            <p:cNvSpPr/>
            <p:nvPr/>
          </p:nvSpPr>
          <p:spPr>
            <a:xfrm>
              <a:off x="3342" y="319724"/>
              <a:ext cx="2651349" cy="3711889"/>
            </a:xfrm>
            <a:prstGeom prst="rect">
              <a:avLst/>
            </a:prstGeom>
            <a:solidFill>
              <a:srgbClr val="F7D5CB">
                <a:alpha val="89803"/>
              </a:srgbClr>
            </a:solidFill>
            <a:ln w="12700"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4"/>
            <p:cNvSpPr txBox="1"/>
            <p:nvPr/>
          </p:nvSpPr>
          <p:spPr>
            <a:xfrm>
              <a:off x="3342" y="1730242"/>
              <a:ext cx="2651400" cy="2227200"/>
            </a:xfrm>
            <a:prstGeom prst="rect">
              <a:avLst/>
            </a:prstGeom>
            <a:noFill/>
            <a:ln>
              <a:noFill/>
            </a:ln>
          </p:spPr>
          <p:txBody>
            <a:bodyPr spcFirstLastPara="1" wrap="square" lIns="206700" tIns="330200" rIns="206700" bIns="33020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nl-BE" sz="2400" b="1">
                  <a:solidFill>
                    <a:schemeClr val="dk1"/>
                  </a:solidFill>
                  <a:latin typeface="Calibri"/>
                  <a:ea typeface="Calibri"/>
                  <a:cs typeface="Calibri"/>
                  <a:sym typeface="Calibri"/>
                </a:rPr>
                <a:t>Δημιουργήσετε θεμελιώδη υποστήριξη και πλάνο</a:t>
              </a:r>
              <a:endParaRPr sz="1200"/>
            </a:p>
          </p:txBody>
        </p:sp>
        <p:sp>
          <p:nvSpPr>
            <p:cNvPr id="342" name="Google Shape;342;p24"/>
            <p:cNvSpPr/>
            <p:nvPr/>
          </p:nvSpPr>
          <p:spPr>
            <a:xfrm>
              <a:off x="772233" y="690913"/>
              <a:ext cx="1113566" cy="1113566"/>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4"/>
            <p:cNvSpPr txBox="1"/>
            <p:nvPr/>
          </p:nvSpPr>
          <p:spPr>
            <a:xfrm>
              <a:off x="935311" y="853991"/>
              <a:ext cx="787410" cy="787410"/>
            </a:xfrm>
            <a:prstGeom prst="rect">
              <a:avLst/>
            </a:prstGeom>
            <a:noFill/>
            <a:ln>
              <a:noFill/>
            </a:ln>
          </p:spPr>
          <p:txBody>
            <a:bodyPr spcFirstLastPara="1" wrap="square" lIns="86800" tIns="12700" rIns="86800" bIns="12700"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nl-BE" sz="4800">
                  <a:solidFill>
                    <a:schemeClr val="lt1"/>
                  </a:solidFill>
                  <a:latin typeface="Calibri"/>
                  <a:ea typeface="Calibri"/>
                  <a:cs typeface="Calibri"/>
                  <a:sym typeface="Calibri"/>
                </a:rPr>
                <a:t>1</a:t>
              </a:r>
              <a:endParaRPr/>
            </a:p>
          </p:txBody>
        </p:sp>
        <p:sp>
          <p:nvSpPr>
            <p:cNvPr id="344" name="Google Shape;344;p24"/>
            <p:cNvSpPr/>
            <p:nvPr/>
          </p:nvSpPr>
          <p:spPr>
            <a:xfrm>
              <a:off x="3342" y="4031541"/>
              <a:ext cx="2651349" cy="72"/>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4"/>
            <p:cNvSpPr/>
            <p:nvPr/>
          </p:nvSpPr>
          <p:spPr>
            <a:xfrm>
              <a:off x="2919826" y="319724"/>
              <a:ext cx="2651349" cy="3711889"/>
            </a:xfrm>
            <a:prstGeom prst="rect">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txBox="1"/>
            <p:nvPr/>
          </p:nvSpPr>
          <p:spPr>
            <a:xfrm>
              <a:off x="2919826" y="1730242"/>
              <a:ext cx="2651349" cy="2227133"/>
            </a:xfrm>
            <a:prstGeom prst="rect">
              <a:avLst/>
            </a:prstGeom>
            <a:noFill/>
            <a:ln>
              <a:noFill/>
            </a:ln>
          </p:spPr>
          <p:txBody>
            <a:bodyPr spcFirstLastPara="1" wrap="square" lIns="206700" tIns="330200" rIns="206700" bIns="33020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nl-BE" sz="2400" b="1">
                  <a:solidFill>
                    <a:schemeClr val="dk1"/>
                  </a:solidFill>
                  <a:latin typeface="Calibri"/>
                  <a:ea typeface="Calibri"/>
                  <a:cs typeface="Calibri"/>
                  <a:sym typeface="Calibri"/>
                </a:rPr>
                <a:t>Ενίσχυσετε τις κοινωνικές και συναισθηματικές ικανότητες των ενηλίκων</a:t>
              </a:r>
              <a:endParaRPr sz="2400">
                <a:solidFill>
                  <a:schemeClr val="dk1"/>
                </a:solidFill>
                <a:latin typeface="Calibri"/>
                <a:ea typeface="Calibri"/>
                <a:cs typeface="Calibri"/>
                <a:sym typeface="Calibri"/>
              </a:endParaRPr>
            </a:p>
          </p:txBody>
        </p:sp>
        <p:sp>
          <p:nvSpPr>
            <p:cNvPr id="347" name="Google Shape;347;p24"/>
            <p:cNvSpPr/>
            <p:nvPr/>
          </p:nvSpPr>
          <p:spPr>
            <a:xfrm>
              <a:off x="3688717" y="690913"/>
              <a:ext cx="1113566" cy="1113566"/>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txBox="1"/>
            <p:nvPr/>
          </p:nvSpPr>
          <p:spPr>
            <a:xfrm>
              <a:off x="3851795" y="853991"/>
              <a:ext cx="787410" cy="787410"/>
            </a:xfrm>
            <a:prstGeom prst="rect">
              <a:avLst/>
            </a:prstGeom>
            <a:noFill/>
            <a:ln>
              <a:noFill/>
            </a:ln>
          </p:spPr>
          <p:txBody>
            <a:bodyPr spcFirstLastPara="1" wrap="square" lIns="86800" tIns="12700" rIns="86800" bIns="12700"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nl-BE" sz="4800">
                  <a:solidFill>
                    <a:schemeClr val="lt1"/>
                  </a:solidFill>
                  <a:latin typeface="Calibri"/>
                  <a:ea typeface="Calibri"/>
                  <a:cs typeface="Calibri"/>
                  <a:sym typeface="Calibri"/>
                </a:rPr>
                <a:t>2</a:t>
              </a:r>
              <a:endParaRPr/>
            </a:p>
          </p:txBody>
        </p:sp>
        <p:sp>
          <p:nvSpPr>
            <p:cNvPr id="349" name="Google Shape;349;p24"/>
            <p:cNvSpPr/>
            <p:nvPr/>
          </p:nvSpPr>
          <p:spPr>
            <a:xfrm>
              <a:off x="2919826" y="4031541"/>
              <a:ext cx="2651349" cy="72"/>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5836310" y="319724"/>
              <a:ext cx="2651349" cy="3711889"/>
            </a:xfrm>
            <a:prstGeom prst="rect">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txBox="1"/>
            <p:nvPr/>
          </p:nvSpPr>
          <p:spPr>
            <a:xfrm>
              <a:off x="5836310" y="1730242"/>
              <a:ext cx="2651349" cy="2227133"/>
            </a:xfrm>
            <a:prstGeom prst="rect">
              <a:avLst/>
            </a:prstGeom>
            <a:noFill/>
            <a:ln>
              <a:noFill/>
            </a:ln>
          </p:spPr>
          <p:txBody>
            <a:bodyPr spcFirstLastPara="1" wrap="square" lIns="206700" tIns="330200" rIns="206700" bIns="33020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nl-BE" sz="2400" b="1">
                  <a:solidFill>
                    <a:schemeClr val="dk1"/>
                  </a:solidFill>
                  <a:latin typeface="Calibri"/>
                  <a:ea typeface="Calibri"/>
                  <a:cs typeface="Calibri"/>
                  <a:sym typeface="Calibri"/>
                </a:rPr>
                <a:t>Προωθήσετε την SEL  στους μαθητές </a:t>
              </a:r>
              <a:endParaRPr sz="1200"/>
            </a:p>
          </p:txBody>
        </p:sp>
        <p:sp>
          <p:nvSpPr>
            <p:cNvPr id="352" name="Google Shape;352;p24"/>
            <p:cNvSpPr/>
            <p:nvPr/>
          </p:nvSpPr>
          <p:spPr>
            <a:xfrm>
              <a:off x="6605202" y="690913"/>
              <a:ext cx="1113566" cy="1113566"/>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txBox="1"/>
            <p:nvPr/>
          </p:nvSpPr>
          <p:spPr>
            <a:xfrm>
              <a:off x="6768280" y="853991"/>
              <a:ext cx="787410" cy="787410"/>
            </a:xfrm>
            <a:prstGeom prst="rect">
              <a:avLst/>
            </a:prstGeom>
            <a:noFill/>
            <a:ln>
              <a:noFill/>
            </a:ln>
          </p:spPr>
          <p:txBody>
            <a:bodyPr spcFirstLastPara="1" wrap="square" lIns="86800" tIns="12700" rIns="86800" bIns="12700"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nl-BE" sz="4800">
                  <a:solidFill>
                    <a:schemeClr val="lt1"/>
                  </a:solidFill>
                  <a:latin typeface="Calibri"/>
                  <a:ea typeface="Calibri"/>
                  <a:cs typeface="Calibri"/>
                  <a:sym typeface="Calibri"/>
                </a:rPr>
                <a:t>3</a:t>
              </a:r>
              <a:endParaRPr/>
            </a:p>
          </p:txBody>
        </p:sp>
        <p:sp>
          <p:nvSpPr>
            <p:cNvPr id="354" name="Google Shape;354;p24"/>
            <p:cNvSpPr/>
            <p:nvPr/>
          </p:nvSpPr>
          <p:spPr>
            <a:xfrm>
              <a:off x="5836310" y="4031541"/>
              <a:ext cx="2651349" cy="72"/>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4"/>
            <p:cNvSpPr/>
            <p:nvPr/>
          </p:nvSpPr>
          <p:spPr>
            <a:xfrm>
              <a:off x="8752795" y="319724"/>
              <a:ext cx="2651349" cy="3711889"/>
            </a:xfrm>
            <a:prstGeom prst="rect">
              <a:avLst/>
            </a:prstGeom>
            <a:solidFill>
              <a:srgbClr val="CCD3EA">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4"/>
            <p:cNvSpPr txBox="1"/>
            <p:nvPr/>
          </p:nvSpPr>
          <p:spPr>
            <a:xfrm>
              <a:off x="8752795" y="1730242"/>
              <a:ext cx="2651349" cy="2227133"/>
            </a:xfrm>
            <a:prstGeom prst="rect">
              <a:avLst/>
            </a:prstGeom>
            <a:noFill/>
            <a:ln>
              <a:noFill/>
            </a:ln>
          </p:spPr>
          <p:txBody>
            <a:bodyPr spcFirstLastPara="1" wrap="square" lIns="206700" tIns="330200" rIns="206700" bIns="33020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nl-BE" sz="2400" b="1">
                  <a:solidFill>
                    <a:schemeClr val="dk1"/>
                  </a:solidFill>
                  <a:latin typeface="Calibri"/>
                  <a:ea typeface="Calibri"/>
                  <a:cs typeface="Calibri"/>
                  <a:sym typeface="Calibri"/>
                </a:rPr>
                <a:t>Αναλογιστείτε για συνεχή βελτίωση</a:t>
              </a:r>
              <a:endParaRPr sz="1200"/>
            </a:p>
          </p:txBody>
        </p:sp>
        <p:sp>
          <p:nvSpPr>
            <p:cNvPr id="357" name="Google Shape;357;p24"/>
            <p:cNvSpPr/>
            <p:nvPr/>
          </p:nvSpPr>
          <p:spPr>
            <a:xfrm>
              <a:off x="9521686" y="690913"/>
              <a:ext cx="1113566" cy="1113566"/>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4"/>
            <p:cNvSpPr txBox="1"/>
            <p:nvPr/>
          </p:nvSpPr>
          <p:spPr>
            <a:xfrm>
              <a:off x="9684764" y="853991"/>
              <a:ext cx="787410" cy="787410"/>
            </a:xfrm>
            <a:prstGeom prst="rect">
              <a:avLst/>
            </a:prstGeom>
            <a:noFill/>
            <a:ln>
              <a:noFill/>
            </a:ln>
          </p:spPr>
          <p:txBody>
            <a:bodyPr spcFirstLastPara="1" wrap="square" lIns="86800" tIns="12700" rIns="86800" bIns="12700" anchor="ctr" anchorCtr="0">
              <a:noAutofit/>
            </a:bodyPr>
            <a:lstStyle/>
            <a:p>
              <a:pPr marL="0" marR="0" lvl="0" indent="0" algn="ctr" rtl="0">
                <a:lnSpc>
                  <a:spcPct val="90000"/>
                </a:lnSpc>
                <a:spcBef>
                  <a:spcPts val="0"/>
                </a:spcBef>
                <a:spcAft>
                  <a:spcPts val="0"/>
                </a:spcAft>
                <a:buClr>
                  <a:schemeClr val="lt1"/>
                </a:buClr>
                <a:buSzPts val="4800"/>
                <a:buFont typeface="Calibri"/>
                <a:buNone/>
              </a:pPr>
              <a:r>
                <a:rPr lang="nl-BE" sz="4800">
                  <a:solidFill>
                    <a:schemeClr val="lt1"/>
                  </a:solidFill>
                  <a:latin typeface="Calibri"/>
                  <a:ea typeface="Calibri"/>
                  <a:cs typeface="Calibri"/>
                  <a:sym typeface="Calibri"/>
                </a:rPr>
                <a:t>4</a:t>
              </a:r>
              <a:endParaRPr/>
            </a:p>
          </p:txBody>
        </p:sp>
        <p:sp>
          <p:nvSpPr>
            <p:cNvPr id="359" name="Google Shape;359;p24"/>
            <p:cNvSpPr/>
            <p:nvPr/>
          </p:nvSpPr>
          <p:spPr>
            <a:xfrm>
              <a:off x="8752795" y="4031541"/>
              <a:ext cx="2651349" cy="72"/>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25"/>
          <p:cNvPicPr preferRelativeResize="0"/>
          <p:nvPr/>
        </p:nvPicPr>
        <p:blipFill rotWithShape="1">
          <a:blip r:embed="rId3">
            <a:alphaModFix/>
          </a:blip>
          <a:srcRect/>
          <a:stretch/>
        </p:blipFill>
        <p:spPr>
          <a:xfrm>
            <a:off x="20" y="10"/>
            <a:ext cx="4635571" cy="6857990"/>
          </a:xfrm>
          <a:prstGeom prst="rect">
            <a:avLst/>
          </a:prstGeom>
          <a:noFill/>
          <a:ln>
            <a:noFill/>
          </a:ln>
        </p:spPr>
      </p:pic>
      <p:grpSp>
        <p:nvGrpSpPr>
          <p:cNvPr id="365" name="Google Shape;365;p25"/>
          <p:cNvGrpSpPr/>
          <p:nvPr/>
        </p:nvGrpSpPr>
        <p:grpSpPr>
          <a:xfrm>
            <a:off x="4965431" y="1141943"/>
            <a:ext cx="6586489" cy="815490"/>
            <a:chOff x="0" y="43034"/>
            <a:chExt cx="6586489" cy="815490"/>
          </a:xfrm>
        </p:grpSpPr>
        <p:sp>
          <p:nvSpPr>
            <p:cNvPr id="366" name="Google Shape;366;p25"/>
            <p:cNvSpPr/>
            <p:nvPr/>
          </p:nvSpPr>
          <p:spPr>
            <a:xfrm>
              <a:off x="0" y="43034"/>
              <a:ext cx="6546680" cy="815490"/>
            </a:xfrm>
            <a:prstGeom prst="roundRect">
              <a:avLst>
                <a:gd name="adj" fmla="val 16667"/>
              </a:avLst>
            </a:prstGeom>
            <a:gradFill>
              <a:gsLst>
                <a:gs pos="0">
                  <a:schemeClr val="accent2"/>
                </a:gs>
                <a:gs pos="50000">
                  <a:schemeClr val="accent2"/>
                </a:gs>
                <a:gs pos="100000">
                  <a:schemeClr val="accen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txBox="1"/>
            <p:nvPr/>
          </p:nvSpPr>
          <p:spPr>
            <a:xfrm>
              <a:off x="39809" y="82843"/>
              <a:ext cx="6546680" cy="735872"/>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3400">
                  <a:solidFill>
                    <a:schemeClr val="lt1"/>
                  </a:solidFill>
                  <a:latin typeface="Calibri"/>
                  <a:ea typeface="Calibri"/>
                  <a:cs typeface="Calibri"/>
                  <a:sym typeface="Calibri"/>
                </a:rPr>
                <a:t>Αυτογνωσία</a:t>
              </a:r>
              <a:endParaRPr sz="3400">
                <a:solidFill>
                  <a:schemeClr val="lt1"/>
                </a:solidFill>
                <a:latin typeface="Calibri"/>
                <a:ea typeface="Calibri"/>
                <a:cs typeface="Calibri"/>
                <a:sym typeface="Calibri"/>
              </a:endParaRPr>
            </a:p>
          </p:txBody>
        </p:sp>
      </p:grpSp>
      <p:grpSp>
        <p:nvGrpSpPr>
          <p:cNvPr id="368" name="Google Shape;368;p25"/>
          <p:cNvGrpSpPr/>
          <p:nvPr/>
        </p:nvGrpSpPr>
        <p:grpSpPr>
          <a:xfrm>
            <a:off x="4965431" y="2439971"/>
            <a:ext cx="6586489" cy="3782276"/>
            <a:chOff x="0" y="1571"/>
            <a:chExt cx="6586489" cy="3782276"/>
          </a:xfrm>
        </p:grpSpPr>
        <p:sp>
          <p:nvSpPr>
            <p:cNvPr id="369" name="Google Shape;369;p25"/>
            <p:cNvSpPr/>
            <p:nvPr/>
          </p:nvSpPr>
          <p:spPr>
            <a:xfrm>
              <a:off x="0" y="1571"/>
              <a:ext cx="6586489" cy="796268"/>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240871" y="180731"/>
              <a:ext cx="437947" cy="437947"/>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5"/>
            <p:cNvSpPr/>
            <p:nvPr/>
          </p:nvSpPr>
          <p:spPr>
            <a:xfrm>
              <a:off x="919690" y="1571"/>
              <a:ext cx="5666798" cy="796268"/>
            </a:xfrm>
            <a:prstGeom prst="rect">
              <a:avLst/>
            </a:prstGeom>
            <a:solidFill>
              <a:srgbClr val="F7CA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txBox="1"/>
            <p:nvPr/>
          </p:nvSpPr>
          <p:spPr>
            <a:xfrm>
              <a:off x="919690" y="1571"/>
              <a:ext cx="5666798" cy="796268"/>
            </a:xfrm>
            <a:prstGeom prst="rect">
              <a:avLst/>
            </a:prstGeom>
            <a:noFill/>
            <a:ln>
              <a:noFill/>
            </a:ln>
          </p:spPr>
          <p:txBody>
            <a:bodyPr spcFirstLastPara="1" wrap="square" lIns="84250" tIns="84250" rIns="84250" bIns="84250" anchor="ctr" anchorCtr="0">
              <a:noAutofit/>
            </a:bodyPr>
            <a:lstStyle/>
            <a:p>
              <a:pPr marL="0" marR="0" lvl="0" indent="0" algn="l" rtl="0">
                <a:lnSpc>
                  <a:spcPct val="100000"/>
                </a:lnSpc>
                <a:spcBef>
                  <a:spcPts val="0"/>
                </a:spcBef>
                <a:spcAft>
                  <a:spcPts val="0"/>
                </a:spcAft>
                <a:buClr>
                  <a:schemeClr val="dk1"/>
                </a:buClr>
                <a:buSzPts val="1900"/>
                <a:buFont typeface="Calibri"/>
                <a:buNone/>
              </a:pPr>
              <a:r>
                <a:rPr lang="nl-BE" sz="1800" b="1">
                  <a:solidFill>
                    <a:schemeClr val="dk1"/>
                  </a:solidFill>
                  <a:latin typeface="Calibri"/>
                  <a:ea typeface="Calibri"/>
                  <a:cs typeface="Calibri"/>
                  <a:sym typeface="Calibri"/>
                </a:rPr>
                <a:t>Η ικανότητα κατανόησης των δικών μας συναισθημάτων, σκέψεων και αξιών και πώς επηρεάζουν τον εαυτό μας και τους άλλους</a:t>
              </a:r>
              <a:endParaRPr sz="1800">
                <a:solidFill>
                  <a:schemeClr val="dk1"/>
                </a:solidFill>
                <a:latin typeface="Calibri"/>
                <a:ea typeface="Calibri"/>
                <a:cs typeface="Calibri"/>
                <a:sym typeface="Calibri"/>
              </a:endParaRPr>
            </a:p>
          </p:txBody>
        </p:sp>
        <p:sp>
          <p:nvSpPr>
            <p:cNvPr id="373" name="Google Shape;373;p25"/>
            <p:cNvSpPr/>
            <p:nvPr/>
          </p:nvSpPr>
          <p:spPr>
            <a:xfrm>
              <a:off x="0" y="996907"/>
              <a:ext cx="6586489" cy="796268"/>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240871" y="1176067"/>
              <a:ext cx="437947" cy="437947"/>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919690" y="996907"/>
              <a:ext cx="5666798" cy="796268"/>
            </a:xfrm>
            <a:prstGeom prst="rect">
              <a:avLst/>
            </a:prstGeom>
            <a:solidFill>
              <a:srgbClr val="F7CA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txBox="1"/>
            <p:nvPr/>
          </p:nvSpPr>
          <p:spPr>
            <a:xfrm>
              <a:off x="919690" y="996907"/>
              <a:ext cx="5666798" cy="796268"/>
            </a:xfrm>
            <a:prstGeom prst="rect">
              <a:avLst/>
            </a:prstGeom>
            <a:noFill/>
            <a:ln>
              <a:noFill/>
            </a:ln>
          </p:spPr>
          <p:txBody>
            <a:bodyPr spcFirstLastPara="1" wrap="square" lIns="84250" tIns="84250" rIns="84250" bIns="84250" anchor="ctr" anchorCtr="0">
              <a:noAutofit/>
            </a:bodyPr>
            <a:lstStyle/>
            <a:p>
              <a:pPr marL="457200" marR="0" lvl="0" indent="-349250" algn="l" rtl="0">
                <a:lnSpc>
                  <a:spcPct val="100000"/>
                </a:lnSpc>
                <a:spcBef>
                  <a:spcPts val="0"/>
                </a:spcBef>
                <a:spcAft>
                  <a:spcPts val="0"/>
                </a:spcAft>
                <a:buClr>
                  <a:schemeClr val="dk1"/>
                </a:buClr>
                <a:buSzPts val="1900"/>
                <a:buFont typeface="Calibri"/>
                <a:buChar char="-"/>
              </a:pPr>
              <a:r>
                <a:rPr lang="nl-BE" sz="1900" b="1">
                  <a:solidFill>
                    <a:schemeClr val="dk1"/>
                  </a:solidFill>
                  <a:latin typeface="Calibri"/>
                  <a:ea typeface="Calibri"/>
                  <a:cs typeface="Calibri"/>
                  <a:sym typeface="Calibri"/>
                </a:rPr>
                <a:t>Σύνδεση συναισθημάτων, αξιών και σκέψεων</a:t>
              </a:r>
              <a:endParaRPr b="1"/>
            </a:p>
          </p:txBody>
        </p:sp>
        <p:sp>
          <p:nvSpPr>
            <p:cNvPr id="377" name="Google Shape;377;p25"/>
            <p:cNvSpPr/>
            <p:nvPr/>
          </p:nvSpPr>
          <p:spPr>
            <a:xfrm>
              <a:off x="0" y="1992243"/>
              <a:ext cx="6586489" cy="796268"/>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240871" y="2171403"/>
              <a:ext cx="437947" cy="437947"/>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919690" y="1992243"/>
              <a:ext cx="5666798" cy="796268"/>
            </a:xfrm>
            <a:prstGeom prst="rect">
              <a:avLst/>
            </a:prstGeom>
            <a:solidFill>
              <a:srgbClr val="F7CA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5"/>
            <p:cNvSpPr txBox="1"/>
            <p:nvPr/>
          </p:nvSpPr>
          <p:spPr>
            <a:xfrm>
              <a:off x="919690" y="1992243"/>
              <a:ext cx="5666798" cy="796268"/>
            </a:xfrm>
            <a:prstGeom prst="rect">
              <a:avLst/>
            </a:prstGeom>
            <a:noFill/>
            <a:ln>
              <a:noFill/>
            </a:ln>
          </p:spPr>
          <p:txBody>
            <a:bodyPr spcFirstLastPara="1" wrap="square" lIns="84250" tIns="84250" rIns="84250" bIns="84250" anchor="ctr" anchorCtr="0">
              <a:noAutofit/>
            </a:bodyPr>
            <a:lstStyle/>
            <a:p>
              <a:pPr marL="457200" marR="0" lvl="0" indent="-349250" algn="l" rtl="0">
                <a:lnSpc>
                  <a:spcPct val="100000"/>
                </a:lnSpc>
                <a:spcBef>
                  <a:spcPts val="0"/>
                </a:spcBef>
                <a:spcAft>
                  <a:spcPts val="0"/>
                </a:spcAft>
                <a:buClr>
                  <a:schemeClr val="dk1"/>
                </a:buClr>
                <a:buSzPts val="1900"/>
                <a:buFont typeface="Calibri"/>
                <a:buChar char="-"/>
              </a:pPr>
              <a:r>
                <a:rPr lang="nl-BE" sz="1900" b="1">
                  <a:solidFill>
                    <a:schemeClr val="dk1"/>
                  </a:solidFill>
                  <a:latin typeface="Calibri"/>
                  <a:ea typeface="Calibri"/>
                  <a:cs typeface="Calibri"/>
                  <a:sym typeface="Calibri"/>
                </a:rPr>
                <a:t>Επίτευξη μιας νοοτροπίας ανάπτυξης-εξέλιξης</a:t>
              </a:r>
              <a:endParaRPr b="1"/>
            </a:p>
          </p:txBody>
        </p:sp>
        <p:sp>
          <p:nvSpPr>
            <p:cNvPr id="381" name="Google Shape;381;p25"/>
            <p:cNvSpPr/>
            <p:nvPr/>
          </p:nvSpPr>
          <p:spPr>
            <a:xfrm>
              <a:off x="0" y="2987579"/>
              <a:ext cx="6586489" cy="796268"/>
            </a:xfrm>
            <a:prstGeom prst="roundRect">
              <a:avLst>
                <a:gd name="adj" fmla="val 10000"/>
              </a:avLst>
            </a:prstGeom>
            <a:solidFill>
              <a:srgbClr val="CFD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p:nvPr/>
          </p:nvSpPr>
          <p:spPr>
            <a:xfrm>
              <a:off x="240871" y="3166739"/>
              <a:ext cx="437947" cy="437947"/>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p:nvPr/>
          </p:nvSpPr>
          <p:spPr>
            <a:xfrm>
              <a:off x="919690" y="2987579"/>
              <a:ext cx="5666798" cy="796268"/>
            </a:xfrm>
            <a:prstGeom prst="rect">
              <a:avLst/>
            </a:prstGeom>
            <a:solidFill>
              <a:srgbClr val="F7CA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5"/>
            <p:cNvSpPr txBox="1"/>
            <p:nvPr/>
          </p:nvSpPr>
          <p:spPr>
            <a:xfrm>
              <a:off x="919690" y="2987579"/>
              <a:ext cx="5666798" cy="796268"/>
            </a:xfrm>
            <a:prstGeom prst="rect">
              <a:avLst/>
            </a:prstGeom>
            <a:noFill/>
            <a:ln>
              <a:noFill/>
            </a:ln>
          </p:spPr>
          <p:txBody>
            <a:bodyPr spcFirstLastPara="1" wrap="square" lIns="84250" tIns="84250" rIns="84250" bIns="84250" anchor="ctr" anchorCtr="0">
              <a:noAutofit/>
            </a:bodyPr>
            <a:lstStyle/>
            <a:p>
              <a:pPr marL="457200" marR="0" lvl="0" indent="-349250" algn="l" rtl="0">
                <a:lnSpc>
                  <a:spcPct val="100000"/>
                </a:lnSpc>
                <a:spcBef>
                  <a:spcPts val="0"/>
                </a:spcBef>
                <a:spcAft>
                  <a:spcPts val="0"/>
                </a:spcAft>
                <a:buClr>
                  <a:schemeClr val="dk1"/>
                </a:buClr>
                <a:buSzPts val="1900"/>
                <a:buFont typeface="Calibri"/>
                <a:buChar char="-"/>
              </a:pPr>
              <a:r>
                <a:rPr lang="nl-BE" sz="1900" b="1">
                  <a:solidFill>
                    <a:schemeClr val="dk1"/>
                  </a:solidFill>
                  <a:latin typeface="Calibri"/>
                  <a:ea typeface="Calibri"/>
                  <a:cs typeface="Calibri"/>
                  <a:sym typeface="Calibri"/>
                </a:rPr>
                <a:t>Ανάπτυξη ενδιαφερόντων και αίσθηση σκοπού</a:t>
              </a:r>
              <a:endParaRPr b="1"/>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26" descr="En i en folkmassa"/>
          <p:cNvPicPr preferRelativeResize="0"/>
          <p:nvPr/>
        </p:nvPicPr>
        <p:blipFill rotWithShape="1">
          <a:blip r:embed="rId3">
            <a:alphaModFix/>
          </a:blip>
          <a:srcRect/>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90" name="Google Shape;390;p26"/>
          <p:cNvSpPr txBox="1">
            <a:spLocks noGrp="1"/>
          </p:cNvSpPr>
          <p:nvPr>
            <p:ph type="body" idx="1"/>
          </p:nvPr>
        </p:nvSpPr>
        <p:spPr>
          <a:xfrm>
            <a:off x="5546850" y="3185250"/>
            <a:ext cx="5951100" cy="19917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2133"/>
              </a:spcAft>
              <a:buClr>
                <a:schemeClr val="dk1"/>
              </a:buClr>
              <a:buSzPts val="1400"/>
              <a:buFont typeface="Arial"/>
              <a:buChar char="•"/>
            </a:pPr>
            <a:r>
              <a:rPr lang="nl-BE" sz="2200" b="1"/>
              <a:t>Οι ικανότητες διαχείρισης συναισθημάτων, σκέψεων και συμπεριφορών, σε διαφορετικές καταστάσεις, και η επίτευξη στόχων και φιλοδοξιών.</a:t>
            </a:r>
            <a:endParaRPr/>
          </a:p>
        </p:txBody>
      </p:sp>
      <p:grpSp>
        <p:nvGrpSpPr>
          <p:cNvPr id="391" name="Google Shape;391;p26"/>
          <p:cNvGrpSpPr/>
          <p:nvPr/>
        </p:nvGrpSpPr>
        <p:grpSpPr>
          <a:xfrm>
            <a:off x="5293643" y="1223622"/>
            <a:ext cx="6457633" cy="815490"/>
            <a:chOff x="0" y="956444"/>
            <a:chExt cx="6128381" cy="815490"/>
          </a:xfrm>
        </p:grpSpPr>
        <p:sp>
          <p:nvSpPr>
            <p:cNvPr id="392" name="Google Shape;392;p26"/>
            <p:cNvSpPr/>
            <p:nvPr/>
          </p:nvSpPr>
          <p:spPr>
            <a:xfrm>
              <a:off x="0" y="956444"/>
              <a:ext cx="5763200" cy="815490"/>
            </a:xfrm>
            <a:prstGeom prst="roundRect">
              <a:avLst>
                <a:gd name="adj" fmla="val 16667"/>
              </a:avLst>
            </a:prstGeom>
            <a:gradFill>
              <a:gsLst>
                <a:gs pos="0">
                  <a:schemeClr val="accent2"/>
                </a:gs>
                <a:gs pos="50000">
                  <a:schemeClr val="accent2"/>
                </a:gs>
                <a:gs pos="100000">
                  <a:schemeClr val="accen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txBox="1"/>
            <p:nvPr/>
          </p:nvSpPr>
          <p:spPr>
            <a:xfrm>
              <a:off x="39808" y="996253"/>
              <a:ext cx="6088573" cy="735872"/>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3400" b="1">
                  <a:solidFill>
                    <a:schemeClr val="lt1"/>
                  </a:solidFill>
                  <a:latin typeface="Calibri"/>
                  <a:ea typeface="Calibri"/>
                  <a:cs typeface="Calibri"/>
                  <a:sym typeface="Calibri"/>
                </a:rPr>
                <a:t>Αυτοδιαχείριση </a:t>
              </a:r>
              <a:endParaRPr sz="3400">
                <a:solidFill>
                  <a:schemeClr val="lt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7"/>
          <p:cNvSpPr txBox="1">
            <a:spLocks noGrp="1"/>
          </p:cNvSpPr>
          <p:nvPr>
            <p:ph type="body" idx="1"/>
          </p:nvPr>
        </p:nvSpPr>
        <p:spPr>
          <a:xfrm>
            <a:off x="0" y="3057675"/>
            <a:ext cx="4811100" cy="3320700"/>
          </a:xfrm>
          <a:prstGeom prst="rect">
            <a:avLst/>
          </a:prstGeom>
          <a:noFill/>
          <a:ln>
            <a:noFill/>
          </a:ln>
        </p:spPr>
        <p:txBody>
          <a:bodyPr spcFirstLastPara="1" wrap="square" lIns="91425" tIns="45700" rIns="91425" bIns="45700" anchor="t" anchorCtr="0">
            <a:normAutofit/>
          </a:bodyPr>
          <a:lstStyle/>
          <a:p>
            <a:pPr marL="342900" lvl="0" indent="-228600" algn="ctr" rtl="0">
              <a:lnSpc>
                <a:spcPct val="90000"/>
              </a:lnSpc>
              <a:spcBef>
                <a:spcPts val="0"/>
              </a:spcBef>
              <a:spcAft>
                <a:spcPts val="2133"/>
              </a:spcAft>
              <a:buClr>
                <a:schemeClr val="dk1"/>
              </a:buClr>
              <a:buSzPts val="1400"/>
              <a:buFont typeface="Arial"/>
              <a:buChar char="•"/>
            </a:pPr>
            <a:r>
              <a:rPr lang="nl-BE" sz="2200" b="1"/>
              <a:t>Οι ικανότητες της κατανόησης, των προοπτικών και της ενσυναίσθησης, των άλλων ανθρώπων, συμπεριλαμβανόμενων εκείνων από διαφορετικά υπόβαθρα, κουλτούρες, &amp; περιβάλλοντα</a:t>
            </a:r>
            <a:endParaRPr/>
          </a:p>
        </p:txBody>
      </p:sp>
      <p:pic>
        <p:nvPicPr>
          <p:cNvPr id="399" name="Google Shape;399;p27" descr="En grupp med träfigurer i flera färger"/>
          <p:cNvPicPr preferRelativeResize="0"/>
          <p:nvPr/>
        </p:nvPicPr>
        <p:blipFill rotWithShape="1">
          <a:blip r:embed="rId3">
            <a:alphaModFix/>
          </a:blip>
          <a:srcRect/>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grpSp>
        <p:nvGrpSpPr>
          <p:cNvPr id="400" name="Google Shape;400;p27"/>
          <p:cNvGrpSpPr/>
          <p:nvPr/>
        </p:nvGrpSpPr>
        <p:grpSpPr>
          <a:xfrm>
            <a:off x="640080" y="1501291"/>
            <a:ext cx="4243589" cy="815490"/>
            <a:chOff x="0" y="1869855"/>
            <a:chExt cx="5763200" cy="815490"/>
          </a:xfrm>
        </p:grpSpPr>
        <p:sp>
          <p:nvSpPr>
            <p:cNvPr id="401" name="Google Shape;401;p27"/>
            <p:cNvSpPr/>
            <p:nvPr/>
          </p:nvSpPr>
          <p:spPr>
            <a:xfrm>
              <a:off x="0" y="1869855"/>
              <a:ext cx="5763200" cy="815490"/>
            </a:xfrm>
            <a:prstGeom prst="roundRect">
              <a:avLst>
                <a:gd name="adj" fmla="val 16667"/>
              </a:avLst>
            </a:prstGeom>
            <a:gradFill>
              <a:gsLst>
                <a:gs pos="0">
                  <a:schemeClr val="accent6"/>
                </a:gs>
                <a:gs pos="50000">
                  <a:schemeClr val="accent6"/>
                </a:gs>
                <a:gs pos="100000">
                  <a:schemeClr val="accent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7"/>
            <p:cNvSpPr txBox="1"/>
            <p:nvPr/>
          </p:nvSpPr>
          <p:spPr>
            <a:xfrm>
              <a:off x="39809" y="1909664"/>
              <a:ext cx="5683582" cy="735872"/>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2500" b="1">
                  <a:solidFill>
                    <a:schemeClr val="lt1"/>
                  </a:solidFill>
                  <a:latin typeface="Calibri"/>
                  <a:ea typeface="Calibri"/>
                  <a:cs typeface="Calibri"/>
                  <a:sym typeface="Calibri"/>
                </a:rPr>
                <a:t>Κοινωνική ευαισθητοποίηση</a:t>
              </a:r>
              <a:endParaRPr sz="2500">
                <a:solidFill>
                  <a:schemeClr val="lt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8"/>
          <p:cNvSpPr txBox="1">
            <a:spLocks noGrp="1"/>
          </p:cNvSpPr>
          <p:nvPr>
            <p:ph type="body" idx="1"/>
          </p:nvPr>
        </p:nvSpPr>
        <p:spPr>
          <a:xfrm>
            <a:off x="615458" y="3355848"/>
            <a:ext cx="6268770" cy="2825496"/>
          </a:xfrm>
          <a:prstGeom prst="rect">
            <a:avLst/>
          </a:prstGeom>
          <a:noFill/>
          <a:ln>
            <a:noFill/>
          </a:ln>
        </p:spPr>
        <p:txBody>
          <a:bodyPr spcFirstLastPara="1" wrap="square" lIns="91425" tIns="45700" rIns="91425" bIns="45700" anchor="t" anchorCtr="0">
            <a:normAutofit/>
          </a:bodyPr>
          <a:lstStyle/>
          <a:p>
            <a:pPr marL="342900" lvl="0" indent="-228600" algn="l" rtl="0">
              <a:lnSpc>
                <a:spcPct val="90000"/>
              </a:lnSpc>
              <a:spcBef>
                <a:spcPts val="1000"/>
              </a:spcBef>
              <a:spcAft>
                <a:spcPts val="2133"/>
              </a:spcAft>
              <a:buClr>
                <a:schemeClr val="dk1"/>
              </a:buClr>
              <a:buSzPts val="2200"/>
              <a:buFont typeface="Arial"/>
              <a:buChar char="•"/>
            </a:pPr>
            <a:r>
              <a:rPr lang="nl-BE" sz="2200" b="1"/>
              <a:t>Οι δυνατότητες δημιουργίας και διατήρησης υγιών και υποστηρικτικών σχέσεων και η αποτελεσματική πλοήγηση των ρυθμίσεων σε διαφορετικά άτομα και ομάδες.</a:t>
            </a:r>
            <a:endParaRPr/>
          </a:p>
        </p:txBody>
      </p:sp>
      <p:pic>
        <p:nvPicPr>
          <p:cNvPr id="408" name="Google Shape;408;p28"/>
          <p:cNvPicPr preferRelativeResize="0">
            <a:picLocks noGrp="1"/>
          </p:cNvPicPr>
          <p:nvPr>
            <p:ph type="pic" idx="2"/>
          </p:nvPr>
        </p:nvPicPr>
        <p:blipFill rotWithShape="1">
          <a:blip r:embed="rId3">
            <a:alphaModFix/>
          </a:blip>
          <a:srcRect/>
          <a:stretch/>
        </p:blipFill>
        <p:spPr>
          <a:xfrm>
            <a:off x="7684006" y="10"/>
            <a:ext cx="4507993" cy="6857990"/>
          </a:xfrm>
          <a:prstGeom prst="rect">
            <a:avLst/>
          </a:prstGeom>
          <a:noFill/>
          <a:ln>
            <a:noFill/>
          </a:ln>
        </p:spPr>
      </p:pic>
      <p:grpSp>
        <p:nvGrpSpPr>
          <p:cNvPr id="409" name="Google Shape;409;p28"/>
          <p:cNvGrpSpPr/>
          <p:nvPr/>
        </p:nvGrpSpPr>
        <p:grpSpPr>
          <a:xfrm>
            <a:off x="615458" y="1919042"/>
            <a:ext cx="6268770" cy="815490"/>
            <a:chOff x="0" y="2783265"/>
            <a:chExt cx="5763200" cy="815490"/>
          </a:xfrm>
        </p:grpSpPr>
        <p:sp>
          <p:nvSpPr>
            <p:cNvPr id="410" name="Google Shape;410;p28"/>
            <p:cNvSpPr/>
            <p:nvPr/>
          </p:nvSpPr>
          <p:spPr>
            <a:xfrm>
              <a:off x="0" y="2783265"/>
              <a:ext cx="5763200" cy="815490"/>
            </a:xfrm>
            <a:prstGeom prst="roundRect">
              <a:avLst>
                <a:gd name="adj" fmla="val 16667"/>
              </a:avLst>
            </a:prstGeom>
            <a:gradFill>
              <a:gsLst>
                <a:gs pos="0">
                  <a:schemeClr val="accent6"/>
                </a:gs>
                <a:gs pos="50000">
                  <a:schemeClr val="accent6"/>
                </a:gs>
                <a:gs pos="100000">
                  <a:schemeClr val="accent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8"/>
            <p:cNvSpPr txBox="1"/>
            <p:nvPr/>
          </p:nvSpPr>
          <p:spPr>
            <a:xfrm>
              <a:off x="39809" y="2823074"/>
              <a:ext cx="5683582" cy="735872"/>
            </a:xfrm>
            <a:prstGeom prst="rect">
              <a:avLst/>
            </a:prstGeom>
            <a:noFill/>
            <a:ln>
              <a:noFill/>
            </a:ln>
          </p:spPr>
          <p:txBody>
            <a:bodyPr spcFirstLastPara="1" wrap="square" lIns="129525" tIns="129525" rIns="129525" bIns="129525" anchor="ctr" anchorCtr="0">
              <a:noAutofit/>
            </a:bodyPr>
            <a:lstStyle/>
            <a:p>
              <a:pPr marL="0" marR="0" lvl="0" indent="0" algn="l" rtl="0">
                <a:lnSpc>
                  <a:spcPct val="90000"/>
                </a:lnSpc>
                <a:spcBef>
                  <a:spcPts val="0"/>
                </a:spcBef>
                <a:spcAft>
                  <a:spcPts val="0"/>
                </a:spcAft>
                <a:buClr>
                  <a:schemeClr val="lt1"/>
                </a:buClr>
                <a:buSzPts val="3400"/>
                <a:buFont typeface="Calibri"/>
                <a:buNone/>
              </a:pPr>
              <a:r>
                <a:rPr lang="nl-BE" sz="2500" b="1">
                  <a:solidFill>
                    <a:schemeClr val="lt1"/>
                  </a:solidFill>
                  <a:latin typeface="Calibri"/>
                  <a:ea typeface="Calibri"/>
                  <a:cs typeface="Calibri"/>
                  <a:sym typeface="Calibri"/>
                </a:rPr>
                <a:t>Κοινωνικές δεξιότητες / Δεξιότητες σχέσεων</a:t>
              </a:r>
              <a:endParaRPr sz="2500">
                <a:solidFill>
                  <a:schemeClr val="lt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9"/>
          <p:cNvSpPr txBox="1"/>
          <p:nvPr/>
        </p:nvSpPr>
        <p:spPr>
          <a:xfrm>
            <a:off x="590719" y="2330505"/>
            <a:ext cx="4559425" cy="397958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1000"/>
              </a:spcBef>
              <a:spcAft>
                <a:spcPts val="2133"/>
              </a:spcAft>
              <a:buClr>
                <a:schemeClr val="dk1"/>
              </a:buClr>
              <a:buSzPts val="2000"/>
              <a:buFont typeface="Arial"/>
              <a:buChar char="•"/>
            </a:pPr>
            <a:r>
              <a:rPr lang="nl-BE" sz="2000" b="1">
                <a:solidFill>
                  <a:schemeClr val="dk1"/>
                </a:solidFill>
                <a:latin typeface="Calibri"/>
                <a:ea typeface="Calibri"/>
                <a:cs typeface="Calibri"/>
                <a:sym typeface="Calibri"/>
              </a:rPr>
              <a:t>Οι ικανότητες να πάρουμε συνετές και εποικοδομητικές αποφάσεις, σχετικά με την προσωπική συμπεριφορά μας και τις κοινωνικές αλληλεπιδράσεις σε διαφορετικές καταστάσεις</a:t>
            </a:r>
            <a:endParaRPr sz="2000" b="1">
              <a:solidFill>
                <a:schemeClr val="dk1"/>
              </a:solidFill>
              <a:latin typeface="Calibri"/>
              <a:ea typeface="Calibri"/>
              <a:cs typeface="Calibri"/>
              <a:sym typeface="Calibri"/>
            </a:endParaRPr>
          </a:p>
        </p:txBody>
      </p:sp>
      <p:pic>
        <p:nvPicPr>
          <p:cNvPr id="417" name="Google Shape;417;p29" descr="Lesson Plans | Center for Philosophy for Children - philosophy for kids of  all ages up to per college | Philosophy for children, Fun with statues, Art"/>
          <p:cNvPicPr preferRelativeResize="0">
            <a:picLocks noGrp="1"/>
          </p:cNvPicPr>
          <p:nvPr>
            <p:ph type="body" idx="1"/>
          </p:nvPr>
        </p:nvPicPr>
        <p:blipFill rotWithShape="1">
          <a:blip r:embed="rId3">
            <a:alphaModFix/>
          </a:blip>
          <a:srcRect/>
          <a:stretch/>
        </p:blipFill>
        <p:spPr>
          <a:xfrm>
            <a:off x="5977788" y="799352"/>
            <a:ext cx="5425410" cy="5259296"/>
          </a:xfrm>
          <a:prstGeom prst="rect">
            <a:avLst/>
          </a:prstGeom>
          <a:noFill/>
          <a:ln>
            <a:noFill/>
          </a:ln>
        </p:spPr>
      </p:pic>
      <p:grpSp>
        <p:nvGrpSpPr>
          <p:cNvPr id="418" name="Google Shape;418;p29"/>
          <p:cNvGrpSpPr/>
          <p:nvPr/>
        </p:nvGrpSpPr>
        <p:grpSpPr>
          <a:xfrm>
            <a:off x="472958" y="820228"/>
            <a:ext cx="4559424" cy="1098431"/>
            <a:chOff x="0" y="3696675"/>
            <a:chExt cx="5763200" cy="815490"/>
          </a:xfrm>
        </p:grpSpPr>
        <p:sp>
          <p:nvSpPr>
            <p:cNvPr id="419" name="Google Shape;419;p29"/>
            <p:cNvSpPr/>
            <p:nvPr/>
          </p:nvSpPr>
          <p:spPr>
            <a:xfrm>
              <a:off x="0" y="3696675"/>
              <a:ext cx="5763200" cy="815490"/>
            </a:xfrm>
            <a:prstGeom prst="roundRect">
              <a:avLst>
                <a:gd name="adj" fmla="val 16667"/>
              </a:avLst>
            </a:prstGeom>
            <a:gradFill>
              <a:gsLst>
                <a:gs pos="0">
                  <a:schemeClr val="accent4"/>
                </a:gs>
                <a:gs pos="15000">
                  <a:schemeClr val="accent4"/>
                </a:gs>
                <a:gs pos="100000">
                  <a:schemeClr val="accent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txBox="1"/>
            <p:nvPr/>
          </p:nvSpPr>
          <p:spPr>
            <a:xfrm>
              <a:off x="39809" y="3736484"/>
              <a:ext cx="5683582" cy="735872"/>
            </a:xfrm>
            <a:prstGeom prst="rect">
              <a:avLst/>
            </a:prstGeom>
            <a:noFill/>
            <a:ln>
              <a:noFill/>
            </a:ln>
          </p:spPr>
          <p:txBody>
            <a:bodyPr spcFirstLastPara="1" wrap="square" lIns="129525" tIns="129525" rIns="129525" bIns="129525" anchor="ctr" anchorCtr="0">
              <a:noAutofit/>
            </a:bodyPr>
            <a:lstStyle/>
            <a:p>
              <a:pPr marL="0" marR="0" lvl="0" indent="0" algn="ctr" rtl="0">
                <a:lnSpc>
                  <a:spcPct val="90000"/>
                </a:lnSpc>
                <a:spcBef>
                  <a:spcPts val="0"/>
                </a:spcBef>
                <a:spcAft>
                  <a:spcPts val="0"/>
                </a:spcAft>
                <a:buClr>
                  <a:schemeClr val="lt1"/>
                </a:buClr>
                <a:buSzPts val="3400"/>
                <a:buFont typeface="Calibri"/>
                <a:buNone/>
              </a:pPr>
              <a:r>
                <a:rPr lang="nl-BE" sz="3400" b="1">
                  <a:solidFill>
                    <a:schemeClr val="lt1"/>
                  </a:solidFill>
                  <a:latin typeface="Calibri"/>
                  <a:ea typeface="Calibri"/>
                  <a:cs typeface="Calibri"/>
                  <a:sym typeface="Calibri"/>
                </a:rPr>
                <a:t>Υπεύθυνη λήψη αποφάσεων</a:t>
              </a:r>
              <a:endParaRPr sz="3400">
                <a:solidFill>
                  <a:schemeClr val="lt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0"/>
          <p:cNvSpPr txBox="1">
            <a:spLocks noGrp="1"/>
          </p:cNvSpPr>
          <p:nvPr>
            <p:ph type="title"/>
          </p:nvPr>
        </p:nvSpPr>
        <p:spPr>
          <a:xfrm>
            <a:off x="512750" y="2263050"/>
            <a:ext cx="4146300" cy="2088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87500"/>
              <a:buFont typeface="Calibri"/>
              <a:buNone/>
            </a:pPr>
            <a:endParaRPr sz="3200" b="1">
              <a:solidFill>
                <a:srgbClr val="980000"/>
              </a:solidFill>
            </a:endParaRPr>
          </a:p>
          <a:p>
            <a:pPr marL="0" lvl="0" indent="0" algn="l" rtl="0">
              <a:lnSpc>
                <a:spcPct val="90000"/>
              </a:lnSpc>
              <a:spcBef>
                <a:spcPts val="0"/>
              </a:spcBef>
              <a:spcAft>
                <a:spcPts val="0"/>
              </a:spcAft>
              <a:buClr>
                <a:schemeClr val="dk1"/>
              </a:buClr>
              <a:buSzPct val="87500"/>
              <a:buFont typeface="Calibri"/>
              <a:buNone/>
            </a:pPr>
            <a:endParaRPr sz="3200" b="1">
              <a:solidFill>
                <a:srgbClr val="980000"/>
              </a:solidFill>
            </a:endParaRPr>
          </a:p>
          <a:p>
            <a:pPr marL="0" lvl="0" indent="0" algn="l" rtl="0">
              <a:spcBef>
                <a:spcPts val="0"/>
              </a:spcBef>
              <a:spcAft>
                <a:spcPts val="0"/>
              </a:spcAft>
              <a:buClr>
                <a:schemeClr val="dk1"/>
              </a:buClr>
              <a:buSzPct val="51851"/>
              <a:buFont typeface="Calibri"/>
              <a:buNone/>
            </a:pPr>
            <a:endParaRPr sz="5400">
              <a:solidFill>
                <a:srgbClr val="980000"/>
              </a:solidFill>
            </a:endParaRPr>
          </a:p>
          <a:p>
            <a:pPr marL="0" lvl="0" indent="0" algn="l" rtl="0">
              <a:lnSpc>
                <a:spcPct val="90000"/>
              </a:lnSpc>
              <a:spcBef>
                <a:spcPts val="0"/>
              </a:spcBef>
              <a:spcAft>
                <a:spcPts val="0"/>
              </a:spcAft>
              <a:buClr>
                <a:schemeClr val="dk1"/>
              </a:buClr>
              <a:buSzPct val="87500"/>
              <a:buFont typeface="Calibri"/>
              <a:buNone/>
            </a:pPr>
            <a:endParaRPr sz="3200" b="1">
              <a:solidFill>
                <a:srgbClr val="980000"/>
              </a:solidFill>
            </a:endParaRPr>
          </a:p>
          <a:p>
            <a:pPr marL="0" lvl="0" indent="0" algn="l" rtl="0">
              <a:spcBef>
                <a:spcPts val="0"/>
              </a:spcBef>
              <a:spcAft>
                <a:spcPts val="0"/>
              </a:spcAft>
              <a:buClr>
                <a:schemeClr val="dk1"/>
              </a:buClr>
              <a:buSzPct val="87500"/>
              <a:buFont typeface="Calibri"/>
              <a:buNone/>
            </a:pPr>
            <a:r>
              <a:rPr lang="nl-BE" sz="3200" b="1">
                <a:solidFill>
                  <a:srgbClr val="980000"/>
                </a:solidFill>
              </a:rPr>
              <a:t>Δεξιότητες Αυτορρύθμισης στα πλαίσια της SEL</a:t>
            </a:r>
            <a:endParaRPr sz="54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51851"/>
              <a:buFont typeface="Calibri"/>
              <a:buNone/>
            </a:pPr>
            <a:endParaRPr sz="54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990"/>
              <a:buFont typeface="Calibri"/>
              <a:buNone/>
            </a:pPr>
            <a:endParaRPr sz="54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51851"/>
              <a:buFont typeface="Calibri"/>
              <a:buNone/>
            </a:pPr>
            <a:endParaRPr sz="5400">
              <a:solidFill>
                <a:schemeClr val="dk1"/>
              </a:solidFill>
              <a:latin typeface="Calibri"/>
              <a:ea typeface="Calibri"/>
              <a:cs typeface="Calibri"/>
              <a:sym typeface="Calibri"/>
            </a:endParaRPr>
          </a:p>
        </p:txBody>
      </p:sp>
      <p:sp>
        <p:nvSpPr>
          <p:cNvPr id="426" name="Google Shape;426;p30"/>
          <p:cNvSpPr txBox="1">
            <a:spLocks noGrp="1"/>
          </p:cNvSpPr>
          <p:nvPr>
            <p:ph type="body" idx="2"/>
          </p:nvPr>
        </p:nvSpPr>
        <p:spPr>
          <a:xfrm>
            <a:off x="3877550" y="519525"/>
            <a:ext cx="7949400" cy="6102900"/>
          </a:xfrm>
          <a:prstGeom prst="rect">
            <a:avLst/>
          </a:prstGeom>
          <a:noFill/>
          <a:ln>
            <a:noFill/>
          </a:ln>
        </p:spPr>
        <p:txBody>
          <a:bodyPr spcFirstLastPara="1" wrap="square" lIns="91425" tIns="45700" rIns="91425" bIns="45700" anchor="ctr" anchorCtr="0">
            <a:normAutofit lnSpcReduction="20000"/>
          </a:bodyPr>
          <a:lstStyle/>
          <a:p>
            <a:pPr marL="0" lvl="0" indent="-12700" algn="l" rtl="0">
              <a:lnSpc>
                <a:spcPct val="90000"/>
              </a:lnSpc>
              <a:spcBef>
                <a:spcPts val="0"/>
              </a:spcBef>
              <a:spcAft>
                <a:spcPts val="0"/>
              </a:spcAft>
              <a:buClr>
                <a:schemeClr val="dk1"/>
              </a:buClr>
              <a:buSzPts val="1600"/>
              <a:buChar char="•"/>
            </a:pPr>
            <a:r>
              <a:rPr lang="nl-BE" sz="2400" b="1">
                <a:solidFill>
                  <a:srgbClr val="00FF00"/>
                </a:solidFill>
              </a:rPr>
              <a:t>Εστίαση προσοχής</a:t>
            </a:r>
            <a:r>
              <a:rPr lang="nl-BE" sz="2400" b="1"/>
              <a:t> </a:t>
            </a:r>
            <a:endParaRPr sz="2067" b="1"/>
          </a:p>
          <a:p>
            <a:pPr marL="0" lvl="0" indent="-12700" algn="l" rtl="0">
              <a:lnSpc>
                <a:spcPct val="90000"/>
              </a:lnSpc>
              <a:spcBef>
                <a:spcPts val="2133"/>
              </a:spcBef>
              <a:spcAft>
                <a:spcPts val="0"/>
              </a:spcAft>
              <a:buClr>
                <a:srgbClr val="FF9900"/>
              </a:buClr>
              <a:buSzPts val="1600"/>
              <a:buChar char="•"/>
            </a:pPr>
            <a:r>
              <a:rPr lang="nl-BE" sz="2400" b="1">
                <a:solidFill>
                  <a:srgbClr val="FF9900"/>
                </a:solidFill>
              </a:rPr>
              <a:t>Έλεγχος παρορμήσεων</a:t>
            </a:r>
            <a:endParaRPr sz="2067" b="1">
              <a:solidFill>
                <a:srgbClr val="FF9900"/>
              </a:solidFill>
            </a:endParaRPr>
          </a:p>
          <a:p>
            <a:pPr marL="0" lvl="0" indent="-12700" algn="l" rtl="0">
              <a:lnSpc>
                <a:spcPct val="90000"/>
              </a:lnSpc>
              <a:spcBef>
                <a:spcPts val="2133"/>
              </a:spcBef>
              <a:spcAft>
                <a:spcPts val="0"/>
              </a:spcAft>
              <a:buClr>
                <a:schemeClr val="dk1"/>
              </a:buClr>
              <a:buSzPts val="1600"/>
              <a:buChar char="•"/>
            </a:pPr>
            <a:r>
              <a:rPr lang="nl-BE" sz="2400" b="1"/>
              <a:t>Χρήση λεκτικής αυτορρύθμισης (εσωτερικός διάλογος)</a:t>
            </a:r>
            <a:endParaRPr sz="2067" b="1"/>
          </a:p>
          <a:p>
            <a:pPr marL="0" lvl="0" indent="-12700" algn="l" rtl="0">
              <a:lnSpc>
                <a:spcPct val="90000"/>
              </a:lnSpc>
              <a:spcBef>
                <a:spcPts val="2133"/>
              </a:spcBef>
              <a:spcAft>
                <a:spcPts val="0"/>
              </a:spcAft>
              <a:buClr>
                <a:srgbClr val="38761D"/>
              </a:buClr>
              <a:buSzPts val="1600"/>
              <a:buChar char="•"/>
            </a:pPr>
            <a:r>
              <a:rPr lang="nl-BE" sz="2400" b="1">
                <a:solidFill>
                  <a:srgbClr val="38761D"/>
                </a:solidFill>
              </a:rPr>
              <a:t>Αναμονή</a:t>
            </a:r>
            <a:endParaRPr sz="2067" b="1">
              <a:solidFill>
                <a:srgbClr val="38761D"/>
              </a:solidFill>
            </a:endParaRPr>
          </a:p>
          <a:p>
            <a:pPr marL="0" lvl="0" indent="-12700" algn="l" rtl="0">
              <a:lnSpc>
                <a:spcPct val="90000"/>
              </a:lnSpc>
              <a:spcBef>
                <a:spcPts val="2133"/>
              </a:spcBef>
              <a:spcAft>
                <a:spcPts val="0"/>
              </a:spcAft>
              <a:buClr>
                <a:schemeClr val="dk1"/>
              </a:buClr>
              <a:buSzPts val="1600"/>
              <a:buChar char="•"/>
            </a:pPr>
            <a:r>
              <a:rPr lang="nl-BE" sz="2400" b="1"/>
              <a:t>Το να </a:t>
            </a:r>
            <a:r>
              <a:rPr lang="nl-BE" sz="2400" b="1">
                <a:solidFill>
                  <a:srgbClr val="980000"/>
                </a:solidFill>
              </a:rPr>
              <a:t>αφουγκράζομαι τους άλλους</a:t>
            </a:r>
            <a:endParaRPr sz="2067" b="1">
              <a:solidFill>
                <a:srgbClr val="980000"/>
              </a:solidFill>
            </a:endParaRPr>
          </a:p>
          <a:p>
            <a:pPr marL="0" lvl="0" indent="-12700" algn="l" rtl="0">
              <a:lnSpc>
                <a:spcPct val="90000"/>
              </a:lnSpc>
              <a:spcBef>
                <a:spcPts val="2133"/>
              </a:spcBef>
              <a:spcAft>
                <a:spcPts val="0"/>
              </a:spcAft>
              <a:buClr>
                <a:srgbClr val="0000FF"/>
              </a:buClr>
              <a:buSzPts val="1600"/>
              <a:buChar char="•"/>
            </a:pPr>
            <a:r>
              <a:rPr lang="nl-BE" sz="2400" b="1">
                <a:solidFill>
                  <a:srgbClr val="0000FF"/>
                </a:solidFill>
              </a:rPr>
              <a:t>Πιστή ακολούθηση οδηγιών </a:t>
            </a:r>
            <a:endParaRPr sz="2067" b="1">
              <a:solidFill>
                <a:srgbClr val="0000FF"/>
              </a:solidFill>
            </a:endParaRPr>
          </a:p>
          <a:p>
            <a:pPr marL="0" lvl="0" indent="-12700" algn="l" rtl="0">
              <a:lnSpc>
                <a:spcPct val="90000"/>
              </a:lnSpc>
              <a:spcBef>
                <a:spcPts val="2133"/>
              </a:spcBef>
              <a:spcAft>
                <a:spcPts val="0"/>
              </a:spcAft>
              <a:buClr>
                <a:srgbClr val="0000FF"/>
              </a:buClr>
              <a:buSzPts val="1600"/>
              <a:buChar char="•"/>
            </a:pPr>
            <a:r>
              <a:rPr lang="nl-BE" sz="2400" b="1">
                <a:solidFill>
                  <a:srgbClr val="0000FF"/>
                </a:solidFill>
              </a:rPr>
              <a:t>Σχεδιασμός και οργάνωση</a:t>
            </a:r>
            <a:endParaRPr sz="2067" b="1">
              <a:solidFill>
                <a:srgbClr val="0000FF"/>
              </a:solidFill>
            </a:endParaRPr>
          </a:p>
          <a:p>
            <a:pPr marL="0" lvl="0" indent="-12700" algn="l" rtl="0">
              <a:lnSpc>
                <a:spcPct val="90000"/>
              </a:lnSpc>
              <a:spcBef>
                <a:spcPts val="2133"/>
              </a:spcBef>
              <a:spcAft>
                <a:spcPts val="0"/>
              </a:spcAft>
              <a:buClr>
                <a:schemeClr val="dk1"/>
              </a:buClr>
              <a:buSzPts val="1600"/>
              <a:buChar char="•"/>
            </a:pPr>
            <a:r>
              <a:rPr lang="nl-BE" sz="2400" b="1">
                <a:solidFill>
                  <a:srgbClr val="980000"/>
                </a:solidFill>
              </a:rPr>
              <a:t>Διαχείριση έντονων συναισθημάτων</a:t>
            </a:r>
            <a:r>
              <a:rPr lang="nl-BE" sz="2400" b="1"/>
              <a:t> </a:t>
            </a:r>
            <a:endParaRPr sz="2067" b="1"/>
          </a:p>
          <a:p>
            <a:pPr marL="0" lvl="0" indent="-12700" algn="l" rtl="0">
              <a:lnSpc>
                <a:spcPct val="90000"/>
              </a:lnSpc>
              <a:spcBef>
                <a:spcPts val="2133"/>
              </a:spcBef>
              <a:spcAft>
                <a:spcPts val="0"/>
              </a:spcAft>
              <a:buClr>
                <a:srgbClr val="980000"/>
              </a:buClr>
              <a:buSzPts val="1600"/>
              <a:buChar char="•"/>
            </a:pPr>
            <a:r>
              <a:rPr lang="nl-BE" sz="2400" b="1">
                <a:solidFill>
                  <a:srgbClr val="980000"/>
                </a:solidFill>
              </a:rPr>
              <a:t>Διαχείριση απογοήτευσης και άγχους</a:t>
            </a:r>
            <a:endParaRPr sz="2067" b="1">
              <a:solidFill>
                <a:srgbClr val="980000"/>
              </a:solidFill>
            </a:endParaRPr>
          </a:p>
          <a:p>
            <a:pPr marL="0" lvl="0" indent="88900" algn="l" rtl="0">
              <a:lnSpc>
                <a:spcPct val="90000"/>
              </a:lnSpc>
              <a:spcBef>
                <a:spcPts val="2133"/>
              </a:spcBef>
              <a:spcAft>
                <a:spcPts val="0"/>
              </a:spcAft>
              <a:buClr>
                <a:schemeClr val="dk1"/>
              </a:buClr>
              <a:buSzPts val="1400"/>
              <a:buFont typeface="Arial"/>
              <a:buNone/>
            </a:pPr>
            <a:endParaRPr sz="2200"/>
          </a:p>
          <a:p>
            <a:pPr marL="0" lvl="0" indent="88900" algn="l" rtl="0">
              <a:lnSpc>
                <a:spcPct val="90000"/>
              </a:lnSpc>
              <a:spcBef>
                <a:spcPts val="2133"/>
              </a:spcBef>
              <a:spcAft>
                <a:spcPts val="0"/>
              </a:spcAft>
              <a:buClr>
                <a:schemeClr val="dk1"/>
              </a:buClr>
              <a:buSzPts val="1400"/>
              <a:buFont typeface="Arial"/>
              <a:buNone/>
            </a:pPr>
            <a:endParaRPr sz="2200"/>
          </a:p>
          <a:p>
            <a:pPr marL="0" lvl="0" indent="88900" algn="l" rtl="0">
              <a:lnSpc>
                <a:spcPct val="90000"/>
              </a:lnSpc>
              <a:spcBef>
                <a:spcPts val="2133"/>
              </a:spcBef>
              <a:spcAft>
                <a:spcPts val="2133"/>
              </a:spcAft>
              <a:buClr>
                <a:schemeClr val="dk1"/>
              </a:buClr>
              <a:buSzPts val="1400"/>
              <a:buFont typeface="Arial"/>
              <a:buNone/>
            </a:pP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1850" y="464234"/>
            <a:ext cx="10515600" cy="872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nl-BE" b="1">
                <a:solidFill>
                  <a:srgbClr val="980000"/>
                </a:solidFill>
              </a:rPr>
              <a:t>1η Συνεδρία</a:t>
            </a:r>
            <a:endParaRPr b="1">
              <a:solidFill>
                <a:srgbClr val="980000"/>
              </a:solidFill>
            </a:endParaRPr>
          </a:p>
        </p:txBody>
      </p:sp>
      <p:sp>
        <p:nvSpPr>
          <p:cNvPr id="110" name="Google Shape;110;p2"/>
          <p:cNvSpPr txBox="1">
            <a:spLocks noGrp="1"/>
          </p:cNvSpPr>
          <p:nvPr>
            <p:ph type="body" idx="1"/>
          </p:nvPr>
        </p:nvSpPr>
        <p:spPr>
          <a:xfrm>
            <a:off x="831850" y="1434906"/>
            <a:ext cx="10515600" cy="4654800"/>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25000"/>
              </a:lnSpc>
              <a:spcBef>
                <a:spcPts val="1800"/>
              </a:spcBef>
              <a:spcAft>
                <a:spcPts val="0"/>
              </a:spcAft>
              <a:buClr>
                <a:srgbClr val="888888"/>
              </a:buClr>
              <a:buSzPts val="2000"/>
              <a:buNone/>
            </a:pPr>
            <a:r>
              <a:rPr lang="nl-BE" sz="2000" b="1">
                <a:latin typeface="Arial"/>
                <a:ea typeface="Arial"/>
                <a:cs typeface="Arial"/>
                <a:sym typeface="Arial"/>
              </a:rPr>
              <a:t>Μέρος 1 	Εισαγωγή στο REFLECT &amp; Σύνοψη σεμιναρίου	</a:t>
            </a:r>
            <a:endParaRPr sz="2000" b="1">
              <a:latin typeface="Arial"/>
              <a:ea typeface="Arial"/>
              <a:cs typeface="Arial"/>
              <a:sym typeface="Arial"/>
            </a:endParaRPr>
          </a:p>
          <a:p>
            <a:pPr marL="0" lvl="0" indent="0" algn="just" rtl="0">
              <a:lnSpc>
                <a:spcPct val="125000"/>
              </a:lnSpc>
              <a:spcBef>
                <a:spcPts val="1800"/>
              </a:spcBef>
              <a:spcAft>
                <a:spcPts val="0"/>
              </a:spcAft>
              <a:buClr>
                <a:srgbClr val="888888"/>
              </a:buClr>
              <a:buSzPts val="2000"/>
              <a:buNone/>
            </a:pPr>
            <a:r>
              <a:rPr lang="nl-BE" sz="2000" b="1">
                <a:latin typeface="Arial"/>
                <a:ea typeface="Arial"/>
                <a:cs typeface="Arial"/>
                <a:sym typeface="Arial"/>
              </a:rPr>
              <a:t>Μέρος  2	Εισαγωγή / Προσανατολισμός για SEL/EF	</a:t>
            </a:r>
            <a:endParaRPr sz="2000" b="1">
              <a:latin typeface="Arial"/>
              <a:ea typeface="Arial"/>
              <a:cs typeface="Arial"/>
              <a:sym typeface="Arial"/>
            </a:endParaRPr>
          </a:p>
          <a:p>
            <a:pPr marL="0" lvl="0" indent="0" algn="just" rtl="0">
              <a:lnSpc>
                <a:spcPct val="125000"/>
              </a:lnSpc>
              <a:spcBef>
                <a:spcPts val="1800"/>
              </a:spcBef>
              <a:spcAft>
                <a:spcPts val="0"/>
              </a:spcAft>
              <a:buClr>
                <a:srgbClr val="888888"/>
              </a:buClr>
              <a:buSzPts val="2000"/>
              <a:buNone/>
            </a:pPr>
            <a:r>
              <a:rPr lang="nl-BE" sz="2000" b="1">
                <a:latin typeface="Arial"/>
                <a:ea typeface="Arial"/>
                <a:cs typeface="Arial"/>
                <a:sym typeface="Arial"/>
              </a:rPr>
              <a:t>Μέρος  3	Make My Day – Οπτική του παιδιού	</a:t>
            </a:r>
            <a:endParaRPr sz="2000" b="1">
              <a:latin typeface="Arial"/>
              <a:ea typeface="Arial"/>
              <a:cs typeface="Arial"/>
              <a:sym typeface="Arial"/>
            </a:endParaRPr>
          </a:p>
          <a:p>
            <a:pPr marL="0" lvl="0" indent="0" algn="just" rtl="0">
              <a:lnSpc>
                <a:spcPct val="125000"/>
              </a:lnSpc>
              <a:spcBef>
                <a:spcPts val="1800"/>
              </a:spcBef>
              <a:spcAft>
                <a:spcPts val="0"/>
              </a:spcAft>
              <a:buClr>
                <a:srgbClr val="888888"/>
              </a:buClr>
              <a:buSzPts val="2000"/>
              <a:buNone/>
            </a:pPr>
            <a:r>
              <a:rPr lang="nl-BE" sz="2000" b="1">
                <a:latin typeface="Arial"/>
                <a:ea typeface="Arial"/>
                <a:cs typeface="Arial"/>
                <a:sym typeface="Arial"/>
              </a:rPr>
              <a:t>Μέρος  4 	Εφαρμογή	 </a:t>
            </a:r>
            <a:endParaRPr sz="2000" b="1">
              <a:latin typeface="Arial"/>
              <a:ea typeface="Arial"/>
              <a:cs typeface="Arial"/>
              <a:sym typeface="Arial"/>
            </a:endParaRPr>
          </a:p>
          <a:p>
            <a:pPr marL="0" lvl="0" indent="0" algn="just" rtl="0">
              <a:lnSpc>
                <a:spcPct val="125000"/>
              </a:lnSpc>
              <a:spcBef>
                <a:spcPts val="1800"/>
              </a:spcBef>
              <a:spcAft>
                <a:spcPts val="0"/>
              </a:spcAft>
              <a:buClr>
                <a:srgbClr val="888888"/>
              </a:buClr>
              <a:buSzPts val="2000"/>
              <a:buNone/>
            </a:pPr>
            <a:r>
              <a:rPr lang="nl-BE" sz="2000" b="1">
                <a:latin typeface="Arial"/>
                <a:ea typeface="Arial"/>
                <a:cs typeface="Arial"/>
                <a:sym typeface="Arial"/>
              </a:rPr>
              <a:t>Μέρος 5	Αντανάκλαση (Reflection)    </a:t>
            </a:r>
            <a:endParaRPr sz="2000" b="1">
              <a:latin typeface="Arial"/>
              <a:ea typeface="Arial"/>
              <a:cs typeface="Arial"/>
              <a:sym typeface="Arial"/>
            </a:endParaRPr>
          </a:p>
          <a:p>
            <a:pPr marL="0" lvl="0" indent="0" algn="just" rtl="0">
              <a:lnSpc>
                <a:spcPct val="125000"/>
              </a:lnSpc>
              <a:spcBef>
                <a:spcPts val="1800"/>
              </a:spcBef>
              <a:spcAft>
                <a:spcPts val="0"/>
              </a:spcAft>
              <a:buClr>
                <a:srgbClr val="888888"/>
              </a:buClr>
              <a:buSzPts val="2000"/>
              <a:buNone/>
            </a:pPr>
            <a:r>
              <a:rPr lang="nl-BE" sz="2000" b="1">
                <a:latin typeface="Arial"/>
                <a:ea typeface="Arial"/>
                <a:cs typeface="Arial"/>
                <a:sym typeface="Arial"/>
              </a:rPr>
              <a:t>Μέρος 6	Αξιολόγηση		</a:t>
            </a:r>
            <a:endParaRPr sz="2000" b="1">
              <a:latin typeface="Arial"/>
              <a:ea typeface="Arial"/>
              <a:cs typeface="Arial"/>
              <a:sym typeface="Arial"/>
            </a:endParaRPr>
          </a:p>
          <a:p>
            <a:pPr marL="0" lvl="0" indent="0" algn="just" rtl="0">
              <a:lnSpc>
                <a:spcPct val="125000"/>
              </a:lnSpc>
              <a:spcBef>
                <a:spcPts val="1800"/>
              </a:spcBef>
              <a:spcAft>
                <a:spcPts val="0"/>
              </a:spcAft>
              <a:buClr>
                <a:srgbClr val="888888"/>
              </a:buClr>
              <a:buSzPts val="2000"/>
              <a:buNone/>
            </a:pPr>
            <a:endParaRPr sz="2000" b="1">
              <a:latin typeface="Arial"/>
              <a:ea typeface="Arial"/>
              <a:cs typeface="Arial"/>
              <a:sym typeface="Arial"/>
            </a:endParaRPr>
          </a:p>
          <a:p>
            <a:pPr marL="0" lvl="0" indent="0" algn="l" rtl="0">
              <a:lnSpc>
                <a:spcPct val="90000"/>
              </a:lnSpc>
              <a:spcBef>
                <a:spcPts val="1800"/>
              </a:spcBef>
              <a:spcAft>
                <a:spcPts val="0"/>
              </a:spcAft>
              <a:buClr>
                <a:srgbClr val="888888"/>
              </a:buClr>
              <a:buSzPts val="2800"/>
              <a:buNone/>
            </a:pPr>
            <a:endParaRPr sz="2800"/>
          </a:p>
        </p:txBody>
      </p:sp>
      <p:sp>
        <p:nvSpPr>
          <p:cNvPr id="111" name="Google Shape;111;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1"/>
          <p:cNvSpPr txBox="1">
            <a:spLocks noGrp="1"/>
          </p:cNvSpPr>
          <p:nvPr>
            <p:ph type="title"/>
          </p:nvPr>
        </p:nvSpPr>
        <p:spPr>
          <a:xfrm>
            <a:off x="309600" y="2015650"/>
            <a:ext cx="3841500" cy="16782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28947"/>
              <a:buFont typeface="Calibri"/>
              <a:buNone/>
            </a:pPr>
            <a:r>
              <a:rPr lang="nl-BE" sz="3800" b="1">
                <a:solidFill>
                  <a:srgbClr val="980000"/>
                </a:solidFill>
              </a:rPr>
              <a:t>Συναισθηματικές δεξιότητες</a:t>
            </a:r>
            <a:endParaRPr sz="3400">
              <a:solidFill>
                <a:srgbClr val="980000"/>
              </a:solidFill>
            </a:endParaRPr>
          </a:p>
          <a:p>
            <a:pPr marL="0" lvl="0" indent="0" algn="l" rtl="0">
              <a:lnSpc>
                <a:spcPct val="90000"/>
              </a:lnSpc>
              <a:spcBef>
                <a:spcPts val="0"/>
              </a:spcBef>
              <a:spcAft>
                <a:spcPts val="0"/>
              </a:spcAft>
              <a:buClr>
                <a:schemeClr val="dk1"/>
              </a:buClr>
              <a:buSzPct val="58333"/>
              <a:buFont typeface="Calibri"/>
              <a:buNone/>
            </a:pPr>
            <a:endParaRPr sz="4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58333"/>
              <a:buFont typeface="Calibri"/>
              <a:buNone/>
            </a:pPr>
            <a:endParaRPr sz="4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58333"/>
              <a:buFont typeface="Calibri"/>
              <a:buNone/>
            </a:pPr>
            <a:endParaRPr sz="4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58333"/>
              <a:buFont typeface="Calibri"/>
              <a:buNone/>
            </a:pPr>
            <a:endParaRPr sz="4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58333"/>
              <a:buFont typeface="Calibri"/>
              <a:buNone/>
            </a:pPr>
            <a:endParaRPr sz="4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990"/>
              <a:buFont typeface="Calibri"/>
              <a:buNone/>
            </a:pPr>
            <a:endParaRPr sz="48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ct val="58333"/>
              <a:buFont typeface="Calibri"/>
              <a:buNone/>
            </a:pPr>
            <a:endParaRPr sz="4800">
              <a:solidFill>
                <a:schemeClr val="dk1"/>
              </a:solidFill>
              <a:latin typeface="Calibri"/>
              <a:ea typeface="Calibri"/>
              <a:cs typeface="Calibri"/>
              <a:sym typeface="Calibri"/>
            </a:endParaRPr>
          </a:p>
        </p:txBody>
      </p:sp>
      <p:grpSp>
        <p:nvGrpSpPr>
          <p:cNvPr id="432" name="Google Shape;432;p31"/>
          <p:cNvGrpSpPr/>
          <p:nvPr/>
        </p:nvGrpSpPr>
        <p:grpSpPr>
          <a:xfrm>
            <a:off x="5407700" y="753552"/>
            <a:ext cx="5962720" cy="5151244"/>
            <a:chOff x="0" y="88820"/>
            <a:chExt cx="5962720" cy="4801681"/>
          </a:xfrm>
        </p:grpSpPr>
        <p:sp>
          <p:nvSpPr>
            <p:cNvPr id="433" name="Google Shape;433;p31"/>
            <p:cNvSpPr/>
            <p:nvPr/>
          </p:nvSpPr>
          <p:spPr>
            <a:xfrm>
              <a:off x="0" y="354500"/>
              <a:ext cx="5962720" cy="453600"/>
            </a:xfrm>
            <a:prstGeom prst="rect">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298136" y="88820"/>
              <a:ext cx="4173904" cy="53136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txBox="1"/>
            <p:nvPr/>
          </p:nvSpPr>
          <p:spPr>
            <a:xfrm>
              <a:off x="246406" y="140778"/>
              <a:ext cx="5469900" cy="479400"/>
            </a:xfrm>
            <a:prstGeom prst="rect">
              <a:avLst/>
            </a:prstGeom>
            <a:noFill/>
            <a:ln>
              <a:noFill/>
            </a:ln>
          </p:spPr>
          <p:txBody>
            <a:bodyPr spcFirstLastPara="1" wrap="square" lIns="157750" tIns="0" rIns="157750" bIns="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nl-BE" sz="1600" b="1">
                  <a:latin typeface="Calibri"/>
                  <a:ea typeface="Calibri"/>
                  <a:cs typeface="Calibri"/>
                  <a:sym typeface="Calibri"/>
                </a:rPr>
                <a:t>Αναγνώριση και κατονομασία συναισθημάτων</a:t>
              </a:r>
              <a:r>
                <a:rPr lang="nl-BE" sz="1700" b="1">
                  <a:latin typeface="Calibri"/>
                  <a:ea typeface="Calibri"/>
                  <a:cs typeface="Calibri"/>
                  <a:sym typeface="Calibri"/>
                </a:rPr>
                <a:t> </a:t>
              </a:r>
              <a:endParaRPr sz="1700">
                <a:latin typeface="Calibri"/>
                <a:ea typeface="Calibri"/>
                <a:cs typeface="Calibri"/>
                <a:sym typeface="Calibri"/>
              </a:endParaRPr>
            </a:p>
          </p:txBody>
        </p:sp>
        <p:sp>
          <p:nvSpPr>
            <p:cNvPr id="436" name="Google Shape;436;p31"/>
            <p:cNvSpPr/>
            <p:nvPr/>
          </p:nvSpPr>
          <p:spPr>
            <a:xfrm>
              <a:off x="0" y="1170980"/>
              <a:ext cx="5962720" cy="453600"/>
            </a:xfrm>
            <a:prstGeom prst="rect">
              <a:avLst/>
            </a:prstGeom>
            <a:solidFill>
              <a:schemeClr val="lt1">
                <a:alpha val="89803"/>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298136" y="905300"/>
              <a:ext cx="4173904" cy="53136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1"/>
            <p:cNvSpPr txBox="1"/>
            <p:nvPr/>
          </p:nvSpPr>
          <p:spPr>
            <a:xfrm>
              <a:off x="324075" y="931239"/>
              <a:ext cx="4122026" cy="479482"/>
            </a:xfrm>
            <a:prstGeom prst="rect">
              <a:avLst/>
            </a:prstGeom>
            <a:noFill/>
            <a:ln>
              <a:noFill/>
            </a:ln>
          </p:spPr>
          <p:txBody>
            <a:bodyPr spcFirstLastPara="1" wrap="square" lIns="157750" tIns="0" rIns="157750" bIns="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nl-BE" sz="1800" b="1">
                  <a:latin typeface="Calibri"/>
                  <a:ea typeface="Calibri"/>
                  <a:cs typeface="Calibri"/>
                  <a:sym typeface="Calibri"/>
                </a:rPr>
                <a:t>Επίγνωση του σώματος</a:t>
              </a:r>
              <a:endParaRPr sz="1800">
                <a:latin typeface="Calibri"/>
                <a:ea typeface="Calibri"/>
                <a:cs typeface="Calibri"/>
                <a:sym typeface="Calibri"/>
              </a:endParaRPr>
            </a:p>
          </p:txBody>
        </p:sp>
        <p:sp>
          <p:nvSpPr>
            <p:cNvPr id="439" name="Google Shape;439;p31"/>
            <p:cNvSpPr/>
            <p:nvPr/>
          </p:nvSpPr>
          <p:spPr>
            <a:xfrm>
              <a:off x="0" y="1987461"/>
              <a:ext cx="5962720" cy="453600"/>
            </a:xfrm>
            <a:prstGeom prst="rect">
              <a:avLst/>
            </a:prstGeom>
            <a:solidFill>
              <a:schemeClr val="lt1">
                <a:alpha val="89803"/>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298136" y="1721781"/>
              <a:ext cx="4173904" cy="53136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txBox="1"/>
            <p:nvPr/>
          </p:nvSpPr>
          <p:spPr>
            <a:xfrm>
              <a:off x="324101" y="1734791"/>
              <a:ext cx="4589700" cy="479400"/>
            </a:xfrm>
            <a:prstGeom prst="rect">
              <a:avLst/>
            </a:prstGeom>
            <a:noFill/>
            <a:ln>
              <a:noFill/>
            </a:ln>
          </p:spPr>
          <p:txBody>
            <a:bodyPr spcFirstLastPara="1" wrap="square" lIns="157750" tIns="0" rIns="157750" bIns="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nl-BE" sz="1800" b="1">
                  <a:latin typeface="Calibri"/>
                  <a:ea typeface="Calibri"/>
                  <a:cs typeface="Calibri"/>
                  <a:sym typeface="Calibri"/>
                </a:rPr>
                <a:t>Θετική και ρεαλιστική εικόνα του εαυτού</a:t>
              </a:r>
              <a:endParaRPr sz="1800">
                <a:latin typeface="Calibri"/>
                <a:ea typeface="Calibri"/>
                <a:cs typeface="Calibri"/>
                <a:sym typeface="Calibri"/>
              </a:endParaRPr>
            </a:p>
          </p:txBody>
        </p:sp>
        <p:sp>
          <p:nvSpPr>
            <p:cNvPr id="442" name="Google Shape;442;p31"/>
            <p:cNvSpPr/>
            <p:nvPr/>
          </p:nvSpPr>
          <p:spPr>
            <a:xfrm>
              <a:off x="0" y="2803941"/>
              <a:ext cx="5962720" cy="453600"/>
            </a:xfrm>
            <a:prstGeom prst="rect">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a:off x="298136" y="2538261"/>
              <a:ext cx="4173904" cy="53136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txBox="1"/>
            <p:nvPr/>
          </p:nvSpPr>
          <p:spPr>
            <a:xfrm>
              <a:off x="324075" y="2564200"/>
              <a:ext cx="4122026" cy="479482"/>
            </a:xfrm>
            <a:prstGeom prst="rect">
              <a:avLst/>
            </a:prstGeom>
            <a:noFill/>
            <a:ln>
              <a:noFill/>
            </a:ln>
          </p:spPr>
          <p:txBody>
            <a:bodyPr spcFirstLastPara="1" wrap="square" lIns="157750" tIns="0" rIns="157750" bIns="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nl-BE" sz="1900" b="1">
                  <a:solidFill>
                    <a:srgbClr val="FFFFFF"/>
                  </a:solidFill>
                  <a:latin typeface="Calibri"/>
                  <a:ea typeface="Calibri"/>
                  <a:cs typeface="Calibri"/>
                  <a:sym typeface="Calibri"/>
                </a:rPr>
                <a:t>Κίνητρο και επιμονή </a:t>
              </a:r>
              <a:endParaRPr sz="1900">
                <a:solidFill>
                  <a:srgbClr val="FFFFFF"/>
                </a:solidFill>
                <a:latin typeface="Calibri"/>
                <a:ea typeface="Calibri"/>
                <a:cs typeface="Calibri"/>
                <a:sym typeface="Calibri"/>
              </a:endParaRPr>
            </a:p>
          </p:txBody>
        </p:sp>
        <p:sp>
          <p:nvSpPr>
            <p:cNvPr id="445" name="Google Shape;445;p31"/>
            <p:cNvSpPr/>
            <p:nvPr/>
          </p:nvSpPr>
          <p:spPr>
            <a:xfrm>
              <a:off x="0" y="3620421"/>
              <a:ext cx="5962720" cy="453600"/>
            </a:xfrm>
            <a:prstGeom prst="rect">
              <a:avLst/>
            </a:pr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p:nvPr/>
          </p:nvSpPr>
          <p:spPr>
            <a:xfrm>
              <a:off x="298136" y="3354741"/>
              <a:ext cx="4173904" cy="531360"/>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txBox="1"/>
            <p:nvPr/>
          </p:nvSpPr>
          <p:spPr>
            <a:xfrm>
              <a:off x="324075" y="3380680"/>
              <a:ext cx="4122026" cy="479482"/>
            </a:xfrm>
            <a:prstGeom prst="rect">
              <a:avLst/>
            </a:prstGeom>
            <a:noFill/>
            <a:ln>
              <a:noFill/>
            </a:ln>
          </p:spPr>
          <p:txBody>
            <a:bodyPr spcFirstLastPara="1" wrap="square" lIns="157750" tIns="0" rIns="157750" bIns="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nl-BE" sz="2100" b="1">
                  <a:solidFill>
                    <a:schemeClr val="lt1"/>
                  </a:solidFill>
                  <a:latin typeface="Calibri"/>
                  <a:ea typeface="Calibri"/>
                  <a:cs typeface="Calibri"/>
                  <a:sym typeface="Calibri"/>
                </a:rPr>
                <a:t>Αυτογνωσία</a:t>
              </a:r>
              <a:endParaRPr sz="2100">
                <a:solidFill>
                  <a:schemeClr val="lt1"/>
                </a:solidFill>
                <a:latin typeface="Calibri"/>
                <a:ea typeface="Calibri"/>
                <a:cs typeface="Calibri"/>
                <a:sym typeface="Calibri"/>
              </a:endParaRPr>
            </a:p>
          </p:txBody>
        </p:sp>
        <p:sp>
          <p:nvSpPr>
            <p:cNvPr id="448" name="Google Shape;448;p31"/>
            <p:cNvSpPr/>
            <p:nvPr/>
          </p:nvSpPr>
          <p:spPr>
            <a:xfrm>
              <a:off x="0" y="4436901"/>
              <a:ext cx="5962720" cy="453600"/>
            </a:xfrm>
            <a:prstGeom prst="rect">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298136" y="4171221"/>
              <a:ext cx="4173904" cy="53136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txBox="1"/>
            <p:nvPr/>
          </p:nvSpPr>
          <p:spPr>
            <a:xfrm>
              <a:off x="324075" y="4197160"/>
              <a:ext cx="4122026" cy="479482"/>
            </a:xfrm>
            <a:prstGeom prst="rect">
              <a:avLst/>
            </a:prstGeom>
            <a:noFill/>
            <a:ln>
              <a:noFill/>
            </a:ln>
          </p:spPr>
          <p:txBody>
            <a:bodyPr spcFirstLastPara="1" wrap="square" lIns="157750" tIns="0" rIns="157750" bIns="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nl-BE" sz="1900" b="1">
                  <a:solidFill>
                    <a:schemeClr val="lt1"/>
                  </a:solidFill>
                  <a:latin typeface="Calibri"/>
                  <a:ea typeface="Calibri"/>
                  <a:cs typeface="Calibri"/>
                  <a:sym typeface="Calibri"/>
                </a:rPr>
                <a:t>Αισιοδοξία, ελπίδα και αυτοεκτίμηση</a:t>
              </a:r>
              <a:endParaRPr sz="1900">
                <a:solidFill>
                  <a:schemeClr val="lt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2"/>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Calibri"/>
              <a:buNone/>
            </a:pPr>
            <a:r>
              <a:rPr lang="nl-BE" sz="4800" b="1">
                <a:solidFill>
                  <a:srgbClr val="980000"/>
                </a:solidFill>
              </a:rPr>
              <a:t>Κοινωνικές Δεξιότητες</a:t>
            </a:r>
            <a:endParaRPr sz="4800">
              <a:solidFill>
                <a:srgbClr val="980000"/>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2800"/>
              <a:buFont typeface="Calibri"/>
              <a:buNone/>
            </a:pPr>
            <a:endParaRPr sz="4800">
              <a:solidFill>
                <a:schemeClr val="dk1"/>
              </a:solidFill>
              <a:latin typeface="Calibri"/>
              <a:ea typeface="Calibri"/>
              <a:cs typeface="Calibri"/>
              <a:sym typeface="Calibri"/>
            </a:endParaRPr>
          </a:p>
        </p:txBody>
      </p:sp>
      <p:sp>
        <p:nvSpPr>
          <p:cNvPr id="456" name="Google Shape;456;p32"/>
          <p:cNvSpPr txBox="1">
            <a:spLocks noGrp="1"/>
          </p:cNvSpPr>
          <p:nvPr>
            <p:ph type="body" idx="1"/>
          </p:nvPr>
        </p:nvSpPr>
        <p:spPr>
          <a:xfrm>
            <a:off x="1043625" y="1449125"/>
            <a:ext cx="10038600" cy="4685400"/>
          </a:xfrm>
          <a:prstGeom prst="rect">
            <a:avLst/>
          </a:prstGeom>
          <a:noFill/>
          <a:ln>
            <a:noFill/>
          </a:ln>
        </p:spPr>
        <p:txBody>
          <a:bodyPr spcFirstLastPara="1" wrap="square" lIns="91425" tIns="45700" rIns="91425" bIns="45700" anchor="ctr" anchorCtr="0">
            <a:normAutofit/>
          </a:bodyPr>
          <a:lstStyle/>
          <a:p>
            <a:pPr marL="457200" lvl="0" indent="-406400" algn="l" rtl="0">
              <a:lnSpc>
                <a:spcPct val="90000"/>
              </a:lnSpc>
              <a:spcBef>
                <a:spcPts val="0"/>
              </a:spcBef>
              <a:spcAft>
                <a:spcPts val="0"/>
              </a:spcAft>
              <a:buSzPts val="2800"/>
              <a:buChar char="●"/>
            </a:pPr>
            <a:r>
              <a:rPr lang="nl-BE" sz="2800" b="1"/>
              <a:t>Ενσυναίσθηση και συναισθηματική νοημοσύνη</a:t>
            </a:r>
            <a:endParaRPr sz="2800" b="1"/>
          </a:p>
          <a:p>
            <a:pPr marL="457200" lvl="0" indent="-406400" algn="l" rtl="0">
              <a:lnSpc>
                <a:spcPct val="90000"/>
              </a:lnSpc>
              <a:spcBef>
                <a:spcPts val="0"/>
              </a:spcBef>
              <a:spcAft>
                <a:spcPts val="0"/>
              </a:spcAft>
              <a:buSzPts val="2800"/>
              <a:buChar char="●"/>
            </a:pPr>
            <a:r>
              <a:rPr lang="nl-BE" sz="2800" b="1"/>
              <a:t>Κατανόηση και αποδοχή διαφορών</a:t>
            </a:r>
            <a:endParaRPr sz="2800" b="1"/>
          </a:p>
          <a:p>
            <a:pPr marL="457200" lvl="0" indent="-406400" algn="l" rtl="0">
              <a:lnSpc>
                <a:spcPct val="90000"/>
              </a:lnSpc>
              <a:spcBef>
                <a:spcPts val="0"/>
              </a:spcBef>
              <a:spcAft>
                <a:spcPts val="0"/>
              </a:spcAft>
              <a:buSzPts val="2800"/>
              <a:buChar char="●"/>
            </a:pPr>
            <a:r>
              <a:rPr lang="nl-BE" sz="2800" b="1"/>
              <a:t>Κατανόηση των προθέσεων άλλων ανθρώπων</a:t>
            </a:r>
            <a:endParaRPr sz="2800" b="1"/>
          </a:p>
          <a:p>
            <a:pPr marL="457200" lvl="0" indent="-406400" algn="l" rtl="0">
              <a:spcBef>
                <a:spcPts val="0"/>
              </a:spcBef>
              <a:spcAft>
                <a:spcPts val="0"/>
              </a:spcAft>
              <a:buSzPts val="2800"/>
              <a:buChar char="●"/>
            </a:pPr>
            <a:r>
              <a:rPr lang="nl-BE" sz="2800" b="1"/>
              <a:t>Κατανόηση ότι τα συναισθήματα μας μπορούν να αλλάξουν  και να έχουν επιρροή σε μας και στους άλλους</a:t>
            </a:r>
            <a:endParaRPr sz="2800" b="1"/>
          </a:p>
          <a:p>
            <a:pPr marL="457200" lvl="0" indent="-406400" algn="l" rtl="0">
              <a:lnSpc>
                <a:spcPct val="90000"/>
              </a:lnSpc>
              <a:spcBef>
                <a:spcPts val="0"/>
              </a:spcBef>
              <a:spcAft>
                <a:spcPts val="0"/>
              </a:spcAft>
              <a:buSzPts val="2800"/>
              <a:buChar char="●"/>
            </a:pPr>
            <a:r>
              <a:rPr lang="nl-BE" sz="2800" b="1"/>
              <a:t>Κατανόηση του χιούμορ</a:t>
            </a:r>
            <a:endParaRPr sz="2800" b="1"/>
          </a:p>
          <a:p>
            <a:pPr marL="457200" lvl="0" indent="-406400" algn="l" rtl="0">
              <a:lnSpc>
                <a:spcPct val="90000"/>
              </a:lnSpc>
              <a:spcBef>
                <a:spcPts val="0"/>
              </a:spcBef>
              <a:spcAft>
                <a:spcPts val="0"/>
              </a:spcAft>
              <a:buSzPts val="2800"/>
              <a:buChar char="●"/>
            </a:pPr>
            <a:r>
              <a:rPr lang="nl-BE" sz="2800" b="1"/>
              <a:t>Συμπόνια, ανοχή και σεβασμός στους άλλους</a:t>
            </a:r>
            <a:endParaRPr sz="2667"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33"/>
          <p:cNvSpPr txBox="1">
            <a:spLocks noGrp="1"/>
          </p:cNvSpPr>
          <p:nvPr>
            <p:ph type="title"/>
          </p:nvPr>
        </p:nvSpPr>
        <p:spPr>
          <a:xfrm>
            <a:off x="1282963" y="402876"/>
            <a:ext cx="9849900" cy="1026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520"/>
              <a:buFont typeface="Calibri"/>
              <a:buNone/>
            </a:pPr>
            <a:r>
              <a:rPr lang="nl-BE" sz="3459" b="1">
                <a:solidFill>
                  <a:srgbClr val="980000"/>
                </a:solidFill>
              </a:rPr>
              <a:t>Δεξιότητες σχέσεων</a:t>
            </a:r>
            <a:endParaRPr sz="2560">
              <a:solidFill>
                <a:srgbClr val="980000"/>
              </a:solidFill>
            </a:endParaRPr>
          </a:p>
        </p:txBody>
      </p:sp>
      <p:grpSp>
        <p:nvGrpSpPr>
          <p:cNvPr id="462" name="Google Shape;462;p33"/>
          <p:cNvGrpSpPr/>
          <p:nvPr/>
        </p:nvGrpSpPr>
        <p:grpSpPr>
          <a:xfrm>
            <a:off x="657100" y="1776150"/>
            <a:ext cx="11008631" cy="4163437"/>
            <a:chOff x="2885" y="557537"/>
            <a:chExt cx="9842317" cy="2975584"/>
          </a:xfrm>
        </p:grpSpPr>
        <p:sp>
          <p:nvSpPr>
            <p:cNvPr id="463" name="Google Shape;463;p33"/>
            <p:cNvSpPr/>
            <p:nvPr/>
          </p:nvSpPr>
          <p:spPr>
            <a:xfrm>
              <a:off x="2885" y="557537"/>
              <a:ext cx="2288911" cy="1373346"/>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3"/>
            <p:cNvSpPr txBox="1"/>
            <p:nvPr/>
          </p:nvSpPr>
          <p:spPr>
            <a:xfrm>
              <a:off x="2885" y="557537"/>
              <a:ext cx="2288911" cy="1373346"/>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nl-BE" sz="2400" b="1">
                  <a:solidFill>
                    <a:schemeClr val="lt1"/>
                  </a:solidFill>
                  <a:latin typeface="Calibri"/>
                  <a:ea typeface="Calibri"/>
                  <a:cs typeface="Calibri"/>
                  <a:sym typeface="Calibri"/>
                </a:rPr>
                <a:t>Επικοινωνία</a:t>
              </a:r>
              <a:endParaRPr sz="2400">
                <a:solidFill>
                  <a:schemeClr val="lt1"/>
                </a:solidFill>
                <a:latin typeface="Calibri"/>
                <a:ea typeface="Calibri"/>
                <a:cs typeface="Calibri"/>
                <a:sym typeface="Calibri"/>
              </a:endParaRPr>
            </a:p>
          </p:txBody>
        </p:sp>
        <p:sp>
          <p:nvSpPr>
            <p:cNvPr id="465" name="Google Shape;465;p33"/>
            <p:cNvSpPr/>
            <p:nvPr/>
          </p:nvSpPr>
          <p:spPr>
            <a:xfrm>
              <a:off x="2520687" y="557537"/>
              <a:ext cx="2288911" cy="1373346"/>
            </a:xfrm>
            <a:prstGeom prst="rect">
              <a:avLst/>
            </a:prstGeom>
            <a:solidFill>
              <a:srgbClr val="DF79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3"/>
            <p:cNvSpPr txBox="1"/>
            <p:nvPr/>
          </p:nvSpPr>
          <p:spPr>
            <a:xfrm>
              <a:off x="2520687" y="557537"/>
              <a:ext cx="2288911" cy="1373346"/>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nl-BE" sz="2400" b="1">
                  <a:solidFill>
                    <a:schemeClr val="lt1"/>
                  </a:solidFill>
                  <a:latin typeface="Calibri"/>
                  <a:ea typeface="Calibri"/>
                  <a:cs typeface="Calibri"/>
                  <a:sym typeface="Calibri"/>
                </a:rPr>
                <a:t>Ενσυναίσθηση</a:t>
              </a:r>
              <a:endParaRPr sz="2400">
                <a:solidFill>
                  <a:schemeClr val="lt1"/>
                </a:solidFill>
                <a:latin typeface="Calibri"/>
                <a:ea typeface="Calibri"/>
                <a:cs typeface="Calibri"/>
                <a:sym typeface="Calibri"/>
              </a:endParaRPr>
            </a:p>
          </p:txBody>
        </p:sp>
        <p:sp>
          <p:nvSpPr>
            <p:cNvPr id="467" name="Google Shape;467;p33"/>
            <p:cNvSpPr/>
            <p:nvPr/>
          </p:nvSpPr>
          <p:spPr>
            <a:xfrm>
              <a:off x="5038489" y="557537"/>
              <a:ext cx="2288911" cy="1373346"/>
            </a:xfrm>
            <a:prstGeom prst="rect">
              <a:avLst/>
            </a:prstGeom>
            <a:solidFill>
              <a:srgbClr val="D4795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3"/>
            <p:cNvSpPr txBox="1"/>
            <p:nvPr/>
          </p:nvSpPr>
          <p:spPr>
            <a:xfrm>
              <a:off x="5038489" y="557537"/>
              <a:ext cx="2288911" cy="1373346"/>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Calibri"/>
                <a:buNone/>
              </a:pPr>
              <a:endParaRPr sz="25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2500"/>
                <a:buFont typeface="Calibri"/>
                <a:buNone/>
              </a:pPr>
              <a:r>
                <a:rPr lang="nl-BE" sz="2500" b="1">
                  <a:solidFill>
                    <a:schemeClr val="lt1"/>
                  </a:solidFill>
                  <a:latin typeface="Calibri"/>
                  <a:ea typeface="Calibri"/>
                  <a:cs typeface="Calibri"/>
                  <a:sym typeface="Calibri"/>
                </a:rPr>
                <a:t>Αλλαγή , εξωτερίκευση και ανταλλαγή  </a:t>
              </a:r>
              <a:endParaRPr sz="25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2500"/>
                <a:buFont typeface="Calibri"/>
                <a:buNone/>
              </a:pPr>
              <a:endParaRPr sz="2500" b="1">
                <a:solidFill>
                  <a:schemeClr val="lt1"/>
                </a:solidFill>
                <a:latin typeface="Calibri"/>
                <a:ea typeface="Calibri"/>
                <a:cs typeface="Calibri"/>
                <a:sym typeface="Calibri"/>
              </a:endParaRPr>
            </a:p>
          </p:txBody>
        </p:sp>
        <p:sp>
          <p:nvSpPr>
            <p:cNvPr id="469" name="Google Shape;469;p33"/>
            <p:cNvSpPr/>
            <p:nvPr/>
          </p:nvSpPr>
          <p:spPr>
            <a:xfrm>
              <a:off x="7556291" y="557537"/>
              <a:ext cx="2288911" cy="1373346"/>
            </a:xfrm>
            <a:prstGeom prst="rect">
              <a:avLst/>
            </a:prstGeom>
            <a:solidFill>
              <a:srgbClr val="C87C6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3"/>
            <p:cNvSpPr txBox="1"/>
            <p:nvPr/>
          </p:nvSpPr>
          <p:spPr>
            <a:xfrm>
              <a:off x="7556291" y="557537"/>
              <a:ext cx="2288911" cy="1373346"/>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nl-BE" sz="2500" b="1">
                  <a:solidFill>
                    <a:schemeClr val="lt1"/>
                  </a:solidFill>
                  <a:latin typeface="Calibri"/>
                  <a:ea typeface="Calibri"/>
                  <a:cs typeface="Calibri"/>
                  <a:sym typeface="Calibri"/>
                </a:rPr>
                <a:t>Παρατήρηση για το τι είναι καλύτερο για όλα τα μέλη μιας ομάδας</a:t>
              </a:r>
              <a:endParaRPr sz="2500">
                <a:solidFill>
                  <a:schemeClr val="lt1"/>
                </a:solidFill>
                <a:latin typeface="Calibri"/>
                <a:ea typeface="Calibri"/>
                <a:cs typeface="Calibri"/>
                <a:sym typeface="Calibri"/>
              </a:endParaRPr>
            </a:p>
          </p:txBody>
        </p:sp>
        <p:sp>
          <p:nvSpPr>
            <p:cNvPr id="471" name="Google Shape;471;p33"/>
            <p:cNvSpPr/>
            <p:nvPr/>
          </p:nvSpPr>
          <p:spPr>
            <a:xfrm>
              <a:off x="2885" y="2159775"/>
              <a:ext cx="2288911" cy="1373346"/>
            </a:xfrm>
            <a:prstGeom prst="rect">
              <a:avLst/>
            </a:prstGeom>
            <a:solidFill>
              <a:srgbClr val="BF837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3"/>
            <p:cNvSpPr txBox="1"/>
            <p:nvPr/>
          </p:nvSpPr>
          <p:spPr>
            <a:xfrm>
              <a:off x="2885" y="2159775"/>
              <a:ext cx="2288911" cy="1373346"/>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nl-BE" sz="2400" b="1">
                  <a:solidFill>
                    <a:schemeClr val="lt1"/>
                  </a:solidFill>
                  <a:latin typeface="Calibri"/>
                  <a:ea typeface="Calibri"/>
                  <a:cs typeface="Calibri"/>
                  <a:sym typeface="Calibri"/>
                </a:rPr>
                <a:t>Χαιρετισμός και καλωσόρισμα</a:t>
              </a:r>
              <a:endParaRPr sz="2400">
                <a:solidFill>
                  <a:schemeClr val="lt1"/>
                </a:solidFill>
                <a:latin typeface="Calibri"/>
                <a:ea typeface="Calibri"/>
                <a:cs typeface="Calibri"/>
                <a:sym typeface="Calibri"/>
              </a:endParaRPr>
            </a:p>
          </p:txBody>
        </p:sp>
        <p:sp>
          <p:nvSpPr>
            <p:cNvPr id="473" name="Google Shape;473;p33"/>
            <p:cNvSpPr/>
            <p:nvPr/>
          </p:nvSpPr>
          <p:spPr>
            <a:xfrm>
              <a:off x="2520687" y="2159775"/>
              <a:ext cx="2288911" cy="1373346"/>
            </a:xfrm>
            <a:prstGeom prst="rect">
              <a:avLst/>
            </a:prstGeom>
            <a:solidFill>
              <a:srgbClr val="B58C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txBox="1"/>
            <p:nvPr/>
          </p:nvSpPr>
          <p:spPr>
            <a:xfrm>
              <a:off x="2520687" y="2159775"/>
              <a:ext cx="2288911" cy="1373346"/>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nl-BE" sz="2400" b="1">
                  <a:solidFill>
                    <a:schemeClr val="lt1"/>
                  </a:solidFill>
                  <a:latin typeface="Calibri"/>
                  <a:ea typeface="Calibri"/>
                  <a:cs typeface="Calibri"/>
                  <a:sym typeface="Calibri"/>
                </a:rPr>
                <a:t>Πρόσκληση και πρωτοβουλία</a:t>
              </a:r>
              <a:endParaRPr sz="2400">
                <a:solidFill>
                  <a:schemeClr val="lt1"/>
                </a:solidFill>
                <a:latin typeface="Calibri"/>
                <a:ea typeface="Calibri"/>
                <a:cs typeface="Calibri"/>
                <a:sym typeface="Calibri"/>
              </a:endParaRPr>
            </a:p>
          </p:txBody>
        </p:sp>
        <p:sp>
          <p:nvSpPr>
            <p:cNvPr id="475" name="Google Shape;475;p33"/>
            <p:cNvSpPr/>
            <p:nvPr/>
          </p:nvSpPr>
          <p:spPr>
            <a:xfrm>
              <a:off x="5038489" y="2159775"/>
              <a:ext cx="2288911" cy="1373346"/>
            </a:xfrm>
            <a:prstGeom prst="rect">
              <a:avLst/>
            </a:prstGeom>
            <a:solidFill>
              <a:srgbClr val="AC96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3"/>
            <p:cNvSpPr txBox="1"/>
            <p:nvPr/>
          </p:nvSpPr>
          <p:spPr>
            <a:xfrm>
              <a:off x="5038489" y="2159775"/>
              <a:ext cx="2288911" cy="1373346"/>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nl-BE" sz="2400" b="1">
                  <a:solidFill>
                    <a:schemeClr val="lt1"/>
                  </a:solidFill>
                  <a:latin typeface="Calibri"/>
                  <a:ea typeface="Calibri"/>
                  <a:cs typeface="Calibri"/>
                  <a:sym typeface="Calibri"/>
                </a:rPr>
                <a:t>Αυτοπεποίθηση</a:t>
              </a:r>
              <a:endParaRPr sz="2400">
                <a:solidFill>
                  <a:schemeClr val="lt1"/>
                </a:solidFill>
                <a:latin typeface="Calibri"/>
                <a:ea typeface="Calibri"/>
                <a:cs typeface="Calibri"/>
                <a:sym typeface="Calibri"/>
              </a:endParaRPr>
            </a:p>
          </p:txBody>
        </p:sp>
        <p:sp>
          <p:nvSpPr>
            <p:cNvPr id="477" name="Google Shape;477;p33"/>
            <p:cNvSpPr/>
            <p:nvPr/>
          </p:nvSpPr>
          <p:spPr>
            <a:xfrm>
              <a:off x="7556291" y="2159775"/>
              <a:ext cx="2288911" cy="1373346"/>
            </a:xfrm>
            <a:prstGeom prst="rect">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3"/>
            <p:cNvSpPr txBox="1"/>
            <p:nvPr/>
          </p:nvSpPr>
          <p:spPr>
            <a:xfrm>
              <a:off x="7556291" y="2159775"/>
              <a:ext cx="2288911" cy="1373346"/>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nl-BE" sz="2400" b="1">
                  <a:solidFill>
                    <a:schemeClr val="lt1"/>
                  </a:solidFill>
                  <a:latin typeface="Calibri"/>
                  <a:ea typeface="Calibri"/>
                  <a:cs typeface="Calibri"/>
                  <a:sym typeface="Calibri"/>
                </a:rPr>
                <a:t>Υπεύθυνη λήψη αποφάσεων</a:t>
              </a:r>
              <a:endParaRPr sz="2400">
                <a:solidFill>
                  <a:schemeClr val="lt1"/>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4"/>
          <p:cNvSpPr txBox="1">
            <a:spLocks noGrp="1"/>
          </p:cNvSpPr>
          <p:nvPr>
            <p:ph type="title"/>
          </p:nvPr>
        </p:nvSpPr>
        <p:spPr>
          <a:xfrm>
            <a:off x="588450" y="394799"/>
            <a:ext cx="4368600" cy="1562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57142"/>
              <a:buFont typeface="Calibri"/>
              <a:buNone/>
            </a:pPr>
            <a:r>
              <a:rPr lang="nl-BE" sz="4900" b="1">
                <a:solidFill>
                  <a:srgbClr val="980000"/>
                </a:solidFill>
              </a:rPr>
              <a:t>Υπεύθυνη λήψη αποφάσεων</a:t>
            </a:r>
            <a:endParaRPr sz="5000">
              <a:solidFill>
                <a:srgbClr val="980000"/>
              </a:solidFill>
            </a:endParaRPr>
          </a:p>
        </p:txBody>
      </p:sp>
      <p:sp>
        <p:nvSpPr>
          <p:cNvPr id="484" name="Google Shape;484;p34"/>
          <p:cNvSpPr txBox="1">
            <a:spLocks noGrp="1"/>
          </p:cNvSpPr>
          <p:nvPr>
            <p:ph type="body" idx="2"/>
          </p:nvPr>
        </p:nvSpPr>
        <p:spPr>
          <a:xfrm>
            <a:off x="83350" y="2337300"/>
            <a:ext cx="5586300" cy="4056900"/>
          </a:xfrm>
          <a:prstGeom prst="rect">
            <a:avLst/>
          </a:prstGeom>
          <a:noFill/>
          <a:ln>
            <a:noFill/>
          </a:ln>
        </p:spPr>
        <p:txBody>
          <a:bodyPr spcFirstLastPara="1" wrap="square" lIns="91425" tIns="45700" rIns="91425" bIns="45700" anchor="t" anchorCtr="0">
            <a:noAutofit/>
          </a:bodyPr>
          <a:lstStyle/>
          <a:p>
            <a:pPr marL="269999" lvl="0" indent="-30648" algn="l" rtl="0">
              <a:lnSpc>
                <a:spcPct val="70000"/>
              </a:lnSpc>
              <a:spcBef>
                <a:spcPts val="0"/>
              </a:spcBef>
              <a:spcAft>
                <a:spcPts val="0"/>
              </a:spcAft>
              <a:buClr>
                <a:schemeClr val="dk1"/>
              </a:buClr>
              <a:buSzPts val="1900"/>
              <a:buFont typeface="Arial"/>
              <a:buChar char="•"/>
            </a:pPr>
            <a:r>
              <a:rPr lang="nl-BE" sz="2200" b="1"/>
              <a:t>Λαμβάνοντας αποφάσεις </a:t>
            </a:r>
            <a:endParaRPr sz="2200" b="1"/>
          </a:p>
          <a:p>
            <a:pPr marL="269999" lvl="0" indent="0" algn="l" rtl="0">
              <a:lnSpc>
                <a:spcPct val="70000"/>
              </a:lnSpc>
              <a:spcBef>
                <a:spcPts val="0"/>
              </a:spcBef>
              <a:spcAft>
                <a:spcPts val="0"/>
              </a:spcAft>
              <a:buNone/>
            </a:pPr>
            <a:r>
              <a:rPr lang="nl-BE" sz="2200" b="1"/>
              <a:t>με </a:t>
            </a:r>
            <a:r>
              <a:rPr lang="nl-BE" sz="2200" b="1">
                <a:solidFill>
                  <a:srgbClr val="0000FF"/>
                </a:solidFill>
              </a:rPr>
              <a:t>θετικό αντίκτυπο </a:t>
            </a:r>
            <a:r>
              <a:rPr lang="nl-BE" sz="2200" b="1"/>
              <a:t>για : </a:t>
            </a:r>
            <a:endParaRPr sz="2367"/>
          </a:p>
          <a:p>
            <a:pPr marL="269999" lvl="0" indent="-36998" algn="l" rtl="0">
              <a:lnSpc>
                <a:spcPct val="70000"/>
              </a:lnSpc>
              <a:spcBef>
                <a:spcPts val="2133"/>
              </a:spcBef>
              <a:spcAft>
                <a:spcPts val="0"/>
              </a:spcAft>
              <a:buClr>
                <a:schemeClr val="dk1"/>
              </a:buClr>
              <a:buSzPts val="2000"/>
              <a:buFont typeface="Arial"/>
              <a:buChar char="•"/>
            </a:pPr>
            <a:r>
              <a:rPr lang="nl-BE" sz="2200" b="1"/>
              <a:t>εμένα</a:t>
            </a:r>
            <a:endParaRPr sz="2367"/>
          </a:p>
          <a:p>
            <a:pPr marL="269999" lvl="0" indent="-36998" algn="l" rtl="0">
              <a:lnSpc>
                <a:spcPct val="70000"/>
              </a:lnSpc>
              <a:spcBef>
                <a:spcPts val="0"/>
              </a:spcBef>
              <a:spcAft>
                <a:spcPts val="0"/>
              </a:spcAft>
              <a:buClr>
                <a:schemeClr val="dk1"/>
              </a:buClr>
              <a:buSzPts val="2000"/>
              <a:buFont typeface="Arial"/>
              <a:buChar char="•"/>
            </a:pPr>
            <a:r>
              <a:rPr lang="nl-BE" sz="2200" b="1"/>
              <a:t>τους άλλους</a:t>
            </a:r>
            <a:endParaRPr sz="2367"/>
          </a:p>
          <a:p>
            <a:pPr marL="269999" lvl="0" indent="-36998" algn="l" rtl="0">
              <a:lnSpc>
                <a:spcPct val="70000"/>
              </a:lnSpc>
              <a:spcBef>
                <a:spcPts val="0"/>
              </a:spcBef>
              <a:spcAft>
                <a:spcPts val="0"/>
              </a:spcAft>
              <a:buClr>
                <a:schemeClr val="dk1"/>
              </a:buClr>
              <a:buSzPts val="2000"/>
              <a:buFont typeface="Arial"/>
              <a:buChar char="•"/>
            </a:pPr>
            <a:r>
              <a:rPr lang="nl-BE" sz="2200" b="1"/>
              <a:t>το κοινό καλό (ευρύτερο καλό)</a:t>
            </a:r>
            <a:endParaRPr sz="2367"/>
          </a:p>
          <a:p>
            <a:pPr marL="269999" lvl="0" indent="-36998" algn="l" rtl="0">
              <a:lnSpc>
                <a:spcPct val="70000"/>
              </a:lnSpc>
              <a:spcBef>
                <a:spcPts val="0"/>
              </a:spcBef>
              <a:spcAft>
                <a:spcPts val="0"/>
              </a:spcAft>
              <a:buClr>
                <a:schemeClr val="dk1"/>
              </a:buClr>
              <a:buSzPts val="2000"/>
              <a:buFont typeface="Arial"/>
              <a:buChar char="•"/>
            </a:pPr>
            <a:r>
              <a:rPr lang="nl-BE" sz="2200" b="1"/>
              <a:t>την κοινωνία</a:t>
            </a:r>
            <a:endParaRPr sz="2367"/>
          </a:p>
          <a:p>
            <a:pPr marL="269999" lvl="0" indent="-36998" algn="l" rtl="0">
              <a:lnSpc>
                <a:spcPct val="70000"/>
              </a:lnSpc>
              <a:spcBef>
                <a:spcPts val="0"/>
              </a:spcBef>
              <a:spcAft>
                <a:spcPts val="0"/>
              </a:spcAft>
              <a:buClr>
                <a:schemeClr val="dk1"/>
              </a:buClr>
              <a:buSzPts val="2000"/>
              <a:buFont typeface="Arial"/>
              <a:buChar char="•"/>
            </a:pPr>
            <a:r>
              <a:rPr lang="nl-BE" sz="2200" b="1"/>
              <a:t>τη φύση και το περιβάλλον</a:t>
            </a:r>
            <a:endParaRPr sz="2367"/>
          </a:p>
          <a:p>
            <a:pPr marL="269999" lvl="0" indent="-36998" algn="l" rtl="0">
              <a:lnSpc>
                <a:spcPct val="70000"/>
              </a:lnSpc>
              <a:spcBef>
                <a:spcPts val="0"/>
              </a:spcBef>
              <a:spcAft>
                <a:spcPts val="0"/>
              </a:spcAft>
              <a:buClr>
                <a:schemeClr val="dk1"/>
              </a:buClr>
              <a:buSzPts val="2000"/>
              <a:buFont typeface="Arial"/>
              <a:buChar char="•"/>
            </a:pPr>
            <a:r>
              <a:rPr lang="nl-BE" sz="2200" b="1">
                <a:solidFill>
                  <a:srgbClr val="0000FF"/>
                </a:solidFill>
              </a:rPr>
              <a:t>Δεξιότητες επίλυσης προβλημάτων </a:t>
            </a:r>
            <a:r>
              <a:rPr lang="nl-BE" sz="2200" b="1"/>
              <a:t>(ηρεμία και σκέψη - καθορισμός του προβλήματος - ανταλλαγή ιδεών/λύσεων - προβληματισμός σχετικά με τις εναλλακτικές λύσεις - επιλογή λύσης)</a:t>
            </a:r>
            <a:endParaRPr sz="2367"/>
          </a:p>
          <a:p>
            <a:pPr marL="609585" lvl="0" indent="-139700" algn="l" rtl="0">
              <a:lnSpc>
                <a:spcPct val="70000"/>
              </a:lnSpc>
              <a:spcBef>
                <a:spcPts val="2133"/>
              </a:spcBef>
              <a:spcAft>
                <a:spcPts val="2133"/>
              </a:spcAft>
              <a:buClr>
                <a:schemeClr val="dk1"/>
              </a:buClr>
              <a:buSzPts val="1400"/>
              <a:buFont typeface="Arial"/>
              <a:buNone/>
            </a:pPr>
            <a:endParaRPr sz="1700"/>
          </a:p>
        </p:txBody>
      </p:sp>
      <p:pic>
        <p:nvPicPr>
          <p:cNvPr id="485" name="Google Shape;485;p34"/>
          <p:cNvPicPr preferRelativeResize="0"/>
          <p:nvPr/>
        </p:nvPicPr>
        <p:blipFill rotWithShape="1">
          <a:blip r:embed="rId3">
            <a:alphaModFix/>
          </a:blip>
          <a:srcRect/>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89"/>
        <p:cNvGrpSpPr/>
        <p:nvPr/>
      </p:nvGrpSpPr>
      <p:grpSpPr>
        <a:xfrm>
          <a:off x="0" y="0"/>
          <a:ext cx="0" cy="0"/>
          <a:chOff x="0" y="0"/>
          <a:chExt cx="0" cy="0"/>
        </a:xfrm>
      </p:grpSpPr>
      <p:sp>
        <p:nvSpPr>
          <p:cNvPr id="490" name="Google Shape;490;p35"/>
          <p:cNvSpPr txBox="1">
            <a:spLocks noGrp="1"/>
          </p:cNvSpPr>
          <p:nvPr>
            <p:ph type="title"/>
          </p:nvPr>
        </p:nvSpPr>
        <p:spPr>
          <a:xfrm>
            <a:off x="7464614" y="1783959"/>
            <a:ext cx="4087306" cy="28891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Calibri"/>
              <a:buNone/>
            </a:pPr>
            <a:r>
              <a:rPr lang="nl-BE" sz="5400"/>
              <a:t>Εκτελεστικές Λειτουργίες </a:t>
            </a:r>
            <a:endParaRPr/>
          </a:p>
        </p:txBody>
      </p:sp>
      <p:sp>
        <p:nvSpPr>
          <p:cNvPr id="491" name="Google Shape;491;p35"/>
          <p:cNvSpPr/>
          <p:nvPr/>
        </p:nvSpPr>
        <p:spPr>
          <a:xfrm rot="10800000">
            <a:off x="2" y="0"/>
            <a:ext cx="7188051"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2" name="Google Shape;492;p35" descr="Outdoor warehouse"/>
          <p:cNvPicPr preferRelativeResize="0"/>
          <p:nvPr/>
        </p:nvPicPr>
        <p:blipFill rotWithShape="1">
          <a:blip r:embed="rId3">
            <a:alphaModFix/>
          </a:blip>
          <a:srcRect l="10351" r="21496"/>
          <a:stretch/>
        </p:blipFill>
        <p:spPr>
          <a:xfrm>
            <a:off x="1" y="10"/>
            <a:ext cx="7028495"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solidFill>
                  <a:srgbClr val="980000"/>
                </a:solidFill>
              </a:rPr>
              <a:t>Εκτελεστικές Λειτουργίες</a:t>
            </a:r>
            <a:r>
              <a:rPr lang="nl-BE">
                <a:solidFill>
                  <a:srgbClr val="980000"/>
                </a:solidFill>
              </a:rPr>
              <a:t> (EF)</a:t>
            </a:r>
            <a:endParaRPr>
              <a:solidFill>
                <a:srgbClr val="980000"/>
              </a:solidFill>
            </a:endParaRPr>
          </a:p>
        </p:txBody>
      </p:sp>
      <p:sp>
        <p:nvSpPr>
          <p:cNvPr id="498" name="Google Shape;498;p36"/>
          <p:cNvSpPr txBox="1">
            <a:spLocks noGrp="1"/>
          </p:cNvSpPr>
          <p:nvPr>
            <p:ph type="body" idx="1"/>
          </p:nvPr>
        </p:nvSpPr>
        <p:spPr>
          <a:xfrm>
            <a:off x="838200" y="1825625"/>
            <a:ext cx="11059200" cy="43515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nl-BE"/>
              <a:t>Σύνολο δεξιοτήτων (</a:t>
            </a:r>
            <a:r>
              <a:rPr lang="nl-BE" b="1">
                <a:solidFill>
                  <a:srgbClr val="0000FF"/>
                </a:solidFill>
              </a:rPr>
              <a:t>προσοχή, δεξιότητες σχεδιασμού, γνωστική ευελιξία, αναστολή απόκρισης, οργάνωση, μνήμη εργασίας</a:t>
            </a:r>
            <a:r>
              <a:rPr lang="nl-BE"/>
              <a:t>…) που οδηγούν σε στοχοκατευθυνόμενη συμπεριφορά</a:t>
            </a:r>
            <a:endParaRPr/>
          </a:p>
          <a:p>
            <a:pPr marL="228600" lvl="0" indent="-228600" algn="l" rtl="0">
              <a:lnSpc>
                <a:spcPct val="90000"/>
              </a:lnSpc>
              <a:spcBef>
                <a:spcPts val="1000"/>
              </a:spcBef>
              <a:spcAft>
                <a:spcPts val="0"/>
              </a:spcAft>
              <a:buClr>
                <a:schemeClr val="dk1"/>
              </a:buClr>
              <a:buSzPts val="2800"/>
              <a:buChar char="•"/>
            </a:pPr>
            <a:r>
              <a:rPr lang="nl-BE"/>
              <a:t>είναι τα θεμέλια της ικανότητας να ανταποκρινόμαστε  προσαρμοστικά σε νέες καταστάσεις και πολλές άλλες γνωστικές, συναισθηματικές και κοινωνικές  δεξιότητες</a:t>
            </a:r>
            <a:endParaRPr/>
          </a:p>
          <a:p>
            <a:pPr marL="228600" lvl="0" indent="-228600" algn="l" rtl="0">
              <a:lnSpc>
                <a:spcPct val="90000"/>
              </a:lnSpc>
              <a:spcBef>
                <a:spcPts val="1000"/>
              </a:spcBef>
              <a:spcAft>
                <a:spcPts val="0"/>
              </a:spcAft>
              <a:buClr>
                <a:schemeClr val="dk1"/>
              </a:buClr>
              <a:buSzPts val="2800"/>
              <a:buChar char="•"/>
            </a:pPr>
            <a:r>
              <a:rPr lang="nl-BE"/>
              <a:t>εμπλοκή 4 συνιστωσών: (1) </a:t>
            </a:r>
            <a:r>
              <a:rPr lang="nl-BE" b="1">
                <a:solidFill>
                  <a:srgbClr val="0000FF"/>
                </a:solidFill>
              </a:rPr>
              <a:t>βούληση</a:t>
            </a:r>
            <a:r>
              <a:rPr lang="nl-BE"/>
              <a:t>, (2) </a:t>
            </a:r>
            <a:r>
              <a:rPr lang="nl-BE" b="1">
                <a:solidFill>
                  <a:srgbClr val="0000FF"/>
                </a:solidFill>
              </a:rPr>
              <a:t>σχεδιασμός και λήψη αποφάσεων</a:t>
            </a:r>
            <a:r>
              <a:rPr lang="nl-BE"/>
              <a:t> (3) </a:t>
            </a:r>
            <a:r>
              <a:rPr lang="nl-BE" b="1">
                <a:solidFill>
                  <a:srgbClr val="0000FF"/>
                </a:solidFill>
              </a:rPr>
              <a:t>πράξη</a:t>
            </a:r>
            <a:r>
              <a:rPr lang="nl-BE"/>
              <a:t>  και (4) </a:t>
            </a:r>
            <a:r>
              <a:rPr lang="nl-BE" b="1">
                <a:solidFill>
                  <a:srgbClr val="0000FF"/>
                </a:solidFill>
              </a:rPr>
              <a:t>αυταξιολόγηση </a:t>
            </a:r>
            <a:endParaRPr b="1">
              <a:solidFill>
                <a:srgbClr val="0000FF"/>
              </a:solidFill>
            </a:endParaRPr>
          </a:p>
          <a:p>
            <a:pPr marL="228600" lvl="0" indent="-228600" algn="l" rtl="0">
              <a:lnSpc>
                <a:spcPct val="90000"/>
              </a:lnSpc>
              <a:spcBef>
                <a:spcPts val="1000"/>
              </a:spcBef>
              <a:spcAft>
                <a:spcPts val="0"/>
              </a:spcAft>
              <a:buClr>
                <a:schemeClr val="dk1"/>
              </a:buClr>
              <a:buSzPts val="2800"/>
              <a:buChar char="•"/>
            </a:pPr>
            <a:r>
              <a:rPr lang="nl-BE"/>
              <a:t>συχνά, σχετίζονται στενά με τη ζωή και την σχολική επιτυχία.</a:t>
            </a:r>
            <a:endParaRPr/>
          </a:p>
          <a:p>
            <a:pPr marL="228600" lvl="0" indent="-50800" algn="l" rtl="0">
              <a:lnSpc>
                <a:spcPct val="90000"/>
              </a:lnSpc>
              <a:spcBef>
                <a:spcPts val="1000"/>
              </a:spcBef>
              <a:spcAft>
                <a:spcPts val="0"/>
              </a:spcAft>
              <a:buClr>
                <a:schemeClr val="dk1"/>
              </a:buClr>
              <a:buSzPts val="2800"/>
              <a:buNone/>
            </a:pPr>
            <a:endParaRPr/>
          </a:p>
        </p:txBody>
      </p:sp>
      <p:sp>
        <p:nvSpPr>
          <p:cNvPr id="499" name="Google Shape;49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spcBef>
                <a:spcPts val="1000"/>
              </a:spcBef>
              <a:spcAft>
                <a:spcPts val="0"/>
              </a:spcAft>
              <a:buClr>
                <a:schemeClr val="dk1"/>
              </a:buClr>
              <a:buSzPts val="2800"/>
              <a:buFont typeface="Arial"/>
              <a:buNone/>
            </a:pPr>
            <a:r>
              <a:rPr lang="nl-BE" sz="5000" b="1">
                <a:solidFill>
                  <a:srgbClr val="980000"/>
                </a:solidFill>
              </a:rPr>
              <a:t>Harvard University</a:t>
            </a:r>
            <a:endParaRPr sz="6600" b="1">
              <a:solidFill>
                <a:srgbClr val="980000"/>
              </a:solidFill>
            </a:endParaRPr>
          </a:p>
        </p:txBody>
      </p:sp>
      <p:sp>
        <p:nvSpPr>
          <p:cNvPr id="505" name="Google Shape;505;p37"/>
          <p:cNvSpPr txBox="1">
            <a:spLocks noGrp="1"/>
          </p:cNvSpPr>
          <p:nvPr>
            <p:ph type="body" idx="1"/>
          </p:nvPr>
        </p:nvSpPr>
        <p:spPr>
          <a:xfrm>
            <a:off x="838200" y="1416300"/>
            <a:ext cx="10515600"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endParaRPr i="1"/>
          </a:p>
          <a:p>
            <a:pPr marL="457200" lvl="0" indent="-334327" algn="l" rtl="0">
              <a:lnSpc>
                <a:spcPct val="90000"/>
              </a:lnSpc>
              <a:spcBef>
                <a:spcPts val="1000"/>
              </a:spcBef>
              <a:spcAft>
                <a:spcPts val="0"/>
              </a:spcAft>
              <a:buSzPct val="64285"/>
              <a:buChar char="•"/>
            </a:pPr>
            <a:r>
              <a:rPr lang="nl-BE" i="1"/>
              <a:t>Οι </a:t>
            </a:r>
            <a:r>
              <a:rPr lang="nl-BE" i="1">
                <a:solidFill>
                  <a:srgbClr val="0000FF"/>
                </a:solidFill>
              </a:rPr>
              <a:t>εκτελεστικές λειτουργίες [EF] είναι οι ψυχικές διεργασίες</a:t>
            </a:r>
            <a:r>
              <a:rPr lang="nl-BE" i="1"/>
              <a:t> που μας επιτρέπουν να σχεδιάζουμε, να εστιάζουμε την προσοχή, να θυμόμαστε τις οδηγίες και να κάνουμε πολλαπλά καθήκοντα με επιτυχία . Ακριβώς όπως ένα σύστημα ελέγχου εναέριας κυκλοφορίας σε ένα πολυσύχναστο αεροδρόμιο διαχειρίζεται με ασφάλεια τις αφίξεις και αναχωρήσεις πολλών αεροσκαφών σε πολλούς διαδρόμους, </a:t>
            </a:r>
            <a:r>
              <a:rPr lang="nl-BE" b="1" i="1">
                <a:solidFill>
                  <a:srgbClr val="0000FF"/>
                </a:solidFill>
              </a:rPr>
              <a:t>ο εγκέφαλος χρειάζεται αυτό το σετ δεξιοτήτων </a:t>
            </a:r>
            <a:r>
              <a:rPr lang="nl-BE" i="1"/>
              <a:t>για να φιλτράρει τους αντιπερισπασμούς, να ιεραρχεί τα έργα , να θέτει και να επιτυγχάνει στόχους,να ελέγχει τις παρορμήσεις.</a:t>
            </a:r>
            <a:endParaRPr/>
          </a:p>
          <a:p>
            <a:pPr marL="228600" lvl="0" indent="-50800" algn="l" rtl="0">
              <a:lnSpc>
                <a:spcPct val="90000"/>
              </a:lnSpc>
              <a:spcBef>
                <a:spcPts val="1000"/>
              </a:spcBef>
              <a:spcAft>
                <a:spcPts val="0"/>
              </a:spcAft>
              <a:buClr>
                <a:schemeClr val="dk1"/>
              </a:buClr>
              <a:buSzPct val="100000"/>
              <a:buNone/>
            </a:pPr>
            <a:endParaRPr i="1"/>
          </a:p>
          <a:p>
            <a:pPr marL="0" lvl="0" indent="0" algn="l" rtl="0">
              <a:lnSpc>
                <a:spcPct val="90000"/>
              </a:lnSpc>
              <a:spcBef>
                <a:spcPts val="1000"/>
              </a:spcBef>
              <a:spcAft>
                <a:spcPts val="0"/>
              </a:spcAft>
              <a:buClr>
                <a:schemeClr val="dk1"/>
              </a:buClr>
              <a:buSzPct val="100000"/>
              <a:buNone/>
            </a:pPr>
            <a:r>
              <a:rPr lang="nl-BE"/>
              <a:t>(Harvard University Center, for the Developing Child)  </a:t>
            </a:r>
            <a:endParaRPr/>
          </a:p>
        </p:txBody>
      </p:sp>
      <p:sp>
        <p:nvSpPr>
          <p:cNvPr id="506" name="Google Shape;50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solidFill>
                  <a:srgbClr val="980000"/>
                </a:solidFill>
              </a:rPr>
              <a:t>Προϋποθέσεις EF</a:t>
            </a:r>
            <a:endParaRPr b="1">
              <a:solidFill>
                <a:srgbClr val="980000"/>
              </a:solidFill>
            </a:endParaRPr>
          </a:p>
        </p:txBody>
      </p:sp>
      <p:sp>
        <p:nvSpPr>
          <p:cNvPr id="512" name="Google Shape;512;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nl-BE" b="1"/>
              <a:t>Προσοχή </a:t>
            </a:r>
            <a:r>
              <a:rPr lang="nl-BE"/>
              <a:t>(έλεγχος προσοχής) την ιεράρχηση των πληροφοριών που ταιριάζουν με τους στόχους της εργασίας του έργου του ατόμου. </a:t>
            </a:r>
            <a:r>
              <a:rPr lang="nl-BE" b="1">
                <a:solidFill>
                  <a:srgbClr val="0000FF"/>
                </a:solidFill>
              </a:rPr>
              <a:t>Περιλαμβάνει τον έλεγχο στο "πού", στο "πότε"</a:t>
            </a:r>
            <a:r>
              <a:rPr lang="nl-BE"/>
              <a:t> και σε ποια στοιχεία του περιβάλλοντος πρέπει να εστιαστεί η προσοχή.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nl-BE" b="1"/>
              <a:t>Ρύθμιση συναισθημάτων </a:t>
            </a:r>
            <a:r>
              <a:rPr lang="nl-BE"/>
              <a:t>(ER) αναφέρεται </a:t>
            </a:r>
            <a:r>
              <a:rPr lang="nl-BE" b="1">
                <a:solidFill>
                  <a:srgbClr val="0000FF"/>
                </a:solidFill>
              </a:rPr>
              <a:t>στο πώς οι άνθρωποι διαχειρίζονται τη συναισθηματική εμπειρία</a:t>
            </a:r>
            <a:r>
              <a:rPr lang="nl-BE">
                <a:solidFill>
                  <a:srgbClr val="0000FF"/>
                </a:solidFill>
              </a:rPr>
              <a:t> </a:t>
            </a:r>
            <a:r>
              <a:rPr lang="nl-BE"/>
              <a:t>για προσωπικούς και κοινωνικούς σκοπούς. Η ER επιδρά στην ανάπτυξη των εκτελεστικών λειτουργιών και επηρεάζει την κοινωνική ικανότητα και την ψυχολογική ευημερία.</a:t>
            </a:r>
            <a:endParaRPr/>
          </a:p>
        </p:txBody>
      </p:sp>
      <p:sp>
        <p:nvSpPr>
          <p:cNvPr id="513" name="Google Shape;5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9"/>
          <p:cNvSpPr txBox="1">
            <a:spLocks noGrp="1"/>
          </p:cNvSpPr>
          <p:nvPr>
            <p:ph type="title"/>
          </p:nvPr>
        </p:nvSpPr>
        <p:spPr>
          <a:xfrm>
            <a:off x="838200" y="365126"/>
            <a:ext cx="10515600" cy="8965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60"/>
              <a:buFont typeface="Calibri"/>
              <a:buNone/>
            </a:pPr>
            <a:r>
              <a:rPr lang="nl-BE" sz="3759" b="1">
                <a:solidFill>
                  <a:srgbClr val="980000"/>
                </a:solidFill>
                <a:highlight>
                  <a:srgbClr val="FFFFFF"/>
                </a:highlight>
              </a:rPr>
              <a:t>Βασικές ικανότητες EF (low-order=χαμηλής τάξης)</a:t>
            </a:r>
            <a:endParaRPr sz="3759">
              <a:solidFill>
                <a:srgbClr val="980000"/>
              </a:solidFill>
              <a:highlight>
                <a:srgbClr val="FFFFFF"/>
              </a:highlight>
            </a:endParaRPr>
          </a:p>
        </p:txBody>
      </p:sp>
      <p:sp>
        <p:nvSpPr>
          <p:cNvPr id="519" name="Google Shape;519;p39"/>
          <p:cNvSpPr txBox="1">
            <a:spLocks noGrp="1"/>
          </p:cNvSpPr>
          <p:nvPr>
            <p:ph type="body" idx="1"/>
          </p:nvPr>
        </p:nvSpPr>
        <p:spPr>
          <a:xfrm>
            <a:off x="838200" y="1261661"/>
            <a:ext cx="10515600" cy="47532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nl-BE" i="1"/>
              <a:t>αναπτύσσεται νωρίτερα στην παιδική ηλικία (ξεκινάει στην προσχολική ηλικία).</a:t>
            </a:r>
            <a:endParaRPr i="1"/>
          </a:p>
          <a:p>
            <a:pPr marL="228600" lvl="0" indent="-64135" algn="l" rtl="0">
              <a:lnSpc>
                <a:spcPct val="90000"/>
              </a:lnSpc>
              <a:spcBef>
                <a:spcPts val="10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nl-BE" b="1"/>
              <a:t>Αναστολή - αναστολή απόκρισης - </a:t>
            </a:r>
            <a:r>
              <a:rPr lang="nl-BE"/>
              <a:t>η αναστολή απόκρισης συνεπάγεται τη διακοπή μιας σχεδόν αυτόματης δράσης για την εκτέλεση μιας πιο κατάλληλης δράσης.</a:t>
            </a:r>
            <a:endParaRPr/>
          </a:p>
          <a:p>
            <a:pPr marL="0" lvl="0" indent="0" algn="l" rtl="0">
              <a:lnSpc>
                <a:spcPct val="90000"/>
              </a:lnSpc>
              <a:spcBef>
                <a:spcPts val="1000"/>
              </a:spcBef>
              <a:spcAft>
                <a:spcPts val="0"/>
              </a:spcAft>
              <a:buNone/>
            </a:pPr>
            <a:endParaRPr b="1"/>
          </a:p>
          <a:p>
            <a:pPr marL="228600" lvl="0" indent="-228600" algn="l" rtl="0">
              <a:lnSpc>
                <a:spcPct val="90000"/>
              </a:lnSpc>
              <a:spcBef>
                <a:spcPts val="1000"/>
              </a:spcBef>
              <a:spcAft>
                <a:spcPts val="0"/>
              </a:spcAft>
              <a:buClr>
                <a:schemeClr val="dk1"/>
              </a:buClr>
              <a:buSzPct val="100000"/>
              <a:buChar char="•"/>
            </a:pPr>
            <a:r>
              <a:rPr lang="nl-BE" b="1"/>
              <a:t>Μνήμη εργασίας - </a:t>
            </a:r>
            <a:r>
              <a:rPr lang="nl-BE"/>
              <a:t>συνήθως συνίσταται στη διατήρηση ορισμένων πληροφοριών στη μνήμη, ενώ ένα άλλο βήμα σε ένα έργο ολοκληρώνεται και στη συνέχεια επαναφέρεται η πληροφορία από τη μνήμη</a:t>
            </a:r>
            <a:endParaRPr/>
          </a:p>
          <a:p>
            <a:pPr marL="228600" lvl="0" indent="-64135" algn="l" rtl="0">
              <a:lnSpc>
                <a:spcPct val="90000"/>
              </a:lnSpc>
              <a:spcBef>
                <a:spcPts val="10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nl-BE" b="1"/>
              <a:t>Γνωστική ευελιξία ("μετατόπιση") </a:t>
            </a:r>
            <a:r>
              <a:rPr lang="nl-BE"/>
              <a:t>αναφέρεται στην ικανότητά μας να αλλάζουμε μεταξύ διαφορετικών διανοητικών συνόλων, εργασιών ή στρατηγικών όταν αλλάζουν οι απαιτήσεις της κατάστασης</a:t>
            </a:r>
            <a:endParaRPr/>
          </a:p>
        </p:txBody>
      </p:sp>
      <p:sp>
        <p:nvSpPr>
          <p:cNvPr id="520" name="Google Shape;52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solidFill>
                  <a:srgbClr val="980000"/>
                </a:solidFill>
              </a:rPr>
              <a:t>High-order EF (=υψηλής τάξης)</a:t>
            </a:r>
            <a:endParaRPr>
              <a:solidFill>
                <a:srgbClr val="980000"/>
              </a:solidFill>
            </a:endParaRPr>
          </a:p>
        </p:txBody>
      </p:sp>
      <p:sp>
        <p:nvSpPr>
          <p:cNvPr id="526" name="Google Shape;526;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15265" algn="l" rtl="0">
              <a:lnSpc>
                <a:spcPct val="90000"/>
              </a:lnSpc>
              <a:spcBef>
                <a:spcPts val="0"/>
              </a:spcBef>
              <a:spcAft>
                <a:spcPts val="0"/>
              </a:spcAft>
              <a:buClr>
                <a:schemeClr val="dk1"/>
              </a:buClr>
              <a:buSzPct val="100000"/>
              <a:buChar char="•"/>
            </a:pPr>
            <a:r>
              <a:rPr lang="nl-BE" i="1"/>
              <a:t>αναπτύσσεται αργότερα (ξεκινάει στα 8 ή 10 έτη, μέχρι τα τέλη της εφηβείας)</a:t>
            </a:r>
            <a:endParaRPr/>
          </a:p>
          <a:p>
            <a:pPr marL="228600" lvl="0" indent="-50800" algn="l" rtl="0">
              <a:lnSpc>
                <a:spcPct val="90000"/>
              </a:lnSpc>
              <a:spcBef>
                <a:spcPts val="1000"/>
              </a:spcBef>
              <a:spcAft>
                <a:spcPts val="0"/>
              </a:spcAft>
              <a:buClr>
                <a:schemeClr val="dk1"/>
              </a:buClr>
              <a:buSzPct val="100000"/>
              <a:buNone/>
            </a:pPr>
            <a:endParaRPr b="1"/>
          </a:p>
          <a:p>
            <a:pPr marL="228600" lvl="0" indent="-215265" algn="l" rtl="0">
              <a:lnSpc>
                <a:spcPct val="90000"/>
              </a:lnSpc>
              <a:spcBef>
                <a:spcPts val="1000"/>
              </a:spcBef>
              <a:spcAft>
                <a:spcPts val="0"/>
              </a:spcAft>
              <a:buClr>
                <a:schemeClr val="dk1"/>
              </a:buClr>
              <a:buSzPct val="100000"/>
              <a:buChar char="•"/>
            </a:pPr>
            <a:r>
              <a:rPr lang="nl-BE" b="1"/>
              <a:t>Σχεδιασμός και λήψη αποφάσεων</a:t>
            </a:r>
            <a:r>
              <a:rPr lang="nl-BE"/>
              <a:t>: ο προσδιορισμός και η οργάνωση των βημάτων και των στοιχείων που είναι απαραίτητα για την επίτευξη ενός στόχου. Υπονοεί μια σειρά δυνατοτήτων, π.χ., αντιλαμβάνεται τις αλλαγές, συλλαμβάνει εναλλακτικές λύσεις, ζυγίζει και λαμβάνει αποφάσεις)</a:t>
            </a:r>
            <a:endParaRPr/>
          </a:p>
          <a:p>
            <a:pPr marL="228600" lvl="0" indent="-50800" algn="l" rtl="0">
              <a:lnSpc>
                <a:spcPct val="90000"/>
              </a:lnSpc>
              <a:spcBef>
                <a:spcPts val="1000"/>
              </a:spcBef>
              <a:spcAft>
                <a:spcPts val="0"/>
              </a:spcAft>
              <a:buClr>
                <a:schemeClr val="dk1"/>
              </a:buClr>
              <a:buSzPct val="100000"/>
              <a:buNone/>
            </a:pPr>
            <a:endParaRPr b="1"/>
          </a:p>
          <a:p>
            <a:pPr marL="228600" lvl="0" indent="-215265" algn="l" rtl="0">
              <a:lnSpc>
                <a:spcPct val="90000"/>
              </a:lnSpc>
              <a:spcBef>
                <a:spcPts val="1000"/>
              </a:spcBef>
              <a:spcAft>
                <a:spcPts val="0"/>
              </a:spcAft>
              <a:buClr>
                <a:schemeClr val="dk1"/>
              </a:buClr>
              <a:buSzPct val="100000"/>
              <a:buChar char="•"/>
            </a:pPr>
            <a:r>
              <a:rPr lang="nl-BE" b="1"/>
              <a:t>Επίλυση προβλημάτων </a:t>
            </a:r>
            <a:r>
              <a:rPr lang="nl-BE"/>
              <a:t>αναφέρεται στη διαδικασία επίτευξης ενός στόχου όταν κάποιος έχει έναν στόχο, αλλά δεν ξέρει πώς να τον επιτύχει</a:t>
            </a:r>
            <a:endParaRPr/>
          </a:p>
          <a:p>
            <a:pPr marL="228600" lvl="0" indent="-50800" algn="l" rtl="0">
              <a:lnSpc>
                <a:spcPct val="90000"/>
              </a:lnSpc>
              <a:spcBef>
                <a:spcPts val="1000"/>
              </a:spcBef>
              <a:spcAft>
                <a:spcPts val="0"/>
              </a:spcAft>
              <a:buClr>
                <a:schemeClr val="dk1"/>
              </a:buClr>
              <a:buSzPct val="100000"/>
              <a:buNone/>
            </a:pPr>
            <a:endParaRPr/>
          </a:p>
        </p:txBody>
      </p:sp>
      <p:sp>
        <p:nvSpPr>
          <p:cNvPr id="527" name="Google Shape;52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txBox="1">
            <a:spLocks noGrp="1"/>
          </p:cNvSpPr>
          <p:nvPr>
            <p:ph type="title"/>
          </p:nvPr>
        </p:nvSpPr>
        <p:spPr>
          <a:xfrm>
            <a:off x="859929" y="563562"/>
            <a:ext cx="10515600" cy="126392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70C0"/>
              </a:buClr>
              <a:buSzPct val="100000"/>
              <a:buFont typeface="Calibri"/>
              <a:buNone/>
            </a:pPr>
            <a:r>
              <a:rPr lang="nl-BE" b="1">
                <a:solidFill>
                  <a:srgbClr val="0070C0"/>
                </a:solidFill>
              </a:rPr>
              <a:t>Overview project application REFLECT</a:t>
            </a:r>
            <a:r>
              <a:rPr lang="nl-BE"/>
              <a:t/>
            </a:r>
            <a:br>
              <a:rPr lang="nl-BE"/>
            </a:br>
            <a:r>
              <a:rPr lang="nl-BE" sz="3100" b="1">
                <a:solidFill>
                  <a:srgbClr val="002060"/>
                </a:solidFill>
              </a:rPr>
              <a:t>BACKGROUND</a:t>
            </a:r>
            <a:r>
              <a:rPr lang="nl-BE"/>
              <a:t/>
            </a:r>
            <a:br>
              <a:rPr lang="nl-BE"/>
            </a:br>
            <a:endParaRPr/>
          </a:p>
        </p:txBody>
      </p:sp>
      <p:sp>
        <p:nvSpPr>
          <p:cNvPr id="118" name="Google Shape;118;p6"/>
          <p:cNvSpPr txBox="1">
            <a:spLocks noGrp="1"/>
          </p:cNvSpPr>
          <p:nvPr>
            <p:ph type="body" idx="1"/>
          </p:nvPr>
        </p:nvSpPr>
        <p:spPr>
          <a:xfrm>
            <a:off x="859929" y="1691309"/>
            <a:ext cx="10515600" cy="4351338"/>
          </a:xfrm>
          <a:prstGeom prst="rect">
            <a:avLst/>
          </a:prstGeom>
          <a:noFill/>
          <a:ln>
            <a:noFill/>
          </a:ln>
        </p:spPr>
        <p:txBody>
          <a:bodyPr spcFirstLastPara="1" wrap="square" lIns="91425" tIns="45700" rIns="91425" bIns="45700" anchor="t" anchorCtr="0">
            <a:normAutofit lnSpcReduction="20000"/>
          </a:bodyPr>
          <a:lstStyle/>
          <a:p>
            <a:pPr marL="228600" lvl="0" indent="-228600" algn="l" rtl="0">
              <a:lnSpc>
                <a:spcPct val="90000"/>
              </a:lnSpc>
              <a:spcBef>
                <a:spcPts val="0"/>
              </a:spcBef>
              <a:spcAft>
                <a:spcPts val="0"/>
              </a:spcAft>
              <a:buClr>
                <a:schemeClr val="dk1"/>
              </a:buClr>
              <a:buSzPts val="2800"/>
              <a:buChar char="•"/>
            </a:pPr>
            <a:r>
              <a:rPr lang="nl-BE" b="1"/>
              <a:t>Βασική πρόκληση του 21ου αιώνα </a:t>
            </a:r>
            <a:r>
              <a:rPr lang="nl-BE"/>
              <a:t>: πολυπολιτισμικές τάξεις   - ποικίλες ικανότητες και κίνητρα για μάθηση</a:t>
            </a:r>
            <a:endParaRPr/>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0" lvl="0" indent="0" algn="ctr" rtl="0">
              <a:lnSpc>
                <a:spcPct val="90000"/>
              </a:lnSpc>
              <a:spcBef>
                <a:spcPts val="1000"/>
              </a:spcBef>
              <a:spcAft>
                <a:spcPts val="0"/>
              </a:spcAft>
              <a:buClr>
                <a:schemeClr val="dk1"/>
              </a:buClr>
              <a:buSzPts val="2400"/>
              <a:buNone/>
            </a:pPr>
            <a:r>
              <a:rPr lang="nl-BE" sz="2700" b="1"/>
              <a:t>Σχολεία </a:t>
            </a:r>
            <a:r>
              <a:rPr lang="nl-BE" sz="2700"/>
              <a:t>: </a:t>
            </a:r>
            <a:r>
              <a:rPr lang="nl-BE" b="1"/>
              <a:t>τόνωση της γνωστικής ανάπτυξης και της κοινωνικο-συναισθηματικής ανάπτυξης (SEL και EF)</a:t>
            </a:r>
            <a:endParaRPr sz="3200" b="1"/>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800"/>
              <a:buChar char="•"/>
            </a:pPr>
            <a:r>
              <a:rPr lang="nl-BE" b="1"/>
              <a:t>Παιδιά με ελλείμματα σε EF και SEL </a:t>
            </a:r>
            <a:r>
              <a:rPr lang="nl-BE"/>
              <a:t>             κίνδυνος για πρόωρη εγκατάλειψη του σχολείου - συναισθηματικά και συμπεριφορικά προβλήματα</a:t>
            </a:r>
            <a:endParaRPr/>
          </a:p>
        </p:txBody>
      </p:sp>
      <p:pic>
        <p:nvPicPr>
          <p:cNvPr id="119" name="Google Shape;119;p6"/>
          <p:cNvPicPr preferRelativeResize="0"/>
          <p:nvPr/>
        </p:nvPicPr>
        <p:blipFill rotWithShape="1">
          <a:blip r:embed="rId3">
            <a:alphaModFix/>
          </a:blip>
          <a:srcRect/>
          <a:stretch/>
        </p:blipFill>
        <p:spPr>
          <a:xfrm>
            <a:off x="5706952" y="2648880"/>
            <a:ext cx="778090" cy="768483"/>
          </a:xfrm>
          <a:prstGeom prst="rect">
            <a:avLst/>
          </a:prstGeom>
          <a:noFill/>
          <a:ln>
            <a:noFill/>
          </a:ln>
        </p:spPr>
      </p:pic>
      <p:sp>
        <p:nvSpPr>
          <p:cNvPr id="120" name="Google Shape;120;p6"/>
          <p:cNvSpPr/>
          <p:nvPr/>
        </p:nvSpPr>
        <p:spPr>
          <a:xfrm>
            <a:off x="6506959" y="4565641"/>
            <a:ext cx="705300" cy="3735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6"/>
          <p:cNvSpPr/>
          <p:nvPr/>
        </p:nvSpPr>
        <p:spPr>
          <a:xfrm>
            <a:off x="859929" y="371396"/>
            <a:ext cx="10515600" cy="1152604"/>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a:solidFill>
                  <a:schemeClr val="lt1"/>
                </a:solidFill>
                <a:latin typeface="Calibri"/>
                <a:ea typeface="Calibri"/>
                <a:cs typeface="Calibri"/>
                <a:sym typeface="Calibri"/>
              </a:rPr>
              <a:t>Επισκόπηση εφαρμογής του</a:t>
            </a:r>
            <a:r>
              <a:rPr lang="nl-BE" sz="2800" b="0" i="0" u="none" strike="noStrike" cap="none">
                <a:solidFill>
                  <a:schemeClr val="lt1"/>
                </a:solidFill>
                <a:latin typeface="Calibri"/>
                <a:ea typeface="Calibri"/>
                <a:cs typeface="Calibri"/>
                <a:sym typeface="Calibri"/>
              </a:rPr>
              <a:t> προγράμματος REFLECT</a:t>
            </a:r>
            <a:br>
              <a:rPr lang="nl-BE" sz="2800" b="0" i="0" u="none" strike="noStrike" cap="none">
                <a:solidFill>
                  <a:schemeClr val="lt1"/>
                </a:solidFill>
                <a:latin typeface="Calibri"/>
                <a:ea typeface="Calibri"/>
                <a:cs typeface="Calibri"/>
                <a:sym typeface="Calibri"/>
              </a:rPr>
            </a:br>
            <a:r>
              <a:rPr lang="nl-BE" sz="2800" u="sng">
                <a:solidFill>
                  <a:schemeClr val="lt1"/>
                </a:solidFill>
                <a:latin typeface="Calibri"/>
                <a:ea typeface="Calibri"/>
                <a:cs typeface="Calibri"/>
                <a:sym typeface="Calibri"/>
              </a:rPr>
              <a:t>ΥΠΟΒΑΘΡΟ</a:t>
            </a:r>
            <a:endParaRPr u="sng"/>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1"/>
        <p:cNvGrpSpPr/>
        <p:nvPr/>
      </p:nvGrpSpPr>
      <p:grpSpPr>
        <a:xfrm>
          <a:off x="0" y="0"/>
          <a:ext cx="0" cy="0"/>
          <a:chOff x="0" y="0"/>
          <a:chExt cx="0" cy="0"/>
        </a:xfrm>
      </p:grpSpPr>
      <p:sp>
        <p:nvSpPr>
          <p:cNvPr id="532" name="Google Shape;532;p41"/>
          <p:cNvSpPr/>
          <p:nvPr/>
        </p:nvSpPr>
        <p:spPr>
          <a:xfrm>
            <a:off x="1" y="0"/>
            <a:ext cx="5614875" cy="6858000"/>
          </a:xfrm>
          <a:prstGeom prst="rect">
            <a:avLst/>
          </a:prstGeom>
          <a:gradFill>
            <a:gsLst>
              <a:gs pos="0">
                <a:srgbClr val="5A9BD5">
                  <a:alpha val="81960"/>
                </a:srgbClr>
              </a:gs>
              <a:gs pos="25000">
                <a:srgbClr val="5B9BD5">
                  <a:alpha val="60000"/>
                </a:srgbClr>
              </a:gs>
              <a:gs pos="94000">
                <a:srgbClr val="AEABAB"/>
              </a:gs>
              <a:gs pos="100000">
                <a:srgbClr val="AEABAB"/>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3" name="Google Shape;533;p4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34" name="Google Shape;534;p41"/>
          <p:cNvSpPr txBox="1">
            <a:spLocks noGrp="1"/>
          </p:cNvSpPr>
          <p:nvPr>
            <p:ph type="title"/>
          </p:nvPr>
        </p:nvSpPr>
        <p:spPr>
          <a:xfrm>
            <a:off x="6049812" y="189806"/>
            <a:ext cx="4977900" cy="852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nl-BE" sz="5100" b="1">
                <a:solidFill>
                  <a:srgbClr val="980000"/>
                </a:solidFill>
              </a:rPr>
              <a:t>SEL and EF = SELF</a:t>
            </a:r>
            <a:endParaRPr sz="5100" b="1">
              <a:solidFill>
                <a:srgbClr val="980000"/>
              </a:solidFill>
            </a:endParaRPr>
          </a:p>
        </p:txBody>
      </p:sp>
      <p:sp>
        <p:nvSpPr>
          <p:cNvPr id="535" name="Google Shape;535;p41"/>
          <p:cNvSpPr/>
          <p:nvPr/>
        </p:nvSpPr>
        <p:spPr>
          <a:xfrm>
            <a:off x="0" y="738619"/>
            <a:ext cx="5000438" cy="540096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6" name="Google Shape;536;p41" descr="Icon&#10;&#10;Description automatically generated"/>
          <p:cNvPicPr preferRelativeResize="0"/>
          <p:nvPr/>
        </p:nvPicPr>
        <p:blipFill rotWithShape="1">
          <a:blip r:embed="rId4">
            <a:alphaModFix/>
          </a:blip>
          <a:srcRect l="27377" r="10311" b="-1"/>
          <a:stretch/>
        </p:blipFill>
        <p:spPr>
          <a:xfrm>
            <a:off x="162420" y="842031"/>
            <a:ext cx="4838041" cy="5063738"/>
          </a:xfrm>
          <a:custGeom>
            <a:avLst/>
            <a:gdLst/>
            <a:ahLst/>
            <a:cxnLst/>
            <a:rect l="l" t="t" r="r" b="b"/>
            <a:pathLst>
              <a:path w="4838041" h="5063738" extrusionOk="0">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
        <p:nvSpPr>
          <p:cNvPr id="537" name="Google Shape;537;p41"/>
          <p:cNvSpPr txBox="1">
            <a:spLocks noGrp="1"/>
          </p:cNvSpPr>
          <p:nvPr>
            <p:ph type="body" idx="1"/>
          </p:nvPr>
        </p:nvSpPr>
        <p:spPr>
          <a:xfrm>
            <a:off x="5321950" y="1417050"/>
            <a:ext cx="6597000" cy="5063700"/>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1000"/>
              </a:spcBef>
              <a:spcAft>
                <a:spcPts val="0"/>
              </a:spcAft>
              <a:buClr>
                <a:srgbClr val="000000"/>
              </a:buClr>
              <a:buSzPts val="880"/>
              <a:buNone/>
            </a:pPr>
            <a:endParaRPr sz="2053">
              <a:solidFill>
                <a:srgbClr val="000000"/>
              </a:solidFill>
            </a:endParaRPr>
          </a:p>
          <a:p>
            <a:pPr marL="0" lvl="0" indent="0" algn="l" rtl="0">
              <a:lnSpc>
                <a:spcPct val="70000"/>
              </a:lnSpc>
              <a:spcBef>
                <a:spcPts val="1000"/>
              </a:spcBef>
              <a:spcAft>
                <a:spcPts val="0"/>
              </a:spcAft>
              <a:buClr>
                <a:srgbClr val="000000"/>
              </a:buClr>
              <a:buSzPts val="880"/>
              <a:buNone/>
            </a:pPr>
            <a:endParaRPr sz="2053">
              <a:solidFill>
                <a:srgbClr val="000000"/>
              </a:solidFill>
            </a:endParaRPr>
          </a:p>
          <a:p>
            <a:pPr marL="0" lvl="0" indent="0" algn="just" rtl="0">
              <a:lnSpc>
                <a:spcPct val="70000"/>
              </a:lnSpc>
              <a:spcBef>
                <a:spcPts val="1000"/>
              </a:spcBef>
              <a:spcAft>
                <a:spcPts val="0"/>
              </a:spcAft>
              <a:buClr>
                <a:srgbClr val="000000"/>
              </a:buClr>
              <a:buSzPts val="880"/>
              <a:buNone/>
            </a:pPr>
            <a:r>
              <a:rPr lang="nl-BE" sz="2053" b="1">
                <a:solidFill>
                  <a:srgbClr val="000000"/>
                </a:solidFill>
              </a:rPr>
              <a:t>ενώ όλοι έχουμε τη δύναμη της επιλογής, η καλή </a:t>
            </a:r>
            <a:r>
              <a:rPr lang="nl-BE" sz="2053" b="1">
                <a:solidFill>
                  <a:srgbClr val="0000FF"/>
                </a:solidFill>
              </a:rPr>
              <a:t>εκτελεστική λειτουργία</a:t>
            </a:r>
            <a:r>
              <a:rPr lang="nl-BE" sz="2053" b="1">
                <a:solidFill>
                  <a:srgbClr val="000000"/>
                </a:solidFill>
              </a:rPr>
              <a:t> μας επιτρέπει να λαμβάνουμε αρκετές πληροφορίες για να έχουμε τη βάση για την επιλογή μας, να δούμε ότι υπάρχουν επιλογές σε αυτήν την απόφαση, και να επιλέξουμε την κατάλληλη, για </a:t>
            </a:r>
            <a:r>
              <a:rPr lang="nl-BE" sz="2053" b="1">
                <a:solidFill>
                  <a:srgbClr val="980000"/>
                </a:solidFill>
              </a:rPr>
              <a:t>να λάβουμε την καλύτερη απόφαση. </a:t>
            </a:r>
            <a:endParaRPr sz="2053" b="1">
              <a:solidFill>
                <a:srgbClr val="980000"/>
              </a:solidFill>
            </a:endParaRPr>
          </a:p>
          <a:p>
            <a:pPr marL="0" lvl="0" indent="0" algn="just" rtl="0">
              <a:lnSpc>
                <a:spcPct val="70000"/>
              </a:lnSpc>
              <a:spcBef>
                <a:spcPts val="1000"/>
              </a:spcBef>
              <a:spcAft>
                <a:spcPts val="0"/>
              </a:spcAft>
              <a:buClr>
                <a:srgbClr val="000000"/>
              </a:buClr>
              <a:buSzPts val="880"/>
              <a:buNone/>
            </a:pPr>
            <a:r>
              <a:rPr lang="nl-BE" sz="2053" b="1">
                <a:solidFill>
                  <a:srgbClr val="000000"/>
                </a:solidFill>
              </a:rPr>
              <a:t>Η </a:t>
            </a:r>
            <a:r>
              <a:rPr lang="nl-BE" sz="2053" b="1">
                <a:solidFill>
                  <a:srgbClr val="0000FF"/>
                </a:solidFill>
              </a:rPr>
              <a:t>κοινωνικο-συναισθηματική μάθηση</a:t>
            </a:r>
            <a:r>
              <a:rPr lang="nl-BE" sz="2053" b="1">
                <a:solidFill>
                  <a:srgbClr val="000000"/>
                </a:solidFill>
              </a:rPr>
              <a:t> μας επιτρέπει να λάβουμε, μία καλύτερη επιλογή </a:t>
            </a:r>
            <a:r>
              <a:rPr lang="nl-BE" sz="2053" b="1">
                <a:solidFill>
                  <a:srgbClr val="980000"/>
                </a:solidFill>
              </a:rPr>
              <a:t>ενσωματώνοντας τις ανάγκες των άλλων</a:t>
            </a:r>
            <a:r>
              <a:rPr lang="nl-BE" sz="2053" b="1">
                <a:solidFill>
                  <a:srgbClr val="000000"/>
                </a:solidFill>
              </a:rPr>
              <a:t>, τους περιβαλλοντικούς παράγοντες και τις προσδοκίες μέσα στο πλαίσιο της απόφασης.</a:t>
            </a:r>
            <a:endParaRPr sz="2053" b="1">
              <a:solidFill>
                <a:srgbClr val="000000"/>
              </a:solidFill>
            </a:endParaRPr>
          </a:p>
          <a:p>
            <a:pPr marL="0" lvl="0" indent="0" algn="just" rtl="0">
              <a:lnSpc>
                <a:spcPct val="70000"/>
              </a:lnSpc>
              <a:spcBef>
                <a:spcPts val="1000"/>
              </a:spcBef>
              <a:spcAft>
                <a:spcPts val="0"/>
              </a:spcAft>
              <a:buClr>
                <a:srgbClr val="000000"/>
              </a:buClr>
              <a:buSzPts val="880"/>
              <a:buNone/>
            </a:pPr>
            <a:r>
              <a:rPr lang="nl-BE" sz="2053" b="1">
                <a:solidFill>
                  <a:srgbClr val="0000FF"/>
                </a:solidFill>
              </a:rPr>
              <a:t>η λειτουργία σε συνδυασμό με την ευαισθητοποίηση</a:t>
            </a:r>
            <a:endParaRPr sz="2053" b="1">
              <a:solidFill>
                <a:srgbClr val="0000FF"/>
              </a:solidFill>
            </a:endParaRPr>
          </a:p>
          <a:p>
            <a:pPr marL="0" lvl="0" indent="0" algn="just" rtl="0">
              <a:lnSpc>
                <a:spcPct val="70000"/>
              </a:lnSpc>
              <a:spcBef>
                <a:spcPts val="1000"/>
              </a:spcBef>
              <a:spcAft>
                <a:spcPts val="0"/>
              </a:spcAft>
              <a:buClr>
                <a:srgbClr val="000000"/>
              </a:buClr>
              <a:buSzPts val="880"/>
              <a:buNone/>
            </a:pPr>
            <a:r>
              <a:rPr lang="nl-BE" sz="2053" b="1">
                <a:solidFill>
                  <a:srgbClr val="000000"/>
                </a:solidFill>
              </a:rPr>
              <a:t>Η SEL εξαρτάται από τις εκτελεστικές λειτουργίες, και για να έχει ένα παιδί την αίσθηση της πληρότητας, της ικανότητας, και της δικτύωσης, η SEL και οι EF πρέπει να λειτουργούν συμπληρωματικά, με τις EF ως θεμέλια. </a:t>
            </a:r>
            <a:endParaRPr sz="2053" b="1">
              <a:solidFill>
                <a:srgbClr val="000000"/>
              </a:solidFill>
            </a:endParaRPr>
          </a:p>
          <a:p>
            <a:pPr marL="0" lvl="0" indent="0" algn="just" rtl="0">
              <a:lnSpc>
                <a:spcPct val="70000"/>
              </a:lnSpc>
              <a:spcBef>
                <a:spcPts val="1000"/>
              </a:spcBef>
              <a:spcAft>
                <a:spcPts val="0"/>
              </a:spcAft>
              <a:buClr>
                <a:srgbClr val="000000"/>
              </a:buClr>
              <a:buSzPts val="880"/>
              <a:buNone/>
            </a:pPr>
            <a:r>
              <a:rPr lang="nl-BE" sz="2053" b="1">
                <a:solidFill>
                  <a:srgbClr val="000000"/>
                </a:solidFill>
              </a:rPr>
              <a:t>Η ανάπτυξη δεξιοτήτων σε SEL και EF βελτιώνει την </a:t>
            </a:r>
            <a:r>
              <a:rPr lang="nl-BE" sz="2053" b="1">
                <a:solidFill>
                  <a:srgbClr val="980000"/>
                </a:solidFill>
              </a:rPr>
              <a:t>πιθανότητα επιτυχίας ενός παιδιού στις κοινωνικές συναναστροφές και αλληλεπιδράσεις</a:t>
            </a:r>
            <a:r>
              <a:rPr lang="nl-BE" sz="2053" b="1">
                <a:solidFill>
                  <a:srgbClr val="000000"/>
                </a:solidFill>
              </a:rPr>
              <a:t>. </a:t>
            </a:r>
            <a:endParaRPr sz="2053" b="1">
              <a:solidFill>
                <a:srgbClr val="000000"/>
              </a:solidFill>
            </a:endParaRPr>
          </a:p>
          <a:p>
            <a:pPr marL="0" lvl="0" indent="0" algn="just" rtl="0">
              <a:lnSpc>
                <a:spcPct val="70000"/>
              </a:lnSpc>
              <a:spcBef>
                <a:spcPts val="1000"/>
              </a:spcBef>
              <a:spcAft>
                <a:spcPts val="0"/>
              </a:spcAft>
              <a:buClr>
                <a:srgbClr val="000000"/>
              </a:buClr>
              <a:buSzPts val="880"/>
              <a:buNone/>
            </a:pPr>
            <a:r>
              <a:rPr lang="nl-BE" sz="2053" b="1">
                <a:solidFill>
                  <a:srgbClr val="0000FF"/>
                </a:solidFill>
              </a:rPr>
              <a:t>Ως εκπαιδευτικοι, γνωρίζουμε ότι οι σχέσεις είναι το παν.</a:t>
            </a:r>
            <a:endParaRPr sz="2053" b="1">
              <a:solidFill>
                <a:srgbClr val="0000FF"/>
              </a:solidFill>
            </a:endParaRPr>
          </a:p>
          <a:p>
            <a:pPr marL="0" lvl="0" indent="0" algn="l" rtl="0">
              <a:lnSpc>
                <a:spcPct val="70000"/>
              </a:lnSpc>
              <a:spcBef>
                <a:spcPts val="1000"/>
              </a:spcBef>
              <a:spcAft>
                <a:spcPts val="0"/>
              </a:spcAft>
              <a:buClr>
                <a:srgbClr val="000000"/>
              </a:buClr>
              <a:buSzPts val="880"/>
              <a:buNone/>
            </a:pPr>
            <a:r>
              <a:rPr lang="nl-BE" sz="1180">
                <a:solidFill>
                  <a:srgbClr val="000000"/>
                </a:solidFill>
              </a:rPr>
              <a:t>(The Link between Executive Function and Social and Emotional Learning—The Basics Tuesday, November 17, 2020)</a:t>
            </a:r>
            <a:endParaRPr sz="1840"/>
          </a:p>
          <a:p>
            <a:pPr marL="0" lvl="0" indent="0" algn="l" rtl="0">
              <a:lnSpc>
                <a:spcPct val="70000"/>
              </a:lnSpc>
              <a:spcBef>
                <a:spcPts val="1000"/>
              </a:spcBef>
              <a:spcAft>
                <a:spcPts val="0"/>
              </a:spcAft>
              <a:buClr>
                <a:schemeClr val="dk1"/>
              </a:buClr>
              <a:buSzPts val="715"/>
              <a:buNone/>
            </a:pPr>
            <a:endParaRPr sz="1014">
              <a:solidFill>
                <a:srgbClr val="000000"/>
              </a:solidFill>
            </a:endParaRPr>
          </a:p>
          <a:p>
            <a:pPr marL="228600" lvl="0" indent="-146050" algn="l" rtl="0">
              <a:lnSpc>
                <a:spcPct val="70000"/>
              </a:lnSpc>
              <a:spcBef>
                <a:spcPts val="1000"/>
              </a:spcBef>
              <a:spcAft>
                <a:spcPts val="0"/>
              </a:spcAft>
              <a:buClr>
                <a:schemeClr val="dk1"/>
              </a:buClr>
              <a:buSzPts val="715"/>
              <a:buNone/>
            </a:pPr>
            <a:endParaRPr sz="715">
              <a:solidFill>
                <a:srgbClr val="000000"/>
              </a:solidFill>
            </a:endParaRPr>
          </a:p>
        </p:txBody>
      </p:sp>
      <p:sp>
        <p:nvSpPr>
          <p:cNvPr id="538" name="Google Shape;538;p41"/>
          <p:cNvSpPr txBox="1">
            <a:spLocks noGrp="1"/>
          </p:cNvSpPr>
          <p:nvPr>
            <p:ph type="ftr" idx="11"/>
          </p:nvPr>
        </p:nvSpPr>
        <p:spPr>
          <a:xfrm>
            <a:off x="5514642" y="6332402"/>
            <a:ext cx="5289600" cy="314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r>
              <a:rPr lang="nl-BE" sz="1100">
                <a:solidFill>
                  <a:srgbClr val="898989"/>
                </a:solidFill>
              </a:rPr>
              <a:t>Reflect project 2019 - 2022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solidFill>
                  <a:srgbClr val="980000"/>
                </a:solidFill>
              </a:rPr>
              <a:t>Σύνδεση με τη δομή των συνεδριών</a:t>
            </a:r>
            <a:endParaRPr b="1">
              <a:solidFill>
                <a:srgbClr val="980000"/>
              </a:solidFill>
            </a:endParaRPr>
          </a:p>
        </p:txBody>
      </p:sp>
      <p:sp>
        <p:nvSpPr>
          <p:cNvPr id="544" name="Google Shape;544;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nl-BE" b="1"/>
              <a:t>1η συνεδρία :</a:t>
            </a:r>
            <a:r>
              <a:rPr lang="nl-BE"/>
              <a:t> Αυτογνωσία (προσοχή, κατεύθυνση στόχου)</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nl-BE" b="1"/>
              <a:t>2η συνεδρία</a:t>
            </a:r>
            <a:r>
              <a:rPr lang="nl-BE"/>
              <a:t> : Αυτορρύθμιση και εκτελεστική λειτουργία (αναστολή απόκρισης)</a:t>
            </a:r>
            <a:endParaRPr/>
          </a:p>
          <a:p>
            <a:pPr marL="228600" lvl="0" indent="0" algn="l" rtl="0">
              <a:lnSpc>
                <a:spcPct val="90000"/>
              </a:lnSpc>
              <a:spcBef>
                <a:spcPts val="1000"/>
              </a:spcBef>
              <a:spcAft>
                <a:spcPts val="0"/>
              </a:spcAft>
              <a:buNone/>
            </a:pPr>
            <a:endParaRPr/>
          </a:p>
          <a:p>
            <a:pPr marL="228600" lvl="0" indent="-228600" algn="l" rtl="0">
              <a:lnSpc>
                <a:spcPct val="90000"/>
              </a:lnSpc>
              <a:spcBef>
                <a:spcPts val="1000"/>
              </a:spcBef>
              <a:spcAft>
                <a:spcPts val="0"/>
              </a:spcAft>
              <a:buClr>
                <a:schemeClr val="dk1"/>
              </a:buClr>
              <a:buSzPts val="2800"/>
              <a:buChar char="•"/>
            </a:pPr>
            <a:r>
              <a:rPr lang="nl-BE" b="1"/>
              <a:t>3η συνεδρία </a:t>
            </a:r>
            <a:r>
              <a:rPr lang="nl-BE"/>
              <a:t>: Κοινωνική ευαισθητοποίηση και δεξιότητες σχέσεων (γνωστική ευελιξία)</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nl-BE" b="1"/>
              <a:t>4η συνεδρία</a:t>
            </a:r>
            <a:r>
              <a:rPr lang="nl-BE"/>
              <a:t> : Υπεύθυνη λήψη αποφάσεων (και λύση προβλημάτων)</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4"/>
          <p:cNvSpPr txBox="1">
            <a:spLocks noGrp="1"/>
          </p:cNvSpPr>
          <p:nvPr>
            <p:ph type="ctrTitle"/>
          </p:nvPr>
        </p:nvSpPr>
        <p:spPr>
          <a:xfrm>
            <a:off x="0" y="817396"/>
            <a:ext cx="6566100" cy="2193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0000"/>
              </a:buClr>
              <a:buSzPts val="6000"/>
              <a:buFont typeface="Calibri"/>
              <a:buNone/>
            </a:pPr>
            <a:r>
              <a:rPr lang="nl-BE" b="1">
                <a:solidFill>
                  <a:srgbClr val="FF0000"/>
                </a:solidFill>
              </a:rPr>
              <a:t>Make My Da</a:t>
            </a:r>
            <a:r>
              <a:rPr lang="nl-BE">
                <a:solidFill>
                  <a:srgbClr val="FF0000"/>
                </a:solidFill>
              </a:rPr>
              <a:t>y…</a:t>
            </a:r>
            <a:br>
              <a:rPr lang="nl-BE">
                <a:solidFill>
                  <a:srgbClr val="FF0000"/>
                </a:solidFill>
              </a:rPr>
            </a:br>
            <a:endParaRPr>
              <a:solidFill>
                <a:srgbClr val="FF0000"/>
              </a:solidFill>
            </a:endParaRPr>
          </a:p>
        </p:txBody>
      </p:sp>
      <p:sp>
        <p:nvSpPr>
          <p:cNvPr id="550" name="Google Shape;550;p44"/>
          <p:cNvSpPr txBox="1">
            <a:spLocks noGrp="1"/>
          </p:cNvSpPr>
          <p:nvPr>
            <p:ph type="subTitle" idx="1"/>
          </p:nvPr>
        </p:nvSpPr>
        <p:spPr>
          <a:xfrm>
            <a:off x="733525" y="2579425"/>
            <a:ext cx="5588400" cy="3608400"/>
          </a:xfrm>
          <a:prstGeom prst="rect">
            <a:avLst/>
          </a:prstGeom>
          <a:noFill/>
          <a:ln>
            <a:noFill/>
          </a:ln>
        </p:spPr>
        <p:txBody>
          <a:bodyPr spcFirstLastPara="1" wrap="square" lIns="91425" tIns="45700" rIns="91425" bIns="45700" anchor="t" anchorCtr="0">
            <a:normAutofit fontScale="40000" lnSpcReduction="20000"/>
          </a:bodyPr>
          <a:lstStyle/>
          <a:p>
            <a:pPr marL="0" lvl="0" indent="0" algn="ctr" rtl="0">
              <a:lnSpc>
                <a:spcPct val="90000"/>
              </a:lnSpc>
              <a:spcBef>
                <a:spcPts val="0"/>
              </a:spcBef>
              <a:spcAft>
                <a:spcPts val="0"/>
              </a:spcAft>
              <a:buClr>
                <a:schemeClr val="dk1"/>
              </a:buClr>
              <a:buSzPct val="39618"/>
              <a:buNone/>
            </a:pPr>
            <a:r>
              <a:rPr lang="nl-BE" sz="6057" b="1" i="1"/>
              <a:t>Ανάπτυξη της αυτογνωσίας </a:t>
            </a:r>
            <a:endParaRPr sz="6057" b="1" i="1">
              <a:solidFill>
                <a:srgbClr val="FFFFFF"/>
              </a:solidFill>
            </a:endParaRPr>
          </a:p>
          <a:p>
            <a:pPr marL="0" lvl="0" indent="0" algn="ctr" rtl="0">
              <a:lnSpc>
                <a:spcPct val="90000"/>
              </a:lnSpc>
              <a:spcBef>
                <a:spcPts val="1000"/>
              </a:spcBef>
              <a:spcAft>
                <a:spcPts val="0"/>
              </a:spcAft>
              <a:buClr>
                <a:schemeClr val="dk1"/>
              </a:buClr>
              <a:buSzPct val="39618"/>
              <a:buNone/>
            </a:pPr>
            <a:r>
              <a:rPr lang="nl-BE" sz="6057" b="1" i="1"/>
              <a:t>Η ικανότητα κατανόησης των δικών μας συναισθημάτων, σκέψεων και αξιών και πώς επηρεάζουν τον εαυτό μας και τους άλλους</a:t>
            </a:r>
            <a:endParaRPr sz="6057" b="1" i="1"/>
          </a:p>
          <a:p>
            <a:pPr marL="0" lvl="0" indent="0" algn="ctr" rtl="0">
              <a:lnSpc>
                <a:spcPct val="90000"/>
              </a:lnSpc>
              <a:spcBef>
                <a:spcPts val="1000"/>
              </a:spcBef>
              <a:spcAft>
                <a:spcPts val="0"/>
              </a:spcAft>
              <a:buClr>
                <a:schemeClr val="dk1"/>
              </a:buClr>
              <a:buSzPct val="39618"/>
              <a:buNone/>
            </a:pPr>
            <a:r>
              <a:rPr lang="nl-BE" sz="6057" b="1" i="1"/>
              <a:t>και</a:t>
            </a:r>
            <a:endParaRPr sz="6057" b="1" i="1"/>
          </a:p>
          <a:p>
            <a:pPr marL="0" lvl="0" indent="0" algn="ctr" rtl="0">
              <a:lnSpc>
                <a:spcPct val="90000"/>
              </a:lnSpc>
              <a:spcBef>
                <a:spcPts val="1000"/>
              </a:spcBef>
              <a:spcAft>
                <a:spcPts val="0"/>
              </a:spcAft>
              <a:buClr>
                <a:schemeClr val="dk1"/>
              </a:buClr>
              <a:buSzPct val="39618"/>
              <a:buNone/>
            </a:pPr>
            <a:r>
              <a:rPr lang="nl-BE" sz="6057" b="1" i="1"/>
              <a:t>κατανόηση της οπτικής του παιδιού</a:t>
            </a:r>
            <a:endParaRPr sz="6057" b="1" i="1"/>
          </a:p>
          <a:p>
            <a:pPr marL="0" lvl="0" indent="0" algn="ctr" rtl="0">
              <a:lnSpc>
                <a:spcPct val="90000"/>
              </a:lnSpc>
              <a:spcBef>
                <a:spcPts val="1000"/>
              </a:spcBef>
              <a:spcAft>
                <a:spcPts val="0"/>
              </a:spcAft>
              <a:buClr>
                <a:schemeClr val="dk1"/>
              </a:buClr>
              <a:buSzPct val="45514"/>
              <a:buNone/>
            </a:pPr>
            <a:endParaRPr sz="5273" b="1"/>
          </a:p>
          <a:p>
            <a:pPr marL="0" lvl="0" indent="0" algn="ctr" rtl="0">
              <a:lnSpc>
                <a:spcPct val="90000"/>
              </a:lnSpc>
              <a:spcBef>
                <a:spcPts val="1000"/>
              </a:spcBef>
              <a:spcAft>
                <a:spcPts val="0"/>
              </a:spcAft>
              <a:buClr>
                <a:schemeClr val="dk1"/>
              </a:buClr>
              <a:buSzPct val="100000"/>
              <a:buNone/>
            </a:pPr>
            <a:endParaRPr b="1"/>
          </a:p>
          <a:p>
            <a:pPr marL="0" lvl="0" indent="0" algn="ctr" rtl="0">
              <a:lnSpc>
                <a:spcPct val="90000"/>
              </a:lnSpc>
              <a:spcBef>
                <a:spcPts val="1000"/>
              </a:spcBef>
              <a:spcAft>
                <a:spcPts val="0"/>
              </a:spcAft>
              <a:buClr>
                <a:schemeClr val="dk1"/>
              </a:buClr>
              <a:buSzPct val="100000"/>
              <a:buNone/>
            </a:pPr>
            <a:endParaRPr/>
          </a:p>
          <a:p>
            <a:pPr marL="0" lvl="0" indent="0" algn="ctr" rtl="0">
              <a:lnSpc>
                <a:spcPct val="90000"/>
              </a:lnSpc>
              <a:spcBef>
                <a:spcPts val="1000"/>
              </a:spcBef>
              <a:spcAft>
                <a:spcPts val="0"/>
              </a:spcAft>
              <a:buClr>
                <a:schemeClr val="dk1"/>
              </a:buClr>
              <a:buSzPct val="100000"/>
              <a:buNone/>
            </a:pPr>
            <a:endParaRPr>
              <a:solidFill>
                <a:srgbClr val="FFFFFF"/>
              </a:solidFill>
            </a:endParaRPr>
          </a:p>
        </p:txBody>
      </p:sp>
      <p:pic>
        <p:nvPicPr>
          <p:cNvPr id="551" name="Google Shape;551;p44"/>
          <p:cNvPicPr preferRelativeResize="0"/>
          <p:nvPr/>
        </p:nvPicPr>
        <p:blipFill rotWithShape="1">
          <a:blip r:embed="rId3">
            <a:alphaModFix/>
          </a:blip>
          <a:srcRect r="1" b="285"/>
          <a:stretch/>
        </p:blipFill>
        <p:spPr>
          <a:xfrm>
            <a:off x="6651243" y="1848290"/>
            <a:ext cx="4939504" cy="2778472"/>
          </a:xfrm>
          <a:custGeom>
            <a:avLst/>
            <a:gdLst/>
            <a:ahLst/>
            <a:cxnLst/>
            <a:rect l="l" t="t" r="r" b="b"/>
            <a:pathLst>
              <a:path w="4579832" h="5347063" extrusionOk="0">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1"/>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45" descr="A picture containing sitting, bed, table, laying&#10;&#10;Description automatically generated"/>
          <p:cNvPicPr preferRelativeResize="0"/>
          <p:nvPr/>
        </p:nvPicPr>
        <p:blipFill rotWithShape="1">
          <a:blip r:embed="rId3">
            <a:alphaModFix/>
          </a:blip>
          <a:srcRect/>
          <a:stretch/>
        </p:blipFill>
        <p:spPr>
          <a:xfrm>
            <a:off x="2902569" y="-1"/>
            <a:ext cx="5873731" cy="6858001"/>
          </a:xfrm>
          <a:prstGeom prst="rect">
            <a:avLst/>
          </a:prstGeom>
          <a:noFill/>
          <a:ln>
            <a:noFill/>
          </a:ln>
        </p:spPr>
      </p:pic>
      <p:sp>
        <p:nvSpPr>
          <p:cNvPr id="557" name="Google Shape;557;p45"/>
          <p:cNvSpPr txBox="1"/>
          <p:nvPr/>
        </p:nvSpPr>
        <p:spPr>
          <a:xfrm>
            <a:off x="281175" y="2122975"/>
            <a:ext cx="2621400" cy="129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2600" b="1">
                <a:solidFill>
                  <a:srgbClr val="980000"/>
                </a:solidFill>
                <a:latin typeface="Calibri"/>
                <a:ea typeface="Calibri"/>
                <a:cs typeface="Calibri"/>
                <a:sym typeface="Calibri"/>
              </a:rPr>
              <a:t>Είναι οι λεπτομέρειες που μετράνε!!</a:t>
            </a:r>
            <a:endParaRPr sz="2200" b="1">
              <a:solidFill>
                <a:srgbClr val="98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6"/>
          <p:cNvSpPr txBox="1">
            <a:spLocks noGrp="1"/>
          </p:cNvSpPr>
          <p:nvPr>
            <p:ph type="title"/>
          </p:nvPr>
        </p:nvSpPr>
        <p:spPr>
          <a:xfrm>
            <a:off x="5669725" y="144925"/>
            <a:ext cx="6238500" cy="1603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nl-BE" sz="5600" b="1"/>
              <a:t>Make My Day</a:t>
            </a:r>
            <a:endParaRPr sz="5600" b="1"/>
          </a:p>
          <a:p>
            <a:pPr marL="0" lvl="0" indent="0" algn="ctr" rtl="0">
              <a:lnSpc>
                <a:spcPct val="90000"/>
              </a:lnSpc>
              <a:spcBef>
                <a:spcPts val="0"/>
              </a:spcBef>
              <a:spcAft>
                <a:spcPts val="0"/>
              </a:spcAft>
              <a:buClr>
                <a:schemeClr val="dk1"/>
              </a:buClr>
              <a:buSzPct val="100000"/>
              <a:buFont typeface="Calibri"/>
              <a:buNone/>
            </a:pPr>
            <a:r>
              <a:rPr lang="nl-BE" sz="5600" b="1"/>
              <a:t>Φτιάξε μου τη μέρα</a:t>
            </a:r>
            <a:endParaRPr sz="5600" b="1"/>
          </a:p>
        </p:txBody>
      </p:sp>
      <p:pic>
        <p:nvPicPr>
          <p:cNvPr id="563" name="Google Shape;563;p46" descr="Sunglasses Face Outline"/>
          <p:cNvPicPr preferRelativeResize="0"/>
          <p:nvPr/>
        </p:nvPicPr>
        <p:blipFill rotWithShape="1">
          <a:blip r:embed="rId3">
            <a:alphaModFix/>
          </a:blip>
          <a:srcRect/>
          <a:stretch/>
        </p:blipFill>
        <p:spPr>
          <a:xfrm>
            <a:off x="1217770" y="1448957"/>
            <a:ext cx="3952579" cy="3952579"/>
          </a:xfrm>
          <a:prstGeom prst="rect">
            <a:avLst/>
          </a:prstGeom>
          <a:noFill/>
          <a:ln>
            <a:noFill/>
          </a:ln>
        </p:spPr>
      </p:pic>
      <p:sp>
        <p:nvSpPr>
          <p:cNvPr id="564" name="Google Shape;564;p46"/>
          <p:cNvSpPr txBox="1">
            <a:spLocks noGrp="1"/>
          </p:cNvSpPr>
          <p:nvPr>
            <p:ph type="body" idx="1"/>
          </p:nvPr>
        </p:nvSpPr>
        <p:spPr>
          <a:xfrm>
            <a:off x="5321900" y="1878850"/>
            <a:ext cx="6716700" cy="38634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nl-BE" sz="1700" i="1">
                <a:solidFill>
                  <a:schemeClr val="dk1"/>
                </a:solidFill>
              </a:rPr>
              <a:t>“</a:t>
            </a:r>
            <a:r>
              <a:rPr lang="nl-BE" sz="2400" i="1"/>
              <a:t>Κάντε μια κατά τα άλλα συνηθισμένη ή βαρετή μέρα αξέχαστη για κάποιον</a:t>
            </a:r>
            <a:r>
              <a:rPr lang="nl-BE" sz="2400" i="1">
                <a:solidFill>
                  <a:schemeClr val="dk1"/>
                </a:solidFill>
              </a:rPr>
              <a:t>”</a:t>
            </a:r>
            <a:endParaRPr sz="3500"/>
          </a:p>
          <a:p>
            <a:pPr marL="0" lvl="0" indent="0" algn="l" rtl="0">
              <a:lnSpc>
                <a:spcPct val="90000"/>
              </a:lnSpc>
              <a:spcBef>
                <a:spcPts val="1000"/>
              </a:spcBef>
              <a:spcAft>
                <a:spcPts val="0"/>
              </a:spcAft>
              <a:buClr>
                <a:schemeClr val="dk1"/>
              </a:buClr>
              <a:buSzPct val="70833"/>
              <a:buNone/>
            </a:pPr>
            <a:endParaRPr sz="2400">
              <a:solidFill>
                <a:schemeClr val="dk1"/>
              </a:solidFill>
            </a:endParaRPr>
          </a:p>
          <a:p>
            <a:pPr marL="228600" lvl="0" indent="-269748" algn="l" rtl="0">
              <a:lnSpc>
                <a:spcPct val="90000"/>
              </a:lnSpc>
              <a:spcBef>
                <a:spcPts val="1000"/>
              </a:spcBef>
              <a:spcAft>
                <a:spcPts val="0"/>
              </a:spcAft>
              <a:buClr>
                <a:schemeClr val="dk1"/>
              </a:buClr>
              <a:buSzPct val="100000"/>
              <a:buChar char="•"/>
            </a:pPr>
            <a:r>
              <a:rPr lang="nl-BE" sz="2400"/>
              <a:t>Όταν</a:t>
            </a:r>
            <a:r>
              <a:rPr lang="nl-BE" sz="2400" b="1"/>
              <a:t> φτιάχνεις </a:t>
            </a:r>
            <a:r>
              <a:rPr lang="nl-BE" sz="2400"/>
              <a:t>κάποιου τη </a:t>
            </a:r>
            <a:r>
              <a:rPr lang="nl-BE" sz="2400" b="1"/>
              <a:t>μέρα</a:t>
            </a:r>
            <a:r>
              <a:rPr lang="nl-BE" sz="2400"/>
              <a:t> , τους κάνεις να νιώθουν χαρούμενα και όμορφα για τη συγκεκριμένη αυτή </a:t>
            </a:r>
            <a:r>
              <a:rPr lang="nl-BE" sz="2400" b="1"/>
              <a:t>μέρα.</a:t>
            </a:r>
            <a:endParaRPr sz="3500" b="1"/>
          </a:p>
          <a:p>
            <a:pPr marL="228600" lvl="0" indent="-281495" algn="l" rtl="0">
              <a:lnSpc>
                <a:spcPct val="90000"/>
              </a:lnSpc>
              <a:spcBef>
                <a:spcPts val="1000"/>
              </a:spcBef>
              <a:spcAft>
                <a:spcPts val="0"/>
              </a:spcAft>
              <a:buClr>
                <a:schemeClr val="dk1"/>
              </a:buClr>
              <a:buSzPct val="100000"/>
              <a:buChar char="•"/>
            </a:pPr>
            <a:r>
              <a:rPr lang="nl-BE" sz="2600" b="1"/>
              <a:t>Θετική δέσμευση</a:t>
            </a:r>
            <a:endParaRPr sz="3700" b="1"/>
          </a:p>
          <a:p>
            <a:pPr marL="0" lvl="0" indent="0" algn="l" rtl="0">
              <a:lnSpc>
                <a:spcPct val="90000"/>
              </a:lnSpc>
              <a:spcBef>
                <a:spcPts val="1000"/>
              </a:spcBef>
              <a:spcAft>
                <a:spcPts val="0"/>
              </a:spcAft>
              <a:buClr>
                <a:schemeClr val="dk1"/>
              </a:buClr>
              <a:buSzPct val="65384"/>
              <a:buNone/>
            </a:pPr>
            <a:endParaRPr sz="2600" b="1"/>
          </a:p>
          <a:p>
            <a:pPr marL="0" lvl="0" indent="0" algn="ctr" rtl="0">
              <a:lnSpc>
                <a:spcPct val="90000"/>
              </a:lnSpc>
              <a:spcBef>
                <a:spcPts val="1000"/>
              </a:spcBef>
              <a:spcAft>
                <a:spcPts val="0"/>
              </a:spcAft>
              <a:buClr>
                <a:schemeClr val="dk1"/>
              </a:buClr>
              <a:buSzPct val="52724"/>
              <a:buNone/>
            </a:pPr>
            <a:r>
              <a:rPr lang="nl-BE" sz="3224" b="1">
                <a:solidFill>
                  <a:srgbClr val="980000"/>
                </a:solidFill>
              </a:rPr>
              <a:t>“Μου φτιάχνεις τη μέρα”</a:t>
            </a:r>
            <a:endParaRPr sz="3224" b="1">
              <a:solidFill>
                <a:srgbClr val="980000"/>
              </a:solidFill>
            </a:endParaRPr>
          </a:p>
          <a:p>
            <a:pPr marL="0" lvl="0" indent="0" algn="ctr" rtl="0">
              <a:lnSpc>
                <a:spcPct val="90000"/>
              </a:lnSpc>
              <a:spcBef>
                <a:spcPts val="1000"/>
              </a:spcBef>
              <a:spcAft>
                <a:spcPts val="0"/>
              </a:spcAft>
              <a:buClr>
                <a:schemeClr val="dk1"/>
              </a:buClr>
              <a:buSzPct val="52724"/>
              <a:buNone/>
            </a:pPr>
            <a:r>
              <a:rPr lang="nl-BE" sz="3224" b="1">
                <a:solidFill>
                  <a:srgbClr val="980000"/>
                </a:solidFill>
              </a:rPr>
              <a:t>“Μου έφτιαξες τη μέρα”</a:t>
            </a:r>
            <a:endParaRPr sz="3224" b="1">
              <a:solidFill>
                <a:srgbClr val="980000"/>
              </a:solidFill>
            </a:endParaRPr>
          </a:p>
          <a:p>
            <a:pPr marL="0" lvl="0" indent="0" algn="l" rtl="0">
              <a:lnSpc>
                <a:spcPct val="90000"/>
              </a:lnSpc>
              <a:spcBef>
                <a:spcPts val="1000"/>
              </a:spcBef>
              <a:spcAft>
                <a:spcPts val="0"/>
              </a:spcAft>
              <a:buClr>
                <a:schemeClr val="dk1"/>
              </a:buClr>
              <a:buSzPct val="100000"/>
              <a:buNone/>
            </a:pPr>
            <a:endParaRPr sz="17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47" descr="A picture containing indoor, person, sitting, black&#10;&#10;Description automatically generated"/>
          <p:cNvPicPr preferRelativeResize="0"/>
          <p:nvPr/>
        </p:nvPicPr>
        <p:blipFill rotWithShape="1">
          <a:blip r:embed="rId3">
            <a:alphaModFix amt="40000"/>
          </a:blip>
          <a:srcRect t="16675" b="34668"/>
          <a:stretch/>
        </p:blipFill>
        <p:spPr>
          <a:xfrm>
            <a:off x="20" y="10"/>
            <a:ext cx="12191981" cy="6857990"/>
          </a:xfrm>
          <a:prstGeom prst="rect">
            <a:avLst/>
          </a:prstGeom>
          <a:noFill/>
          <a:ln>
            <a:noFill/>
          </a:ln>
        </p:spPr>
      </p:pic>
      <p:sp>
        <p:nvSpPr>
          <p:cNvPr id="571" name="Google Shape;571;p47"/>
          <p:cNvSpPr txBox="1">
            <a:spLocks noGrp="1"/>
          </p:cNvSpPr>
          <p:nvPr>
            <p:ph type="title"/>
          </p:nvPr>
        </p:nvSpPr>
        <p:spPr>
          <a:xfrm>
            <a:off x="838193" y="3728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nl-BE" b="1">
                <a:solidFill>
                  <a:srgbClr val="980000"/>
                </a:solidFill>
              </a:rPr>
              <a:t>Τι φτιάχνει τη μέρα μου;</a:t>
            </a:r>
            <a:endParaRPr b="1">
              <a:solidFill>
                <a:srgbClr val="980000"/>
              </a:solidFill>
            </a:endParaRPr>
          </a:p>
        </p:txBody>
      </p:sp>
      <p:sp>
        <p:nvSpPr>
          <p:cNvPr id="572" name="Google Shape;572;p47"/>
          <p:cNvSpPr txBox="1">
            <a:spLocks noGrp="1"/>
          </p:cNvSpPr>
          <p:nvPr>
            <p:ph type="body" idx="1"/>
          </p:nvPr>
        </p:nvSpPr>
        <p:spPr>
          <a:xfrm>
            <a:off x="641875" y="1862125"/>
            <a:ext cx="5777700" cy="4521300"/>
          </a:xfrm>
          <a:prstGeom prst="rect">
            <a:avLst/>
          </a:prstGeom>
          <a:noFill/>
          <a:ln>
            <a:noFill/>
          </a:ln>
        </p:spPr>
        <p:txBody>
          <a:bodyPr spcFirstLastPara="1" wrap="square" lIns="91425" tIns="45700" rIns="91425" bIns="45700" anchor="t" anchorCtr="0">
            <a:normAutofit lnSpcReduction="10000"/>
          </a:bodyPr>
          <a:lstStyle/>
          <a:p>
            <a:pPr marL="228600" lvl="0" indent="-101600" algn="l" rtl="0">
              <a:lnSpc>
                <a:spcPct val="90000"/>
              </a:lnSpc>
              <a:spcBef>
                <a:spcPts val="0"/>
              </a:spcBef>
              <a:spcAft>
                <a:spcPts val="0"/>
              </a:spcAft>
              <a:buClr>
                <a:schemeClr val="dk1"/>
              </a:buClr>
              <a:buSzPts val="2000"/>
              <a:buNone/>
            </a:pPr>
            <a:endParaRPr sz="2000" b="1"/>
          </a:p>
          <a:p>
            <a:pPr marL="228600" lvl="0" indent="-268850" algn="l" rtl="0">
              <a:lnSpc>
                <a:spcPct val="90000"/>
              </a:lnSpc>
              <a:spcBef>
                <a:spcPts val="1000"/>
              </a:spcBef>
              <a:spcAft>
                <a:spcPts val="0"/>
              </a:spcAft>
              <a:buClr>
                <a:schemeClr val="dk1"/>
              </a:buClr>
              <a:buSzPts val="2634"/>
              <a:buChar char="•"/>
            </a:pPr>
            <a:r>
              <a:rPr lang="nl-BE" sz="2633" b="1"/>
              <a:t>Προσδιορίστε διαφορετικά πράγματα που μπορούν να κάνουν οι άνθρωποι για να υποστηρίξουν την κοινωνική και συναισθηματική τους ευημερία</a:t>
            </a:r>
            <a:endParaRPr sz="2633" b="1"/>
          </a:p>
          <a:p>
            <a:pPr marL="228600" lvl="0" indent="-268850" algn="l" rtl="0">
              <a:lnSpc>
                <a:spcPct val="90000"/>
              </a:lnSpc>
              <a:spcBef>
                <a:spcPts val="1000"/>
              </a:spcBef>
              <a:spcAft>
                <a:spcPts val="0"/>
              </a:spcAft>
              <a:buClr>
                <a:schemeClr val="dk1"/>
              </a:buClr>
              <a:buSzPts val="2634"/>
              <a:buChar char="•"/>
            </a:pPr>
            <a:r>
              <a:rPr lang="nl-BE" sz="2633" b="1"/>
              <a:t>Συγκεντρώστε όσες περισσότερες ιδέες γίνεται </a:t>
            </a:r>
            <a:endParaRPr sz="2633" b="1"/>
          </a:p>
          <a:p>
            <a:pPr marL="228600" lvl="0" indent="-268850" algn="l" rtl="0">
              <a:lnSpc>
                <a:spcPct val="90000"/>
              </a:lnSpc>
              <a:spcBef>
                <a:spcPts val="1000"/>
              </a:spcBef>
              <a:spcAft>
                <a:spcPts val="0"/>
              </a:spcAft>
              <a:buClr>
                <a:schemeClr val="dk1"/>
              </a:buClr>
              <a:buSzPts val="2634"/>
              <a:buChar char="•"/>
            </a:pPr>
            <a:r>
              <a:rPr lang="nl-BE" sz="2633" b="1"/>
              <a:t>5 την ημέρα - εντοπίστε 5 και γράψτε τα πάνω σε μπαλόνια</a:t>
            </a:r>
            <a:endParaRPr sz="3433"/>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a:p>
            <a:pPr marL="228600" lvl="0" indent="-101600" algn="l" rtl="0">
              <a:lnSpc>
                <a:spcPct val="90000"/>
              </a:lnSpc>
              <a:spcBef>
                <a:spcPts val="1000"/>
              </a:spcBef>
              <a:spcAft>
                <a:spcPts val="0"/>
              </a:spcAft>
              <a:buClr>
                <a:schemeClr val="dk1"/>
              </a:buClr>
              <a:buSzPts val="2000"/>
              <a:buNone/>
            </a:pPr>
            <a:endParaRPr sz="20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8"/>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i="1"/>
          </a:p>
          <a:p>
            <a:pPr marL="0" lvl="0" indent="0" algn="ctr" rtl="0">
              <a:lnSpc>
                <a:spcPct val="90000"/>
              </a:lnSpc>
              <a:spcBef>
                <a:spcPts val="1000"/>
              </a:spcBef>
              <a:spcAft>
                <a:spcPts val="0"/>
              </a:spcAft>
              <a:buClr>
                <a:schemeClr val="dk1"/>
              </a:buClr>
              <a:buSzPts val="4000"/>
              <a:buNone/>
            </a:pPr>
            <a:r>
              <a:rPr lang="nl-BE" sz="4000" b="1" i="1"/>
              <a:t>Έμαθα ότι οι άνθρωποι θα ξεχάσουν αυτό που είπατε, θα ξεχάσουν αυτό που κάνατε, αλλά οι άνθρωποι </a:t>
            </a:r>
            <a:r>
              <a:rPr lang="nl-BE" sz="4000" b="1" i="1">
                <a:solidFill>
                  <a:srgbClr val="0000FF"/>
                </a:solidFill>
              </a:rPr>
              <a:t>δεν θα ξεχάσουν ποτέ πώς τους κάνατε να νιώσουν</a:t>
            </a:r>
            <a:endParaRPr b="1">
              <a:solidFill>
                <a:srgbClr val="0000FF"/>
              </a:solidFill>
            </a:endParaRPr>
          </a:p>
          <a:p>
            <a:pPr marL="228600" lvl="0" indent="-50800" algn="l" rtl="0">
              <a:lnSpc>
                <a:spcPct val="90000"/>
              </a:lnSpc>
              <a:spcBef>
                <a:spcPts val="1000"/>
              </a:spcBef>
              <a:spcAft>
                <a:spcPts val="0"/>
              </a:spcAft>
              <a:buClr>
                <a:schemeClr val="dk1"/>
              </a:buClr>
              <a:buSzPts val="2800"/>
              <a:buNone/>
            </a:pPr>
            <a:endParaRPr/>
          </a:p>
          <a:p>
            <a:pPr marL="0" lvl="0" indent="0" algn="r" rtl="0">
              <a:lnSpc>
                <a:spcPct val="90000"/>
              </a:lnSpc>
              <a:spcBef>
                <a:spcPts val="1000"/>
              </a:spcBef>
              <a:spcAft>
                <a:spcPts val="0"/>
              </a:spcAft>
              <a:buClr>
                <a:schemeClr val="dk1"/>
              </a:buClr>
              <a:buSzPts val="2800"/>
              <a:buNone/>
            </a:pPr>
            <a:r>
              <a:rPr lang="nl-BE"/>
              <a:t>Maya Angelou</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9"/>
          <p:cNvSpPr txBox="1">
            <a:spLocks noGrp="1"/>
          </p:cNvSpPr>
          <p:nvPr>
            <p:ph type="title"/>
          </p:nvPr>
        </p:nvSpPr>
        <p:spPr>
          <a:xfrm>
            <a:off x="838200" y="365126"/>
            <a:ext cx="10515600" cy="10354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nl-BE" sz="4000" b="1">
                <a:solidFill>
                  <a:srgbClr val="980000"/>
                </a:solidFill>
              </a:rPr>
              <a:t>Οπτική παιδιού: Γιατί είναι τόσο σημαντική για εμάς;</a:t>
            </a:r>
            <a:endParaRPr b="1">
              <a:solidFill>
                <a:srgbClr val="980000"/>
              </a:solidFill>
            </a:endParaRPr>
          </a:p>
        </p:txBody>
      </p:sp>
      <p:sp>
        <p:nvSpPr>
          <p:cNvPr id="583" name="Google Shape;583;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nl-BE" b="1"/>
              <a:t>Δεν υπάρχουν πολλές έρευνες ή ερευνητικά project για την SEL που να συμπεριλαμβάνουν την οπτική του μαθητή </a:t>
            </a:r>
            <a:endParaRPr b="1"/>
          </a:p>
          <a:p>
            <a:pPr marL="228600" lvl="0" indent="0" algn="l" rtl="0">
              <a:lnSpc>
                <a:spcPct val="90000"/>
              </a:lnSpc>
              <a:spcBef>
                <a:spcPts val="0"/>
              </a:spcBef>
              <a:spcAft>
                <a:spcPts val="0"/>
              </a:spcAft>
              <a:buNone/>
            </a:pPr>
            <a:endParaRPr b="1"/>
          </a:p>
          <a:p>
            <a:pPr marL="228600" lvl="0" indent="-228600" algn="l" rtl="0">
              <a:lnSpc>
                <a:spcPct val="90000"/>
              </a:lnSpc>
              <a:spcBef>
                <a:spcPts val="1000"/>
              </a:spcBef>
              <a:spcAft>
                <a:spcPts val="0"/>
              </a:spcAft>
              <a:buClr>
                <a:schemeClr val="dk1"/>
              </a:buClr>
              <a:buSzPts val="2800"/>
              <a:buChar char="•"/>
            </a:pPr>
            <a:r>
              <a:rPr lang="nl-BE" b="1"/>
              <a:t>Η συνεργασία με τους μαθητές μπορεί να κάνει μια πραγματική διαφορά </a:t>
            </a:r>
            <a:endParaRPr b="1"/>
          </a:p>
          <a:p>
            <a:pPr marL="228600" lvl="0" indent="-50800" algn="l" rtl="0">
              <a:lnSpc>
                <a:spcPct val="90000"/>
              </a:lnSpc>
              <a:spcBef>
                <a:spcPts val="1000"/>
              </a:spcBef>
              <a:spcAft>
                <a:spcPts val="0"/>
              </a:spcAft>
              <a:buClr>
                <a:schemeClr val="dk1"/>
              </a:buClr>
              <a:buSzPts val="2800"/>
              <a:buNone/>
            </a:pPr>
            <a:endParaRPr b="1"/>
          </a:p>
          <a:p>
            <a:pPr marL="228600" lvl="0" indent="-228600" algn="l" rtl="0">
              <a:lnSpc>
                <a:spcPct val="90000"/>
              </a:lnSpc>
              <a:spcBef>
                <a:spcPts val="1000"/>
              </a:spcBef>
              <a:spcAft>
                <a:spcPts val="0"/>
              </a:spcAft>
              <a:buClr>
                <a:schemeClr val="dk1"/>
              </a:buClr>
              <a:buSzPts val="2800"/>
              <a:buChar char="•"/>
            </a:pPr>
            <a:r>
              <a:rPr lang="nl-BE" b="1"/>
              <a:t>Οι νέοι αποτελούν ένα πλεονέκτημα για την </a:t>
            </a:r>
            <a:r>
              <a:rPr lang="nl-BE" b="1" u="sng"/>
              <a:t>κατανόηση</a:t>
            </a:r>
            <a:r>
              <a:rPr lang="nl-BE" b="1"/>
              <a:t> του τι λειτουργεί και τι όχι σε ένα σχολείο</a:t>
            </a:r>
            <a:endParaRPr b="1"/>
          </a:p>
        </p:txBody>
      </p:sp>
      <p:sp>
        <p:nvSpPr>
          <p:cNvPr id="584" name="Google Shape;58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0"/>
          <p:cNvSpPr txBox="1">
            <a:spLocks noGrp="1"/>
          </p:cNvSpPr>
          <p:nvPr>
            <p:ph type="title"/>
          </p:nvPr>
        </p:nvSpPr>
        <p:spPr>
          <a:xfrm>
            <a:off x="851282" y="1451963"/>
            <a:ext cx="3301500" cy="382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nl-BE" sz="4000" b="1">
                <a:solidFill>
                  <a:srgbClr val="980000"/>
                </a:solidFill>
              </a:rPr>
              <a:t>Η άποψη </a:t>
            </a:r>
            <a:endParaRPr sz="4000" b="1">
              <a:solidFill>
                <a:srgbClr val="980000"/>
              </a:solidFill>
            </a:endParaRPr>
          </a:p>
          <a:p>
            <a:pPr marL="0" lvl="0" indent="0" algn="l" rtl="0">
              <a:lnSpc>
                <a:spcPct val="90000"/>
              </a:lnSpc>
              <a:spcBef>
                <a:spcPts val="0"/>
              </a:spcBef>
              <a:spcAft>
                <a:spcPts val="0"/>
              </a:spcAft>
              <a:buClr>
                <a:schemeClr val="dk1"/>
              </a:buClr>
              <a:buSzPts val="4000"/>
              <a:buFont typeface="Calibri"/>
              <a:buNone/>
            </a:pPr>
            <a:r>
              <a:rPr lang="nl-BE" sz="4000" b="1">
                <a:solidFill>
                  <a:srgbClr val="980000"/>
                </a:solidFill>
              </a:rPr>
              <a:t>των νέων</a:t>
            </a:r>
            <a:endParaRPr b="1">
              <a:solidFill>
                <a:srgbClr val="980000"/>
              </a:solidFill>
            </a:endParaRPr>
          </a:p>
        </p:txBody>
      </p:sp>
      <p:sp>
        <p:nvSpPr>
          <p:cNvPr id="590" name="Google Shape;590;p50"/>
          <p:cNvSpPr txBox="1">
            <a:spLocks noGrp="1"/>
          </p:cNvSpPr>
          <p:nvPr>
            <p:ph type="body" idx="1"/>
          </p:nvPr>
        </p:nvSpPr>
        <p:spPr>
          <a:xfrm>
            <a:off x="5221862" y="1719618"/>
            <a:ext cx="5948831" cy="4334629"/>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FEFFFF"/>
              </a:buClr>
              <a:buSzPts val="2200"/>
              <a:buChar char="•"/>
            </a:pPr>
            <a:r>
              <a:rPr lang="nl-BE" sz="2200">
                <a:solidFill>
                  <a:srgbClr val="FEFFFF"/>
                </a:solidFill>
              </a:rPr>
              <a:t>"happy", "disappointed", "angry", "jealous" and other feelings that kids experience</a:t>
            </a:r>
            <a:endParaRPr sz="2200">
              <a:solidFill>
                <a:srgbClr val="FEFFFF"/>
              </a:solidFill>
            </a:endParaRPr>
          </a:p>
        </p:txBody>
      </p:sp>
      <p:sp>
        <p:nvSpPr>
          <p:cNvPr id="591" name="Google Shape;591;p50"/>
          <p:cNvSpPr txBox="1"/>
          <p:nvPr/>
        </p:nvSpPr>
        <p:spPr>
          <a:xfrm>
            <a:off x="4301550" y="327450"/>
            <a:ext cx="7234800" cy="6203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100"/>
              <a:buFont typeface="Arial"/>
              <a:buNone/>
            </a:pPr>
            <a:r>
              <a:rPr lang="nl-BE" sz="1900" b="1">
                <a:solidFill>
                  <a:schemeClr val="dk1"/>
                </a:solidFill>
                <a:latin typeface="Calibri"/>
                <a:ea typeface="Calibri"/>
                <a:cs typeface="Calibri"/>
                <a:sym typeface="Calibri"/>
              </a:rPr>
              <a:t>Η πλειοψηφία των μαθητών και των νεαρών ενηλίκων, θέλουν πολλά περισσότερα από τα σχολεία τους και, αναφέρουν ότι </a:t>
            </a:r>
            <a:r>
              <a:rPr lang="nl-BE" sz="1900" b="1">
                <a:solidFill>
                  <a:srgbClr val="980000"/>
                </a:solidFill>
                <a:latin typeface="Calibri"/>
                <a:ea typeface="Calibri"/>
                <a:cs typeface="Calibri"/>
                <a:sym typeface="Calibri"/>
              </a:rPr>
              <a:t>τα σχολεία τους δεν είναι άριστα στην ανάπτυξη των κοινωνικών και συναισθηματικών τους δεξιοτήτων.</a:t>
            </a:r>
            <a:endParaRPr sz="1900" b="1">
              <a:solidFill>
                <a:srgbClr val="980000"/>
              </a:solidFill>
              <a:latin typeface="Calibri"/>
              <a:ea typeface="Calibri"/>
              <a:cs typeface="Calibri"/>
              <a:sym typeface="Calibri"/>
            </a:endParaRPr>
          </a:p>
          <a:p>
            <a:pPr marL="0" marR="0" lvl="0" indent="0" algn="just" rtl="0">
              <a:spcBef>
                <a:spcPts val="0"/>
              </a:spcBef>
              <a:spcAft>
                <a:spcPts val="0"/>
              </a:spcAft>
              <a:buClr>
                <a:schemeClr val="dk1"/>
              </a:buClr>
              <a:buSzPts val="1100"/>
              <a:buFont typeface="Arial"/>
              <a:buNone/>
            </a:pPr>
            <a:endParaRPr sz="1900" b="1">
              <a:solidFill>
                <a:schemeClr val="dk1"/>
              </a:solidFill>
              <a:latin typeface="Calibri"/>
              <a:ea typeface="Calibri"/>
              <a:cs typeface="Calibri"/>
              <a:sym typeface="Calibri"/>
            </a:endParaRPr>
          </a:p>
          <a:p>
            <a:pPr marL="0" marR="0" lvl="0" indent="0" algn="just" rtl="0">
              <a:spcBef>
                <a:spcPts val="0"/>
              </a:spcBef>
              <a:spcAft>
                <a:spcPts val="0"/>
              </a:spcAft>
              <a:buNone/>
            </a:pPr>
            <a:r>
              <a:rPr lang="nl-BE" sz="1900" b="1">
                <a:solidFill>
                  <a:srgbClr val="0000FF"/>
                </a:solidFill>
                <a:latin typeface="Calibri"/>
                <a:ea typeface="Calibri"/>
                <a:cs typeface="Calibri"/>
                <a:sym typeface="Calibri"/>
              </a:rPr>
              <a:t>Τα σχολεία που δίνουν έμφαση στην ανάπτυξη κοινωνικών και συναισθηματικών δεξιοτήτων είναι ευρέως ελκυστικά</a:t>
            </a:r>
            <a:r>
              <a:rPr lang="nl-BE" sz="1900" b="1">
                <a:solidFill>
                  <a:schemeClr val="dk1"/>
                </a:solidFill>
                <a:latin typeface="Calibri"/>
                <a:ea typeface="Calibri"/>
                <a:cs typeface="Calibri"/>
                <a:sym typeface="Calibri"/>
              </a:rPr>
              <a:t> για μαθητές από όλα τα υπόβαθρα, τις εθνικότητες, τα εισοδήματα, τη γεωγραφική θέση</a:t>
            </a:r>
            <a:endParaRPr sz="1300" b="1"/>
          </a:p>
          <a:p>
            <a:pPr marL="0" marR="0" lvl="0" indent="0" algn="just" rtl="0">
              <a:spcBef>
                <a:spcPts val="0"/>
              </a:spcBef>
              <a:spcAft>
                <a:spcPts val="0"/>
              </a:spcAft>
              <a:buNone/>
            </a:pPr>
            <a:endParaRPr sz="1900" b="1">
              <a:solidFill>
                <a:schemeClr val="dk1"/>
              </a:solidFill>
              <a:latin typeface="Calibri"/>
              <a:ea typeface="Calibri"/>
              <a:cs typeface="Calibri"/>
              <a:sym typeface="Calibri"/>
            </a:endParaRPr>
          </a:p>
          <a:p>
            <a:pPr marL="0" marR="0" lvl="0" indent="0" algn="just" rtl="0">
              <a:spcBef>
                <a:spcPts val="0"/>
              </a:spcBef>
              <a:spcAft>
                <a:spcPts val="0"/>
              </a:spcAft>
              <a:buNone/>
            </a:pPr>
            <a:r>
              <a:rPr lang="nl-BE" sz="1900" b="1">
                <a:solidFill>
                  <a:schemeClr val="dk1"/>
                </a:solidFill>
                <a:latin typeface="Calibri"/>
                <a:ea typeface="Calibri"/>
                <a:cs typeface="Calibri"/>
                <a:sym typeface="Calibri"/>
              </a:rPr>
              <a:t>Πολλοί από τους σημερινούς μαθητές γυμνασίου αναφέρουν θέματα κοινωνικού κλίματος και </a:t>
            </a:r>
            <a:r>
              <a:rPr lang="nl-BE" sz="1900" b="1">
                <a:solidFill>
                  <a:srgbClr val="980000"/>
                </a:solidFill>
                <a:latin typeface="Calibri"/>
                <a:ea typeface="Calibri"/>
                <a:cs typeface="Calibri"/>
                <a:sym typeface="Calibri"/>
              </a:rPr>
              <a:t>συναισθηματικά προβλήματα ως εμπόδια στη μάθηση,</a:t>
            </a:r>
            <a:r>
              <a:rPr lang="nl-BE" sz="1900" b="1">
                <a:solidFill>
                  <a:schemeClr val="dk1"/>
                </a:solidFill>
                <a:latin typeface="Calibri"/>
                <a:ea typeface="Calibri"/>
                <a:cs typeface="Calibri"/>
                <a:sym typeface="Calibri"/>
              </a:rPr>
              <a:t> κάνοντας το καλύτερο δυνατό, αξιοποιώντας όσο καλύτερα μπορούν τις ικανότητές τους.</a:t>
            </a:r>
            <a:endParaRPr sz="1300" b="1"/>
          </a:p>
          <a:p>
            <a:pPr marL="0" marR="0" lvl="0" indent="0" algn="just" rtl="0">
              <a:spcBef>
                <a:spcPts val="0"/>
              </a:spcBef>
              <a:spcAft>
                <a:spcPts val="0"/>
              </a:spcAft>
              <a:buNone/>
            </a:pPr>
            <a:endParaRPr sz="1900" b="1">
              <a:solidFill>
                <a:schemeClr val="dk1"/>
              </a:solidFill>
              <a:latin typeface="Calibri"/>
              <a:ea typeface="Calibri"/>
              <a:cs typeface="Calibri"/>
              <a:sym typeface="Calibri"/>
            </a:endParaRPr>
          </a:p>
          <a:p>
            <a:pPr marL="0" marR="0" lvl="0" indent="0" algn="just" rtl="0">
              <a:spcBef>
                <a:spcPts val="0"/>
              </a:spcBef>
              <a:spcAft>
                <a:spcPts val="0"/>
              </a:spcAft>
              <a:buNone/>
            </a:pPr>
            <a:r>
              <a:rPr lang="nl-BE" sz="1900" b="1">
                <a:solidFill>
                  <a:schemeClr val="dk1"/>
                </a:solidFill>
                <a:latin typeface="Calibri"/>
                <a:ea typeface="Calibri"/>
                <a:cs typeface="Calibri"/>
                <a:sym typeface="Calibri"/>
              </a:rPr>
              <a:t>Οι νέοι με τους χαμηλότερους βαθμούς, από </a:t>
            </a:r>
            <a:r>
              <a:rPr lang="nl-BE" sz="1900" b="1">
                <a:solidFill>
                  <a:srgbClr val="980000"/>
                </a:solidFill>
                <a:latin typeface="Calibri"/>
                <a:ea typeface="Calibri"/>
                <a:cs typeface="Calibri"/>
                <a:sym typeface="Calibri"/>
              </a:rPr>
              <a:t>οικογένειες χαμηλού εισοδήματος</a:t>
            </a:r>
            <a:r>
              <a:rPr lang="nl-BE" sz="1900" b="1">
                <a:solidFill>
                  <a:schemeClr val="dk1"/>
                </a:solidFill>
                <a:latin typeface="Calibri"/>
                <a:ea typeface="Calibri"/>
                <a:cs typeface="Calibri"/>
                <a:sym typeface="Calibri"/>
              </a:rPr>
              <a:t> και όσοι εγγράφονται στην επαγγελματική εκπαίδευση είναι πιο πιθανό να αναφέρουν ότι παραμένουν στο γυμνάσιο επειδή φοβούνται μήπως κάνουν κάποιο λάθος</a:t>
            </a:r>
            <a:endParaRPr sz="1900" b="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1"/>
          <p:cNvSpPr txBox="1">
            <a:spLocks noGrp="1"/>
          </p:cNvSpPr>
          <p:nvPr>
            <p:ph type="ctrTitle"/>
          </p:nvPr>
        </p:nvSpPr>
        <p:spPr>
          <a:xfrm>
            <a:off x="380217" y="103247"/>
            <a:ext cx="3546523" cy="61540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Calibri"/>
              <a:buNone/>
            </a:pPr>
            <a:r>
              <a:rPr lang="nl-BE" sz="3200"/>
              <a:t>“Make My Day”</a:t>
            </a:r>
            <a:endParaRPr/>
          </a:p>
        </p:txBody>
      </p:sp>
      <p:pic>
        <p:nvPicPr>
          <p:cNvPr id="598" name="Google Shape;598;p51" descr="A picture containing box, hat&#10;&#10;Description automatically generated"/>
          <p:cNvPicPr preferRelativeResize="0"/>
          <p:nvPr/>
        </p:nvPicPr>
        <p:blipFill rotWithShape="1">
          <a:blip r:embed="rId3">
            <a:alphaModFix/>
          </a:blip>
          <a:srcRect/>
          <a:stretch/>
        </p:blipFill>
        <p:spPr>
          <a:xfrm>
            <a:off x="4282641" y="241192"/>
            <a:ext cx="1813359" cy="1813359"/>
          </a:xfrm>
          <a:prstGeom prst="rect">
            <a:avLst/>
          </a:prstGeom>
          <a:noFill/>
          <a:ln>
            <a:noFill/>
          </a:ln>
        </p:spPr>
      </p:pic>
      <p:pic>
        <p:nvPicPr>
          <p:cNvPr id="599" name="Google Shape;599;p51" descr="Graphical user interface&#10;&#10;Description automatically generated"/>
          <p:cNvPicPr preferRelativeResize="0"/>
          <p:nvPr/>
        </p:nvPicPr>
        <p:blipFill rotWithShape="1">
          <a:blip r:embed="rId4">
            <a:alphaModFix/>
          </a:blip>
          <a:srcRect/>
          <a:stretch/>
        </p:blipFill>
        <p:spPr>
          <a:xfrm>
            <a:off x="207705" y="874335"/>
            <a:ext cx="2108292" cy="1828353"/>
          </a:xfrm>
          <a:prstGeom prst="rect">
            <a:avLst/>
          </a:prstGeom>
          <a:noFill/>
          <a:ln>
            <a:noFill/>
          </a:ln>
        </p:spPr>
      </p:pic>
      <p:pic>
        <p:nvPicPr>
          <p:cNvPr id="600" name="Google Shape;600;p51" descr="A picture containing text&#10;&#10;Description automatically generated"/>
          <p:cNvPicPr preferRelativeResize="0"/>
          <p:nvPr/>
        </p:nvPicPr>
        <p:blipFill rotWithShape="1">
          <a:blip r:embed="rId5">
            <a:alphaModFix/>
          </a:blip>
          <a:srcRect/>
          <a:stretch/>
        </p:blipFill>
        <p:spPr>
          <a:xfrm>
            <a:off x="7070678" y="442821"/>
            <a:ext cx="1446033" cy="1608966"/>
          </a:xfrm>
          <a:prstGeom prst="rect">
            <a:avLst/>
          </a:prstGeom>
          <a:noFill/>
          <a:ln>
            <a:noFill/>
          </a:ln>
        </p:spPr>
      </p:pic>
      <p:pic>
        <p:nvPicPr>
          <p:cNvPr id="601" name="Google Shape;601;p51" descr="A picture containing doll, toy, drawing&#10;&#10;Description automatically generated"/>
          <p:cNvPicPr preferRelativeResize="0"/>
          <p:nvPr/>
        </p:nvPicPr>
        <p:blipFill rotWithShape="1">
          <a:blip r:embed="rId6">
            <a:alphaModFix/>
          </a:blip>
          <a:srcRect/>
          <a:stretch/>
        </p:blipFill>
        <p:spPr>
          <a:xfrm>
            <a:off x="2565144" y="2085855"/>
            <a:ext cx="2791183" cy="2019378"/>
          </a:xfrm>
          <a:prstGeom prst="rect">
            <a:avLst/>
          </a:prstGeom>
          <a:noFill/>
          <a:ln>
            <a:noFill/>
          </a:ln>
        </p:spPr>
      </p:pic>
      <p:pic>
        <p:nvPicPr>
          <p:cNvPr id="602" name="Google Shape;602;p51" descr="A picture containing drawing&#10;&#10;Description automatically generated"/>
          <p:cNvPicPr preferRelativeResize="0"/>
          <p:nvPr/>
        </p:nvPicPr>
        <p:blipFill rotWithShape="1">
          <a:blip r:embed="rId7">
            <a:alphaModFix/>
          </a:blip>
          <a:srcRect/>
          <a:stretch/>
        </p:blipFill>
        <p:spPr>
          <a:xfrm>
            <a:off x="424104" y="3014053"/>
            <a:ext cx="1675494" cy="1675494"/>
          </a:xfrm>
          <a:prstGeom prst="rect">
            <a:avLst/>
          </a:prstGeom>
          <a:noFill/>
          <a:ln>
            <a:noFill/>
          </a:ln>
        </p:spPr>
      </p:pic>
      <p:pic>
        <p:nvPicPr>
          <p:cNvPr id="603" name="Google Shape;603;p51" descr="A picture containing drawing&#10;&#10;Description automatically generated"/>
          <p:cNvPicPr preferRelativeResize="0"/>
          <p:nvPr/>
        </p:nvPicPr>
        <p:blipFill rotWithShape="1">
          <a:blip r:embed="rId8">
            <a:alphaModFix/>
          </a:blip>
          <a:srcRect/>
          <a:stretch/>
        </p:blipFill>
        <p:spPr>
          <a:xfrm>
            <a:off x="9265386" y="2744472"/>
            <a:ext cx="2668732" cy="1798706"/>
          </a:xfrm>
          <a:prstGeom prst="rect">
            <a:avLst/>
          </a:prstGeom>
          <a:noFill/>
          <a:ln>
            <a:noFill/>
          </a:ln>
        </p:spPr>
      </p:pic>
      <p:pic>
        <p:nvPicPr>
          <p:cNvPr id="604" name="Google Shape;604;p51" descr="A close up of a toy&#10;&#10;Description automatically generated"/>
          <p:cNvPicPr preferRelativeResize="0"/>
          <p:nvPr/>
        </p:nvPicPr>
        <p:blipFill rotWithShape="1">
          <a:blip r:embed="rId9">
            <a:alphaModFix/>
          </a:blip>
          <a:srcRect/>
          <a:stretch/>
        </p:blipFill>
        <p:spPr>
          <a:xfrm>
            <a:off x="6700902" y="2157962"/>
            <a:ext cx="1993066" cy="1993066"/>
          </a:xfrm>
          <a:prstGeom prst="rect">
            <a:avLst/>
          </a:prstGeom>
          <a:noFill/>
          <a:ln>
            <a:noFill/>
          </a:ln>
        </p:spPr>
      </p:pic>
      <p:pic>
        <p:nvPicPr>
          <p:cNvPr id="605" name="Google Shape;605;p51" descr="A picture containing building, road, indoor, table&#10;&#10;Description automatically generated"/>
          <p:cNvPicPr preferRelativeResize="0"/>
          <p:nvPr/>
        </p:nvPicPr>
        <p:blipFill rotWithShape="1">
          <a:blip r:embed="rId10">
            <a:alphaModFix/>
          </a:blip>
          <a:srcRect/>
          <a:stretch/>
        </p:blipFill>
        <p:spPr>
          <a:xfrm>
            <a:off x="9681193" y="241192"/>
            <a:ext cx="2303102" cy="2303102"/>
          </a:xfrm>
          <a:prstGeom prst="rect">
            <a:avLst/>
          </a:prstGeom>
          <a:noFill/>
          <a:ln>
            <a:noFill/>
          </a:ln>
        </p:spPr>
      </p:pic>
      <p:pic>
        <p:nvPicPr>
          <p:cNvPr id="606" name="Google Shape;606;p51" descr="A group of people in a room&#10;&#10;Description automatically generated"/>
          <p:cNvPicPr preferRelativeResize="0"/>
          <p:nvPr/>
        </p:nvPicPr>
        <p:blipFill rotWithShape="1">
          <a:blip r:embed="rId11">
            <a:alphaModFix/>
          </a:blip>
          <a:srcRect/>
          <a:stretch/>
        </p:blipFill>
        <p:spPr>
          <a:xfrm>
            <a:off x="5211415" y="3944131"/>
            <a:ext cx="2200311" cy="2200311"/>
          </a:xfrm>
          <a:prstGeom prst="rect">
            <a:avLst/>
          </a:prstGeom>
          <a:noFill/>
          <a:ln>
            <a:noFill/>
          </a:ln>
        </p:spPr>
      </p:pic>
      <p:pic>
        <p:nvPicPr>
          <p:cNvPr id="607" name="Google Shape;607;p51" descr="A picture containing drawing, toy, bedroom&#10;&#10;Description automatically generated"/>
          <p:cNvPicPr preferRelativeResize="0"/>
          <p:nvPr/>
        </p:nvPicPr>
        <p:blipFill rotWithShape="1">
          <a:blip r:embed="rId12">
            <a:alphaModFix/>
          </a:blip>
          <a:srcRect/>
          <a:stretch/>
        </p:blipFill>
        <p:spPr>
          <a:xfrm>
            <a:off x="7821760" y="4257203"/>
            <a:ext cx="2307761" cy="1993066"/>
          </a:xfrm>
          <a:prstGeom prst="rect">
            <a:avLst/>
          </a:prstGeom>
          <a:noFill/>
          <a:ln>
            <a:noFill/>
          </a:ln>
        </p:spPr>
      </p:pic>
      <p:pic>
        <p:nvPicPr>
          <p:cNvPr id="608" name="Google Shape;608;p51" descr="A drawing of a cartoon character&#10;&#10;Description automatically generated"/>
          <p:cNvPicPr preferRelativeResize="0"/>
          <p:nvPr/>
        </p:nvPicPr>
        <p:blipFill rotWithShape="1">
          <a:blip r:embed="rId13">
            <a:alphaModFix/>
          </a:blip>
          <a:srcRect/>
          <a:stretch/>
        </p:blipFill>
        <p:spPr>
          <a:xfrm>
            <a:off x="1852161" y="4488142"/>
            <a:ext cx="2857501" cy="2022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7"/>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7" name="Google Shape;127;p7"/>
          <p:cNvPicPr preferRelativeResize="0"/>
          <p:nvPr/>
        </p:nvPicPr>
        <p:blipFill rotWithShape="1">
          <a:blip r:embed="rId3">
            <a:alphaModFix/>
          </a:blip>
          <a:srcRect t="1367"/>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128" name="Google Shape;128;p7"/>
          <p:cNvSpPr txBox="1">
            <a:spLocks noGrp="1"/>
          </p:cNvSpPr>
          <p:nvPr>
            <p:ph type="ftr" idx="4294967295"/>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nl-BE">
                <a:solidFill>
                  <a:schemeClr val="lt1"/>
                </a:solidFill>
              </a:rPr>
              <a:t>Reflect project 2019 - 2022</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52"/>
          <p:cNvSpPr txBox="1">
            <a:spLocks noGrp="1"/>
          </p:cNvSpPr>
          <p:nvPr>
            <p:ph type="title"/>
          </p:nvPr>
        </p:nvSpPr>
        <p:spPr>
          <a:xfrm>
            <a:off x="838200" y="148876"/>
            <a:ext cx="10515600" cy="513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nl-BE" b="1">
                <a:solidFill>
                  <a:srgbClr val="980000"/>
                </a:solidFill>
              </a:rPr>
              <a:t>Ημερολόγιο ενός μαθητή</a:t>
            </a:r>
            <a:r>
              <a:rPr lang="nl-BE"/>
              <a:t> </a:t>
            </a:r>
            <a:endParaRPr/>
          </a:p>
        </p:txBody>
      </p:sp>
      <p:sp>
        <p:nvSpPr>
          <p:cNvPr id="614" name="Google Shape;61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graphicFrame>
        <p:nvGraphicFramePr>
          <p:cNvPr id="615" name="Google Shape;615;p52"/>
          <p:cNvGraphicFramePr/>
          <p:nvPr/>
        </p:nvGraphicFramePr>
        <p:xfrm>
          <a:off x="371134" y="699703"/>
          <a:ext cx="3000000" cy="3000000"/>
        </p:xfrm>
        <a:graphic>
          <a:graphicData uri="http://schemas.openxmlformats.org/drawingml/2006/table">
            <a:tbl>
              <a:tblPr firstRow="1" firstCol="1" bandRow="1">
                <a:noFill/>
                <a:tableStyleId>{A48810BB-45A3-4DB6-A4DD-46DBA91458D5}</a:tableStyleId>
              </a:tblPr>
              <a:tblGrid>
                <a:gridCol w="2176400">
                  <a:extLst>
                    <a:ext uri="{9D8B030D-6E8A-4147-A177-3AD203B41FA5}">
                      <a16:colId xmlns:a16="http://schemas.microsoft.com/office/drawing/2014/main" val="20000"/>
                    </a:ext>
                  </a:extLst>
                </a:gridCol>
                <a:gridCol w="9200150">
                  <a:extLst>
                    <a:ext uri="{9D8B030D-6E8A-4147-A177-3AD203B41FA5}">
                      <a16:colId xmlns:a16="http://schemas.microsoft.com/office/drawing/2014/main" val="20001"/>
                    </a:ext>
                  </a:extLst>
                </a:gridCol>
              </a:tblGrid>
              <a:tr h="1146275">
                <a:tc>
                  <a:txBody>
                    <a:bodyPr/>
                    <a:lstStyle/>
                    <a:p>
                      <a:pPr marL="0" marR="0" lvl="0" indent="0" algn="ctr" rtl="0">
                        <a:spcBef>
                          <a:spcPts val="0"/>
                        </a:spcBef>
                        <a:spcAft>
                          <a:spcPts val="0"/>
                        </a:spcAft>
                        <a:buNone/>
                      </a:pPr>
                      <a:r>
                        <a:rPr lang="nl-BE" sz="2300"/>
                        <a:t>Ξυπνάω και ετοιμάζομαι</a:t>
                      </a:r>
                      <a:endParaRPr sz="24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nl-BE" sz="2000" i="1">
                          <a:solidFill>
                            <a:srgbClr val="000000"/>
                          </a:solidFill>
                        </a:rPr>
                        <a:t>Δεν θέλω να σηκωθώ και να πάω στο σχολείο, αλλά πρέπει.</a:t>
                      </a:r>
                      <a:endParaRPr sz="2000" i="1">
                        <a:solidFill>
                          <a:srgbClr val="000000"/>
                        </a:solidFill>
                      </a:endParaRPr>
                    </a:p>
                    <a:p>
                      <a:pPr marL="0" marR="0" lvl="0" indent="0" algn="l" rtl="0">
                        <a:spcBef>
                          <a:spcPts val="0"/>
                        </a:spcBef>
                        <a:spcAft>
                          <a:spcPts val="0"/>
                        </a:spcAft>
                        <a:buSzPts val="1100"/>
                        <a:buNone/>
                      </a:pPr>
                      <a:r>
                        <a:rPr lang="nl-BE" sz="2000" i="1">
                          <a:solidFill>
                            <a:srgbClr val="000000"/>
                          </a:solidFill>
                        </a:rPr>
                        <a:t>Έχω τα πάντα - Νιώθω ότι έχω ξεχάσει κάτι! Έχω όλα τα μαθήματά μου - Αγγλικά : ναι. Φυσική : ναι . Είναι αυτά όλα; ναι. </a:t>
                      </a:r>
                      <a:endParaRPr sz="1800">
                        <a:solidFill>
                          <a:srgbClr val="000000"/>
                        </a:solidFill>
                      </a:endParaRPr>
                    </a:p>
                  </a:txBody>
                  <a:tcPr marL="68575" marR="68575" marT="0" marB="0">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0"/>
                  </a:ext>
                </a:extLst>
              </a:tr>
              <a:tr h="1010675">
                <a:tc>
                  <a:txBody>
                    <a:bodyPr/>
                    <a:lstStyle/>
                    <a:p>
                      <a:pPr marL="0" marR="0" lvl="0" indent="0" algn="ctr" rtl="0">
                        <a:spcBef>
                          <a:spcPts val="0"/>
                        </a:spcBef>
                        <a:spcAft>
                          <a:spcPts val="0"/>
                        </a:spcAft>
                        <a:buNone/>
                      </a:pPr>
                      <a:r>
                        <a:rPr lang="nl-BE" sz="2300"/>
                        <a:t>Πηγαίνω σχολείο</a:t>
                      </a:r>
                      <a:endParaRPr sz="24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2000" i="1"/>
                        <a:t>Έχω ένα μάθημα κιθάρας στο μεσημεριανό σήμερα. Άρχισαν να κλειδώνουν τις πόρτες, στο σχολείο, πρέπει να κάνω γρήγορα... Είναι πολύ αγχωτικό</a:t>
                      </a:r>
                      <a:endParaRPr/>
                    </a:p>
                    <a:p>
                      <a:pPr marL="0" marR="0" lvl="0" indent="0" algn="l" rtl="0">
                        <a:spcBef>
                          <a:spcPts val="0"/>
                        </a:spcBef>
                        <a:spcAft>
                          <a:spcPts val="0"/>
                        </a:spcAft>
                        <a:buNone/>
                      </a:pPr>
                      <a:r>
                        <a:rPr lang="nl-BE" sz="2000" i="1"/>
                        <a:t> </a:t>
                      </a:r>
                      <a:endParaRPr sz="2000" i="1">
                        <a:latin typeface="Calibri"/>
                        <a:ea typeface="Calibri"/>
                        <a:cs typeface="Calibri"/>
                        <a:sym typeface="Calibri"/>
                      </a:endParaRPr>
                    </a:p>
                  </a:txBody>
                  <a:tcPr marL="68575" marR="68575" marT="0" marB="0">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1"/>
                  </a:ext>
                </a:extLst>
              </a:tr>
              <a:tr h="625875">
                <a:tc>
                  <a:txBody>
                    <a:bodyPr/>
                    <a:lstStyle/>
                    <a:p>
                      <a:pPr marL="0" marR="0" lvl="0" indent="0" algn="ctr" rtl="0">
                        <a:spcBef>
                          <a:spcPts val="0"/>
                        </a:spcBef>
                        <a:spcAft>
                          <a:spcPts val="0"/>
                        </a:spcAft>
                        <a:buNone/>
                      </a:pPr>
                      <a:r>
                        <a:rPr lang="nl-BE" sz="2300"/>
                        <a:t>Σχολείο</a:t>
                      </a:r>
                      <a:endParaRPr sz="24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2000" i="1"/>
                        <a:t>Επιλέγοντας ομάδα - δεν νομίζω ότι πρέπει να επιλέξουμε τις ομάδες μας στο μπάσκετ γιατί είναι άδικο και η ίδια ομάδα να κερδίζει κάθε φορά - για την ηττημένη ομάδα δεν είναι καθόλου διασκεδαστικό!!</a:t>
                      </a:r>
                      <a:endParaRPr/>
                    </a:p>
                  </a:txBody>
                  <a:tcPr marL="68575" marR="68575" marT="0" marB="0">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2"/>
                  </a:ext>
                </a:extLst>
              </a:tr>
              <a:tr h="660100">
                <a:tc>
                  <a:txBody>
                    <a:bodyPr/>
                    <a:lstStyle/>
                    <a:p>
                      <a:pPr marL="0" marR="0" lvl="0" indent="0" algn="ctr" rtl="0">
                        <a:spcBef>
                          <a:spcPts val="0"/>
                        </a:spcBef>
                        <a:spcAft>
                          <a:spcPts val="0"/>
                        </a:spcAft>
                        <a:buNone/>
                      </a:pPr>
                      <a:r>
                        <a:rPr lang="nl-BE" sz="2300"/>
                        <a:t>Διάλειμμα για  μεσημεριανό</a:t>
                      </a:r>
                      <a:endParaRPr sz="24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Calibri"/>
                        <a:buNone/>
                      </a:pPr>
                      <a:r>
                        <a:rPr lang="nl-BE" sz="2000" i="1"/>
                        <a:t>Είχα σχεδόν μια «καρδιακή προσβολή», νόμιζα ότι είχα ξεχάσει τη γεωγραφία μου - αλλά τότε συνειδητοποίησα ότι έχουμε αύριο - ουφφφφ !!!</a:t>
                      </a:r>
                      <a:endParaRPr/>
                    </a:p>
                  </a:txBody>
                  <a:tcPr marL="68575" marR="68575" marT="0" marB="0">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3"/>
                  </a:ext>
                </a:extLst>
              </a:tr>
              <a:tr h="881750">
                <a:tc>
                  <a:txBody>
                    <a:bodyPr/>
                    <a:lstStyle/>
                    <a:p>
                      <a:pPr marL="0" marR="0" lvl="0" indent="0" algn="ctr" rtl="0">
                        <a:spcBef>
                          <a:spcPts val="0"/>
                        </a:spcBef>
                        <a:spcAft>
                          <a:spcPts val="0"/>
                        </a:spcAft>
                        <a:buNone/>
                      </a:pPr>
                      <a:endParaRPr sz="2300"/>
                    </a:p>
                    <a:p>
                      <a:pPr marL="0" marR="0" lvl="0" indent="0" algn="ctr" rtl="0">
                        <a:spcBef>
                          <a:spcPts val="0"/>
                        </a:spcBef>
                        <a:spcAft>
                          <a:spcPts val="0"/>
                        </a:spcAft>
                        <a:buNone/>
                      </a:pPr>
                      <a:r>
                        <a:rPr lang="nl-BE" sz="2300"/>
                        <a:t>Σχολείο</a:t>
                      </a:r>
                      <a:endParaRPr sz="24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Calibri"/>
                        <a:buNone/>
                      </a:pPr>
                      <a:r>
                        <a:rPr lang="nl-BE" sz="2000" i="1"/>
                        <a:t>Είχαμε σήμερα ένα διαγώνισμα….. πιστεύω ότι είναι πραγματικά βαρετό δίνοντας συνεχώς συμβουλές και  προειδοποιήσεις για να διαβάσουμε….δεν θα μας κάνουν να διαβάσουμε έτσι…...</a:t>
                      </a:r>
                      <a:endParaRPr/>
                    </a:p>
                    <a:p>
                      <a:pPr marL="0" marR="0" lvl="0" indent="0" algn="l" rtl="0">
                        <a:spcBef>
                          <a:spcPts val="0"/>
                        </a:spcBef>
                        <a:spcAft>
                          <a:spcPts val="0"/>
                        </a:spcAft>
                        <a:buNone/>
                      </a:pPr>
                      <a:endParaRPr sz="2000" i="1">
                        <a:latin typeface="Calibri"/>
                        <a:ea typeface="Calibri"/>
                        <a:cs typeface="Calibri"/>
                        <a:sym typeface="Calibri"/>
                      </a:endParaRPr>
                    </a:p>
                  </a:txBody>
                  <a:tcPr marL="68575" marR="68575" marT="0" marB="0">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4"/>
                  </a:ext>
                </a:extLst>
              </a:tr>
              <a:tr h="531000">
                <a:tc>
                  <a:txBody>
                    <a:bodyPr/>
                    <a:lstStyle/>
                    <a:p>
                      <a:pPr marL="0" marR="0" lvl="0" indent="0" algn="ctr" rtl="0">
                        <a:spcBef>
                          <a:spcPts val="0"/>
                        </a:spcBef>
                        <a:spcAft>
                          <a:spcPts val="0"/>
                        </a:spcAft>
                        <a:buNone/>
                      </a:pPr>
                      <a:r>
                        <a:rPr lang="nl-BE" sz="2300"/>
                        <a:t>Εξωσχολικές δραστηριότητες</a:t>
                      </a:r>
                      <a:endParaRPr sz="24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Calibri"/>
                        <a:buNone/>
                      </a:pPr>
                      <a:r>
                        <a:rPr lang="nl-BE" sz="2000" i="1"/>
                        <a:t>Πήγα να παραλάβω το δίπλωμα μου από τον διευθυντή των αγγλικών μου μετά το σχολείο. Ήταν πολύ καλός και μου είπε μπραβο που τα κατάφερα !!!!</a:t>
                      </a:r>
                      <a:endParaRPr/>
                    </a:p>
                  </a:txBody>
                  <a:tcPr marL="68575" marR="68575" marT="0" marB="0">
                    <a:lnL w="12700" cap="flat" cmpd="sng">
                      <a:solidFill>
                        <a:schemeClr val="lt1"/>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3"/>
          <p:cNvSpPr txBox="1">
            <a:spLocks noGrp="1"/>
          </p:cNvSpPr>
          <p:nvPr>
            <p:ph type="title"/>
          </p:nvPr>
        </p:nvSpPr>
        <p:spPr>
          <a:xfrm>
            <a:off x="838200" y="365125"/>
            <a:ext cx="10515600" cy="5492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nl-BE" b="1">
                <a:solidFill>
                  <a:srgbClr val="980000"/>
                </a:solidFill>
              </a:rPr>
              <a:t>Ημερολόγιο Make My Day </a:t>
            </a:r>
            <a:endParaRPr b="1">
              <a:solidFill>
                <a:srgbClr val="980000"/>
              </a:solidFill>
            </a:endParaRPr>
          </a:p>
        </p:txBody>
      </p:sp>
      <p:graphicFrame>
        <p:nvGraphicFramePr>
          <p:cNvPr id="621" name="Google Shape;621;p53"/>
          <p:cNvGraphicFramePr/>
          <p:nvPr/>
        </p:nvGraphicFramePr>
        <p:xfrm>
          <a:off x="165649" y="156428"/>
          <a:ext cx="3000000" cy="3000000"/>
        </p:xfrm>
        <a:graphic>
          <a:graphicData uri="http://schemas.openxmlformats.org/drawingml/2006/table">
            <a:tbl>
              <a:tblPr firstRow="1" firstCol="1" bandRow="1">
                <a:noFill/>
                <a:tableStyleId>{A48810BB-45A3-4DB6-A4DD-46DBA91458D5}</a:tableStyleId>
              </a:tblPr>
              <a:tblGrid>
                <a:gridCol w="933875">
                  <a:extLst>
                    <a:ext uri="{9D8B030D-6E8A-4147-A177-3AD203B41FA5}">
                      <a16:colId xmlns:a16="http://schemas.microsoft.com/office/drawing/2014/main" val="20000"/>
                    </a:ext>
                  </a:extLst>
                </a:gridCol>
                <a:gridCol w="1095875">
                  <a:extLst>
                    <a:ext uri="{9D8B030D-6E8A-4147-A177-3AD203B41FA5}">
                      <a16:colId xmlns:a16="http://schemas.microsoft.com/office/drawing/2014/main" val="20001"/>
                    </a:ext>
                  </a:extLst>
                </a:gridCol>
                <a:gridCol w="3913850">
                  <a:extLst>
                    <a:ext uri="{9D8B030D-6E8A-4147-A177-3AD203B41FA5}">
                      <a16:colId xmlns:a16="http://schemas.microsoft.com/office/drawing/2014/main" val="20002"/>
                    </a:ext>
                  </a:extLst>
                </a:gridCol>
                <a:gridCol w="1996075">
                  <a:extLst>
                    <a:ext uri="{9D8B030D-6E8A-4147-A177-3AD203B41FA5}">
                      <a16:colId xmlns:a16="http://schemas.microsoft.com/office/drawing/2014/main" val="20003"/>
                    </a:ext>
                  </a:extLst>
                </a:gridCol>
                <a:gridCol w="3912800">
                  <a:extLst>
                    <a:ext uri="{9D8B030D-6E8A-4147-A177-3AD203B41FA5}">
                      <a16:colId xmlns:a16="http://schemas.microsoft.com/office/drawing/2014/main" val="20004"/>
                    </a:ext>
                  </a:extLst>
                </a:gridCol>
              </a:tblGrid>
              <a:tr h="608575">
                <a:tc>
                  <a:txBody>
                    <a:bodyPr/>
                    <a:lstStyle/>
                    <a:p>
                      <a:pPr marL="0" marR="0" lvl="0" indent="0" algn="ctr" rtl="0">
                        <a:spcBef>
                          <a:spcPts val="0"/>
                        </a:spcBef>
                        <a:spcAft>
                          <a:spcPts val="0"/>
                        </a:spcAft>
                        <a:buNone/>
                      </a:pPr>
                      <a:r>
                        <a:rPr lang="nl-BE" sz="1200"/>
                        <a:t>Ώρα της ημέρας</a:t>
                      </a:r>
                      <a:endParaRPr sz="1200">
                        <a:latin typeface="Calibri"/>
                        <a:ea typeface="Calibri"/>
                        <a:cs typeface="Calibri"/>
                        <a:sym typeface="Calibri"/>
                      </a:endParaRPr>
                    </a:p>
                  </a:txBody>
                  <a:tcPr marL="65275" marR="65275" marT="0" marB="0"/>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65275" marR="65275" marT="0" marB="0"/>
                </a:tc>
                <a:tc>
                  <a:txBody>
                    <a:bodyPr/>
                    <a:lstStyle/>
                    <a:p>
                      <a:pPr marL="0" marR="0" lvl="0" indent="0" algn="ctr" rtl="0">
                        <a:spcBef>
                          <a:spcPts val="0"/>
                        </a:spcBef>
                        <a:spcAft>
                          <a:spcPts val="0"/>
                        </a:spcAft>
                        <a:buNone/>
                      </a:pPr>
                      <a:r>
                        <a:rPr lang="nl-BE" sz="1200"/>
                        <a:t>Πράγματα που συνέβησαν (μου άρεσαν ή δεν μου άρεσαν) </a:t>
                      </a:r>
                      <a:endParaRPr sz="1200">
                        <a:latin typeface="Calibri"/>
                        <a:ea typeface="Calibri"/>
                        <a:cs typeface="Calibri"/>
                        <a:sym typeface="Calibri"/>
                      </a:endParaRPr>
                    </a:p>
                  </a:txBody>
                  <a:tcPr marL="65275" marR="65275" marT="0" marB="0"/>
                </a:tc>
                <a:tc>
                  <a:txBody>
                    <a:bodyPr/>
                    <a:lstStyle/>
                    <a:p>
                      <a:pPr marL="0" marR="0" lvl="0" indent="0" algn="ctr" rtl="0">
                        <a:lnSpc>
                          <a:spcPct val="100000"/>
                        </a:lnSpc>
                        <a:spcBef>
                          <a:spcPts val="0"/>
                        </a:spcBef>
                        <a:spcAft>
                          <a:spcPts val="0"/>
                        </a:spcAft>
                        <a:buClr>
                          <a:schemeClr val="dk1"/>
                        </a:buClr>
                        <a:buSzPts val="1200"/>
                        <a:buFont typeface="Calibri"/>
                        <a:buNone/>
                      </a:pPr>
                      <a:r>
                        <a:rPr lang="nl-BE" sz="1200"/>
                        <a:t>Ποιος εμπλέκεται</a:t>
                      </a:r>
                      <a:endParaRPr sz="1200">
                        <a:latin typeface="Calibri"/>
                        <a:ea typeface="Calibri"/>
                        <a:cs typeface="Calibri"/>
                        <a:sym typeface="Calibri"/>
                      </a:endParaRPr>
                    </a:p>
                    <a:p>
                      <a:pPr marL="0" marR="0" lvl="0" indent="0" algn="ctr" rtl="0">
                        <a:spcBef>
                          <a:spcPts val="0"/>
                        </a:spcBef>
                        <a:spcAft>
                          <a:spcPts val="0"/>
                        </a:spcAft>
                        <a:buNone/>
                      </a:pPr>
                      <a:endParaRPr sz="1200"/>
                    </a:p>
                  </a:txBody>
                  <a:tcPr marL="65275" marR="65275" marT="0" marB="0"/>
                </a:tc>
                <a:tc>
                  <a:txBody>
                    <a:bodyPr/>
                    <a:lstStyle/>
                    <a:p>
                      <a:pPr marL="0" marR="0" lvl="0" indent="0" algn="ctr" rtl="0">
                        <a:spcBef>
                          <a:spcPts val="0"/>
                        </a:spcBef>
                        <a:spcAft>
                          <a:spcPts val="0"/>
                        </a:spcAft>
                        <a:buNone/>
                      </a:pPr>
                      <a:r>
                        <a:rPr lang="nl-BE" sz="1200"/>
                        <a:t>Πως με κάνει να νιώθω και να σκέφτομαι</a:t>
                      </a:r>
                      <a:endParaRPr/>
                    </a:p>
                    <a:p>
                      <a:pPr marL="0" marR="0" lvl="0" indent="0" algn="ctr" rtl="0">
                        <a:spcBef>
                          <a:spcPts val="0"/>
                        </a:spcBef>
                        <a:spcAft>
                          <a:spcPts val="0"/>
                        </a:spcAft>
                        <a:buNone/>
                      </a:pPr>
                      <a:endParaRPr sz="1200">
                        <a:latin typeface="Calibri"/>
                        <a:ea typeface="Calibri"/>
                        <a:cs typeface="Calibri"/>
                        <a:sym typeface="Calibri"/>
                      </a:endParaRPr>
                    </a:p>
                  </a:txBody>
                  <a:tcPr marL="65275" marR="65275" marT="0" marB="0"/>
                </a:tc>
                <a:extLst>
                  <a:ext uri="{0D108BD9-81ED-4DB2-BD59-A6C34878D82A}">
                    <a16:rowId xmlns:a16="http://schemas.microsoft.com/office/drawing/2014/main" val="10000"/>
                  </a:ext>
                </a:extLst>
              </a:tr>
              <a:tr h="639450">
                <a:tc rowSpan="3">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nl-BE" sz="1200"/>
                        <a:t>Πρωί</a:t>
                      </a:r>
                      <a:endParaRPr sz="1200">
                        <a:latin typeface="Calibri"/>
                        <a:ea typeface="Calibri"/>
                        <a:cs typeface="Calibri"/>
                        <a:sym typeface="Calibri"/>
                      </a:endParaRPr>
                    </a:p>
                  </a:txBody>
                  <a:tcPr marL="65275" marR="65275" marT="0" marB="0"/>
                </a:tc>
                <a:tc>
                  <a:txBody>
                    <a:bodyPr/>
                    <a:lstStyle/>
                    <a:p>
                      <a:pPr marL="0" marR="0" lvl="0" indent="0" algn="ctr" rtl="0">
                        <a:spcBef>
                          <a:spcPts val="0"/>
                        </a:spcBef>
                        <a:spcAft>
                          <a:spcPts val="0"/>
                        </a:spcAft>
                        <a:buNone/>
                      </a:pPr>
                      <a:r>
                        <a:rPr lang="nl-BE" sz="1000"/>
                        <a:t>Ξυπνάω και ετοιμάζομαι</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1"/>
                  </a:ext>
                </a:extLst>
              </a:tr>
              <a:tr h="639450">
                <a:tc vMerge="1">
                  <a:txBody>
                    <a:bodyPr/>
                    <a:lstStyle/>
                    <a:p>
                      <a:endParaRPr lang="el-GR"/>
                    </a:p>
                  </a:txBody>
                  <a:tcPr/>
                </a:tc>
                <a:tc>
                  <a:txBody>
                    <a:bodyPr/>
                    <a:lstStyle/>
                    <a:p>
                      <a:pPr marL="0" marR="0" lvl="0" indent="0" algn="ctr" rtl="0">
                        <a:spcBef>
                          <a:spcPts val="0"/>
                        </a:spcBef>
                        <a:spcAft>
                          <a:spcPts val="0"/>
                        </a:spcAft>
                        <a:buNone/>
                      </a:pPr>
                      <a:r>
                        <a:rPr lang="nl-BE" sz="1000"/>
                        <a:t>Πηγαίνω σχολείο</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2"/>
                  </a:ext>
                </a:extLst>
              </a:tr>
              <a:tr h="639450">
                <a:tc vMerge="1">
                  <a:txBody>
                    <a:bodyPr/>
                    <a:lstStyle/>
                    <a:p>
                      <a:endParaRPr lang="el-GR"/>
                    </a:p>
                  </a:txBody>
                  <a:tcPr/>
                </a:tc>
                <a:tc>
                  <a:txBody>
                    <a:bodyPr/>
                    <a:lstStyle/>
                    <a:p>
                      <a:pPr marL="0" marR="0" lvl="0" indent="0" algn="ctr" rtl="0">
                        <a:spcBef>
                          <a:spcPts val="0"/>
                        </a:spcBef>
                        <a:spcAft>
                          <a:spcPts val="0"/>
                        </a:spcAft>
                        <a:buNone/>
                      </a:pPr>
                      <a:r>
                        <a:rPr lang="nl-BE" sz="1000"/>
                        <a:t>Σχολείο</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3"/>
                  </a:ext>
                </a:extLst>
              </a:tr>
              <a:tr h="710725">
                <a:tc rowSpan="3">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nl-BE" sz="1200"/>
                        <a:t>Μεσημέρι</a:t>
                      </a:r>
                      <a:endParaRPr sz="1200">
                        <a:latin typeface="Calibri"/>
                        <a:ea typeface="Calibri"/>
                        <a:cs typeface="Calibri"/>
                        <a:sym typeface="Calibri"/>
                      </a:endParaRPr>
                    </a:p>
                  </a:txBody>
                  <a:tcPr marL="65275" marR="65275" marT="0" marB="0"/>
                </a:tc>
                <a:tc>
                  <a:txBody>
                    <a:bodyPr/>
                    <a:lstStyle/>
                    <a:p>
                      <a:pPr marL="0" marR="0" lvl="0" indent="0" algn="ctr" rtl="0">
                        <a:spcBef>
                          <a:spcPts val="0"/>
                        </a:spcBef>
                        <a:spcAft>
                          <a:spcPts val="0"/>
                        </a:spcAft>
                        <a:buNone/>
                      </a:pPr>
                      <a:r>
                        <a:rPr lang="nl-BE" sz="1000"/>
                        <a:t>Διάλειμμα για  μεσημεριανό</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4"/>
                  </a:ext>
                </a:extLst>
              </a:tr>
              <a:tr h="639450">
                <a:tc vMerge="1">
                  <a:txBody>
                    <a:bodyPr/>
                    <a:lstStyle/>
                    <a:p>
                      <a:endParaRPr lang="el-GR"/>
                    </a:p>
                  </a:txBody>
                  <a:tcPr/>
                </a:tc>
                <a:tc>
                  <a:txBody>
                    <a:bodyPr/>
                    <a:lstStyle/>
                    <a:p>
                      <a:pPr marL="0" marR="0" lvl="0" indent="0" algn="ctr" rtl="0">
                        <a:spcBef>
                          <a:spcPts val="0"/>
                        </a:spcBef>
                        <a:spcAft>
                          <a:spcPts val="0"/>
                        </a:spcAft>
                        <a:buNone/>
                      </a:pPr>
                      <a:r>
                        <a:rPr lang="nl-BE" sz="1000"/>
                        <a:t>Σχολείο</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5"/>
                  </a:ext>
                </a:extLst>
              </a:tr>
              <a:tr h="639450">
                <a:tc vMerge="1">
                  <a:txBody>
                    <a:bodyPr/>
                    <a:lstStyle/>
                    <a:p>
                      <a:endParaRPr lang="el-GR"/>
                    </a:p>
                  </a:txBody>
                  <a:tcPr/>
                </a:tc>
                <a:tc>
                  <a:txBody>
                    <a:bodyPr/>
                    <a:lstStyle/>
                    <a:p>
                      <a:pPr marL="0" marR="0" lvl="0" indent="0" algn="ctr" rtl="0">
                        <a:spcBef>
                          <a:spcPts val="0"/>
                        </a:spcBef>
                        <a:spcAft>
                          <a:spcPts val="0"/>
                        </a:spcAft>
                        <a:buNone/>
                      </a:pPr>
                      <a:r>
                        <a:rPr lang="nl-BE" sz="1000"/>
                        <a:t>Εξωσχολικές δραστηριότητες</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6"/>
                  </a:ext>
                </a:extLst>
              </a:tr>
              <a:tr h="639450">
                <a:tc rowSpan="3">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nl-BE" sz="1200"/>
                        <a:t>Βράδυ</a:t>
                      </a:r>
                      <a:endParaRPr sz="1200">
                        <a:latin typeface="Calibri"/>
                        <a:ea typeface="Calibri"/>
                        <a:cs typeface="Calibri"/>
                        <a:sym typeface="Calibri"/>
                      </a:endParaRPr>
                    </a:p>
                  </a:txBody>
                  <a:tcPr marL="65275" marR="65275" marT="0" marB="0"/>
                </a:tc>
                <a:tc>
                  <a:txBody>
                    <a:bodyPr/>
                    <a:lstStyle/>
                    <a:p>
                      <a:pPr marL="0" marR="0" lvl="0" indent="0" algn="ctr" rtl="0">
                        <a:spcBef>
                          <a:spcPts val="0"/>
                        </a:spcBef>
                        <a:spcAft>
                          <a:spcPts val="0"/>
                        </a:spcAft>
                        <a:buNone/>
                      </a:pPr>
                      <a:r>
                        <a:rPr lang="nl-BE" sz="1000"/>
                        <a:t>Σπίτι- Ελεύθερος χρόνος</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7"/>
                  </a:ext>
                </a:extLst>
              </a:tr>
              <a:tr h="639450">
                <a:tc vMerge="1">
                  <a:txBody>
                    <a:bodyPr/>
                    <a:lstStyle/>
                    <a:p>
                      <a:endParaRPr lang="el-GR"/>
                    </a:p>
                  </a:txBody>
                  <a:tcPr/>
                </a:tc>
                <a:tc>
                  <a:txBody>
                    <a:bodyPr/>
                    <a:lstStyle/>
                    <a:p>
                      <a:pPr marL="0" marR="0" lvl="0" indent="0" algn="ctr" rtl="0">
                        <a:spcBef>
                          <a:spcPts val="0"/>
                        </a:spcBef>
                        <a:spcAft>
                          <a:spcPts val="0"/>
                        </a:spcAft>
                        <a:buNone/>
                      </a:pPr>
                      <a:r>
                        <a:rPr lang="nl-BE" sz="1000"/>
                        <a:t>Βραδινό</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8"/>
                  </a:ext>
                </a:extLst>
              </a:tr>
              <a:tr h="599925">
                <a:tc vMerge="1">
                  <a:txBody>
                    <a:bodyPr/>
                    <a:lstStyle/>
                    <a:p>
                      <a:endParaRPr lang="el-GR"/>
                    </a:p>
                  </a:txBody>
                  <a:tcPr/>
                </a:tc>
                <a:tc>
                  <a:txBody>
                    <a:bodyPr/>
                    <a:lstStyle/>
                    <a:p>
                      <a:pPr marL="0" marR="0" lvl="0" indent="0" algn="ctr" rtl="0">
                        <a:spcBef>
                          <a:spcPts val="0"/>
                        </a:spcBef>
                        <a:spcAft>
                          <a:spcPts val="0"/>
                        </a:spcAft>
                        <a:buNone/>
                      </a:pPr>
                      <a:r>
                        <a:rPr lang="nl-BE" sz="1000"/>
                        <a:t>Ώρα για ύπνο</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9"/>
                  </a:ext>
                </a:extLst>
              </a:tr>
            </a:tbl>
          </a:graphicData>
        </a:graphic>
      </p:graphicFrame>
      <p:sp>
        <p:nvSpPr>
          <p:cNvPr id="622" name="Google Shape;62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4"/>
          <p:cNvSpPr txBox="1">
            <a:spLocks noGrp="1"/>
          </p:cNvSpPr>
          <p:nvPr>
            <p:ph type="title"/>
          </p:nvPr>
        </p:nvSpPr>
        <p:spPr>
          <a:xfrm>
            <a:off x="838200" y="365125"/>
            <a:ext cx="10515600" cy="5492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nl-BE"/>
              <a:t>Ημερολόγιο Make My Day (παράδειγμα) </a:t>
            </a:r>
            <a:endParaRPr/>
          </a:p>
        </p:txBody>
      </p:sp>
      <p:graphicFrame>
        <p:nvGraphicFramePr>
          <p:cNvPr id="628" name="Google Shape;628;p54"/>
          <p:cNvGraphicFramePr/>
          <p:nvPr/>
        </p:nvGraphicFramePr>
        <p:xfrm>
          <a:off x="70724" y="46190"/>
          <a:ext cx="3000000" cy="3000000"/>
        </p:xfrm>
        <a:graphic>
          <a:graphicData uri="http://schemas.openxmlformats.org/drawingml/2006/table">
            <a:tbl>
              <a:tblPr firstRow="1" firstCol="1" bandRow="1">
                <a:noFill/>
                <a:tableStyleId>{A48810BB-45A3-4DB6-A4DD-46DBA91458D5}</a:tableStyleId>
              </a:tblPr>
              <a:tblGrid>
                <a:gridCol w="955075">
                  <a:extLst>
                    <a:ext uri="{9D8B030D-6E8A-4147-A177-3AD203B41FA5}">
                      <a16:colId xmlns:a16="http://schemas.microsoft.com/office/drawing/2014/main" val="20000"/>
                    </a:ext>
                  </a:extLst>
                </a:gridCol>
                <a:gridCol w="1120725">
                  <a:extLst>
                    <a:ext uri="{9D8B030D-6E8A-4147-A177-3AD203B41FA5}">
                      <a16:colId xmlns:a16="http://schemas.microsoft.com/office/drawing/2014/main" val="20001"/>
                    </a:ext>
                  </a:extLst>
                </a:gridCol>
                <a:gridCol w="4002625">
                  <a:extLst>
                    <a:ext uri="{9D8B030D-6E8A-4147-A177-3AD203B41FA5}">
                      <a16:colId xmlns:a16="http://schemas.microsoft.com/office/drawing/2014/main" val="20002"/>
                    </a:ext>
                  </a:extLst>
                </a:gridCol>
                <a:gridCol w="2041350">
                  <a:extLst>
                    <a:ext uri="{9D8B030D-6E8A-4147-A177-3AD203B41FA5}">
                      <a16:colId xmlns:a16="http://schemas.microsoft.com/office/drawing/2014/main" val="20003"/>
                    </a:ext>
                  </a:extLst>
                </a:gridCol>
                <a:gridCol w="4001525">
                  <a:extLst>
                    <a:ext uri="{9D8B030D-6E8A-4147-A177-3AD203B41FA5}">
                      <a16:colId xmlns:a16="http://schemas.microsoft.com/office/drawing/2014/main" val="20004"/>
                    </a:ext>
                  </a:extLst>
                </a:gridCol>
              </a:tblGrid>
              <a:tr h="648200">
                <a:tc>
                  <a:txBody>
                    <a:bodyPr/>
                    <a:lstStyle/>
                    <a:p>
                      <a:pPr marL="0" marR="0" lvl="0" indent="0" algn="ctr" rtl="0">
                        <a:spcBef>
                          <a:spcPts val="0"/>
                        </a:spcBef>
                        <a:spcAft>
                          <a:spcPts val="0"/>
                        </a:spcAft>
                        <a:buNone/>
                      </a:pPr>
                      <a:r>
                        <a:rPr lang="nl-BE" sz="1200"/>
                        <a:t>Ώρα της ημέρας</a:t>
                      </a:r>
                      <a:endParaRPr sz="12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endParaRPr sz="12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nl-BE" sz="1200"/>
                        <a:t>Πράγματα που συνέβησαν (μου άρεσαν ή δεν μου άρεσαν) </a:t>
                      </a:r>
                      <a:endParaRPr sz="12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Calibri"/>
                        <a:buNone/>
                      </a:pPr>
                      <a:r>
                        <a:rPr lang="nl-BE" sz="1200"/>
                        <a:t>Ποιος εμπλέκεται</a:t>
                      </a:r>
                      <a:endParaRPr sz="1200">
                        <a:latin typeface="Calibri"/>
                        <a:ea typeface="Calibri"/>
                        <a:cs typeface="Calibri"/>
                        <a:sym typeface="Calibri"/>
                      </a:endParaRPr>
                    </a:p>
                    <a:p>
                      <a:pPr marL="0" marR="0" lvl="0" indent="0" algn="ctr" rtl="0">
                        <a:spcBef>
                          <a:spcPts val="0"/>
                        </a:spcBef>
                        <a:spcAft>
                          <a:spcPts val="0"/>
                        </a:spcAft>
                        <a:buNone/>
                      </a:pPr>
                      <a:endParaRPr sz="1200"/>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nl-BE" sz="1200"/>
                        <a:t>Πως με κάνει να νιώθω και να σκέφτομαι</a:t>
                      </a:r>
                      <a:endParaRPr/>
                    </a:p>
                    <a:p>
                      <a:pPr marL="0" marR="0" lvl="0" indent="0" algn="ctr" rtl="0">
                        <a:spcBef>
                          <a:spcPts val="0"/>
                        </a:spcBef>
                        <a:spcAft>
                          <a:spcPts val="0"/>
                        </a:spcAft>
                        <a:buNone/>
                      </a:pPr>
                      <a:endParaRPr sz="12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681050">
                <a:tc rowSpan="3">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nl-BE" sz="1200"/>
                        <a:t>Πρωί</a:t>
                      </a:r>
                      <a:endParaRPr sz="12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nl-BE" sz="1000"/>
                        <a:t>Ξυπνάω και ετοιμάζομαι</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Δεν μου αρέσει να ετοιμάζομαι - </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T w="38100" cap="flat" cmpd="sng">
                      <a:solidFill>
                        <a:schemeClr val="lt1"/>
                      </a:solidFill>
                      <a:prstDash val="solid"/>
                      <a:round/>
                      <a:headEnd type="none" w="sm" len="sm"/>
                      <a:tailEnd type="none" w="sm" len="sm"/>
                    </a:lnT>
                  </a:tcPr>
                </a:tc>
                <a:tc>
                  <a:txBody>
                    <a:bodyPr/>
                    <a:lstStyle/>
                    <a:p>
                      <a:pPr marL="0" marR="0" lvl="0" indent="0" algn="l" rtl="0">
                        <a:spcBef>
                          <a:spcPts val="0"/>
                        </a:spcBef>
                        <a:spcAft>
                          <a:spcPts val="0"/>
                        </a:spcAft>
                        <a:buNone/>
                      </a:pPr>
                      <a:r>
                        <a:rPr lang="nl-BE" sz="1000"/>
                        <a:t>η μαμά μου με πρήζει να φάω πρωινό </a:t>
                      </a:r>
                      <a:endParaRPr sz="1100">
                        <a:latin typeface="Calibri"/>
                        <a:ea typeface="Calibri"/>
                        <a:cs typeface="Calibri"/>
                        <a:sym typeface="Calibri"/>
                      </a:endParaRPr>
                    </a:p>
                  </a:txBody>
                  <a:tcPr marL="65275" marR="65275" marT="0" marB="0">
                    <a:lnT w="38100" cap="flat" cmpd="sng">
                      <a:solidFill>
                        <a:schemeClr val="lt1"/>
                      </a:solidFill>
                      <a:prstDash val="solid"/>
                      <a:round/>
                      <a:headEnd type="none" w="sm" len="sm"/>
                      <a:tailEnd type="none" w="sm" len="sm"/>
                    </a:lnT>
                  </a:tcPr>
                </a:tc>
                <a:tc>
                  <a:txBody>
                    <a:bodyPr/>
                    <a:lstStyle/>
                    <a:p>
                      <a:pPr marL="0" marR="0" lvl="0" indent="0" algn="l" rtl="0">
                        <a:spcBef>
                          <a:spcPts val="0"/>
                        </a:spcBef>
                        <a:spcAft>
                          <a:spcPts val="0"/>
                        </a:spcAft>
                        <a:buNone/>
                      </a:pPr>
                      <a:r>
                        <a:rPr lang="nl-BE" sz="1000"/>
                        <a:t> γκρίνια - δεν θέλω να σηκωθώ</a:t>
                      </a:r>
                      <a:endParaRPr sz="1100">
                        <a:latin typeface="Calibri"/>
                        <a:ea typeface="Calibri"/>
                        <a:cs typeface="Calibri"/>
                        <a:sym typeface="Calibri"/>
                      </a:endParaRPr>
                    </a:p>
                  </a:txBody>
                  <a:tcPr marL="65275" marR="65275" marT="0" marB="0">
                    <a:lnT w="38100" cap="flat" cmpd="sng">
                      <a:solidFill>
                        <a:schemeClr val="lt1"/>
                      </a:solidFill>
                      <a:prstDash val="solid"/>
                      <a:round/>
                      <a:headEnd type="none" w="sm" len="sm"/>
                      <a:tailEnd type="none" w="sm" len="sm"/>
                    </a:lnT>
                  </a:tcPr>
                </a:tc>
                <a:extLst>
                  <a:ext uri="{0D108BD9-81ED-4DB2-BD59-A6C34878D82A}">
                    <a16:rowId xmlns:a16="http://schemas.microsoft.com/office/drawing/2014/main" val="10001"/>
                  </a:ext>
                </a:extLst>
              </a:tr>
              <a:tr h="681050">
                <a:tc vMerge="1">
                  <a:txBody>
                    <a:bodyPr/>
                    <a:lstStyle/>
                    <a:p>
                      <a:endParaRPr lang="el-GR"/>
                    </a:p>
                  </a:txBody>
                  <a:tcPr/>
                </a:tc>
                <a:tc>
                  <a:txBody>
                    <a:bodyPr/>
                    <a:lstStyle/>
                    <a:p>
                      <a:pPr marL="0" marR="0" lvl="0" indent="0" algn="ctr" rtl="0">
                        <a:spcBef>
                          <a:spcPts val="0"/>
                        </a:spcBef>
                        <a:spcAft>
                          <a:spcPts val="0"/>
                        </a:spcAft>
                        <a:buNone/>
                      </a:pPr>
                      <a:r>
                        <a:rPr lang="nl-BE" sz="1000"/>
                        <a:t>Πηγαίνω σχολείο</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περπατώ για το σχολείο </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tcPr>
                </a:tc>
                <a:tc>
                  <a:txBody>
                    <a:bodyPr/>
                    <a:lstStyle/>
                    <a:p>
                      <a:pPr marL="0" marR="0" lvl="0" indent="0" algn="l" rtl="0">
                        <a:lnSpc>
                          <a:spcPct val="100000"/>
                        </a:lnSpc>
                        <a:spcBef>
                          <a:spcPts val="0"/>
                        </a:spcBef>
                        <a:spcAft>
                          <a:spcPts val="0"/>
                        </a:spcAft>
                        <a:buClr>
                          <a:schemeClr val="dk1"/>
                        </a:buClr>
                        <a:buSzPts val="1000"/>
                        <a:buFont typeface="Calibri"/>
                        <a:buNone/>
                      </a:pPr>
                      <a:r>
                        <a:rPr lang="nl-BE" sz="1000"/>
                        <a:t>συναντιέμαι με τους φίλους μου</a:t>
                      </a:r>
                      <a:endParaRPr sz="1400"/>
                    </a:p>
                    <a:p>
                      <a:pPr marL="0" marR="0" lvl="0" indent="0" algn="l" rtl="0">
                        <a:spcBef>
                          <a:spcPts val="0"/>
                        </a:spcBef>
                        <a:spcAft>
                          <a:spcPts val="0"/>
                        </a:spcAft>
                        <a:buNone/>
                      </a:pP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έχει πλάκα - είναι ωραίο να βρισκόμαστε και να μιλάμε για το προηγούμενο βράδυ - πχ. ποιος κέρδισε στο ποδόσφαιρο</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2"/>
                  </a:ext>
                </a:extLst>
              </a:tr>
              <a:tr h="681050">
                <a:tc vMerge="1">
                  <a:txBody>
                    <a:bodyPr/>
                    <a:lstStyle/>
                    <a:p>
                      <a:endParaRPr lang="el-GR"/>
                    </a:p>
                  </a:txBody>
                  <a:tcPr/>
                </a:tc>
                <a:tc>
                  <a:txBody>
                    <a:bodyPr/>
                    <a:lstStyle/>
                    <a:p>
                      <a:pPr marL="0" marR="0" lvl="0" indent="0" algn="ctr" rtl="0">
                        <a:spcBef>
                          <a:spcPts val="0"/>
                        </a:spcBef>
                        <a:spcAft>
                          <a:spcPts val="0"/>
                        </a:spcAft>
                        <a:buNone/>
                      </a:pPr>
                      <a:r>
                        <a:rPr lang="nl-BE" sz="1000"/>
                        <a:t>Σχολείο</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Μαθηματικά και Φυσική</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tcPr>
                </a:tc>
                <a:tc>
                  <a:txBody>
                    <a:bodyPr/>
                    <a:lstStyle/>
                    <a:p>
                      <a:pPr marL="0" marR="0" lvl="0" indent="0" algn="l" rtl="0">
                        <a:spcBef>
                          <a:spcPts val="0"/>
                        </a:spcBef>
                        <a:spcAft>
                          <a:spcPts val="0"/>
                        </a:spcAft>
                        <a:buNone/>
                      </a:pPr>
                      <a:r>
                        <a:rPr lang="nl-BE" sz="1000"/>
                        <a:t> κ. Χ &amp; κα. Ψ</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Δεν είμαι καλός στα μαθηματικά και με αγχώνουν. Πάντα τα κάνω λάθος . Η φυσική είναι δύσκολη - μου αρέσουν κάποια πειράματα</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3"/>
                  </a:ext>
                </a:extLst>
              </a:tr>
              <a:tr h="681050">
                <a:tc rowSpan="3">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nl-BE" sz="1200"/>
                        <a:t>Μεσημέρι</a:t>
                      </a:r>
                      <a:endParaRPr sz="12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nl-BE" sz="1000"/>
                        <a:t>Διάλειμμα για  μεσημεριανό</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παίζω ποδόσφαιρο στην αυλή </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tcPr>
                </a:tc>
                <a:tc>
                  <a:txBody>
                    <a:bodyPr/>
                    <a:lstStyle/>
                    <a:p>
                      <a:pPr marL="0" marR="0" lvl="0" indent="0" algn="l" rtl="0">
                        <a:spcBef>
                          <a:spcPts val="0"/>
                        </a:spcBef>
                        <a:spcAft>
                          <a:spcPts val="0"/>
                        </a:spcAft>
                        <a:buNone/>
                      </a:pPr>
                      <a:r>
                        <a:rPr lang="nl-BE" sz="1000"/>
                        <a:t> </a:t>
                      </a:r>
                      <a:endParaRPr/>
                    </a:p>
                    <a:p>
                      <a:pPr marL="0" marR="0" lvl="0" indent="0" algn="l" rtl="0">
                        <a:spcBef>
                          <a:spcPts val="0"/>
                        </a:spcBef>
                        <a:spcAft>
                          <a:spcPts val="0"/>
                        </a:spcAft>
                        <a:buNone/>
                      </a:pPr>
                      <a:r>
                        <a:rPr lang="nl-BE" sz="1000"/>
                        <a:t>φίλοι μου - χαρά</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χαρούμενος - είναι ωραίο να έχεις φίλους/ να ανήκεις στην ομάδα</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4"/>
                  </a:ext>
                </a:extLst>
              </a:tr>
              <a:tr h="681050">
                <a:tc vMerge="1">
                  <a:txBody>
                    <a:bodyPr/>
                    <a:lstStyle/>
                    <a:p>
                      <a:endParaRPr lang="el-GR"/>
                    </a:p>
                  </a:txBody>
                  <a:tcPr/>
                </a:tc>
                <a:tc>
                  <a:txBody>
                    <a:bodyPr/>
                    <a:lstStyle/>
                    <a:p>
                      <a:pPr marL="0" marR="0" lvl="0" indent="0" algn="ctr" rtl="0">
                        <a:spcBef>
                          <a:spcPts val="0"/>
                        </a:spcBef>
                        <a:spcAft>
                          <a:spcPts val="0"/>
                        </a:spcAft>
                        <a:buNone/>
                      </a:pPr>
                      <a:r>
                        <a:rPr lang="nl-BE" sz="1000"/>
                        <a:t>Σχολείο</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Αγγλικά και Ιστορία</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tcPr>
                </a:tc>
                <a:tc>
                  <a:txBody>
                    <a:bodyPr/>
                    <a:lstStyle/>
                    <a:p>
                      <a:pPr marL="0" marR="0" lvl="0" indent="0" algn="l" rtl="0">
                        <a:spcBef>
                          <a:spcPts val="0"/>
                        </a:spcBef>
                        <a:spcAft>
                          <a:spcPts val="0"/>
                        </a:spcAft>
                        <a:buNone/>
                      </a:pPr>
                      <a:r>
                        <a:rPr lang="nl-BE" sz="1000"/>
                        <a:t> κ. Ω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Έχει πλάκα - Ντυνόμαστε και υποδυόμαστε διαφορετικές περιόδους της Ιστορίας -πχ. Τρωικός Πόλεμος</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5"/>
                  </a:ext>
                </a:extLst>
              </a:tr>
              <a:tr h="681050">
                <a:tc vMerge="1">
                  <a:txBody>
                    <a:bodyPr/>
                    <a:lstStyle/>
                    <a:p>
                      <a:endParaRPr lang="el-GR"/>
                    </a:p>
                  </a:txBody>
                  <a:tcPr/>
                </a:tc>
                <a:tc>
                  <a:txBody>
                    <a:bodyPr/>
                    <a:lstStyle/>
                    <a:p>
                      <a:pPr marL="0" marR="0" lvl="0" indent="0" algn="ctr" rtl="0">
                        <a:spcBef>
                          <a:spcPts val="0"/>
                        </a:spcBef>
                        <a:spcAft>
                          <a:spcPts val="0"/>
                        </a:spcAft>
                        <a:buNone/>
                      </a:pPr>
                      <a:r>
                        <a:rPr lang="nl-BE" sz="1000"/>
                        <a:t>Εξωσχολικές δραστηριότητες</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Προπόνηση ποδοσφαίρου</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tcPr>
                </a:tc>
                <a:tc>
                  <a:txBody>
                    <a:bodyPr/>
                    <a:lstStyle/>
                    <a:p>
                      <a:pPr marL="0" marR="0" lvl="0" indent="0" algn="l" rtl="0">
                        <a:spcBef>
                          <a:spcPts val="0"/>
                        </a:spcBef>
                        <a:spcAft>
                          <a:spcPts val="0"/>
                        </a:spcAft>
                        <a:buNone/>
                      </a:pPr>
                      <a:r>
                        <a:rPr lang="nl-BE" sz="1000"/>
                        <a:t>η προπονήτρια μου -είναι τέλεια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Το λατρεύω - είναι διασκεδαστικό και συναρπαστικό - μου αρέσει να είμαι με τους φίλους μου. Δουλεύω και εκπαιδεύομαι σκληρά για να κάνω το καλύτερο δυνατό</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6"/>
                  </a:ext>
                </a:extLst>
              </a:tr>
              <a:tr h="681050">
                <a:tc rowSpan="2">
                  <a:txBody>
                    <a:bodyPr/>
                    <a:lstStyle/>
                    <a:p>
                      <a:pPr marL="0" marR="0" lvl="0" indent="0" algn="ctr" rtl="0">
                        <a:spcBef>
                          <a:spcPts val="0"/>
                        </a:spcBef>
                        <a:spcAft>
                          <a:spcPts val="0"/>
                        </a:spcAft>
                        <a:buNone/>
                      </a:pPr>
                      <a:endParaRPr sz="1200"/>
                    </a:p>
                    <a:p>
                      <a:pPr marL="0" marR="0" lvl="0" indent="0" algn="ctr" rtl="0">
                        <a:spcBef>
                          <a:spcPts val="0"/>
                        </a:spcBef>
                        <a:spcAft>
                          <a:spcPts val="0"/>
                        </a:spcAft>
                        <a:buNone/>
                      </a:pPr>
                      <a:endParaRPr sz="1200"/>
                    </a:p>
                    <a:p>
                      <a:pPr marL="0" marR="0" lvl="0" indent="0" algn="ctr" rtl="0">
                        <a:spcBef>
                          <a:spcPts val="0"/>
                        </a:spcBef>
                        <a:spcAft>
                          <a:spcPts val="0"/>
                        </a:spcAft>
                        <a:buNone/>
                      </a:pPr>
                      <a:r>
                        <a:rPr lang="nl-BE" sz="1200"/>
                        <a:t>Βράδυ</a:t>
                      </a:r>
                      <a:endParaRPr sz="12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tcPr>
                </a:tc>
                <a:tc>
                  <a:txBody>
                    <a:bodyPr/>
                    <a:lstStyle/>
                    <a:p>
                      <a:pPr marL="0" marR="0" lvl="0" indent="0" algn="ctr" rtl="0">
                        <a:spcBef>
                          <a:spcPts val="0"/>
                        </a:spcBef>
                        <a:spcAft>
                          <a:spcPts val="0"/>
                        </a:spcAft>
                        <a:buNone/>
                      </a:pPr>
                      <a:r>
                        <a:rPr lang="nl-BE" sz="1000"/>
                        <a:t>Σπίτι- Ελεύθερος χρόνος</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περπατάω για να γυρίσω σπίτι</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tcPr>
                </a:tc>
                <a:tc>
                  <a:txBody>
                    <a:bodyPr/>
                    <a:lstStyle/>
                    <a:p>
                      <a:pPr marL="0" marR="0" lvl="0" indent="0" algn="l" rtl="0">
                        <a:spcBef>
                          <a:spcPts val="0"/>
                        </a:spcBef>
                        <a:spcAft>
                          <a:spcPts val="0"/>
                        </a:spcAft>
                        <a:buNone/>
                      </a:pPr>
                      <a:r>
                        <a:rPr lang="nl-BE" sz="1000"/>
                        <a:t>μόνος μου -μερικές φορές με κάποιον φίλο μου</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τρομακτικά, παγωνιά, ανησυχώ μήπως συναντήσω κόσμο που δεν συμπαθώ</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7"/>
                  </a:ext>
                </a:extLst>
              </a:tr>
              <a:tr h="681050">
                <a:tc vMerge="1">
                  <a:txBody>
                    <a:bodyPr/>
                    <a:lstStyle/>
                    <a:p>
                      <a:endParaRPr lang="el-GR"/>
                    </a:p>
                  </a:txBody>
                  <a:tcPr/>
                </a:tc>
                <a:tc>
                  <a:txBody>
                    <a:bodyPr/>
                    <a:lstStyle/>
                    <a:p>
                      <a:pPr marL="0" marR="0" lvl="0" indent="0" algn="ctr" rtl="0">
                        <a:spcBef>
                          <a:spcPts val="0"/>
                        </a:spcBef>
                        <a:spcAft>
                          <a:spcPts val="0"/>
                        </a:spcAft>
                        <a:buNone/>
                      </a:pPr>
                      <a:endParaRPr sz="1000"/>
                    </a:p>
                    <a:p>
                      <a:pPr marL="0" marR="0" lvl="0" indent="0" algn="ctr" rtl="0">
                        <a:spcBef>
                          <a:spcPts val="0"/>
                        </a:spcBef>
                        <a:spcAft>
                          <a:spcPts val="0"/>
                        </a:spcAft>
                        <a:buNone/>
                      </a:pPr>
                      <a:r>
                        <a:rPr lang="nl-BE" sz="1000"/>
                        <a:t>Βραδινό</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βλέπω τηλεόραση</a:t>
                      </a:r>
                      <a:endParaRPr sz="1100"/>
                    </a:p>
                  </a:txBody>
                  <a:tcPr marL="65275" marR="65275" marT="0" marB="0">
                    <a:lnL w="12700" cap="flat" cmpd="sng">
                      <a:solidFill>
                        <a:schemeClr val="lt1"/>
                      </a:solidFill>
                      <a:prstDash val="solid"/>
                      <a:round/>
                      <a:headEnd type="none" w="sm" len="sm"/>
                      <a:tailEnd type="none" w="sm" len="sm"/>
                    </a:lnL>
                  </a:tcPr>
                </a:tc>
                <a:tc>
                  <a:txBody>
                    <a:bodyPr/>
                    <a:lstStyle/>
                    <a:p>
                      <a:pPr marL="0" marR="0" lvl="0" indent="0" algn="l" rtl="0">
                        <a:spcBef>
                          <a:spcPts val="0"/>
                        </a:spcBef>
                        <a:spcAft>
                          <a:spcPts val="0"/>
                        </a:spcAft>
                        <a:buNone/>
                      </a:pPr>
                      <a:r>
                        <a:rPr lang="nl-BE" sz="1000"/>
                        <a:t>με τα αδέρφια μου</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μου λείπει ο μπαμπάς μου – μετακόμισε και δεν μένει σπίτι τώρα</a:t>
                      </a:r>
                      <a:endParaRPr sz="1000"/>
                    </a:p>
                    <a:p>
                      <a:pPr marL="0" marR="0" lvl="0" indent="0" algn="l" rtl="0">
                        <a:spcBef>
                          <a:spcPts val="0"/>
                        </a:spcBef>
                        <a:spcAft>
                          <a:spcPts val="0"/>
                        </a:spcAft>
                        <a:buNone/>
                      </a:pPr>
                      <a:r>
                        <a:rPr lang="nl-BE" sz="1100"/>
                        <a:t>Η μαμά είναι συνέχεια απασχολημένη</a:t>
                      </a:r>
                      <a:endParaRPr/>
                    </a:p>
                  </a:txBody>
                  <a:tcPr marL="65275" marR="65275" marT="0" marB="0"/>
                </a:tc>
                <a:extLst>
                  <a:ext uri="{0D108BD9-81ED-4DB2-BD59-A6C34878D82A}">
                    <a16:rowId xmlns:a16="http://schemas.microsoft.com/office/drawing/2014/main" val="10008"/>
                  </a:ext>
                </a:extLst>
              </a:tr>
              <a:tr h="638975">
                <a:tc>
                  <a:txBody>
                    <a:bodyPr/>
                    <a:lstStyle/>
                    <a:p>
                      <a:pPr marL="0" lvl="0" indent="0" algn="l" rtl="0">
                        <a:spcBef>
                          <a:spcPts val="0"/>
                        </a:spcBef>
                        <a:spcAft>
                          <a:spcPts val="0"/>
                        </a:spcAft>
                        <a:buNone/>
                      </a:pPr>
                      <a:endParaRPr/>
                    </a:p>
                  </a:txBody>
                  <a:tcPr marL="65275" marR="65275" marT="0" marB="0">
                    <a:lnR w="127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nl-BE" sz="1000"/>
                        <a:t>Ώρα για ύπνο</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nl-BE" sz="1000"/>
                        <a:t> </a:t>
                      </a:r>
                      <a:endParaRPr sz="1100"/>
                    </a:p>
                    <a:p>
                      <a:pPr marL="0" marR="0" lvl="0" indent="0" algn="l" rtl="0">
                        <a:spcBef>
                          <a:spcPts val="0"/>
                        </a:spcBef>
                        <a:spcAft>
                          <a:spcPts val="0"/>
                        </a:spcAft>
                        <a:buNone/>
                      </a:pPr>
                      <a:r>
                        <a:rPr lang="nl-BE" sz="1000"/>
                        <a:t> Μου αρέσει να διαβάζω βιβλία</a:t>
                      </a:r>
                      <a:endParaRPr sz="1100"/>
                    </a:p>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lnL w="12700" cap="flat" cmpd="sng">
                      <a:solidFill>
                        <a:schemeClr val="lt1"/>
                      </a:solidFill>
                      <a:prstDash val="solid"/>
                      <a:round/>
                      <a:headEnd type="none" w="sm" len="sm"/>
                      <a:tailEnd type="none" w="sm" len="sm"/>
                    </a:lnL>
                  </a:tcPr>
                </a:tc>
                <a:tc>
                  <a:txBody>
                    <a:bodyPr/>
                    <a:lstStyle/>
                    <a:p>
                      <a:pPr marL="0" marR="0" lvl="0" indent="0" algn="l" rtl="0">
                        <a:spcBef>
                          <a:spcPts val="0"/>
                        </a:spcBef>
                        <a:spcAft>
                          <a:spcPts val="0"/>
                        </a:spcAft>
                        <a:buNone/>
                      </a:pPr>
                      <a:r>
                        <a:rPr lang="nl-BE" sz="1000"/>
                        <a:t> </a:t>
                      </a:r>
                      <a:endParaRPr sz="1100">
                        <a:latin typeface="Calibri"/>
                        <a:ea typeface="Calibri"/>
                        <a:cs typeface="Calibri"/>
                        <a:sym typeface="Calibri"/>
                      </a:endParaRPr>
                    </a:p>
                  </a:txBody>
                  <a:tcPr marL="65275" marR="65275" marT="0" marB="0"/>
                </a:tc>
                <a:tc>
                  <a:txBody>
                    <a:bodyPr/>
                    <a:lstStyle/>
                    <a:p>
                      <a:pPr marL="0" marR="0" lvl="0" indent="0" algn="l" rtl="0">
                        <a:spcBef>
                          <a:spcPts val="0"/>
                        </a:spcBef>
                        <a:spcAft>
                          <a:spcPts val="0"/>
                        </a:spcAft>
                        <a:buNone/>
                      </a:pPr>
                      <a:r>
                        <a:rPr lang="nl-BE" sz="1000"/>
                        <a:t> με βοηθάει να κοιμηθώ – Δεν μου αρέσει το σκοτάδι </a:t>
                      </a:r>
                      <a:endParaRPr sz="1100">
                        <a:latin typeface="Calibri"/>
                        <a:ea typeface="Calibri"/>
                        <a:cs typeface="Calibri"/>
                        <a:sym typeface="Calibri"/>
                      </a:endParaRPr>
                    </a:p>
                  </a:txBody>
                  <a:tcPr marL="65275" marR="65275" marT="0" marB="0"/>
                </a:tc>
                <a:extLst>
                  <a:ext uri="{0D108BD9-81ED-4DB2-BD59-A6C34878D82A}">
                    <a16:rowId xmlns:a16="http://schemas.microsoft.com/office/drawing/2014/main" val="10009"/>
                  </a:ext>
                </a:extLst>
              </a:tr>
            </a:tbl>
          </a:graphicData>
        </a:graphic>
      </p:graphicFrame>
      <p:sp>
        <p:nvSpPr>
          <p:cNvPr id="629" name="Google Shape;62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solidFill>
                  <a:srgbClr val="980000"/>
                </a:solidFill>
              </a:rPr>
              <a:t>Υλοποίηση-Εφαρμογή ασκήσεων στην τάξη</a:t>
            </a:r>
            <a:endParaRPr b="1">
              <a:solidFill>
                <a:srgbClr val="980000"/>
              </a:solidFill>
            </a:endParaRPr>
          </a:p>
        </p:txBody>
      </p:sp>
      <p:sp>
        <p:nvSpPr>
          <p:cNvPr id="635" name="Google Shape;635;p56"/>
          <p:cNvSpPr txBox="1">
            <a:spLocks noGrp="1"/>
          </p:cNvSpPr>
          <p:nvPr>
            <p:ph type="body" idx="1"/>
          </p:nvPr>
        </p:nvSpPr>
        <p:spPr>
          <a:xfrm>
            <a:off x="838200" y="1561514"/>
            <a:ext cx="10515600" cy="4615449"/>
          </a:xfrm>
          <a:prstGeom prst="rect">
            <a:avLst/>
          </a:prstGeom>
          <a:noFill/>
          <a:ln>
            <a:noFill/>
          </a:ln>
        </p:spPr>
        <p:txBody>
          <a:bodyPr spcFirstLastPara="1" wrap="square" lIns="91425" tIns="45700" rIns="91425" bIns="45700" anchor="t" anchorCtr="0">
            <a:normAutofit/>
          </a:bodyPr>
          <a:lstStyle/>
          <a:p>
            <a:pPr marL="228600" lvl="0" indent="-241934" algn="l" rtl="0">
              <a:lnSpc>
                <a:spcPct val="90000"/>
              </a:lnSpc>
              <a:spcBef>
                <a:spcPts val="0"/>
              </a:spcBef>
              <a:spcAft>
                <a:spcPts val="0"/>
              </a:spcAft>
              <a:buClr>
                <a:schemeClr val="dk1"/>
              </a:buClr>
              <a:buSzPts val="2800"/>
              <a:buChar char="•"/>
            </a:pPr>
            <a:r>
              <a:rPr lang="nl-BE"/>
              <a:t>Πακέτο εφαρμογής</a:t>
            </a:r>
            <a:endParaRPr/>
          </a:p>
          <a:p>
            <a:pPr marL="228600" lvl="0" indent="-241934" algn="l" rtl="0">
              <a:lnSpc>
                <a:spcPct val="90000"/>
              </a:lnSpc>
              <a:spcBef>
                <a:spcPts val="0"/>
              </a:spcBef>
              <a:spcAft>
                <a:spcPts val="0"/>
              </a:spcAft>
              <a:buClr>
                <a:schemeClr val="dk1"/>
              </a:buClr>
              <a:buSzPts val="2800"/>
              <a:buChar char="•"/>
            </a:pPr>
            <a:r>
              <a:rPr lang="nl-BE"/>
              <a:t>Προσδοκίες για να δοκιμάσετε τουλάχιστον μία από τις ασκήσεις με ένα άτομο ή μια ομάδα τις επόμενες δύο εβδομάδες μεταξύ των συνεδριών μας. Χρησιμοποιήστε το φύλλο </a:t>
            </a:r>
            <a:r>
              <a:rPr lang="nl-BE">
                <a:solidFill>
                  <a:srgbClr val="0000FF"/>
                </a:solidFill>
              </a:rPr>
              <a:t>(?)</a:t>
            </a:r>
            <a:r>
              <a:rPr lang="nl-BE"/>
              <a:t> για να καταγράψετε πώς πήγε - μερικές σύντομες σημειώσεις για να καταγράψετε τι λειτουργεί και να ασκηθείτε, καθώς και τι μπορεί να βελτιωθεί. </a:t>
            </a:r>
            <a:endParaRPr/>
          </a:p>
          <a:p>
            <a:pPr marL="228600" lvl="0" indent="0" algn="l" rtl="0">
              <a:lnSpc>
                <a:spcPct val="90000"/>
              </a:lnSpc>
              <a:spcBef>
                <a:spcPts val="0"/>
              </a:spcBef>
              <a:spcAft>
                <a:spcPts val="0"/>
              </a:spcAft>
              <a:buNone/>
            </a:pPr>
            <a:r>
              <a:rPr lang="nl-BE"/>
              <a:t>Είναι μια μορφή έρευνας δράσης.</a:t>
            </a:r>
            <a:endParaRPr/>
          </a:p>
          <a:p>
            <a:pPr marL="228600" lvl="0" indent="-241934" algn="l" rtl="0">
              <a:lnSpc>
                <a:spcPct val="90000"/>
              </a:lnSpc>
              <a:spcBef>
                <a:spcPts val="1000"/>
              </a:spcBef>
              <a:spcAft>
                <a:spcPts val="0"/>
              </a:spcAft>
              <a:buClr>
                <a:schemeClr val="dk1"/>
              </a:buClr>
              <a:buSzPts val="2800"/>
              <a:buChar char="•"/>
            </a:pPr>
            <a:r>
              <a:rPr lang="nl-BE"/>
              <a:t>Θα διερευνήσουμε τα ευρήματα και την εμπειρία σας στην αρχή κάθε μιας από τις επόμενες συνεδρίες.</a:t>
            </a:r>
            <a:endParaRPr/>
          </a:p>
          <a:p>
            <a:pPr marL="228600" lvl="0" indent="-241934" algn="l" rtl="0">
              <a:lnSpc>
                <a:spcPct val="90000"/>
              </a:lnSpc>
              <a:spcBef>
                <a:spcPts val="1000"/>
              </a:spcBef>
              <a:spcAft>
                <a:spcPts val="0"/>
              </a:spcAft>
              <a:buSzPts val="2800"/>
              <a:buChar char="•"/>
            </a:pPr>
            <a:r>
              <a:rPr lang="nl-BE"/>
              <a:t>Δώστε προσοχή για τυχόν άλλες ασκήσεις που γνωρίζετε που μπορεί να έχουν αποτέλεσμα ή αναπτύξτε ή/και προσαρμόστε τη δική σας.</a:t>
            </a:r>
            <a:endParaRPr/>
          </a:p>
        </p:txBody>
      </p:sp>
      <p:sp>
        <p:nvSpPr>
          <p:cNvPr id="636" name="Google Shape;63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8"/>
          <p:cNvSpPr txBox="1">
            <a:spLocks noGrp="1"/>
          </p:cNvSpPr>
          <p:nvPr>
            <p:ph type="title"/>
          </p:nvPr>
        </p:nvSpPr>
        <p:spPr>
          <a:xfrm>
            <a:off x="779110" y="669750"/>
            <a:ext cx="3163800" cy="525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nl-BE" b="1">
                <a:solidFill>
                  <a:srgbClr val="980000"/>
                </a:solidFill>
              </a:rPr>
              <a:t>Make My Day  coaching</a:t>
            </a:r>
            <a:endParaRPr>
              <a:solidFill>
                <a:srgbClr val="980000"/>
              </a:solidFill>
            </a:endParaRPr>
          </a:p>
        </p:txBody>
      </p:sp>
      <p:grpSp>
        <p:nvGrpSpPr>
          <p:cNvPr id="642" name="Google Shape;642;p58"/>
          <p:cNvGrpSpPr/>
          <p:nvPr/>
        </p:nvGrpSpPr>
        <p:grpSpPr>
          <a:xfrm>
            <a:off x="4229600" y="213"/>
            <a:ext cx="6857571" cy="6857571"/>
            <a:chOff x="672012" y="0"/>
            <a:chExt cx="6857571" cy="6857571"/>
          </a:xfrm>
        </p:grpSpPr>
        <p:sp>
          <p:nvSpPr>
            <p:cNvPr id="643" name="Google Shape;643;p58"/>
            <p:cNvSpPr/>
            <p:nvPr/>
          </p:nvSpPr>
          <p:spPr>
            <a:xfrm>
              <a:off x="672012" y="0"/>
              <a:ext cx="6857571" cy="6857571"/>
            </a:xfrm>
            <a:prstGeom prst="quadArrow">
              <a:avLst>
                <a:gd name="adj1" fmla="val 2000"/>
                <a:gd name="adj2" fmla="val 4000"/>
                <a:gd name="adj3" fmla="val 5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8"/>
            <p:cNvSpPr/>
            <p:nvPr/>
          </p:nvSpPr>
          <p:spPr>
            <a:xfrm>
              <a:off x="1117754" y="445742"/>
              <a:ext cx="2743028" cy="2743028"/>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8"/>
            <p:cNvSpPr txBox="1"/>
            <p:nvPr/>
          </p:nvSpPr>
          <p:spPr>
            <a:xfrm>
              <a:off x="1251658" y="579646"/>
              <a:ext cx="2475220" cy="2475220"/>
            </a:xfrm>
            <a:prstGeom prst="rect">
              <a:avLst/>
            </a:prstGeom>
            <a:noFill/>
            <a:ln>
              <a:noFill/>
            </a:ln>
          </p:spPr>
          <p:txBody>
            <a:bodyPr spcFirstLastPara="1" wrap="square" lIns="228600" tIns="228600" rIns="228600" bIns="228600" anchor="ctr" anchorCtr="0">
              <a:noAutofit/>
            </a:bodyPr>
            <a:lstStyle/>
            <a:p>
              <a:pPr marL="0" marR="0" lvl="0" indent="0" algn="ctr" rtl="0">
                <a:lnSpc>
                  <a:spcPct val="90000"/>
                </a:lnSpc>
                <a:spcBef>
                  <a:spcPts val="0"/>
                </a:spcBef>
                <a:spcAft>
                  <a:spcPts val="0"/>
                </a:spcAft>
                <a:buClr>
                  <a:schemeClr val="lt1"/>
                </a:buClr>
                <a:buSzPts val="6000"/>
                <a:buFont typeface="Calibri"/>
                <a:buNone/>
              </a:pPr>
              <a:r>
                <a:rPr lang="nl-BE" sz="6000" b="1">
                  <a:solidFill>
                    <a:schemeClr val="lt1"/>
                  </a:solidFill>
                  <a:latin typeface="Calibri"/>
                  <a:ea typeface="Calibri"/>
                  <a:cs typeface="Calibri"/>
                  <a:sym typeface="Calibri"/>
                </a:rPr>
                <a:t>SEE</a:t>
              </a:r>
              <a:endParaRPr sz="60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6000"/>
                <a:buFont typeface="Calibri"/>
                <a:buNone/>
              </a:pPr>
              <a:r>
                <a:rPr lang="nl-BE" sz="3000" b="1">
                  <a:solidFill>
                    <a:schemeClr val="lt1"/>
                  </a:solidFill>
                  <a:latin typeface="Calibri"/>
                  <a:ea typeface="Calibri"/>
                  <a:cs typeface="Calibri"/>
                  <a:sym typeface="Calibri"/>
                </a:rPr>
                <a:t>(βλέπω)</a:t>
              </a:r>
              <a:endParaRPr sz="3000" b="1">
                <a:solidFill>
                  <a:schemeClr val="lt1"/>
                </a:solidFill>
                <a:latin typeface="Calibri"/>
                <a:ea typeface="Calibri"/>
                <a:cs typeface="Calibri"/>
                <a:sym typeface="Calibri"/>
              </a:endParaRPr>
            </a:p>
          </p:txBody>
        </p:sp>
        <p:sp>
          <p:nvSpPr>
            <p:cNvPr id="646" name="Google Shape;646;p58"/>
            <p:cNvSpPr/>
            <p:nvPr/>
          </p:nvSpPr>
          <p:spPr>
            <a:xfrm>
              <a:off x="1166525" y="3667922"/>
              <a:ext cx="2743028" cy="2743028"/>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8"/>
            <p:cNvSpPr txBox="1"/>
            <p:nvPr/>
          </p:nvSpPr>
          <p:spPr>
            <a:xfrm>
              <a:off x="1300429" y="3801826"/>
              <a:ext cx="2475220" cy="2475220"/>
            </a:xfrm>
            <a:prstGeom prst="rect">
              <a:avLst/>
            </a:prstGeom>
            <a:noFill/>
            <a:ln>
              <a:noFill/>
            </a:ln>
          </p:spPr>
          <p:txBody>
            <a:bodyPr spcFirstLastPara="1" wrap="square" lIns="228600" tIns="228600" rIns="228600" bIns="228600" anchor="ctr" anchorCtr="0">
              <a:noAutofit/>
            </a:bodyPr>
            <a:lstStyle/>
            <a:p>
              <a:pPr marL="0" marR="0" lvl="0" indent="0" algn="ctr" rtl="0">
                <a:lnSpc>
                  <a:spcPct val="90000"/>
                </a:lnSpc>
                <a:spcBef>
                  <a:spcPts val="0"/>
                </a:spcBef>
                <a:spcAft>
                  <a:spcPts val="0"/>
                </a:spcAft>
                <a:buClr>
                  <a:schemeClr val="lt1"/>
                </a:buClr>
                <a:buSzPts val="6000"/>
                <a:buFont typeface="Calibri"/>
                <a:buNone/>
              </a:pPr>
              <a:r>
                <a:rPr lang="nl-BE" sz="6000">
                  <a:solidFill>
                    <a:schemeClr val="lt1"/>
                  </a:solidFill>
                  <a:latin typeface="Calibri"/>
                  <a:ea typeface="Calibri"/>
                  <a:cs typeface="Calibri"/>
                  <a:sym typeface="Calibri"/>
                </a:rPr>
                <a:t>DO</a:t>
              </a:r>
              <a:endParaRPr sz="600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6000"/>
                <a:buFont typeface="Calibri"/>
                <a:buNone/>
              </a:pPr>
              <a:r>
                <a:rPr lang="nl-BE" sz="3000" b="1">
                  <a:solidFill>
                    <a:schemeClr val="lt1"/>
                  </a:solidFill>
                  <a:latin typeface="Calibri"/>
                  <a:ea typeface="Calibri"/>
                  <a:cs typeface="Calibri"/>
                  <a:sym typeface="Calibri"/>
                </a:rPr>
                <a:t>(πράττω)</a:t>
              </a:r>
              <a:endParaRPr sz="3000" b="1">
                <a:solidFill>
                  <a:schemeClr val="lt1"/>
                </a:solidFill>
                <a:latin typeface="Calibri"/>
                <a:ea typeface="Calibri"/>
                <a:cs typeface="Calibri"/>
                <a:sym typeface="Calibri"/>
              </a:endParaRPr>
            </a:p>
          </p:txBody>
        </p:sp>
        <p:sp>
          <p:nvSpPr>
            <p:cNvPr id="648" name="Google Shape;648;p58"/>
            <p:cNvSpPr/>
            <p:nvPr/>
          </p:nvSpPr>
          <p:spPr>
            <a:xfrm>
              <a:off x="4519109" y="508831"/>
              <a:ext cx="2743028" cy="2743028"/>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8"/>
            <p:cNvSpPr txBox="1"/>
            <p:nvPr/>
          </p:nvSpPr>
          <p:spPr>
            <a:xfrm>
              <a:off x="4653013" y="642735"/>
              <a:ext cx="2475220" cy="2475220"/>
            </a:xfrm>
            <a:prstGeom prst="rect">
              <a:avLst/>
            </a:prstGeom>
            <a:noFill/>
            <a:ln>
              <a:noFill/>
            </a:ln>
          </p:spPr>
          <p:txBody>
            <a:bodyPr spcFirstLastPara="1" wrap="square" lIns="228600" tIns="228600" rIns="228600" bIns="228600" anchor="ctr" anchorCtr="0">
              <a:noAutofit/>
            </a:bodyPr>
            <a:lstStyle/>
            <a:p>
              <a:pPr marL="0" marR="0" lvl="0" indent="0" algn="ctr" rtl="0">
                <a:lnSpc>
                  <a:spcPct val="90000"/>
                </a:lnSpc>
                <a:spcBef>
                  <a:spcPts val="0"/>
                </a:spcBef>
                <a:spcAft>
                  <a:spcPts val="0"/>
                </a:spcAft>
                <a:buClr>
                  <a:schemeClr val="lt1"/>
                </a:buClr>
                <a:buSzPts val="6000"/>
                <a:buFont typeface="Calibri"/>
                <a:buNone/>
              </a:pPr>
              <a:r>
                <a:rPr lang="nl-BE" sz="6000" b="1">
                  <a:solidFill>
                    <a:schemeClr val="lt1"/>
                  </a:solidFill>
                  <a:latin typeface="Calibri"/>
                  <a:ea typeface="Calibri"/>
                  <a:cs typeface="Calibri"/>
                  <a:sym typeface="Calibri"/>
                </a:rPr>
                <a:t>THINK</a:t>
              </a:r>
              <a:endParaRPr sz="60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6000"/>
                <a:buFont typeface="Calibri"/>
                <a:buNone/>
              </a:pPr>
              <a:r>
                <a:rPr lang="nl-BE" sz="3000" b="1">
                  <a:solidFill>
                    <a:schemeClr val="lt1"/>
                  </a:solidFill>
                  <a:latin typeface="Calibri"/>
                  <a:ea typeface="Calibri"/>
                  <a:cs typeface="Calibri"/>
                  <a:sym typeface="Calibri"/>
                </a:rPr>
                <a:t>(</a:t>
              </a:r>
              <a:r>
                <a:rPr lang="nl-BE" sz="2900" b="1">
                  <a:solidFill>
                    <a:schemeClr val="lt1"/>
                  </a:solidFill>
                  <a:latin typeface="Calibri"/>
                  <a:ea typeface="Calibri"/>
                  <a:cs typeface="Calibri"/>
                  <a:sym typeface="Calibri"/>
                </a:rPr>
                <a:t>σκέφτομαι</a:t>
              </a:r>
              <a:r>
                <a:rPr lang="nl-BE" sz="3000" b="1">
                  <a:solidFill>
                    <a:schemeClr val="lt1"/>
                  </a:solidFill>
                  <a:latin typeface="Calibri"/>
                  <a:ea typeface="Calibri"/>
                  <a:cs typeface="Calibri"/>
                  <a:sym typeface="Calibri"/>
                </a:rPr>
                <a:t>)</a:t>
              </a:r>
              <a:endParaRPr sz="3000" b="1">
                <a:solidFill>
                  <a:schemeClr val="lt1"/>
                </a:solidFill>
                <a:latin typeface="Calibri"/>
                <a:ea typeface="Calibri"/>
                <a:cs typeface="Calibri"/>
                <a:sym typeface="Calibri"/>
              </a:endParaRPr>
            </a:p>
          </p:txBody>
        </p:sp>
        <p:sp>
          <p:nvSpPr>
            <p:cNvPr id="650" name="Google Shape;650;p58"/>
            <p:cNvSpPr/>
            <p:nvPr/>
          </p:nvSpPr>
          <p:spPr>
            <a:xfrm>
              <a:off x="4340812" y="3668800"/>
              <a:ext cx="2743028" cy="2743028"/>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8"/>
            <p:cNvSpPr txBox="1"/>
            <p:nvPr/>
          </p:nvSpPr>
          <p:spPr>
            <a:xfrm>
              <a:off x="4474716" y="3801829"/>
              <a:ext cx="2475300" cy="2475300"/>
            </a:xfrm>
            <a:prstGeom prst="rect">
              <a:avLst/>
            </a:prstGeom>
            <a:noFill/>
            <a:ln>
              <a:noFill/>
            </a:ln>
          </p:spPr>
          <p:txBody>
            <a:bodyPr spcFirstLastPara="1" wrap="square" lIns="228600" tIns="228600" rIns="228600" bIns="228600" anchor="ctr" anchorCtr="0">
              <a:noAutofit/>
            </a:bodyPr>
            <a:lstStyle/>
            <a:p>
              <a:pPr marL="0" marR="0" lvl="0" indent="0" algn="ctr" rtl="0">
                <a:lnSpc>
                  <a:spcPct val="90000"/>
                </a:lnSpc>
                <a:spcBef>
                  <a:spcPts val="0"/>
                </a:spcBef>
                <a:spcAft>
                  <a:spcPts val="0"/>
                </a:spcAft>
                <a:buClr>
                  <a:schemeClr val="lt1"/>
                </a:buClr>
                <a:buSzPts val="6000"/>
                <a:buFont typeface="Calibri"/>
                <a:buNone/>
              </a:pPr>
              <a:r>
                <a:rPr lang="nl-BE" sz="6000" b="1">
                  <a:solidFill>
                    <a:schemeClr val="lt1"/>
                  </a:solidFill>
                  <a:latin typeface="Calibri"/>
                  <a:ea typeface="Calibri"/>
                  <a:cs typeface="Calibri"/>
                  <a:sym typeface="Calibri"/>
                </a:rPr>
                <a:t>SAY</a:t>
              </a:r>
              <a:endParaRPr sz="60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6000"/>
                <a:buFont typeface="Calibri"/>
                <a:buNone/>
              </a:pPr>
              <a:r>
                <a:rPr lang="nl-BE" sz="3000" b="1">
                  <a:solidFill>
                    <a:schemeClr val="lt1"/>
                  </a:solidFill>
                  <a:latin typeface="Calibri"/>
                  <a:ea typeface="Calibri"/>
                  <a:cs typeface="Calibri"/>
                  <a:sym typeface="Calibri"/>
                </a:rPr>
                <a:t>(μιλάω)</a:t>
              </a:r>
              <a:endParaRPr sz="3000" b="1">
                <a:solidFill>
                  <a:schemeClr val="lt1"/>
                </a:solidFill>
                <a:latin typeface="Calibri"/>
                <a:ea typeface="Calibri"/>
                <a:cs typeface="Calibri"/>
                <a:sym typeface="Calibri"/>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9"/>
          <p:cNvSpPr txBox="1">
            <a:spLocks noGrp="1"/>
          </p:cNvSpPr>
          <p:nvPr>
            <p:ph type="title"/>
          </p:nvPr>
        </p:nvSpPr>
        <p:spPr>
          <a:xfrm>
            <a:off x="257421" y="528450"/>
            <a:ext cx="4466700" cy="52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nl-BE" b="1">
                <a:solidFill>
                  <a:srgbClr val="980000"/>
                </a:solidFill>
              </a:rPr>
              <a:t>Make My Day  SEL/EF coaching</a:t>
            </a:r>
            <a:r>
              <a:rPr lang="nl-BE" b="1">
                <a:solidFill>
                  <a:srgbClr val="000000"/>
                </a:solidFill>
              </a:rPr>
              <a:t> </a:t>
            </a:r>
            <a:r>
              <a:rPr lang="nl-BE" b="1">
                <a:solidFill>
                  <a:schemeClr val="lt1"/>
                </a:solidFill>
              </a:rPr>
              <a:t>approach</a:t>
            </a:r>
            <a:endParaRPr/>
          </a:p>
        </p:txBody>
      </p:sp>
      <p:grpSp>
        <p:nvGrpSpPr>
          <p:cNvPr id="657" name="Google Shape;657;p59"/>
          <p:cNvGrpSpPr/>
          <p:nvPr/>
        </p:nvGrpSpPr>
        <p:grpSpPr>
          <a:xfrm>
            <a:off x="5189788" y="303591"/>
            <a:ext cx="5896743" cy="5896743"/>
            <a:chOff x="672652" y="0"/>
            <a:chExt cx="5896743" cy="5896743"/>
          </a:xfrm>
        </p:grpSpPr>
        <p:sp>
          <p:nvSpPr>
            <p:cNvPr id="658" name="Google Shape;658;p59"/>
            <p:cNvSpPr/>
            <p:nvPr/>
          </p:nvSpPr>
          <p:spPr>
            <a:xfrm>
              <a:off x="672652" y="0"/>
              <a:ext cx="5896743" cy="5896743"/>
            </a:xfrm>
            <a:prstGeom prst="quadArrow">
              <a:avLst>
                <a:gd name="adj1" fmla="val 2000"/>
                <a:gd name="adj2" fmla="val 4000"/>
                <a:gd name="adj3" fmla="val 5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9"/>
            <p:cNvSpPr/>
            <p:nvPr/>
          </p:nvSpPr>
          <p:spPr>
            <a:xfrm>
              <a:off x="1055940" y="383288"/>
              <a:ext cx="2358697" cy="2358697"/>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9"/>
            <p:cNvSpPr txBox="1"/>
            <p:nvPr/>
          </p:nvSpPr>
          <p:spPr>
            <a:xfrm>
              <a:off x="1171082" y="498430"/>
              <a:ext cx="2128413" cy="2128413"/>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lt1"/>
                </a:buClr>
                <a:buSzPts val="1900"/>
                <a:buFont typeface="Calibri"/>
                <a:buNone/>
              </a:pPr>
              <a:r>
                <a:rPr lang="nl-BE" sz="2000" b="1">
                  <a:latin typeface="Calibri"/>
                  <a:ea typeface="Calibri"/>
                  <a:cs typeface="Calibri"/>
                  <a:sym typeface="Calibri"/>
                </a:rPr>
                <a:t>SEE (=Βλέπω)</a:t>
              </a:r>
              <a:endParaRPr sz="2000" b="1">
                <a:latin typeface="Calibri"/>
                <a:ea typeface="Calibri"/>
                <a:cs typeface="Calibri"/>
                <a:sym typeface="Calibri"/>
              </a:endParaRPr>
            </a:p>
            <a:p>
              <a:pPr marL="114300" marR="0" lvl="1" indent="-127000" algn="l" rtl="0">
                <a:lnSpc>
                  <a:spcPct val="90000"/>
                </a:lnSpc>
                <a:spcBef>
                  <a:spcPts val="225"/>
                </a:spcBef>
                <a:spcAft>
                  <a:spcPts val="0"/>
                </a:spcAft>
                <a:buSzPts val="1700"/>
                <a:buFont typeface="Calibri"/>
                <a:buChar char="•"/>
              </a:pPr>
              <a:r>
                <a:rPr lang="nl-BE" sz="1700" b="1">
                  <a:latin typeface="Calibri"/>
                  <a:ea typeface="Calibri"/>
                  <a:cs typeface="Calibri"/>
                  <a:sym typeface="Calibri"/>
                </a:rPr>
                <a:t>Τι παρατήρησα; </a:t>
              </a:r>
              <a:endParaRPr sz="1700" b="1">
                <a:latin typeface="Calibri"/>
                <a:ea typeface="Calibri"/>
                <a:cs typeface="Calibri"/>
                <a:sym typeface="Calibri"/>
              </a:endParaRPr>
            </a:p>
            <a:p>
              <a:pPr marL="114300" marR="0" lvl="1" indent="-127000" algn="l" rtl="0">
                <a:lnSpc>
                  <a:spcPct val="90000"/>
                </a:lnSpc>
                <a:spcBef>
                  <a:spcPts val="225"/>
                </a:spcBef>
                <a:spcAft>
                  <a:spcPts val="0"/>
                </a:spcAft>
                <a:buSzPts val="1700"/>
                <a:buFont typeface="Calibri"/>
                <a:buChar char="•"/>
              </a:pPr>
              <a:r>
                <a:rPr lang="nl-BE" sz="1700" b="1">
                  <a:latin typeface="Calibri"/>
                  <a:ea typeface="Calibri"/>
                  <a:cs typeface="Calibri"/>
                  <a:sym typeface="Calibri"/>
                </a:rPr>
                <a:t>Τι συνέβη;</a:t>
              </a:r>
              <a:endParaRPr sz="1600" b="1"/>
            </a:p>
            <a:p>
              <a:pPr marL="114300" marR="0" lvl="1" indent="-127000" algn="l" rtl="0">
                <a:lnSpc>
                  <a:spcPct val="90000"/>
                </a:lnSpc>
                <a:spcBef>
                  <a:spcPts val="225"/>
                </a:spcBef>
                <a:spcAft>
                  <a:spcPts val="0"/>
                </a:spcAft>
                <a:buSzPts val="1700"/>
                <a:buFont typeface="Calibri"/>
                <a:buChar char="•"/>
              </a:pPr>
              <a:r>
                <a:rPr lang="nl-BE" sz="1700" b="1">
                  <a:latin typeface="Calibri"/>
                  <a:ea typeface="Calibri"/>
                  <a:cs typeface="Calibri"/>
                  <a:sym typeface="Calibri"/>
                </a:rPr>
                <a:t>Περιέργεια</a:t>
              </a:r>
              <a:endParaRPr sz="1600" b="1"/>
            </a:p>
            <a:p>
              <a:pPr marL="114300" marR="0" lvl="1" indent="-127000" algn="l" rtl="0">
                <a:lnSpc>
                  <a:spcPct val="90000"/>
                </a:lnSpc>
                <a:spcBef>
                  <a:spcPts val="225"/>
                </a:spcBef>
                <a:spcAft>
                  <a:spcPts val="0"/>
                </a:spcAft>
                <a:buSzPts val="1700"/>
                <a:buFont typeface="Calibri"/>
                <a:buChar char="•"/>
              </a:pPr>
              <a:r>
                <a:rPr lang="nl-BE" sz="1700" b="1">
                  <a:latin typeface="Calibri"/>
                  <a:ea typeface="Calibri"/>
                  <a:cs typeface="Calibri"/>
                  <a:sym typeface="Calibri"/>
                </a:rPr>
                <a:t>Τι σκέφτεται και νιώθει το παιδί; </a:t>
              </a:r>
              <a:r>
                <a:rPr lang="nl-BE" sz="1700" b="1" i="0" u="none" strike="noStrike" cap="none">
                  <a:latin typeface="Calibri"/>
                  <a:ea typeface="Calibri"/>
                  <a:cs typeface="Calibri"/>
                  <a:sym typeface="Calibri"/>
                </a:rPr>
                <a:t> (</a:t>
              </a:r>
              <a:r>
                <a:rPr lang="nl-BE" sz="1700" b="1">
                  <a:latin typeface="Calibri"/>
                  <a:ea typeface="Calibri"/>
                  <a:cs typeface="Calibri"/>
                  <a:sym typeface="Calibri"/>
                </a:rPr>
                <a:t>ενσυναίσθηση</a:t>
              </a:r>
              <a:r>
                <a:rPr lang="nl-BE" sz="1700" b="1" i="0" u="none" strike="noStrike" cap="none">
                  <a:latin typeface="Calibri"/>
                  <a:ea typeface="Calibri"/>
                  <a:cs typeface="Calibri"/>
                  <a:sym typeface="Calibri"/>
                </a:rPr>
                <a:t>)</a:t>
              </a:r>
              <a:endParaRPr sz="1600" b="1"/>
            </a:p>
          </p:txBody>
        </p:sp>
        <p:sp>
          <p:nvSpPr>
            <p:cNvPr id="661" name="Google Shape;661;p59"/>
            <p:cNvSpPr/>
            <p:nvPr/>
          </p:nvSpPr>
          <p:spPr>
            <a:xfrm>
              <a:off x="3827410" y="383288"/>
              <a:ext cx="2358697" cy="2358697"/>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9"/>
            <p:cNvSpPr txBox="1"/>
            <p:nvPr/>
          </p:nvSpPr>
          <p:spPr>
            <a:xfrm>
              <a:off x="3942564" y="498434"/>
              <a:ext cx="2358600" cy="2358600"/>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lt1"/>
                </a:buClr>
                <a:buSzPts val="1900"/>
                <a:buFont typeface="Calibri"/>
                <a:buNone/>
              </a:pPr>
              <a:r>
                <a:rPr lang="nl-BE" sz="1800" b="1">
                  <a:latin typeface="Calibri"/>
                  <a:ea typeface="Calibri"/>
                  <a:cs typeface="Calibri"/>
                  <a:sym typeface="Calibri"/>
                </a:rPr>
                <a:t>THINK (=Σκέφτομαι)</a:t>
              </a:r>
              <a:endParaRPr sz="1800" b="1">
                <a:latin typeface="Calibri"/>
                <a:ea typeface="Calibri"/>
                <a:cs typeface="Calibri"/>
                <a:sym typeface="Calibri"/>
              </a:endParaRPr>
            </a:p>
            <a:p>
              <a:pPr marL="114300" marR="0" lvl="1" indent="-120650" algn="l" rtl="0">
                <a:lnSpc>
                  <a:spcPct val="90000"/>
                </a:lnSpc>
                <a:spcBef>
                  <a:spcPts val="665"/>
                </a:spcBef>
                <a:spcAft>
                  <a:spcPts val="0"/>
                </a:spcAft>
                <a:buSzPts val="1600"/>
                <a:buFont typeface="Calibri"/>
                <a:buChar char="•"/>
              </a:pPr>
              <a:r>
                <a:rPr lang="nl-BE" sz="1600" b="1">
                  <a:latin typeface="Calibri"/>
                  <a:ea typeface="Calibri"/>
                  <a:cs typeface="Calibri"/>
                  <a:sym typeface="Calibri"/>
                </a:rPr>
                <a:t>Τι λένε η</a:t>
              </a:r>
              <a:r>
                <a:rPr lang="nl-BE" sz="1600" b="1" i="0" u="none" strike="noStrike" cap="none">
                  <a:latin typeface="Calibri"/>
                  <a:ea typeface="Calibri"/>
                  <a:cs typeface="Calibri"/>
                  <a:sym typeface="Calibri"/>
                </a:rPr>
                <a:t> SEL/EF </a:t>
              </a:r>
              <a:r>
                <a:rPr lang="nl-BE" sz="1600" b="1">
                  <a:latin typeface="Calibri"/>
                  <a:ea typeface="Calibri"/>
                  <a:cs typeface="Calibri"/>
                  <a:sym typeface="Calibri"/>
                </a:rPr>
                <a:t>για αυτό; Πως αυτό δικαιολογεί την απάντηση μου;</a:t>
              </a:r>
              <a:endParaRPr sz="1600" b="1">
                <a:latin typeface="Calibri"/>
                <a:ea typeface="Calibri"/>
                <a:cs typeface="Calibri"/>
                <a:sym typeface="Calibri"/>
              </a:endParaRPr>
            </a:p>
            <a:p>
              <a:pPr marL="114300" marR="0" lvl="1" indent="-120650" algn="l" rtl="0">
                <a:lnSpc>
                  <a:spcPct val="90000"/>
                </a:lnSpc>
                <a:spcBef>
                  <a:spcPts val="225"/>
                </a:spcBef>
                <a:spcAft>
                  <a:spcPts val="0"/>
                </a:spcAft>
                <a:buSzPts val="1600"/>
                <a:buFont typeface="Calibri"/>
                <a:buChar char="•"/>
              </a:pPr>
              <a:r>
                <a:rPr lang="nl-BE" sz="1600" b="1">
                  <a:latin typeface="Calibri"/>
                  <a:ea typeface="Calibri"/>
                  <a:cs typeface="Calibri"/>
                  <a:sym typeface="Calibri"/>
                </a:rPr>
                <a:t>Κατανόηση της συμπεριφοράς για την τεκμηρίωση της απάντησης</a:t>
              </a:r>
              <a:endParaRPr sz="1600" b="1">
                <a:latin typeface="Calibri"/>
                <a:ea typeface="Calibri"/>
                <a:cs typeface="Calibri"/>
                <a:sym typeface="Calibri"/>
              </a:endParaRPr>
            </a:p>
          </p:txBody>
        </p:sp>
        <p:sp>
          <p:nvSpPr>
            <p:cNvPr id="663" name="Google Shape;663;p59"/>
            <p:cNvSpPr/>
            <p:nvPr/>
          </p:nvSpPr>
          <p:spPr>
            <a:xfrm>
              <a:off x="1055940" y="3154757"/>
              <a:ext cx="2358697" cy="2358697"/>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9"/>
            <p:cNvSpPr txBox="1"/>
            <p:nvPr/>
          </p:nvSpPr>
          <p:spPr>
            <a:xfrm>
              <a:off x="1171082" y="3269899"/>
              <a:ext cx="2128413" cy="2128413"/>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lt1"/>
                </a:buClr>
                <a:buSzPts val="1900"/>
                <a:buFont typeface="Calibri"/>
                <a:buNone/>
              </a:pPr>
              <a:r>
                <a:rPr lang="nl-BE" sz="1800" b="1">
                  <a:latin typeface="Calibri"/>
                  <a:ea typeface="Calibri"/>
                  <a:cs typeface="Calibri"/>
                  <a:sym typeface="Calibri"/>
                </a:rPr>
                <a:t>SAY (=Μιλάω)</a:t>
              </a:r>
              <a:endParaRPr sz="1800" b="1">
                <a:latin typeface="Calibri"/>
                <a:ea typeface="Calibri"/>
                <a:cs typeface="Calibri"/>
                <a:sym typeface="Calibri"/>
              </a:endParaRPr>
            </a:p>
            <a:p>
              <a:pPr marL="114300" marR="0" lvl="1" indent="-127000" algn="l" rtl="0">
                <a:lnSpc>
                  <a:spcPct val="90000"/>
                </a:lnSpc>
                <a:spcBef>
                  <a:spcPts val="665"/>
                </a:spcBef>
                <a:spcAft>
                  <a:spcPts val="0"/>
                </a:spcAft>
                <a:buClr>
                  <a:schemeClr val="lt1"/>
                </a:buClr>
                <a:buSzPts val="1700"/>
                <a:buFont typeface="Calibri"/>
                <a:buChar char="•"/>
              </a:pPr>
              <a:r>
                <a:rPr lang="nl-BE" sz="1700" b="1">
                  <a:latin typeface="Calibri"/>
                  <a:ea typeface="Calibri"/>
                  <a:cs typeface="Calibri"/>
                  <a:sym typeface="Calibri"/>
                </a:rPr>
                <a:t>Τι μπορώ να πω; Ρεπερτόριο πραγμάτων για να φτιάξεις τη μέρα κάποιου (Make someone’s Day)</a:t>
              </a:r>
              <a:r>
                <a:rPr lang="nl-BE" sz="1700">
                  <a:solidFill>
                    <a:schemeClr val="lt1"/>
                  </a:solidFill>
                  <a:latin typeface="Calibri"/>
                  <a:ea typeface="Calibri"/>
                  <a:cs typeface="Calibri"/>
                  <a:sym typeface="Calibri"/>
                </a:rPr>
                <a:t> </a:t>
              </a:r>
              <a:endParaRPr sz="1700">
                <a:solidFill>
                  <a:schemeClr val="lt1"/>
                </a:solidFill>
                <a:latin typeface="Calibri"/>
                <a:ea typeface="Calibri"/>
                <a:cs typeface="Calibri"/>
                <a:sym typeface="Calibri"/>
              </a:endParaRPr>
            </a:p>
          </p:txBody>
        </p:sp>
        <p:sp>
          <p:nvSpPr>
            <p:cNvPr id="665" name="Google Shape;665;p59"/>
            <p:cNvSpPr/>
            <p:nvPr/>
          </p:nvSpPr>
          <p:spPr>
            <a:xfrm>
              <a:off x="3827410" y="3154757"/>
              <a:ext cx="2358697" cy="2358697"/>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9"/>
            <p:cNvSpPr txBox="1"/>
            <p:nvPr/>
          </p:nvSpPr>
          <p:spPr>
            <a:xfrm>
              <a:off x="3942552" y="3269899"/>
              <a:ext cx="2128413" cy="2128413"/>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lt1"/>
                </a:buClr>
                <a:buSzPts val="1900"/>
                <a:buFont typeface="Calibri"/>
                <a:buNone/>
              </a:pPr>
              <a:r>
                <a:rPr lang="nl-BE" sz="2100" b="1">
                  <a:latin typeface="Calibri"/>
                  <a:ea typeface="Calibri"/>
                  <a:cs typeface="Calibri"/>
                  <a:sym typeface="Calibri"/>
                </a:rPr>
                <a:t>DO (=Πράττω)</a:t>
              </a:r>
              <a:endParaRPr sz="2100" b="1">
                <a:latin typeface="Calibri"/>
                <a:ea typeface="Calibri"/>
                <a:cs typeface="Calibri"/>
                <a:sym typeface="Calibri"/>
              </a:endParaRPr>
            </a:p>
            <a:p>
              <a:pPr marL="114300" marR="0" lvl="1" indent="-133350" algn="l" rtl="0">
                <a:lnSpc>
                  <a:spcPct val="90000"/>
                </a:lnSpc>
                <a:spcBef>
                  <a:spcPts val="665"/>
                </a:spcBef>
                <a:spcAft>
                  <a:spcPts val="0"/>
                </a:spcAft>
                <a:buSzPts val="1800"/>
                <a:buFont typeface="Calibri"/>
                <a:buChar char="•"/>
              </a:pPr>
              <a:r>
                <a:rPr lang="nl-BE" sz="1800" b="1">
                  <a:latin typeface="Calibri"/>
                  <a:ea typeface="Calibri"/>
                  <a:cs typeface="Calibri"/>
                  <a:sym typeface="Calibri"/>
                </a:rPr>
                <a:t>Τι μπορώ να κάνω;</a:t>
              </a:r>
              <a:r>
                <a:rPr lang="nl-BE" sz="1800" b="1" i="0" u="none" strike="noStrike" cap="none">
                  <a:latin typeface="Calibri"/>
                  <a:ea typeface="Calibri"/>
                  <a:cs typeface="Calibri"/>
                  <a:sym typeface="Calibri"/>
                </a:rPr>
                <a:t> </a:t>
              </a:r>
              <a:r>
                <a:rPr lang="nl-BE" sz="1800" b="1">
                  <a:latin typeface="Calibri"/>
                  <a:ea typeface="Calibri"/>
                  <a:cs typeface="Calibri"/>
                  <a:sym typeface="Calibri"/>
                </a:rPr>
                <a:t>Ρεπερτόριο πραγμάτων για να φτιάξεις τη μέρα κάποιου (Make someone’s Day)</a:t>
              </a:r>
              <a:endParaRPr sz="1700" b="1"/>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1"/>
          <p:cNvSpPr txBox="1">
            <a:spLocks noGrp="1"/>
          </p:cNvSpPr>
          <p:nvPr>
            <p:ph type="title"/>
          </p:nvPr>
        </p:nvSpPr>
        <p:spPr>
          <a:xfrm>
            <a:off x="838200" y="681037"/>
            <a:ext cx="10515600" cy="114458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nl-BE" b="1">
                <a:solidFill>
                  <a:srgbClr val="980000"/>
                </a:solidFill>
              </a:rPr>
              <a:t>Πριν φύγετε…</a:t>
            </a:r>
            <a:r>
              <a:rPr lang="nl-BE"/>
              <a:t/>
            </a:r>
            <a:br>
              <a:rPr lang="nl-BE"/>
            </a:br>
            <a:endParaRPr/>
          </a:p>
        </p:txBody>
      </p:sp>
      <p:sp>
        <p:nvSpPr>
          <p:cNvPr id="672" name="Google Shape;672;p61"/>
          <p:cNvSpPr txBox="1">
            <a:spLocks noGrp="1"/>
          </p:cNvSpPr>
          <p:nvPr>
            <p:ph type="body" idx="1"/>
          </p:nvPr>
        </p:nvSpPr>
        <p:spPr>
          <a:xfrm>
            <a:off x="838200" y="1275227"/>
            <a:ext cx="10515600" cy="4901700"/>
          </a:xfrm>
          <a:prstGeom prst="rect">
            <a:avLst/>
          </a:prstGeom>
          <a:noFill/>
          <a:ln>
            <a:noFill/>
          </a:ln>
        </p:spPr>
        <p:txBody>
          <a:bodyPr spcFirstLastPara="1" wrap="square" lIns="91425" tIns="45700" rIns="91425" bIns="45700" anchor="t" anchorCtr="0">
            <a:normAutofit fontScale="92500" lnSpcReduction="20000"/>
          </a:bodyPr>
          <a:lstStyle/>
          <a:p>
            <a:pPr marL="228600" lvl="0" indent="-50800" algn="l" rtl="0">
              <a:lnSpc>
                <a:spcPct val="90000"/>
              </a:lnSpc>
              <a:spcBef>
                <a:spcPts val="0"/>
              </a:spcBef>
              <a:spcAft>
                <a:spcPts val="0"/>
              </a:spcAft>
              <a:buClr>
                <a:schemeClr val="dk1"/>
              </a:buClr>
              <a:buSzPct val="100000"/>
              <a:buNone/>
            </a:pPr>
            <a:endParaRPr/>
          </a:p>
          <a:p>
            <a:pPr marL="0" lvl="0" indent="0" algn="ctr" rtl="0">
              <a:lnSpc>
                <a:spcPct val="90000"/>
              </a:lnSpc>
              <a:spcBef>
                <a:spcPts val="1000"/>
              </a:spcBef>
              <a:spcAft>
                <a:spcPts val="0"/>
              </a:spcAft>
              <a:buClr>
                <a:schemeClr val="dk1"/>
              </a:buClr>
              <a:buSzPct val="75675"/>
              <a:buNone/>
            </a:pPr>
            <a:r>
              <a:rPr lang="nl-BE"/>
              <a:t>Παρακαλώ συμπληρώσετε την αξιολόγηση της συνεδρίας στον παρακάτω σύνδεσμο</a:t>
            </a:r>
            <a:r>
              <a:rPr lang="nl-BE" sz="3700" b="1">
                <a:solidFill>
                  <a:srgbClr val="0000FF"/>
                </a:solidFill>
              </a:rPr>
              <a:t> </a:t>
            </a:r>
            <a:endParaRPr sz="3700" b="1">
              <a:solidFill>
                <a:srgbClr val="0000FF"/>
              </a:solidFill>
            </a:endParaRPr>
          </a:p>
          <a:p>
            <a:pPr marL="0" lvl="0" indent="0" algn="ctr" rtl="0">
              <a:lnSpc>
                <a:spcPct val="90000"/>
              </a:lnSpc>
              <a:spcBef>
                <a:spcPts val="1000"/>
              </a:spcBef>
              <a:spcAft>
                <a:spcPts val="0"/>
              </a:spcAft>
              <a:buClr>
                <a:schemeClr val="dk1"/>
              </a:buClr>
              <a:buSzPct val="147368"/>
              <a:buNone/>
            </a:pPr>
            <a:r>
              <a:rPr lang="nl-BE" sz="1900" b="1" u="sng">
                <a:solidFill>
                  <a:srgbClr val="0000FF"/>
                </a:solidFill>
                <a:highlight>
                  <a:srgbClr val="FFFFFF"/>
                </a:highlight>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https://ww2.unipark.de/uc/REFLECT/SESSION-BY-SESSION/Greek/</a:t>
            </a:r>
            <a:endParaRPr sz="3700" b="1">
              <a:solidFill>
                <a:srgbClr val="0000FF"/>
              </a:solidFill>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nl-BE"/>
              <a:t>Μη ξεχάσετε να χρησιμοποιήσετε αυτό το έγγραφο για να καταγράψετε τη δική σας διαδραστική μάθηση </a:t>
            </a:r>
            <a:r>
              <a:rPr lang="nl-BE">
                <a:solidFill>
                  <a:srgbClr val="0000FF"/>
                </a:solidFill>
              </a:rPr>
              <a:t>xxx</a:t>
            </a:r>
            <a:endParaRPr>
              <a:solidFill>
                <a:srgbClr val="0000FF"/>
              </a:solidFill>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nl-BE"/>
              <a:t>Στοιχεία συντονιστή: </a:t>
            </a:r>
            <a:r>
              <a:rPr lang="nl-BE">
                <a:solidFill>
                  <a:srgbClr val="0000FF"/>
                </a:solidFill>
              </a:rPr>
              <a:t>Μίλτος Σακελλαρίου</a:t>
            </a:r>
            <a:endParaRPr>
              <a:solidFill>
                <a:srgbClr val="0000FF"/>
              </a:solidFill>
            </a:endParaRPr>
          </a:p>
          <a:p>
            <a:pPr marL="0" lvl="0" indent="0" algn="l" rtl="0">
              <a:lnSpc>
                <a:spcPct val="90000"/>
              </a:lnSpc>
              <a:spcBef>
                <a:spcPts val="1000"/>
              </a:spcBef>
              <a:spcAft>
                <a:spcPts val="0"/>
              </a:spcAft>
              <a:buClr>
                <a:schemeClr val="dk1"/>
              </a:buClr>
              <a:buSzPct val="100000"/>
              <a:buNone/>
            </a:pPr>
            <a:endParaRPr>
              <a:solidFill>
                <a:srgbClr val="0000FF"/>
              </a:solidFill>
            </a:endParaRPr>
          </a:p>
          <a:p>
            <a:pPr marL="228600" lvl="0" indent="-50800" algn="l" rtl="0">
              <a:lnSpc>
                <a:spcPct val="90000"/>
              </a:lnSpc>
              <a:spcBef>
                <a:spcPts val="1000"/>
              </a:spcBef>
              <a:spcAft>
                <a:spcPts val="0"/>
              </a:spcAft>
              <a:buClr>
                <a:schemeClr val="dk1"/>
              </a:buClr>
              <a:buSzPct val="100000"/>
              <a:buNone/>
            </a:pPr>
            <a:endParaRPr/>
          </a:p>
          <a:p>
            <a:pPr marL="0" lvl="0" indent="0" algn="ctr" rtl="0">
              <a:lnSpc>
                <a:spcPct val="90000"/>
              </a:lnSpc>
              <a:spcBef>
                <a:spcPts val="1000"/>
              </a:spcBef>
              <a:spcAft>
                <a:spcPts val="0"/>
              </a:spcAft>
              <a:buClr>
                <a:schemeClr val="dk1"/>
              </a:buClr>
              <a:buSzPct val="100000"/>
              <a:buNone/>
            </a:pPr>
            <a:r>
              <a:rPr lang="nl-BE"/>
              <a:t>Καλό δεκαπενθήμερο! </a:t>
            </a:r>
            <a:r>
              <a:rPr lang="nl-BE">
                <a:solidFill>
                  <a:srgbClr val="FF0000"/>
                </a:solidFill>
              </a:rPr>
              <a:t>:)</a:t>
            </a:r>
            <a:r>
              <a:rPr lang="nl-BE"/>
              <a:t> </a:t>
            </a:r>
            <a:endParaRPr/>
          </a:p>
        </p:txBody>
      </p:sp>
      <p:sp>
        <p:nvSpPr>
          <p:cNvPr id="673" name="Google Shape;67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nl-BE"/>
              <a:t>Reflect project 2019 - 2022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450047" y="450574"/>
            <a:ext cx="10578737" cy="92197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nl-BE"/>
              <a:t>TRAINING SEL and EF (+SELF)</a:t>
            </a:r>
            <a:br>
              <a:rPr lang="nl-BE"/>
            </a:br>
            <a:endParaRPr/>
          </a:p>
        </p:txBody>
      </p:sp>
      <p:pic>
        <p:nvPicPr>
          <p:cNvPr id="135" name="Google Shape;135;p8"/>
          <p:cNvPicPr preferRelativeResize="0">
            <a:picLocks noGrp="1"/>
          </p:cNvPicPr>
          <p:nvPr>
            <p:ph type="body" idx="1"/>
          </p:nvPr>
        </p:nvPicPr>
        <p:blipFill rotWithShape="1">
          <a:blip r:embed="rId3">
            <a:alphaModFix/>
          </a:blip>
          <a:srcRect/>
          <a:stretch/>
        </p:blipFill>
        <p:spPr>
          <a:xfrm>
            <a:off x="7209518" y="108425"/>
            <a:ext cx="4958100" cy="3494700"/>
          </a:xfrm>
          <a:prstGeom prst="rect">
            <a:avLst/>
          </a:prstGeom>
          <a:noFill/>
          <a:ln>
            <a:noFill/>
          </a:ln>
        </p:spPr>
      </p:pic>
      <p:sp>
        <p:nvSpPr>
          <p:cNvPr id="136" name="Google Shape;136;p8"/>
          <p:cNvSpPr/>
          <p:nvPr/>
        </p:nvSpPr>
        <p:spPr>
          <a:xfrm>
            <a:off x="223238" y="1158075"/>
            <a:ext cx="10197000" cy="47574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nl-BE" sz="2800">
                <a:latin typeface="Calibri"/>
                <a:ea typeface="Calibri"/>
                <a:cs typeface="Calibri"/>
                <a:sym typeface="Calibri"/>
              </a:rPr>
              <a:t>Η εκπαίδευση στην  SEL και EF έχει </a:t>
            </a:r>
            <a:endParaRPr sz="28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   θετική επίδραση σε:  </a:t>
            </a:r>
            <a:endParaRPr sz="28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 Κοινωνικο-συναισθηματικές δεξιότητες</a:t>
            </a:r>
            <a:endParaRPr sz="28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 Σύνδεση με το σχολείο</a:t>
            </a:r>
            <a:endParaRPr sz="28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 Θετική κοινωνική συμπεριφορά </a:t>
            </a:r>
            <a:endParaRPr sz="28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a:t>
            </a:r>
            <a:r>
              <a:rPr lang="nl-BE" sz="2800" i="1">
                <a:latin typeface="Calibri"/>
                <a:ea typeface="Calibri"/>
                <a:cs typeface="Calibri"/>
                <a:sym typeface="Calibri"/>
              </a:rPr>
              <a:t> Ακαδημαϊκή απόδοση! </a:t>
            </a:r>
            <a:endParaRPr sz="2800" i="1">
              <a:latin typeface="Calibri"/>
              <a:ea typeface="Calibri"/>
              <a:cs typeface="Calibri"/>
              <a:sym typeface="Calibri"/>
            </a:endParaRPr>
          </a:p>
          <a:p>
            <a:pPr marL="457200" marR="0" lvl="0" indent="0" algn="l" rtl="0">
              <a:lnSpc>
                <a:spcPct val="90000"/>
              </a:lnSpc>
              <a:spcBef>
                <a:spcPts val="0"/>
              </a:spcBef>
              <a:spcAft>
                <a:spcPts val="0"/>
              </a:spcAft>
              <a:buNone/>
            </a:pPr>
            <a:endParaRPr sz="19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Πιο αποτελεσματικοί : εκπαίδευση της μετάγνωσης και της αυτορρύθμισης</a:t>
            </a:r>
            <a:endParaRPr sz="2800">
              <a:latin typeface="Calibri"/>
              <a:ea typeface="Calibri"/>
              <a:cs typeface="Calibri"/>
              <a:sym typeface="Calibri"/>
            </a:endParaRPr>
          </a:p>
          <a:p>
            <a:pPr marL="0" marR="0" lvl="0" indent="0" algn="l" rtl="0">
              <a:lnSpc>
                <a:spcPct val="90000"/>
              </a:lnSpc>
              <a:spcBef>
                <a:spcPts val="0"/>
              </a:spcBef>
              <a:spcAft>
                <a:spcPts val="0"/>
              </a:spcAft>
              <a:buNone/>
            </a:pPr>
            <a:endParaRPr sz="15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Πότε είναι πιο αποτελεσματική η εκπαίδευση στην SEL και ΕF</a:t>
            </a:r>
            <a:endParaRPr sz="28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 Ενσωμάτωση στην καθημερινή μάθηση και στη ρουτίνα </a:t>
            </a:r>
            <a:endParaRPr sz="2800">
              <a:latin typeface="Calibri"/>
              <a:ea typeface="Calibri"/>
              <a:cs typeface="Calibri"/>
              <a:sym typeface="Calibri"/>
            </a:endParaRPr>
          </a:p>
          <a:p>
            <a:pPr marL="0" marR="0" lvl="0" indent="0" algn="l" rtl="0">
              <a:lnSpc>
                <a:spcPct val="90000"/>
              </a:lnSpc>
              <a:spcBef>
                <a:spcPts val="0"/>
              </a:spcBef>
              <a:spcAft>
                <a:spcPts val="0"/>
              </a:spcAft>
              <a:buNone/>
            </a:pPr>
            <a:r>
              <a:rPr lang="nl-BE" sz="2800">
                <a:latin typeface="Calibri"/>
                <a:ea typeface="Calibri"/>
                <a:cs typeface="Calibri"/>
                <a:sym typeface="Calibri"/>
              </a:rPr>
              <a:t>• Πλαίσιο ενδυνάμωσης των παιδιών (καθηγητές, γονείς)</a:t>
            </a:r>
            <a:endParaRPr/>
          </a:p>
        </p:txBody>
      </p:sp>
      <p:sp>
        <p:nvSpPr>
          <p:cNvPr id="137" name="Google Shape;137;p8"/>
          <p:cNvSpPr/>
          <p:nvPr/>
        </p:nvSpPr>
        <p:spPr>
          <a:xfrm>
            <a:off x="557037" y="108427"/>
            <a:ext cx="6652500" cy="8745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3200">
                <a:solidFill>
                  <a:schemeClr val="lt1"/>
                </a:solidFill>
                <a:latin typeface="Calibri"/>
                <a:ea typeface="Calibri"/>
                <a:cs typeface="Calibri"/>
                <a:sym typeface="Calibri"/>
              </a:rPr>
              <a:t>ΕΚΠΑΙΔΕΥΣΗ στην SEL και EF (+SELF)</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gc54a3758c2_0_2"/>
          <p:cNvPicPr preferRelativeResize="0">
            <a:picLocks noGrp="1"/>
          </p:cNvPicPr>
          <p:nvPr>
            <p:ph type="body" idx="1"/>
          </p:nvPr>
        </p:nvPicPr>
        <p:blipFill rotWithShape="1">
          <a:blip r:embed="rId3">
            <a:alphaModFix/>
          </a:blip>
          <a:srcRect t="873" r="1690" b="2124"/>
          <a:stretch/>
        </p:blipFill>
        <p:spPr>
          <a:xfrm>
            <a:off x="1559825" y="113800"/>
            <a:ext cx="8609400" cy="598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838200" y="563562"/>
            <a:ext cx="10515600" cy="126392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nl-BE"/>
              <a:t/>
            </a:r>
            <a:br>
              <a:rPr lang="nl-BE"/>
            </a:br>
            <a:r>
              <a:rPr lang="nl-BE"/>
              <a:t>AIM REFLECT</a:t>
            </a:r>
            <a:br>
              <a:rPr lang="nl-BE"/>
            </a:br>
            <a:r>
              <a:rPr lang="nl-BE"/>
              <a:t/>
            </a:r>
            <a:br>
              <a:rPr lang="nl-BE"/>
            </a:br>
            <a:endParaRPr/>
          </a:p>
        </p:txBody>
      </p:sp>
      <p:sp>
        <p:nvSpPr>
          <p:cNvPr id="150" name="Google Shape;150;p9"/>
          <p:cNvSpPr txBox="1">
            <a:spLocks noGrp="1"/>
          </p:cNvSpPr>
          <p:nvPr>
            <p:ph type="body" idx="1"/>
          </p:nvPr>
        </p:nvSpPr>
        <p:spPr>
          <a:xfrm>
            <a:off x="936025" y="1704000"/>
            <a:ext cx="10515600" cy="435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b="1" i="1"/>
          </a:p>
          <a:p>
            <a:pPr marL="0" lvl="0" indent="0" algn="ctr" rtl="0">
              <a:lnSpc>
                <a:spcPct val="90000"/>
              </a:lnSpc>
              <a:spcBef>
                <a:spcPts val="1000"/>
              </a:spcBef>
              <a:spcAft>
                <a:spcPts val="0"/>
              </a:spcAft>
              <a:buClr>
                <a:schemeClr val="dk1"/>
              </a:buClr>
              <a:buSzPts val="2800"/>
              <a:buNone/>
            </a:pPr>
            <a:r>
              <a:rPr lang="nl-BE" b="1"/>
              <a:t>Προώθηση και βελτίωση </a:t>
            </a:r>
            <a:endParaRPr b="1"/>
          </a:p>
          <a:p>
            <a:pPr marL="0" lvl="0" indent="0" algn="ctr" rtl="0">
              <a:lnSpc>
                <a:spcPct val="90000"/>
              </a:lnSpc>
              <a:spcBef>
                <a:spcPts val="1000"/>
              </a:spcBef>
              <a:spcAft>
                <a:spcPts val="0"/>
              </a:spcAft>
              <a:buClr>
                <a:schemeClr val="dk1"/>
              </a:buClr>
              <a:buSzPts val="2800"/>
              <a:buNone/>
            </a:pPr>
            <a:r>
              <a:rPr lang="nl-BE" b="1"/>
              <a:t>της SEL και των EF των παιδιών (8-12 χρονών) </a:t>
            </a:r>
            <a:endParaRPr b="1"/>
          </a:p>
          <a:p>
            <a:pPr marL="0" lvl="0" indent="0" algn="ctr" rtl="0">
              <a:lnSpc>
                <a:spcPct val="90000"/>
              </a:lnSpc>
              <a:spcBef>
                <a:spcPts val="1000"/>
              </a:spcBef>
              <a:spcAft>
                <a:spcPts val="0"/>
              </a:spcAft>
              <a:buClr>
                <a:schemeClr val="dk1"/>
              </a:buClr>
              <a:buSzPts val="2800"/>
              <a:buNone/>
            </a:pPr>
            <a:endParaRPr b="1"/>
          </a:p>
          <a:p>
            <a:pPr marL="0" lvl="0" indent="0" algn="ctr" rtl="0">
              <a:lnSpc>
                <a:spcPct val="90000"/>
              </a:lnSpc>
              <a:spcBef>
                <a:spcPts val="1000"/>
              </a:spcBef>
              <a:spcAft>
                <a:spcPts val="0"/>
              </a:spcAft>
              <a:buClr>
                <a:schemeClr val="dk1"/>
              </a:buClr>
              <a:buSzPts val="2800"/>
              <a:buNone/>
            </a:pPr>
            <a:r>
              <a:rPr lang="nl-BE" b="1"/>
              <a:t>Αύξηση ευαισθητοποίησης των εκπαιδευτικών και των γονέων για τη σημασία του SEL και του EF στην ανάπτυξη των παιδιών</a:t>
            </a:r>
            <a:endParaRPr b="1"/>
          </a:p>
          <a:p>
            <a:pPr marL="0" lvl="0" indent="0" algn="ctr" rtl="0">
              <a:lnSpc>
                <a:spcPct val="90000"/>
              </a:lnSpc>
              <a:spcBef>
                <a:spcPts val="1000"/>
              </a:spcBef>
              <a:spcAft>
                <a:spcPts val="0"/>
              </a:spcAft>
              <a:buClr>
                <a:schemeClr val="dk1"/>
              </a:buClr>
              <a:buSzPts val="2800"/>
              <a:buNone/>
            </a:pPr>
            <a:endParaRPr b="1"/>
          </a:p>
          <a:p>
            <a:pPr marL="0" lvl="0" indent="0" algn="ctr" rtl="0">
              <a:lnSpc>
                <a:spcPct val="90000"/>
              </a:lnSpc>
              <a:spcBef>
                <a:spcPts val="1000"/>
              </a:spcBef>
              <a:spcAft>
                <a:spcPts val="0"/>
              </a:spcAft>
              <a:buClr>
                <a:schemeClr val="dk1"/>
              </a:buClr>
              <a:buSzPts val="2800"/>
              <a:buNone/>
            </a:pPr>
            <a:r>
              <a:rPr lang="nl-BE" b="1"/>
              <a:t>Ενθάρρυνση των δασκάλων και των γονέων να εφαρμόσουν την SEL και τις EF στα παιδιά</a:t>
            </a:r>
            <a:endParaRPr b="1"/>
          </a:p>
        </p:txBody>
      </p:sp>
      <p:sp>
        <p:nvSpPr>
          <p:cNvPr id="151" name="Google Shape;151;p9"/>
          <p:cNvSpPr/>
          <p:nvPr/>
        </p:nvSpPr>
        <p:spPr>
          <a:xfrm>
            <a:off x="838200" y="450574"/>
            <a:ext cx="10515600" cy="1192696"/>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nl-BE" sz="3200" b="1">
                <a:solidFill>
                  <a:schemeClr val="lt1"/>
                </a:solidFill>
                <a:latin typeface="Calibri"/>
                <a:ea typeface="Calibri"/>
                <a:cs typeface="Calibri"/>
                <a:sym typeface="Calibri"/>
              </a:rPr>
              <a:t>ΣΤΟΧΟΙ ΤΟΥ PROJECT</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55"/>
        <p:cNvGrpSpPr/>
        <p:nvPr/>
      </p:nvGrpSpPr>
      <p:grpSpPr>
        <a:xfrm>
          <a:off x="0" y="0"/>
          <a:ext cx="0" cy="0"/>
          <a:chOff x="0" y="0"/>
          <a:chExt cx="0" cy="0"/>
        </a:xfrm>
      </p:grpSpPr>
      <p:sp>
        <p:nvSpPr>
          <p:cNvPr id="156" name="Google Shape;156;p10"/>
          <p:cNvSpPr txBox="1">
            <a:spLocks noGrp="1"/>
          </p:cNvSpPr>
          <p:nvPr>
            <p:ph type="ftr" idx="4294967295"/>
          </p:nvPr>
        </p:nvSpPr>
        <p:spPr>
          <a:xfrm>
            <a:off x="4038600" y="651539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nl-BE">
                <a:solidFill>
                  <a:schemeClr val="lt1"/>
                </a:solidFill>
              </a:rPr>
              <a:t>Reflect project 2019 - 2022</a:t>
            </a:r>
            <a:endParaRPr/>
          </a:p>
        </p:txBody>
      </p:sp>
      <p:pic>
        <p:nvPicPr>
          <p:cNvPr id="157" name="Google Shape;157;p10"/>
          <p:cNvPicPr preferRelativeResize="0"/>
          <p:nvPr/>
        </p:nvPicPr>
        <p:blipFill>
          <a:blip r:embed="rId3">
            <a:alphaModFix/>
          </a:blip>
          <a:stretch>
            <a:fillRect/>
          </a:stretch>
        </p:blipFill>
        <p:spPr>
          <a:xfrm>
            <a:off x="1524000" y="0"/>
            <a:ext cx="9144002" cy="6858002"/>
          </a:xfrm>
          <a:prstGeom prst="rect">
            <a:avLst/>
          </a:prstGeom>
          <a:noFill/>
          <a:ln>
            <a:noFill/>
          </a:ln>
        </p:spPr>
      </p:pic>
    </p:spTree>
  </p:cSld>
  <p:clrMapOvr>
    <a:masterClrMapping/>
  </p:clrMapOvr>
</p:sld>
</file>

<file path=ppt/theme/theme1.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2964</Words>
  <Application>Microsoft Office PowerPoint</Application>
  <PresentationFormat>Ευρεία οθόνη</PresentationFormat>
  <Paragraphs>524</Paragraphs>
  <Slides>56</Slides>
  <Notes>56</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2</vt:i4>
      </vt:variant>
      <vt:variant>
        <vt:lpstr>Τίτλοι διαφανειών</vt:lpstr>
      </vt:variant>
      <vt:variant>
        <vt:i4>56</vt:i4>
      </vt:variant>
    </vt:vector>
  </HeadingPairs>
  <TitlesOfParts>
    <vt:vector size="60" baseType="lpstr">
      <vt:lpstr>Arial</vt:lpstr>
      <vt:lpstr>Calibri</vt:lpstr>
      <vt:lpstr>Kantoorthema</vt:lpstr>
      <vt:lpstr>Kantoorthema</vt:lpstr>
      <vt:lpstr>Παρουσίαση του PowerPoint</vt:lpstr>
      <vt:lpstr>Οι φορείς του προγράμματος</vt:lpstr>
      <vt:lpstr>1η Συνεδρία</vt:lpstr>
      <vt:lpstr>Overview project application REFLECT BACKGROUND </vt:lpstr>
      <vt:lpstr>Παρουσίαση του PowerPoint</vt:lpstr>
      <vt:lpstr>TRAINING SEL and EF (+SELF) </vt:lpstr>
      <vt:lpstr>Παρουσίαση του PowerPoint</vt:lpstr>
      <vt:lpstr> AIM REFLECT  </vt:lpstr>
      <vt:lpstr>Παρουσίαση του PowerPoint</vt:lpstr>
      <vt:lpstr>Reflect: 5 outputs</vt:lpstr>
      <vt:lpstr>Παρουσίαση του PowerPoint</vt:lpstr>
      <vt:lpstr>Παρουσίαση του PowerPoint</vt:lpstr>
      <vt:lpstr>Structure of the course</vt:lpstr>
      <vt:lpstr>Παρουσίαση του PowerPoint</vt:lpstr>
      <vt:lpstr>Θεματολογία σεμιναρίου</vt:lpstr>
      <vt:lpstr>ενσυναίσθηση</vt:lpstr>
      <vt:lpstr>Ομαδική Συμφωνία-Συμβόλαιο της ομάδας</vt:lpstr>
      <vt:lpstr>Κοινωνικο-συναισθηματική Μάθηση</vt:lpstr>
      <vt:lpstr>Η SEL γίνεται όλο και περισσότερο δημοφιλής στον πλανήτη...</vt:lpstr>
      <vt:lpstr>Πλεονεκτήματα        της  SEL</vt:lpstr>
      <vt:lpstr>Ορισμός της SEL</vt:lpstr>
      <vt:lpstr>Κατηγορίες κοινωνικών και συναισθηματικών δεξιοτήτων (CASEL)</vt:lpstr>
      <vt:lpstr>Για την εφαρμογή της SEL σκεφτείτε πως να...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Δεξιότητες Αυτορρύθμισης στα πλαίσια της SEL   </vt:lpstr>
      <vt:lpstr>Συναισθηματικές δεξιότητες       </vt:lpstr>
      <vt:lpstr>Κοινωνικές Δεξιότητες </vt:lpstr>
      <vt:lpstr>Δεξιότητες σχέσεων</vt:lpstr>
      <vt:lpstr>Υπεύθυνη λήψη αποφάσεων</vt:lpstr>
      <vt:lpstr>Εκτελεστικές Λειτουργίες </vt:lpstr>
      <vt:lpstr>Εκτελεστικές Λειτουργίες (EF)</vt:lpstr>
      <vt:lpstr>Harvard University</vt:lpstr>
      <vt:lpstr>Προϋποθέσεις EF</vt:lpstr>
      <vt:lpstr>Βασικές ικανότητες EF (low-order=χαμηλής τάξης)</vt:lpstr>
      <vt:lpstr>High-order EF (=υψηλής τάξης)</vt:lpstr>
      <vt:lpstr>SEL and EF = SELF</vt:lpstr>
      <vt:lpstr>Σύνδεση με τη δομή των συνεδριών</vt:lpstr>
      <vt:lpstr>Make My Day… </vt:lpstr>
      <vt:lpstr>Παρουσίαση του PowerPoint</vt:lpstr>
      <vt:lpstr>Make My Day Φτιάξε μου τη μέρα</vt:lpstr>
      <vt:lpstr>Τι φτιάχνει τη μέρα μου;</vt:lpstr>
      <vt:lpstr>Παρουσίαση του PowerPoint</vt:lpstr>
      <vt:lpstr>Οπτική παιδιού: Γιατί είναι τόσο σημαντική για εμάς;</vt:lpstr>
      <vt:lpstr>Η άποψη  των νέων</vt:lpstr>
      <vt:lpstr>“Make My Day”</vt:lpstr>
      <vt:lpstr>Ημερολόγιο ενός μαθητή </vt:lpstr>
      <vt:lpstr>Ημερολόγιο Make My Day </vt:lpstr>
      <vt:lpstr>Ημερολόγιο Make My Day (παράδειγμα) </vt:lpstr>
      <vt:lpstr>Υλοποίηση-Εφαρμογή ασκήσεων στην τάξη</vt:lpstr>
      <vt:lpstr>Make My Day  coaching</vt:lpstr>
      <vt:lpstr>Make My Day  SEL/EF coaching approach</vt:lpstr>
      <vt:lpstr>Πριν φύγετε…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Benedikte Timbremont</dc:creator>
  <cp:lastModifiedBy>Χαροκοπάκη Αργυρώ</cp:lastModifiedBy>
  <cp:revision>1</cp:revision>
  <dcterms:created xsi:type="dcterms:W3CDTF">2021-02-02T17:51:47Z</dcterms:created>
  <dcterms:modified xsi:type="dcterms:W3CDTF">2022-07-21T09:17:04Z</dcterms:modified>
</cp:coreProperties>
</file>