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12192000" cy="6858000"/>
  <p:notesSz cx="6858000" cy="9144000"/>
  <p:embeddedFontLst>
    <p:embeddedFont>
      <p:font typeface="Gill Sans" panose="020B0604020202020204" charset="0"/>
      <p:regular r:id="rId43"/>
      <p:bold r:id="rId44"/>
    </p:embeddedFont>
    <p:embeddedFont>
      <p:font typeface="Robot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mbria" panose="02040503050406030204"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7uipeTFe9xRSjX36OMATrmQrt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856B9-7AE8-490C-80FF-09E63ADE8EFF}">
  <a:tblStyle styleId="{9D0856B9-7AE8-490C-80FF-09E63ADE8EF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ca97cfcf9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ca97cfcf9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ca97cfcf9f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ca97cfcf9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ca97cfcf9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gca97cfcf9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t>
            </a:r>
            <a:endParaRPr/>
          </a:p>
        </p:txBody>
      </p:sp>
      <p:sp>
        <p:nvSpPr>
          <p:cNvPr id="308" name="Google Shape;30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a:p>
            <a:pPr marL="0" lvl="0" indent="0" algn="l" rtl="0">
              <a:spcBef>
                <a:spcPts val="0"/>
              </a:spcBef>
              <a:spcAft>
                <a:spcPts val="0"/>
              </a:spcAft>
              <a:buNone/>
            </a:pPr>
            <a:r>
              <a:rPr lang="en-US" b="0"/>
              <a:t>Το Misschien είναι de dia nu teladen met tekst en moet het korter?</a:t>
            </a:r>
            <a:endParaRPr/>
          </a:p>
          <a:p>
            <a:pPr marL="0" lvl="0" indent="0" algn="l" rtl="0">
              <a:spcBef>
                <a:spcPts val="0"/>
              </a:spcBef>
              <a:spcAft>
                <a:spcPts val="0"/>
              </a:spcAft>
              <a:buNone/>
            </a:pPr>
            <a:endParaRPr b="0"/>
          </a:p>
        </p:txBody>
      </p:sp>
      <p:sp>
        <p:nvSpPr>
          <p:cNvPr id="316" name="Google Shape;31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Calibri"/>
              <a:buNone/>
            </a:pPr>
            <a:endParaRPr/>
          </a:p>
          <a:p>
            <a:pPr marL="171450" lvl="0" indent="-95250" algn="l" rtl="0">
              <a:spcBef>
                <a:spcPts val="0"/>
              </a:spcBef>
              <a:spcAft>
                <a:spcPts val="0"/>
              </a:spcAft>
              <a:buClr>
                <a:schemeClr val="dk1"/>
              </a:buClr>
              <a:buSzPts val="1200"/>
              <a:buFont typeface="Calibri"/>
              <a:buNone/>
            </a:pPr>
            <a:endParaRPr/>
          </a:p>
        </p:txBody>
      </p:sp>
      <p:sp>
        <p:nvSpPr>
          <p:cNvPr id="324" name="Google Shape;32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c9e19e7df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c9e19e7d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ca202ff6e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gca202ff6e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ca202ff6e2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ca202ff6e2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5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5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94"/>
        <p:cNvGrpSpPr/>
        <p:nvPr/>
      </p:nvGrpSpPr>
      <p:grpSpPr>
        <a:xfrm>
          <a:off x="0" y="0"/>
          <a:ext cx="0" cy="0"/>
          <a:chOff x="0" y="0"/>
          <a:chExt cx="0" cy="0"/>
        </a:xfrm>
      </p:grpSpPr>
      <p:sp>
        <p:nvSpPr>
          <p:cNvPr id="95" name="Google Shape;95;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98"/>
        <p:cNvGrpSpPr/>
        <p:nvPr/>
      </p:nvGrpSpPr>
      <p:grpSpPr>
        <a:xfrm>
          <a:off x="0" y="0"/>
          <a:ext cx="0" cy="0"/>
          <a:chOff x="0" y="0"/>
          <a:chExt cx="0" cy="0"/>
        </a:xfrm>
      </p:grpSpPr>
      <p:sp>
        <p:nvSpPr>
          <p:cNvPr id="99" name="Google Shape;99;p4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1" name="Google Shape;10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02"/>
        <p:cNvGrpSpPr/>
        <p:nvPr/>
      </p:nvGrpSpPr>
      <p:grpSpPr>
        <a:xfrm>
          <a:off x="0" y="0"/>
          <a:ext cx="0" cy="0"/>
          <a:chOff x="0" y="0"/>
          <a:chExt cx="0" cy="0"/>
        </a:xfrm>
      </p:grpSpPr>
      <p:sp>
        <p:nvSpPr>
          <p:cNvPr id="103" name="Google Shape;103;p5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5" name="Google Shape;105;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06"/>
        <p:cNvGrpSpPr/>
        <p:nvPr/>
      </p:nvGrpSpPr>
      <p:grpSpPr>
        <a:xfrm>
          <a:off x="0" y="0"/>
          <a:ext cx="0" cy="0"/>
          <a:chOff x="0" y="0"/>
          <a:chExt cx="0" cy="0"/>
        </a:xfrm>
      </p:grpSpPr>
      <p:sp>
        <p:nvSpPr>
          <p:cNvPr id="107" name="Google Shape;107;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11"/>
        <p:cNvGrpSpPr/>
        <p:nvPr/>
      </p:nvGrpSpPr>
      <p:grpSpPr>
        <a:xfrm>
          <a:off x="0" y="0"/>
          <a:ext cx="0" cy="0"/>
          <a:chOff x="0" y="0"/>
          <a:chExt cx="0" cy="0"/>
        </a:xfrm>
      </p:grpSpPr>
      <p:sp>
        <p:nvSpPr>
          <p:cNvPr id="112" name="Google Shape;112;p5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4" name="Google Shape;114;p5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8"/>
        <p:cNvGrpSpPr/>
        <p:nvPr/>
      </p:nvGrpSpPr>
      <p:grpSpPr>
        <a:xfrm>
          <a:off x="0" y="0"/>
          <a:ext cx="0" cy="0"/>
          <a:chOff x="0" y="0"/>
          <a:chExt cx="0" cy="0"/>
        </a:xfrm>
      </p:grpSpPr>
      <p:sp>
        <p:nvSpPr>
          <p:cNvPr id="119" name="Google Shape;119;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22"/>
        <p:cNvGrpSpPr/>
        <p:nvPr/>
      </p:nvGrpSpPr>
      <p:grpSpPr>
        <a:xfrm>
          <a:off x="0" y="0"/>
          <a:ext cx="0" cy="0"/>
          <a:chOff x="0" y="0"/>
          <a:chExt cx="0" cy="0"/>
        </a:xfrm>
      </p:grpSpPr>
      <p:sp>
        <p:nvSpPr>
          <p:cNvPr id="123" name="Google Shape;123;p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6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6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26"/>
        <p:cNvGrpSpPr/>
        <p:nvPr/>
      </p:nvGrpSpPr>
      <p:grpSpPr>
        <a:xfrm>
          <a:off x="0" y="0"/>
          <a:ext cx="0" cy="0"/>
          <a:chOff x="0" y="0"/>
          <a:chExt cx="0" cy="0"/>
        </a:xfrm>
      </p:grpSpPr>
      <p:sp>
        <p:nvSpPr>
          <p:cNvPr id="127" name="Google Shape;127;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6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9" name="Google Shape;129;p6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0"/>
        <p:cNvGrpSpPr/>
        <p:nvPr/>
      </p:nvGrpSpPr>
      <p:grpSpPr>
        <a:xfrm>
          <a:off x="0" y="0"/>
          <a:ext cx="0" cy="0"/>
          <a:chOff x="0" y="0"/>
          <a:chExt cx="0" cy="0"/>
        </a:xfrm>
      </p:grpSpPr>
      <p:sp>
        <p:nvSpPr>
          <p:cNvPr id="131" name="Google Shape;131;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3"/>
        <p:cNvGrpSpPr/>
        <p:nvPr/>
      </p:nvGrpSpPr>
      <p:grpSpPr>
        <a:xfrm>
          <a:off x="0" y="0"/>
          <a:ext cx="0" cy="0"/>
          <a:chOff x="0" y="0"/>
          <a:chExt cx="0" cy="0"/>
        </a:xfrm>
      </p:grpSpPr>
      <p:sp>
        <p:nvSpPr>
          <p:cNvPr id="134" name="Google Shape;134;p6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6"/>
        <p:cNvGrpSpPr/>
        <p:nvPr/>
      </p:nvGrpSpPr>
      <p:grpSpPr>
        <a:xfrm>
          <a:off x="0" y="0"/>
          <a:ext cx="0" cy="0"/>
          <a:chOff x="0" y="0"/>
          <a:chExt cx="0" cy="0"/>
        </a:xfrm>
      </p:grpSpPr>
      <p:sp>
        <p:nvSpPr>
          <p:cNvPr id="137" name="Google Shape;137;p6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8" name="Google Shape;138;p6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39" name="Google Shape;139;p6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0"/>
        <p:cNvGrpSpPr/>
        <p:nvPr/>
      </p:nvGrpSpPr>
      <p:grpSpPr>
        <a:xfrm>
          <a:off x="0" y="0"/>
          <a:ext cx="0" cy="0"/>
          <a:chOff x="0" y="0"/>
          <a:chExt cx="0" cy="0"/>
        </a:xfrm>
      </p:grpSpPr>
      <p:sp>
        <p:nvSpPr>
          <p:cNvPr id="141" name="Google Shape;141;p6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2" name="Google Shape;142;p6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2133"/>
              </a:spcBef>
              <a:spcAft>
                <a:spcPts val="0"/>
              </a:spcAft>
              <a:buClr>
                <a:schemeClr val="dk1"/>
              </a:buClr>
              <a:buSzPts val="1200"/>
              <a:buChar char="○"/>
              <a:defRPr sz="1600"/>
            </a:lvl2pPr>
            <a:lvl3pPr marL="1371600" lvl="2" indent="-304800" algn="l">
              <a:lnSpc>
                <a:spcPct val="90000"/>
              </a:lnSpc>
              <a:spcBef>
                <a:spcPts val="2133"/>
              </a:spcBef>
              <a:spcAft>
                <a:spcPts val="0"/>
              </a:spcAft>
              <a:buClr>
                <a:schemeClr val="dk1"/>
              </a:buClr>
              <a:buSzPts val="1200"/>
              <a:buChar char="■"/>
              <a:defRPr sz="1600"/>
            </a:lvl3pPr>
            <a:lvl4pPr marL="1828800" lvl="3" indent="-304800" algn="l">
              <a:lnSpc>
                <a:spcPct val="90000"/>
              </a:lnSpc>
              <a:spcBef>
                <a:spcPts val="2133"/>
              </a:spcBef>
              <a:spcAft>
                <a:spcPts val="0"/>
              </a:spcAft>
              <a:buClr>
                <a:schemeClr val="dk1"/>
              </a:buClr>
              <a:buSzPts val="1200"/>
              <a:buChar char="●"/>
              <a:defRPr sz="1600"/>
            </a:lvl4pPr>
            <a:lvl5pPr marL="2286000" lvl="4" indent="-304800" algn="l">
              <a:lnSpc>
                <a:spcPct val="90000"/>
              </a:lnSpc>
              <a:spcBef>
                <a:spcPts val="2133"/>
              </a:spcBef>
              <a:spcAft>
                <a:spcPts val="0"/>
              </a:spcAft>
              <a:buClr>
                <a:schemeClr val="dk1"/>
              </a:buClr>
              <a:buSzPts val="1200"/>
              <a:buChar char="○"/>
              <a:defRPr sz="1600"/>
            </a:lvl5pPr>
            <a:lvl6pPr marL="2743200" lvl="5" indent="-304800" algn="l">
              <a:lnSpc>
                <a:spcPct val="90000"/>
              </a:lnSpc>
              <a:spcBef>
                <a:spcPts val="2133"/>
              </a:spcBef>
              <a:spcAft>
                <a:spcPts val="0"/>
              </a:spcAft>
              <a:buClr>
                <a:schemeClr val="dk1"/>
              </a:buClr>
              <a:buSzPts val="1200"/>
              <a:buChar char="■"/>
              <a:defRPr sz="1600"/>
            </a:lvl6pPr>
            <a:lvl7pPr marL="3200400" lvl="6" indent="-304800" algn="l">
              <a:lnSpc>
                <a:spcPct val="90000"/>
              </a:lnSpc>
              <a:spcBef>
                <a:spcPts val="2133"/>
              </a:spcBef>
              <a:spcAft>
                <a:spcPts val="0"/>
              </a:spcAft>
              <a:buClr>
                <a:schemeClr val="dk1"/>
              </a:buClr>
              <a:buSzPts val="1200"/>
              <a:buChar char="●"/>
              <a:defRPr sz="1600"/>
            </a:lvl7pPr>
            <a:lvl8pPr marL="3657600" lvl="7" indent="-304800" algn="l">
              <a:lnSpc>
                <a:spcPct val="90000"/>
              </a:lnSpc>
              <a:spcBef>
                <a:spcPts val="2133"/>
              </a:spcBef>
              <a:spcAft>
                <a:spcPts val="0"/>
              </a:spcAft>
              <a:buClr>
                <a:schemeClr val="dk1"/>
              </a:buClr>
              <a:buSzPts val="1200"/>
              <a:buChar char="○"/>
              <a:defRPr sz="1600"/>
            </a:lvl8pPr>
            <a:lvl9pPr marL="4114800" lvl="8" indent="-304800" algn="l">
              <a:lnSpc>
                <a:spcPct val="90000"/>
              </a:lnSpc>
              <a:spcBef>
                <a:spcPts val="2133"/>
              </a:spcBef>
              <a:spcAft>
                <a:spcPts val="2133"/>
              </a:spcAft>
              <a:buClr>
                <a:schemeClr val="dk1"/>
              </a:buClr>
              <a:buSzPts val="1200"/>
              <a:buChar char="■"/>
              <a:defRPr sz="1600"/>
            </a:lvl9pPr>
          </a:lstStyle>
          <a:p>
            <a:endParaRPr/>
          </a:p>
        </p:txBody>
      </p:sp>
      <p:sp>
        <p:nvSpPr>
          <p:cNvPr id="143" name="Google Shape;143;p6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chemeClr val="dk1"/>
              </a:buClr>
              <a:buSzPts val="1400"/>
              <a:buChar char="●"/>
              <a:defRPr sz="1867"/>
            </a:lvl1pPr>
            <a:lvl2pPr marL="914400" lvl="1" indent="-304800" algn="l">
              <a:lnSpc>
                <a:spcPct val="90000"/>
              </a:lnSpc>
              <a:spcBef>
                <a:spcPts val="2133"/>
              </a:spcBef>
              <a:spcAft>
                <a:spcPts val="0"/>
              </a:spcAft>
              <a:buClr>
                <a:schemeClr val="dk1"/>
              </a:buClr>
              <a:buSzPts val="1200"/>
              <a:buChar char="○"/>
              <a:defRPr sz="1600"/>
            </a:lvl2pPr>
            <a:lvl3pPr marL="1371600" lvl="2" indent="-304800" algn="l">
              <a:lnSpc>
                <a:spcPct val="90000"/>
              </a:lnSpc>
              <a:spcBef>
                <a:spcPts val="2133"/>
              </a:spcBef>
              <a:spcAft>
                <a:spcPts val="0"/>
              </a:spcAft>
              <a:buClr>
                <a:schemeClr val="dk1"/>
              </a:buClr>
              <a:buSzPts val="1200"/>
              <a:buChar char="■"/>
              <a:defRPr sz="1600"/>
            </a:lvl3pPr>
            <a:lvl4pPr marL="1828800" lvl="3" indent="-304800" algn="l">
              <a:lnSpc>
                <a:spcPct val="90000"/>
              </a:lnSpc>
              <a:spcBef>
                <a:spcPts val="2133"/>
              </a:spcBef>
              <a:spcAft>
                <a:spcPts val="0"/>
              </a:spcAft>
              <a:buClr>
                <a:schemeClr val="dk1"/>
              </a:buClr>
              <a:buSzPts val="1200"/>
              <a:buChar char="●"/>
              <a:defRPr sz="1600"/>
            </a:lvl4pPr>
            <a:lvl5pPr marL="2286000" lvl="4" indent="-304800" algn="l">
              <a:lnSpc>
                <a:spcPct val="90000"/>
              </a:lnSpc>
              <a:spcBef>
                <a:spcPts val="2133"/>
              </a:spcBef>
              <a:spcAft>
                <a:spcPts val="0"/>
              </a:spcAft>
              <a:buClr>
                <a:schemeClr val="dk1"/>
              </a:buClr>
              <a:buSzPts val="1200"/>
              <a:buChar char="○"/>
              <a:defRPr sz="1600"/>
            </a:lvl5pPr>
            <a:lvl6pPr marL="2743200" lvl="5" indent="-304800" algn="l">
              <a:lnSpc>
                <a:spcPct val="90000"/>
              </a:lnSpc>
              <a:spcBef>
                <a:spcPts val="2133"/>
              </a:spcBef>
              <a:spcAft>
                <a:spcPts val="0"/>
              </a:spcAft>
              <a:buClr>
                <a:schemeClr val="dk1"/>
              </a:buClr>
              <a:buSzPts val="1200"/>
              <a:buChar char="■"/>
              <a:defRPr sz="1600"/>
            </a:lvl6pPr>
            <a:lvl7pPr marL="3200400" lvl="6" indent="-304800" algn="l">
              <a:lnSpc>
                <a:spcPct val="90000"/>
              </a:lnSpc>
              <a:spcBef>
                <a:spcPts val="2133"/>
              </a:spcBef>
              <a:spcAft>
                <a:spcPts val="0"/>
              </a:spcAft>
              <a:buClr>
                <a:schemeClr val="dk1"/>
              </a:buClr>
              <a:buSzPts val="1200"/>
              <a:buChar char="●"/>
              <a:defRPr sz="1600"/>
            </a:lvl7pPr>
            <a:lvl8pPr marL="3657600" lvl="7" indent="-304800" algn="l">
              <a:lnSpc>
                <a:spcPct val="90000"/>
              </a:lnSpc>
              <a:spcBef>
                <a:spcPts val="2133"/>
              </a:spcBef>
              <a:spcAft>
                <a:spcPts val="0"/>
              </a:spcAft>
              <a:buClr>
                <a:schemeClr val="dk1"/>
              </a:buClr>
              <a:buSzPts val="1200"/>
              <a:buChar char="○"/>
              <a:defRPr sz="1600"/>
            </a:lvl8pPr>
            <a:lvl9pPr marL="4114800" lvl="8" indent="-304800" algn="l">
              <a:lnSpc>
                <a:spcPct val="90000"/>
              </a:lnSpc>
              <a:spcBef>
                <a:spcPts val="2133"/>
              </a:spcBef>
              <a:spcAft>
                <a:spcPts val="2133"/>
              </a:spcAft>
              <a:buClr>
                <a:schemeClr val="dk1"/>
              </a:buClr>
              <a:buSzPts val="1200"/>
              <a:buChar char="■"/>
              <a:defRPr sz="1600"/>
            </a:lvl9pPr>
          </a:lstStyle>
          <a:p>
            <a:endParaRPr/>
          </a:p>
        </p:txBody>
      </p:sp>
      <p:sp>
        <p:nvSpPr>
          <p:cNvPr id="144" name="Google Shape;144;p6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0" marR="0" lvl="1"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0" marR="0" lvl="2"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0" marR="0" lvl="3"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0" marR="0" lvl="4"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0" marR="0" lvl="5"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0" marR="0" lvl="6"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0" marR="0" lvl="7"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0" marR="0" lvl="8" indent="0" algn="l" rtl="0">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4" name="Google Shape;34;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5" name="Google Shape;3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38"/>
        <p:cNvGrpSpPr/>
        <p:nvPr/>
      </p:nvGrpSpPr>
      <p:grpSpPr>
        <a:xfrm>
          <a:off x="0" y="0"/>
          <a:ext cx="0" cy="0"/>
          <a:chOff x="0" y="0"/>
          <a:chExt cx="0" cy="0"/>
        </a:xfrm>
      </p:grpSpPr>
      <p:sp>
        <p:nvSpPr>
          <p:cNvPr id="39" name="Google Shape;3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5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5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5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5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90" name="Google Shape;90;p45"/>
          <p:cNvPicPr preferRelativeResize="0"/>
          <p:nvPr/>
        </p:nvPicPr>
        <p:blipFill rotWithShape="1">
          <a:blip r:embed="rId15">
            <a:alphaModFix/>
          </a:blip>
          <a:srcRect l="-55" t="7899" r="23058" b="6781"/>
          <a:stretch/>
        </p:blipFill>
        <p:spPr>
          <a:xfrm>
            <a:off x="9155963" y="6268912"/>
            <a:ext cx="2376000" cy="540000"/>
          </a:xfrm>
          <a:prstGeom prst="rect">
            <a:avLst/>
          </a:prstGeom>
          <a:noFill/>
          <a:ln>
            <a:noFill/>
          </a:ln>
        </p:spPr>
      </p:pic>
      <p:pic>
        <p:nvPicPr>
          <p:cNvPr id="91" name="Google Shape;91;p45"/>
          <p:cNvPicPr preferRelativeResize="0"/>
          <p:nvPr/>
        </p:nvPicPr>
        <p:blipFill rotWithShape="1">
          <a:blip r:embed="rId16">
            <a:alphaModFix/>
          </a:blip>
          <a:srcRect/>
          <a:stretch/>
        </p:blipFill>
        <p:spPr>
          <a:xfrm>
            <a:off x="655320" y="6080801"/>
            <a:ext cx="835855" cy="777199"/>
          </a:xfrm>
          <a:prstGeom prst="rect">
            <a:avLst/>
          </a:prstGeom>
          <a:noFill/>
          <a:ln>
            <a:noFill/>
          </a:ln>
        </p:spPr>
      </p:pic>
      <p:sp>
        <p:nvSpPr>
          <p:cNvPr id="92" name="Google Shape;9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E_6PskE3zfQ"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jamboard.google.com/d/1RKC3dEGiwHSuHOz3oLW9ls6VJ7uI-CeRWMNx3EdYLgg/viewer?f=0"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subTitle" idx="1"/>
          </p:nvPr>
        </p:nvSpPr>
        <p:spPr>
          <a:xfrm>
            <a:off x="5918533" y="2081249"/>
            <a:ext cx="5711400" cy="18324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90000"/>
              </a:lnSpc>
              <a:spcBef>
                <a:spcPts val="0"/>
              </a:spcBef>
              <a:spcAft>
                <a:spcPts val="0"/>
              </a:spcAft>
              <a:buClr>
                <a:srgbClr val="000000"/>
              </a:buClr>
              <a:buSzPct val="100000"/>
              <a:buNone/>
            </a:pPr>
            <a:r>
              <a:rPr lang="en-US" b="1">
                <a:solidFill>
                  <a:srgbClr val="000000"/>
                </a:solidFill>
              </a:rPr>
              <a:t>Αύξηση </a:t>
            </a:r>
            <a:r>
              <a:rPr lang="en-US" sz="2400"/>
              <a:t>της ευαισθητοποίησης και τόνωση τ</a:t>
            </a:r>
            <a:r>
              <a:rPr lang="en-US"/>
              <a:t>ων </a:t>
            </a:r>
            <a:r>
              <a:rPr lang="en-US" b="1">
                <a:solidFill>
                  <a:srgbClr val="000000"/>
                </a:solidFill>
              </a:rPr>
              <a:t>Εκτελεστικών Λειτουργιών </a:t>
            </a:r>
            <a:r>
              <a:rPr lang="en-US" sz="2400"/>
              <a:t>και της </a:t>
            </a:r>
            <a:r>
              <a:rPr lang="en-US" b="1">
                <a:solidFill>
                  <a:srgbClr val="000000"/>
                </a:solidFill>
              </a:rPr>
              <a:t>Κοινωνικής &amp; </a:t>
            </a:r>
            <a:r>
              <a:rPr lang="en-US" sz="2400" b="1"/>
              <a:t>Συναισθηματικής Μάθησης</a:t>
            </a:r>
            <a:r>
              <a:rPr lang="en-US" sz="2400"/>
              <a:t>, ενσωματώνοντας στρατηγικές </a:t>
            </a:r>
            <a:r>
              <a:rPr lang="en-US" b="1">
                <a:solidFill>
                  <a:srgbClr val="000000"/>
                </a:solidFill>
              </a:rPr>
              <a:t>βασισμένες </a:t>
            </a:r>
            <a:r>
              <a:rPr lang="en-US" sz="2400"/>
              <a:t>σε </a:t>
            </a:r>
            <a:r>
              <a:rPr lang="en-US"/>
              <a:t>τεκμήρια</a:t>
            </a:r>
            <a:r>
              <a:rPr lang="en-US" sz="2400"/>
              <a:t> </a:t>
            </a:r>
            <a:r>
              <a:rPr lang="en-US" b="1">
                <a:solidFill>
                  <a:srgbClr val="000000"/>
                </a:solidFill>
              </a:rPr>
              <a:t>στην </a:t>
            </a:r>
            <a:r>
              <a:rPr lang="en-US" sz="2400"/>
              <a:t>τάξη για να ενδυναμώσουν τους μαθητές, τους </a:t>
            </a:r>
            <a:r>
              <a:rPr lang="en-US" b="1">
                <a:solidFill>
                  <a:srgbClr val="000000"/>
                </a:solidFill>
              </a:rPr>
              <a:t>δασκάλους </a:t>
            </a:r>
            <a:r>
              <a:rPr lang="en-US" sz="2400"/>
              <a:t>και τους γονείς</a:t>
            </a:r>
            <a:r>
              <a:rPr lang="en-US">
                <a:solidFill>
                  <a:srgbClr val="000000"/>
                </a:solidFill>
              </a:rPr>
              <a:t> </a:t>
            </a:r>
            <a:endParaRPr b="1">
              <a:solidFill>
                <a:srgbClr val="000000"/>
              </a:solidFill>
            </a:endParaRPr>
          </a:p>
        </p:txBody>
      </p:sp>
      <p:pic>
        <p:nvPicPr>
          <p:cNvPr id="151" name="Google Shape;151;p1"/>
          <p:cNvPicPr preferRelativeResize="0"/>
          <p:nvPr/>
        </p:nvPicPr>
        <p:blipFill rotWithShape="1">
          <a:blip r:embed="rId3">
            <a:alphaModFix/>
          </a:blip>
          <a:srcRect/>
          <a:stretch/>
        </p:blipFill>
        <p:spPr>
          <a:xfrm>
            <a:off x="352395" y="1246739"/>
            <a:ext cx="4141760" cy="3852504"/>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152" name="Google Shape;152;p1"/>
          <p:cNvPicPr preferRelativeResize="0"/>
          <p:nvPr/>
        </p:nvPicPr>
        <p:blipFill>
          <a:blip r:embed="rId4">
            <a:alphaModFix/>
          </a:blip>
          <a:stretch>
            <a:fillRect/>
          </a:stretch>
        </p:blipFill>
        <p:spPr>
          <a:xfrm>
            <a:off x="890552" y="5304024"/>
            <a:ext cx="3411450" cy="61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a:spLocks noGrp="1"/>
          </p:cNvSpPr>
          <p:nvPr>
            <p:ph type="title"/>
          </p:nvPr>
        </p:nvSpPr>
        <p:spPr>
          <a:xfrm>
            <a:off x="6412091" y="501651"/>
            <a:ext cx="4395340" cy="171625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100"/>
              <a:buFont typeface="Calibri"/>
              <a:buNone/>
            </a:pPr>
            <a:r>
              <a:rPr lang="en-US" sz="3100" b="1">
                <a:solidFill>
                  <a:srgbClr val="980000"/>
                </a:solidFill>
              </a:rPr>
              <a:t>Εστίαση σε εκτελεστικές λειτουργίες και αυτορρύθμιση σε SEL.</a:t>
            </a:r>
            <a:r>
              <a:rPr lang="en-US" sz="3100">
                <a:solidFill>
                  <a:schemeClr val="dk1"/>
                </a:solidFill>
                <a:latin typeface="Calibri"/>
                <a:ea typeface="Calibri"/>
                <a:cs typeface="Calibri"/>
                <a:sym typeface="Calibri"/>
              </a:rPr>
              <a:t>..</a:t>
            </a:r>
            <a:endParaRPr/>
          </a:p>
        </p:txBody>
      </p:sp>
      <p:pic>
        <p:nvPicPr>
          <p:cNvPr id="228" name="Google Shape;228;p11" descr="Free Brain with a magnifying glass"/>
          <p:cNvPicPr preferRelativeResize="0"/>
          <p:nvPr/>
        </p:nvPicPr>
        <p:blipFill rotWithShape="1">
          <a:blip r:embed="rId3">
            <a:alphaModFix/>
          </a:blip>
          <a:srcRect/>
          <a:stretch/>
        </p:blipFill>
        <p:spPr>
          <a:xfrm>
            <a:off x="774607" y="299509"/>
            <a:ext cx="4230696" cy="6258983"/>
          </a:xfrm>
          <a:prstGeom prst="rect">
            <a:avLst/>
          </a:prstGeom>
          <a:noFill/>
          <a:ln>
            <a:noFill/>
          </a:ln>
        </p:spPr>
      </p:pic>
      <p:sp>
        <p:nvSpPr>
          <p:cNvPr id="229" name="Google Shape;229;p11"/>
          <p:cNvSpPr txBox="1">
            <a:spLocks noGrp="1"/>
          </p:cNvSpPr>
          <p:nvPr>
            <p:ph type="body" idx="1"/>
          </p:nvPr>
        </p:nvSpPr>
        <p:spPr>
          <a:xfrm>
            <a:off x="5590413" y="2382500"/>
            <a:ext cx="6038700" cy="4629300"/>
          </a:xfrm>
          <a:prstGeom prst="rect">
            <a:avLst/>
          </a:prstGeom>
          <a:noFill/>
          <a:ln>
            <a:noFill/>
          </a:ln>
        </p:spPr>
        <p:txBody>
          <a:bodyPr spcFirstLastPara="1" wrap="square" lIns="91425" tIns="45700" rIns="91425" bIns="45700" anchor="t" anchorCtr="0">
            <a:normAutofit fontScale="77500" lnSpcReduction="10000"/>
          </a:bodyPr>
          <a:lstStyle/>
          <a:p>
            <a:pPr marL="0" lvl="0" indent="-9525" algn="l" rtl="0">
              <a:lnSpc>
                <a:spcPct val="90000"/>
              </a:lnSpc>
              <a:spcBef>
                <a:spcPts val="0"/>
              </a:spcBef>
              <a:spcAft>
                <a:spcPts val="0"/>
              </a:spcAft>
              <a:buClr>
                <a:schemeClr val="dk1"/>
              </a:buClr>
              <a:buSzPct val="100000"/>
              <a:buFont typeface="Arial"/>
              <a:buChar char="•"/>
            </a:pPr>
            <a:r>
              <a:rPr lang="en-US" sz="2000"/>
              <a:t>Εκτελεστικές λειτουργίες (EF) είναι οι διεργασίες του εγκεφάλου που συμπεριλαμβάνουν την ρύθμιση ,τον έλεγχο της προσοχής ,την αναστολή των παρορμήσεων, την ενημέρωση της μνήμης εργασίας , τον σχεδιασμό και την οργάνωση συμπεριφορών.</a:t>
            </a:r>
            <a:endParaRPr/>
          </a:p>
          <a:p>
            <a:pPr marL="0" lvl="0" indent="-9525" algn="l" rtl="0">
              <a:lnSpc>
                <a:spcPct val="90000"/>
              </a:lnSpc>
              <a:spcBef>
                <a:spcPts val="1000"/>
              </a:spcBef>
              <a:spcAft>
                <a:spcPts val="0"/>
              </a:spcAft>
              <a:buClr>
                <a:schemeClr val="dk1"/>
              </a:buClr>
              <a:buSzPct val="100000"/>
              <a:buFont typeface="Arial"/>
              <a:buChar char="•"/>
            </a:pPr>
            <a:r>
              <a:rPr lang="en-US" sz="2000">
                <a:solidFill>
                  <a:schemeClr val="dk1"/>
                </a:solidFill>
              </a:rPr>
              <a:t>Η ικανότητα της μνήμης εργασίας είναι η μέγιστη χωρητικότητα πληροφοριών που ένα παιδί μπορεί να έχει κατά νου και να «τ</a:t>
            </a:r>
            <a:r>
              <a:rPr lang="en-US" sz="2000"/>
              <a:t>α βγάζει πέρα</a:t>
            </a:r>
            <a:r>
              <a:rPr lang="en-US" sz="2000">
                <a:solidFill>
                  <a:schemeClr val="dk1"/>
                </a:solidFill>
              </a:rPr>
              <a:t> με σκέψεις» ενώ κωδικοποιεί (εισ</a:t>
            </a:r>
            <a:r>
              <a:rPr lang="en-US" sz="2000"/>
              <a:t>ροή</a:t>
            </a:r>
            <a:r>
              <a:rPr lang="en-US" sz="2000">
                <a:solidFill>
                  <a:schemeClr val="dk1"/>
                </a:solidFill>
              </a:rPr>
              <a:t>) και ανακτά (</a:t>
            </a:r>
            <a:r>
              <a:rPr lang="en-US" sz="2000"/>
              <a:t>εκροή</a:t>
            </a:r>
            <a:r>
              <a:rPr lang="en-US" sz="2000">
                <a:solidFill>
                  <a:schemeClr val="dk1"/>
                </a:solidFill>
              </a:rPr>
              <a:t>) γνώση.</a:t>
            </a:r>
            <a:endParaRPr/>
          </a:p>
          <a:p>
            <a:pPr marL="0" lvl="0" indent="-9525" algn="l" rtl="0">
              <a:lnSpc>
                <a:spcPct val="90000"/>
              </a:lnSpc>
              <a:spcBef>
                <a:spcPts val="1000"/>
              </a:spcBef>
              <a:spcAft>
                <a:spcPts val="0"/>
              </a:spcAft>
              <a:buClr>
                <a:schemeClr val="dk1"/>
              </a:buClr>
              <a:buSzPct val="100000"/>
              <a:buFont typeface="Arial"/>
              <a:buChar char="•"/>
            </a:pPr>
            <a:r>
              <a:rPr lang="en-US" sz="2000">
                <a:solidFill>
                  <a:schemeClr val="dk1"/>
                </a:solidFill>
              </a:rPr>
              <a:t>Η αυτορρύθμιση (SR) αφορά τις πραγματικές δεξιότητες του παιδιού να ρυθμίζουν τα συναισθήματά του, τη σκέψη και τη συμπεριφορά στη μάθηση και την κοινωνική αλληλεπίδραση.</a:t>
            </a:r>
            <a:endParaRPr/>
          </a:p>
          <a:p>
            <a:pPr marL="0" lvl="0" indent="-9525" algn="l" rtl="0">
              <a:lnSpc>
                <a:spcPct val="90000"/>
              </a:lnSpc>
              <a:spcBef>
                <a:spcPts val="1000"/>
              </a:spcBef>
              <a:spcAft>
                <a:spcPts val="0"/>
              </a:spcAft>
              <a:buClr>
                <a:schemeClr val="dk1"/>
              </a:buClr>
              <a:buSzPct val="100000"/>
              <a:buFont typeface="Arial"/>
              <a:buChar char="•"/>
            </a:pPr>
            <a:r>
              <a:rPr lang="en-US" sz="2000">
                <a:solidFill>
                  <a:schemeClr val="dk1"/>
                </a:solidFill>
              </a:rPr>
              <a:t>Η σχέση μεταξύ EF και SR μπορεί να θεωρηθεί αμοιβαία </a:t>
            </a:r>
            <a:r>
              <a:rPr lang="en-US" sz="2000"/>
              <a:t>αλληλοεξαρτώμενη</a:t>
            </a:r>
            <a:r>
              <a:rPr lang="en-US" sz="2000">
                <a:solidFill>
                  <a:schemeClr val="dk1"/>
                </a:solidFill>
              </a:rPr>
              <a:t> και σε κάποιο βαθμό αλληλεπικαλυπτόμενη.</a:t>
            </a:r>
            <a:r>
              <a:rPr lang="en-US" sz="2000"/>
              <a:t> Οι</a:t>
            </a:r>
            <a:r>
              <a:rPr lang="en-US" sz="2000">
                <a:solidFill>
                  <a:schemeClr val="dk1"/>
                </a:solidFill>
              </a:rPr>
              <a:t> EF μπορεί να αποτελέσ</a:t>
            </a:r>
            <a:r>
              <a:rPr lang="en-US" sz="2000"/>
              <a:t>ουν</a:t>
            </a:r>
            <a:r>
              <a:rPr lang="en-US" sz="2000">
                <a:solidFill>
                  <a:schemeClr val="dk1"/>
                </a:solidFill>
              </a:rPr>
              <a:t> παράγοντα προώθησης ή αναστολής για την ανάπτυξη δεξιοτήτων αυτορρύθμισης.  Οι δεξιότητες αυτορρύθμισης μπορούν να τονώσουν την ανάπτυξη τ</a:t>
            </a:r>
            <a:r>
              <a:rPr lang="en-US" sz="2000"/>
              <a:t>ων</a:t>
            </a:r>
            <a:r>
              <a:rPr lang="en-US" sz="2000">
                <a:solidFill>
                  <a:schemeClr val="dk1"/>
                </a:solidFill>
              </a:rPr>
              <a:t> EF.</a:t>
            </a:r>
            <a:endParaRPr/>
          </a:p>
          <a:p>
            <a:pPr marL="0" lvl="0" indent="-9525" algn="l" rtl="0">
              <a:lnSpc>
                <a:spcPct val="90000"/>
              </a:lnSpc>
              <a:spcBef>
                <a:spcPts val="1000"/>
              </a:spcBef>
              <a:spcAft>
                <a:spcPts val="0"/>
              </a:spcAft>
              <a:buClr>
                <a:schemeClr val="dk1"/>
              </a:buClr>
              <a:buSzPct val="100000"/>
              <a:buFont typeface="Arial"/>
              <a:buChar char="•"/>
            </a:pPr>
            <a:r>
              <a:rPr lang="en-US" sz="2000">
                <a:solidFill>
                  <a:schemeClr val="dk1"/>
                </a:solidFill>
              </a:rPr>
              <a:t>Η υποστήριξη τ</a:t>
            </a:r>
            <a:r>
              <a:rPr lang="en-US" sz="2000"/>
              <a:t>ων</a:t>
            </a:r>
            <a:r>
              <a:rPr lang="en-US" sz="2000">
                <a:solidFill>
                  <a:schemeClr val="dk1"/>
                </a:solidFill>
              </a:rPr>
              <a:t> EF και της SR σε ένα πλαίσιο μάθησης σχετίζεται με τη σταδιακή απελευθέρωση των ευθυνών, μέσω στήριξης, από τον δάσκαλο στο παιδί.</a:t>
            </a:r>
            <a:endParaRPr/>
          </a:p>
          <a:p>
            <a:pPr marL="457200" lvl="1" indent="-148590" algn="l" rtl="0">
              <a:lnSpc>
                <a:spcPct val="90000"/>
              </a:lnSpc>
              <a:spcBef>
                <a:spcPts val="500"/>
              </a:spcBef>
              <a:spcAft>
                <a:spcPts val="0"/>
              </a:spcAft>
              <a:buClr>
                <a:schemeClr val="dk1"/>
              </a:buClr>
              <a:buSzPct val="100000"/>
              <a:buFont typeface="Arial"/>
              <a:buNone/>
            </a:pPr>
            <a:endParaRPr sz="1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4965425" y="629275"/>
            <a:ext cx="6802500" cy="1286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400" b="1">
                <a:solidFill>
                  <a:srgbClr val="980000"/>
                </a:solidFill>
              </a:rPr>
              <a:t>Αυτορρυθμιζόμενη μάθηση (SRL)</a:t>
            </a:r>
            <a:endParaRPr b="1">
              <a:solidFill>
                <a:srgbClr val="980000"/>
              </a:solidFill>
            </a:endParaRPr>
          </a:p>
        </p:txBody>
      </p:sp>
      <p:sp>
        <p:nvSpPr>
          <p:cNvPr id="235" name="Google Shape;235;p12"/>
          <p:cNvSpPr txBox="1">
            <a:spLocks noGrp="1"/>
          </p:cNvSpPr>
          <p:nvPr>
            <p:ph type="body" idx="1"/>
          </p:nvPr>
        </p:nvSpPr>
        <p:spPr>
          <a:xfrm>
            <a:off x="4965425" y="2019625"/>
            <a:ext cx="6885900" cy="46635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Font typeface="Arial"/>
              <a:buChar char="•"/>
            </a:pPr>
            <a:r>
              <a:rPr lang="en-US" sz="2000"/>
              <a:t>Η αυτορρυθμιζόμενη μάθηση ως έννοια έχει να κάνει με την κατανόηση της αυτορρύθμισης του παιδιού σε ένα πλαίσιο μάθησης.</a:t>
            </a:r>
            <a:endParaRPr/>
          </a:p>
          <a:p>
            <a:pPr marL="0" lvl="0" indent="0" algn="l" rtl="0">
              <a:lnSpc>
                <a:spcPct val="90000"/>
              </a:lnSpc>
              <a:spcBef>
                <a:spcPts val="1000"/>
              </a:spcBef>
              <a:spcAft>
                <a:spcPts val="0"/>
              </a:spcAft>
              <a:buClr>
                <a:schemeClr val="dk1"/>
              </a:buClr>
              <a:buSzPct val="100000"/>
              <a:buFont typeface="Arial"/>
              <a:buChar char="•"/>
            </a:pPr>
            <a:r>
              <a:rPr lang="en-US" sz="2000"/>
              <a:t>Ο «εαυτός» στην αυτορρύθμιση δεν έχει να κάνει με το να κάνεις πράγματα μόνος σου. Η αυτορρύθμιση επεκτείνεται πέρα από την εξατομικευμένη μάθηση, σε συλλογικές μορφές μάθησης.</a:t>
            </a:r>
            <a:endParaRPr/>
          </a:p>
          <a:p>
            <a:pPr marL="0" lvl="0" indent="0" algn="l" rtl="0">
              <a:lnSpc>
                <a:spcPct val="90000"/>
              </a:lnSpc>
              <a:spcBef>
                <a:spcPts val="1000"/>
              </a:spcBef>
              <a:spcAft>
                <a:spcPts val="0"/>
              </a:spcAft>
              <a:buClr>
                <a:schemeClr val="dk1"/>
              </a:buClr>
              <a:buSzPct val="100000"/>
              <a:buFont typeface="Arial"/>
              <a:buChar char="•"/>
            </a:pPr>
            <a:r>
              <a:rPr lang="en-US" sz="2000"/>
              <a:t>Η αυτορρυθμιζόμενη μάθηση (SRL) είναι η διαδικασία της κυκλικής μάθησης, στην οποία τα παιδιά συμμετέχουν όταν είναι στοχοπροσηλωμενα, ενεργά, υπεύθυνα και είναι  εκπαιδευόμενοι σε δεξιότητες.</a:t>
            </a:r>
            <a:endParaRPr/>
          </a:p>
          <a:p>
            <a:pPr marL="0" lvl="0" indent="0" algn="l" rtl="0">
              <a:lnSpc>
                <a:spcPct val="90000"/>
              </a:lnSpc>
              <a:spcBef>
                <a:spcPts val="1000"/>
              </a:spcBef>
              <a:spcAft>
                <a:spcPts val="0"/>
              </a:spcAft>
              <a:buClr>
                <a:schemeClr val="dk1"/>
              </a:buClr>
              <a:buSzPct val="100000"/>
              <a:buFont typeface="Arial"/>
              <a:buChar char="•"/>
            </a:pPr>
            <a:r>
              <a:rPr lang="en-US" sz="2000"/>
              <a:t>Στον πυρήνα της SRL βρίσκεται η κυκλική διαδικασία: Το σχέδιο-Monitor-Evaluate.</a:t>
            </a:r>
            <a:endParaRPr/>
          </a:p>
          <a:p>
            <a:pPr marL="0" lvl="0" indent="0" algn="l" rtl="0">
              <a:lnSpc>
                <a:spcPct val="90000"/>
              </a:lnSpc>
              <a:spcBef>
                <a:spcPts val="1000"/>
              </a:spcBef>
              <a:spcAft>
                <a:spcPts val="0"/>
              </a:spcAft>
              <a:buClr>
                <a:schemeClr val="dk1"/>
              </a:buClr>
              <a:buSzPct val="100000"/>
              <a:buFont typeface="Arial"/>
              <a:buChar char="•"/>
            </a:pPr>
            <a:r>
              <a:rPr lang="en-US" sz="2000"/>
              <a:t>Η SRL απαιτεί προσεκτική παρακολούθηση και στήριξη  από την πλευρά των δασκάλων – τα παιδιά μπορεί να καθυστερήσουν, εσκεμμένα να επιλέξουν να αποδεσμευτούν από τη μάθηση, ή να επιλέξουν στρατηγικές μελέτης και δεξιότητες που δεν διευκολύνουν τη μακροπρόθεσμη μάθηση και αφομοίωση. </a:t>
            </a:r>
            <a:endParaRPr/>
          </a:p>
          <a:p>
            <a:pPr marL="0" lvl="0" indent="0" algn="l" rtl="0">
              <a:lnSpc>
                <a:spcPct val="90000"/>
              </a:lnSpc>
              <a:spcBef>
                <a:spcPts val="1000"/>
              </a:spcBef>
              <a:spcAft>
                <a:spcPts val="0"/>
              </a:spcAft>
              <a:buClr>
                <a:schemeClr val="dk1"/>
              </a:buClr>
              <a:buSzPct val="100000"/>
              <a:buFont typeface="Arial"/>
              <a:buChar char="•"/>
            </a:pPr>
            <a:r>
              <a:rPr lang="en-US" sz="2000"/>
              <a:t>Έτσι, ο συνδυασμός της αυτορρυθμιζόμενης μάθησης με τις ρητές  οδηγίες είναι σημαντικός, ιδιαίτερα για τα παιδιά με χαμηλές ακαδημαϊκές  επιδόσεις, ή/και  εκτελεστικές /αυτορυθμιστικές προκλήσεις.</a:t>
            </a:r>
            <a:endParaRPr/>
          </a:p>
        </p:txBody>
      </p:sp>
      <p:pic>
        <p:nvPicPr>
          <p:cNvPr id="236" name="Google Shape;236;p12" descr="Free Brain with a magnifying glass"/>
          <p:cNvPicPr preferRelativeResize="0"/>
          <p:nvPr/>
        </p:nvPicPr>
        <p:blipFill rotWithShape="1">
          <a:blip r:embed="rId3">
            <a:alphaModFix/>
          </a:blip>
          <a:srcRect/>
          <a:stretch/>
        </p:blipFill>
        <p:spPr>
          <a:xfrm>
            <a:off x="20" y="10"/>
            <a:ext cx="4635571" cy="68579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3"/>
          <p:cNvSpPr txBox="1">
            <a:spLocks noGrp="1"/>
          </p:cNvSpPr>
          <p:nvPr>
            <p:ph type="title"/>
          </p:nvPr>
        </p:nvSpPr>
        <p:spPr>
          <a:xfrm>
            <a:off x="536282" y="0"/>
            <a:ext cx="11119435" cy="128616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4400" b="1">
                <a:solidFill>
                  <a:srgbClr val="980000"/>
                </a:solidFill>
              </a:rPr>
              <a:t>Μαθαίνοντας να είσαι ένας  αυτορυθμιζόμενος μαθητής...</a:t>
            </a:r>
            <a:endParaRPr sz="4400" b="1">
              <a:solidFill>
                <a:srgbClr val="980000"/>
              </a:solidFill>
            </a:endParaRPr>
          </a:p>
        </p:txBody>
      </p:sp>
      <p:sp>
        <p:nvSpPr>
          <p:cNvPr id="242" name="Google Shape;242;p13"/>
          <p:cNvSpPr txBox="1">
            <a:spLocks noGrp="1"/>
          </p:cNvSpPr>
          <p:nvPr>
            <p:ph type="body" idx="1"/>
          </p:nvPr>
        </p:nvSpPr>
        <p:spPr>
          <a:xfrm>
            <a:off x="7466251" y="1286151"/>
            <a:ext cx="4551300" cy="4069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1900"/>
              <a:t>«Αυτορρυθμιζόμενη Μάθηση (SRL) είναι η διαδικασία αυτο-οργάνωσης μέσω της οποίας οι μαθητές μετατρέπουν τις νοητικές και σωματικές τους ικανότητες σε δεξιότητες που σχετίζονται με την εργασία».</a:t>
            </a:r>
            <a:endParaRPr sz="1100"/>
          </a:p>
          <a:p>
            <a:pPr marL="0" lvl="0" indent="0" algn="r" rtl="0">
              <a:lnSpc>
                <a:spcPct val="90000"/>
              </a:lnSpc>
              <a:spcBef>
                <a:spcPts val="1000"/>
              </a:spcBef>
              <a:spcAft>
                <a:spcPts val="0"/>
              </a:spcAft>
              <a:buClr>
                <a:schemeClr val="dk1"/>
              </a:buClr>
              <a:buSzPts val="3200"/>
              <a:buNone/>
            </a:pPr>
            <a:r>
              <a:rPr lang="en-US" sz="2700"/>
              <a:t>	</a:t>
            </a:r>
            <a:r>
              <a:rPr lang="en-US" sz="1500"/>
              <a:t>Zimmermann, 2001</a:t>
            </a:r>
            <a:endParaRPr sz="2700"/>
          </a:p>
        </p:txBody>
      </p:sp>
      <p:grpSp>
        <p:nvGrpSpPr>
          <p:cNvPr id="243" name="Google Shape;243;p13"/>
          <p:cNvGrpSpPr/>
          <p:nvPr/>
        </p:nvGrpSpPr>
        <p:grpSpPr>
          <a:xfrm>
            <a:off x="674165" y="1396085"/>
            <a:ext cx="7314028" cy="5329647"/>
            <a:chOff x="34086" y="-284434"/>
            <a:chExt cx="7314028" cy="5329647"/>
          </a:xfrm>
        </p:grpSpPr>
        <p:sp>
          <p:nvSpPr>
            <p:cNvPr id="244" name="Google Shape;244;p13"/>
            <p:cNvSpPr/>
            <p:nvPr/>
          </p:nvSpPr>
          <p:spPr>
            <a:xfrm>
              <a:off x="1191963" y="-284434"/>
              <a:ext cx="4998275" cy="4998275"/>
            </a:xfrm>
            <a:custGeom>
              <a:avLst/>
              <a:gdLst/>
              <a:ahLst/>
              <a:cxnLst/>
              <a:rect l="l" t="t" r="r" b="b"/>
              <a:pathLst>
                <a:path w="120000" h="120000" extrusionOk="0">
                  <a:moveTo>
                    <a:pt x="92014" y="13659"/>
                  </a:moveTo>
                  <a:lnTo>
                    <a:pt x="92014" y="13659"/>
                  </a:lnTo>
                  <a:cubicBezTo>
                    <a:pt x="116825" y="30800"/>
                    <a:pt x="123734" y="64441"/>
                    <a:pt x="107687" y="89973"/>
                  </a:cubicBezTo>
                  <a:cubicBezTo>
                    <a:pt x="91639" y="115504"/>
                    <a:pt x="58330" y="123867"/>
                    <a:pt x="32125" y="108943"/>
                  </a:cubicBezTo>
                  <a:cubicBezTo>
                    <a:pt x="5921" y="94018"/>
                    <a:pt x="-3879" y="61103"/>
                    <a:pt x="9894" y="34276"/>
                  </a:cubicBezTo>
                  <a:lnTo>
                    <a:pt x="6807" y="32309"/>
                  </a:lnTo>
                  <a:lnTo>
                    <a:pt x="15379" y="31567"/>
                  </a:lnTo>
                  <a:lnTo>
                    <a:pt x="18765" y="39929"/>
                  </a:lnTo>
                  <a:lnTo>
                    <a:pt x="15679" y="37963"/>
                  </a:lnTo>
                  <a:cubicBezTo>
                    <a:pt x="3917" y="61619"/>
                    <a:pt x="12806" y="90342"/>
                    <a:pt x="35874" y="103219"/>
                  </a:cubicBezTo>
                  <a:cubicBezTo>
                    <a:pt x="58942" y="116096"/>
                    <a:pt x="88057" y="108587"/>
                    <a:pt x="102019" y="86160"/>
                  </a:cubicBezTo>
                  <a:cubicBezTo>
                    <a:pt x="115982" y="63732"/>
                    <a:pt x="109870" y="34292"/>
                    <a:pt x="88134" y="19276"/>
                  </a:cubicBezTo>
                  <a:close/>
                </a:path>
              </a:pathLst>
            </a:cu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a:off x="1928456" y="1425"/>
              <a:ext cx="3525289" cy="1762644"/>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txBox="1"/>
            <p:nvPr/>
          </p:nvSpPr>
          <p:spPr>
            <a:xfrm>
              <a:off x="1780996" y="-148644"/>
              <a:ext cx="3820200" cy="206280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2700">
                  <a:latin typeface="Calibri"/>
                  <a:ea typeface="Calibri"/>
                  <a:cs typeface="Calibri"/>
                  <a:sym typeface="Calibri"/>
                </a:rPr>
                <a:t>Οργάνωση</a:t>
              </a:r>
              <a:r>
                <a:rPr lang="en-US" sz="2700" b="0" i="0" u="none" strike="noStrike" cap="none">
                  <a:latin typeface="Calibri"/>
                  <a:ea typeface="Calibri"/>
                  <a:cs typeface="Calibri"/>
                  <a:sym typeface="Calibri"/>
                </a:rPr>
                <a:t>, </a:t>
              </a:r>
              <a:r>
                <a:rPr lang="en-US" sz="2700">
                  <a:latin typeface="Calibri"/>
                  <a:ea typeface="Calibri"/>
                  <a:cs typeface="Calibri"/>
                  <a:sym typeface="Calibri"/>
                </a:rPr>
                <a:t>στοχοθεσία,</a:t>
              </a:r>
              <a:r>
                <a:rPr lang="en-US" sz="2700" b="0" i="0" u="none" strike="noStrike" cap="none">
                  <a:latin typeface="Calibri"/>
                  <a:ea typeface="Calibri"/>
                  <a:cs typeface="Calibri"/>
                  <a:sym typeface="Calibri"/>
                </a:rPr>
                <a:t> </a:t>
              </a:r>
              <a:r>
                <a:rPr lang="en-US" sz="2700">
                  <a:latin typeface="Calibri"/>
                  <a:ea typeface="Calibri"/>
                  <a:cs typeface="Calibri"/>
                  <a:sym typeface="Calibri"/>
                </a:rPr>
                <a:t>περιγραφή στρατηγικών</a:t>
              </a:r>
              <a:r>
                <a:rPr lang="en-US" sz="2700" b="0" i="0" u="none" strike="noStrike" cap="none">
                  <a:latin typeface="Calibri"/>
                  <a:ea typeface="Calibri"/>
                  <a:cs typeface="Calibri"/>
                  <a:sym typeface="Calibri"/>
                </a:rPr>
                <a:t>,</a:t>
              </a:r>
              <a:r>
                <a:rPr lang="en-US" sz="2700">
                  <a:latin typeface="Calibri"/>
                  <a:ea typeface="Calibri"/>
                  <a:cs typeface="Calibri"/>
                  <a:sym typeface="Calibri"/>
                </a:rPr>
                <a:t>κίνητρο</a:t>
              </a:r>
              <a:endParaRPr sz="2700" b="0" i="0" u="none" strike="noStrike" cap="none">
                <a:latin typeface="Calibri"/>
                <a:ea typeface="Calibri"/>
                <a:cs typeface="Calibri"/>
                <a:sym typeface="Calibri"/>
              </a:endParaRPr>
            </a:p>
          </p:txBody>
        </p:sp>
        <p:sp>
          <p:nvSpPr>
            <p:cNvPr id="247" name="Google Shape;247;p13"/>
            <p:cNvSpPr/>
            <p:nvPr/>
          </p:nvSpPr>
          <p:spPr>
            <a:xfrm>
              <a:off x="3822825" y="3282569"/>
              <a:ext cx="3525289" cy="1762644"/>
            </a:xfrm>
            <a:prstGeom prst="roundRect">
              <a:avLst>
                <a:gd name="adj" fmla="val 16667"/>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txBox="1"/>
            <p:nvPr/>
          </p:nvSpPr>
          <p:spPr>
            <a:xfrm>
              <a:off x="3908870" y="3368614"/>
              <a:ext cx="3353199" cy="159055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2600">
                  <a:latin typeface="Calibri"/>
                  <a:ea typeface="Calibri"/>
                  <a:cs typeface="Calibri"/>
                  <a:sym typeface="Calibri"/>
                </a:rPr>
                <a:t>Παρακολούθηση μάθησης και προσαρμογή συμπεριφοράς</a:t>
              </a:r>
              <a:endParaRPr sz="800"/>
            </a:p>
          </p:txBody>
        </p:sp>
        <p:sp>
          <p:nvSpPr>
            <p:cNvPr id="249" name="Google Shape;249;p13"/>
            <p:cNvSpPr/>
            <p:nvPr/>
          </p:nvSpPr>
          <p:spPr>
            <a:xfrm>
              <a:off x="34086" y="3282569"/>
              <a:ext cx="3525289" cy="1762644"/>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txBox="1"/>
            <p:nvPr/>
          </p:nvSpPr>
          <p:spPr>
            <a:xfrm>
              <a:off x="120131" y="3368614"/>
              <a:ext cx="3353199" cy="159055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2500">
                  <a:latin typeface="Calibri"/>
                  <a:ea typeface="Calibri"/>
                  <a:cs typeface="Calibri"/>
                  <a:sym typeface="Calibri"/>
                </a:rPr>
                <a:t>Αυτοαξιολόγηση, προβληματισμός για τα αποτελέσματα και αξιολόγηση στρατηγικών</a:t>
              </a:r>
              <a:endParaRPr sz="2500" b="0" i="0" u="none" strike="noStrike" cap="none">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838200" y="365125"/>
            <a:ext cx="11106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780"/>
              <a:buFont typeface="Calibri"/>
              <a:buNone/>
            </a:pPr>
            <a:r>
              <a:rPr lang="en-US" sz="3680" b="1">
                <a:solidFill>
                  <a:srgbClr val="980000"/>
                </a:solidFill>
              </a:rPr>
              <a:t>Μαθαίνοντας να γίνεσαι αυτορυθμιζόμενος μαθητής – η σύνδεση από την αυτορρύθμιση στην εκπαίδευση</a:t>
            </a:r>
            <a:r>
              <a:rPr lang="en-US" sz="3680"/>
              <a:t>...</a:t>
            </a:r>
            <a:endParaRPr sz="3859"/>
          </a:p>
        </p:txBody>
      </p:sp>
      <p:sp>
        <p:nvSpPr>
          <p:cNvPr id="256" name="Google Shape;256;p14"/>
          <p:cNvSpPr txBox="1">
            <a:spLocks noGrp="1"/>
          </p:cNvSpPr>
          <p:nvPr>
            <p:ph type="body" idx="1"/>
          </p:nvPr>
        </p:nvSpPr>
        <p:spPr>
          <a:xfrm>
            <a:off x="666600" y="1929300"/>
            <a:ext cx="10858800" cy="4928700"/>
          </a:xfrm>
          <a:prstGeom prst="rect">
            <a:avLst/>
          </a:prstGeom>
          <a:noFill/>
          <a:ln>
            <a:noFill/>
          </a:ln>
        </p:spPr>
        <p:txBody>
          <a:bodyPr spcFirstLastPara="1" wrap="square" lIns="91425" tIns="45700" rIns="91425" bIns="45700" anchor="t" anchorCtr="0">
            <a:normAutofit fontScale="25000"/>
          </a:bodyPr>
          <a:lstStyle/>
          <a:p>
            <a:pPr marL="228600" lvl="0" indent="-233362" algn="l" rtl="0">
              <a:lnSpc>
                <a:spcPct val="90000"/>
              </a:lnSpc>
              <a:spcBef>
                <a:spcPts val="0"/>
              </a:spcBef>
              <a:spcAft>
                <a:spcPts val="0"/>
              </a:spcAft>
              <a:buClr>
                <a:schemeClr val="dk1"/>
              </a:buClr>
              <a:buSzPct val="100000"/>
              <a:buChar char="•"/>
            </a:pPr>
            <a:r>
              <a:rPr lang="en-US" sz="6300" b="1"/>
              <a:t>Υποστήριξη του προσανατολισμού εργασίας </a:t>
            </a:r>
            <a:r>
              <a:rPr lang="en-US" sz="6300"/>
              <a:t>— αυτορρυθμιζόμενη μάθηση συμβαίνει όταν τα παιδιά συμμετέχουν σε μια εργασία. Μπορεί να είναι επίσημη σαν μια εργασία που δίνεται από τον δάσκαλο ή ανεπίσημη σε αλληλεπίδραση με τους συνομηλίκους ,π.χ. κατά τη διάρκεια του παιχνιδιού και της κοινωνικής αλληλεπίδρασης.</a:t>
            </a:r>
            <a:endParaRPr sz="6300"/>
          </a:p>
          <a:p>
            <a:pPr marL="228600" lvl="0" indent="-233362" algn="l" rtl="0">
              <a:lnSpc>
                <a:spcPct val="90000"/>
              </a:lnSpc>
              <a:spcBef>
                <a:spcPts val="1000"/>
              </a:spcBef>
              <a:spcAft>
                <a:spcPts val="0"/>
              </a:spcAft>
              <a:buClr>
                <a:schemeClr val="dk1"/>
              </a:buClr>
              <a:buSzPct val="100000"/>
              <a:buChar char="•"/>
            </a:pPr>
            <a:r>
              <a:rPr lang="en-US" sz="6300" b="1"/>
              <a:t>Υποστήριξη της κατανόησης </a:t>
            </a:r>
            <a:r>
              <a:rPr lang="en-US" sz="6300" b="1">
                <a:solidFill>
                  <a:schemeClr val="dk1"/>
                </a:solidFill>
              </a:rPr>
              <a:t>των στόχων </a:t>
            </a:r>
            <a:r>
              <a:rPr lang="en-US" sz="6300">
                <a:solidFill>
                  <a:schemeClr val="dk1"/>
                </a:solidFill>
                <a:latin typeface="Calibri"/>
                <a:ea typeface="Calibri"/>
                <a:cs typeface="Calibri"/>
                <a:sym typeface="Calibri"/>
              </a:rPr>
              <a:t>—</a:t>
            </a:r>
            <a:r>
              <a:rPr lang="en-US" sz="6300"/>
              <a:t>αυτά τα έργα μπορεί να σχετίζονται με επίσημους στόχους στη μάθηση που θέτει πρότυπα για την απόδοση, ή ανεπίσημους στόχους με τους οποίους το παιδί αξιολογεί τον εαυτό του.Πρέπει επίσης να έχουν σημασία για το παιδί, όσον αφορά το νόημα.</a:t>
            </a:r>
            <a:endParaRPr sz="6300"/>
          </a:p>
          <a:p>
            <a:pPr marL="228600" lvl="0" indent="-233362" algn="l" rtl="0">
              <a:lnSpc>
                <a:spcPct val="90000"/>
              </a:lnSpc>
              <a:spcBef>
                <a:spcPts val="1000"/>
              </a:spcBef>
              <a:spcAft>
                <a:spcPts val="0"/>
              </a:spcAft>
              <a:buClr>
                <a:schemeClr val="dk1"/>
              </a:buClr>
              <a:buSzPct val="100000"/>
              <a:buChar char="•"/>
            </a:pPr>
            <a:r>
              <a:rPr lang="en-US" sz="6300" b="1"/>
              <a:t>Υποστήριξη της μεταγνωστικής παρακολούθησης</a:t>
            </a:r>
            <a:r>
              <a:rPr lang="en-US" sz="6300">
                <a:solidFill>
                  <a:schemeClr val="dk1"/>
                </a:solidFill>
                <a:latin typeface="Calibri"/>
                <a:ea typeface="Calibri"/>
                <a:cs typeface="Calibri"/>
                <a:sym typeface="Calibri"/>
              </a:rPr>
              <a:t>—</a:t>
            </a:r>
            <a:r>
              <a:rPr lang="en-US" sz="6300"/>
              <a:t> Οι στόχοι διαδραματίζουν σημαντικό ρόλο στη SRL με την πάροδο του χρόνου, δεδομένου ότι διαμορφώνουν την προσέγγιση των παιδιών στις εργασίες. Ενώ τα παιδιά ασχολούνται με εργασίες παρακολουθούν τις ενέργειές τους, γεγονός που βοηθά το παιδί να τροποποιήσει τις πράξεις του. Συνεπώς, η δραστηριότητα παρακολούθησης είναι εγγενώς μεταγνωστική.</a:t>
            </a:r>
            <a:endParaRPr sz="6300"/>
          </a:p>
          <a:p>
            <a:pPr marL="228600" lvl="0" indent="-233362" algn="l" rtl="0">
              <a:lnSpc>
                <a:spcPct val="90000"/>
              </a:lnSpc>
              <a:spcBef>
                <a:spcPts val="1000"/>
              </a:spcBef>
              <a:spcAft>
                <a:spcPts val="0"/>
              </a:spcAft>
              <a:buClr>
                <a:schemeClr val="dk1"/>
              </a:buClr>
              <a:buSzPct val="100000"/>
              <a:buChar char="•"/>
            </a:pPr>
            <a:r>
              <a:rPr lang="en-US" sz="6300" b="1"/>
              <a:t>Υποστηρίζοντας την ανάπτυξη νέων γνώσεων και στρατηγικών </a:t>
            </a:r>
            <a:r>
              <a:rPr lang="en-US" sz="6300"/>
              <a:t>με την υποστήριξη της μνήμης και της λογικής – Για την αντιμετώπιση νέων καταστάσεων, ο μαθητής πρέπει να ενεργοποιήσει τις προηγούμενες γνώσεις και εμπειρίες, να συγκρίνει και να αιτιολογεί προκειμένου να αναπτύξει και να σχεδιάσει νέες στρατηγικές.</a:t>
            </a:r>
            <a:endParaRPr sz="6300"/>
          </a:p>
          <a:p>
            <a:pPr marL="228600" lvl="0" indent="-233362" algn="l" rtl="0">
              <a:lnSpc>
                <a:spcPct val="90000"/>
              </a:lnSpc>
              <a:spcBef>
                <a:spcPts val="1000"/>
              </a:spcBef>
              <a:spcAft>
                <a:spcPts val="0"/>
              </a:spcAft>
              <a:buClr>
                <a:schemeClr val="dk1"/>
              </a:buClr>
              <a:buSzPct val="100000"/>
              <a:buChar char="•"/>
            </a:pPr>
            <a:r>
              <a:rPr lang="en-US" sz="6300" b="1"/>
              <a:t>Υποστήριξη της ανάπτυξης του οργανισμού </a:t>
            </a:r>
            <a:r>
              <a:rPr lang="en-US" sz="6300">
                <a:solidFill>
                  <a:schemeClr val="dk1"/>
                </a:solidFill>
                <a:latin typeface="Calibri"/>
                <a:ea typeface="Calibri"/>
                <a:cs typeface="Calibri"/>
                <a:sym typeface="Calibri"/>
              </a:rPr>
              <a:t>—</a:t>
            </a:r>
            <a:r>
              <a:rPr lang="en-US" sz="6300"/>
              <a:t>Ο μαθητής πρέπει να αναπτύξει ικανότητα αυτενέργειας και ευαισθητοποίηση – πρέπει να προβληματιστεί, να επιλέξει και να ενεργήσει σχετικά με τις επιλογές. </a:t>
            </a:r>
            <a:endParaRPr sz="6300"/>
          </a:p>
          <a:p>
            <a:pPr marL="228600" lvl="0" indent="-133350" algn="l" rtl="0">
              <a:lnSpc>
                <a:spcPct val="90000"/>
              </a:lnSpc>
              <a:spcBef>
                <a:spcPts val="1000"/>
              </a:spcBef>
              <a:spcAft>
                <a:spcPts val="0"/>
              </a:spcAft>
              <a:buClr>
                <a:schemeClr val="dk1"/>
              </a:buClr>
              <a:buSzPct val="65324"/>
              <a:buNone/>
            </a:pPr>
            <a:endParaRPr sz="2296"/>
          </a:p>
          <a:p>
            <a:pPr marL="0" lvl="0" indent="0" algn="r" rtl="0">
              <a:lnSpc>
                <a:spcPct val="90000"/>
              </a:lnSpc>
              <a:spcBef>
                <a:spcPts val="1000"/>
              </a:spcBef>
              <a:spcAft>
                <a:spcPts val="0"/>
              </a:spcAft>
              <a:buClr>
                <a:schemeClr val="dk1"/>
              </a:buClr>
              <a:buSzPts val="375"/>
              <a:buNone/>
            </a:pPr>
            <a:r>
              <a:rPr lang="en-US" sz="9600"/>
              <a:t>Ζ</a:t>
            </a:r>
            <a:r>
              <a:rPr lang="en-US" sz="8300"/>
              <a:t>immermann, 2010·Winne &amp; Hadwin, 2</a:t>
            </a:r>
            <a:r>
              <a:rPr lang="en-US" sz="8400"/>
              <a:t>010</a:t>
            </a:r>
            <a:endParaRPr sz="8400"/>
          </a:p>
          <a:p>
            <a:pPr marL="228600" lvl="0" indent="-133350" algn="l" rtl="0">
              <a:lnSpc>
                <a:spcPct val="90000"/>
              </a:lnSpc>
              <a:spcBef>
                <a:spcPts val="1000"/>
              </a:spcBef>
              <a:spcAft>
                <a:spcPts val="0"/>
              </a:spcAft>
              <a:buClr>
                <a:schemeClr val="dk1"/>
              </a:buClr>
              <a:buSzPct val="100000"/>
              <a:buNone/>
            </a:pPr>
            <a:endParaRPr sz="1500"/>
          </a:p>
          <a:p>
            <a:pPr marL="228600" lvl="0" indent="-133350" algn="l" rtl="0">
              <a:lnSpc>
                <a:spcPct val="90000"/>
              </a:lnSpc>
              <a:spcBef>
                <a:spcPts val="1000"/>
              </a:spcBef>
              <a:spcAft>
                <a:spcPts val="0"/>
              </a:spcAft>
              <a:buClr>
                <a:schemeClr val="dk1"/>
              </a:buClr>
              <a:buSzPct val="100000"/>
              <a:buNone/>
            </a:pP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5"/>
          <p:cNvSpPr txBox="1">
            <a:spLocks noGrp="1"/>
          </p:cNvSpPr>
          <p:nvPr>
            <p:ph type="title"/>
          </p:nvPr>
        </p:nvSpPr>
        <p:spPr>
          <a:xfrm>
            <a:off x="630936" y="640823"/>
            <a:ext cx="3419856" cy="558314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94529"/>
              <a:buFont typeface="Calibri"/>
              <a:buNone/>
            </a:pPr>
            <a:r>
              <a:rPr lang="en-US" sz="2538">
                <a:solidFill>
                  <a:schemeClr val="dk1"/>
                </a:solidFill>
                <a:latin typeface="Calibri"/>
                <a:ea typeface="Calibri"/>
                <a:cs typeface="Calibri"/>
                <a:sym typeface="Calibri"/>
              </a:rPr>
              <a:t>Μαθαίνοντας να γίν</a:t>
            </a:r>
            <a:r>
              <a:rPr lang="en-US" sz="2538"/>
              <a:t>εσαι </a:t>
            </a:r>
            <a:r>
              <a:rPr lang="en-US" sz="2538">
                <a:solidFill>
                  <a:schemeClr val="dk1"/>
                </a:solidFill>
                <a:latin typeface="Calibri"/>
                <a:ea typeface="Calibri"/>
                <a:cs typeface="Calibri"/>
                <a:sym typeface="Calibri"/>
              </a:rPr>
              <a:t>ένας </a:t>
            </a:r>
            <a:r>
              <a:rPr lang="en-US" sz="2538"/>
              <a:t>αυτορυθμιζόμενος</a:t>
            </a:r>
            <a:r>
              <a:rPr lang="en-US" sz="2538">
                <a:solidFill>
                  <a:schemeClr val="dk1"/>
                </a:solidFill>
                <a:latin typeface="Calibri"/>
                <a:ea typeface="Calibri"/>
                <a:cs typeface="Calibri"/>
                <a:sym typeface="Calibri"/>
              </a:rPr>
              <a:t> μαθητής – ο σύνδεσμος από την αυτορρύθμιση στην εκπαίδευση</a:t>
            </a:r>
            <a:r>
              <a:rPr lang="en-US" sz="2538"/>
              <a:t>…</a:t>
            </a:r>
            <a:endParaRPr sz="2538"/>
          </a:p>
          <a:p>
            <a:pPr marL="0" lvl="0" indent="0" algn="l" rtl="0">
              <a:lnSpc>
                <a:spcPct val="90000"/>
              </a:lnSpc>
              <a:spcBef>
                <a:spcPts val="0"/>
              </a:spcBef>
              <a:spcAft>
                <a:spcPts val="0"/>
              </a:spcAft>
              <a:buClr>
                <a:schemeClr val="dk1"/>
              </a:buClr>
              <a:buSzPct val="90566"/>
              <a:buFont typeface="Calibri"/>
              <a:buNone/>
            </a:pPr>
            <a:endParaRPr sz="2650"/>
          </a:p>
          <a:p>
            <a:pPr marL="0" lvl="0" indent="0" algn="l" rtl="0">
              <a:lnSpc>
                <a:spcPct val="90000"/>
              </a:lnSpc>
              <a:spcBef>
                <a:spcPts val="0"/>
              </a:spcBef>
              <a:spcAft>
                <a:spcPts val="0"/>
              </a:spcAft>
              <a:buClr>
                <a:schemeClr val="dk1"/>
              </a:buClr>
              <a:buSzPct val="128190"/>
              <a:buFont typeface="Calibri"/>
              <a:buNone/>
            </a:pPr>
            <a:r>
              <a:rPr lang="en-US" sz="1872">
                <a:solidFill>
                  <a:schemeClr val="dk1"/>
                </a:solidFill>
                <a:latin typeface="Calibri"/>
                <a:ea typeface="Calibri"/>
                <a:cs typeface="Calibri"/>
                <a:sym typeface="Calibri"/>
              </a:rPr>
              <a:t>(Zimmermann, 2010</a:t>
            </a:r>
            <a:r>
              <a:rPr lang="en-US" sz="1872"/>
              <a:t>;</a:t>
            </a:r>
            <a:r>
              <a:rPr lang="en-US" sz="1872">
                <a:solidFill>
                  <a:schemeClr val="dk1"/>
                </a:solidFill>
                <a:latin typeface="Calibri"/>
                <a:ea typeface="Calibri"/>
                <a:cs typeface="Calibri"/>
                <a:sym typeface="Calibri"/>
              </a:rPr>
              <a:t>Winne &amp; Hadwin, 2010)</a:t>
            </a:r>
            <a:r>
              <a:rPr lang="en-US" sz="2650">
                <a:solidFill>
                  <a:schemeClr val="dk1"/>
                </a:solidFill>
                <a:latin typeface="Calibri"/>
                <a:ea typeface="Calibri"/>
                <a:cs typeface="Calibri"/>
                <a:sym typeface="Calibri"/>
              </a:rPr>
              <a:t/>
            </a:r>
            <a:br>
              <a:rPr lang="en-US" sz="2650">
                <a:solidFill>
                  <a:schemeClr val="dk1"/>
                </a:solidFill>
                <a:latin typeface="Calibri"/>
                <a:ea typeface="Calibri"/>
                <a:cs typeface="Calibri"/>
                <a:sym typeface="Calibri"/>
              </a:rPr>
            </a:br>
            <a:r>
              <a:rPr lang="en-US" sz="2650">
                <a:solidFill>
                  <a:schemeClr val="dk1"/>
                </a:solidFill>
                <a:latin typeface="Calibri"/>
                <a:ea typeface="Calibri"/>
                <a:cs typeface="Calibri"/>
                <a:sym typeface="Calibri"/>
              </a:rPr>
              <a:t/>
            </a:r>
            <a:br>
              <a:rPr lang="en-US" sz="2650">
                <a:solidFill>
                  <a:schemeClr val="dk1"/>
                </a:solidFill>
                <a:latin typeface="Calibri"/>
                <a:ea typeface="Calibri"/>
                <a:cs typeface="Calibri"/>
                <a:sym typeface="Calibri"/>
              </a:rPr>
            </a:br>
            <a:r>
              <a:rPr lang="en-US" sz="2650">
                <a:solidFill>
                  <a:schemeClr val="dk1"/>
                </a:solidFill>
                <a:latin typeface="Calibri"/>
                <a:ea typeface="Calibri"/>
                <a:cs typeface="Calibri"/>
                <a:sym typeface="Calibri"/>
              </a:rPr>
              <a:t>...που καθοδηγείται από την </a:t>
            </a:r>
            <a:r>
              <a:rPr lang="en-US" sz="2650"/>
              <a:t>αρχή της διαμεσολάβησης </a:t>
            </a:r>
            <a:br>
              <a:rPr lang="en-US" sz="2650"/>
            </a:br>
            <a:r>
              <a:rPr lang="en-US" sz="2650"/>
              <a:t/>
            </a:r>
            <a:br>
              <a:rPr lang="en-US" sz="2650"/>
            </a:br>
            <a:r>
              <a:rPr lang="en-US" sz="1788"/>
              <a:t>(Haywood, 1988;Feuerstein, 1980)</a:t>
            </a:r>
            <a:r>
              <a:rPr lang="en-US" sz="3600"/>
              <a:t/>
            </a:r>
            <a:br>
              <a:rPr lang="en-US" sz="3600"/>
            </a:br>
            <a:r>
              <a:rPr lang="en-US" sz="3400">
                <a:solidFill>
                  <a:schemeClr val="dk1"/>
                </a:solidFill>
                <a:latin typeface="Calibri"/>
                <a:ea typeface="Calibri"/>
                <a:cs typeface="Calibri"/>
                <a:sym typeface="Calibri"/>
              </a:rPr>
              <a:t/>
            </a:r>
            <a:br>
              <a:rPr lang="en-US" sz="3400">
                <a:solidFill>
                  <a:schemeClr val="dk1"/>
                </a:solidFill>
                <a:latin typeface="Calibri"/>
                <a:ea typeface="Calibri"/>
                <a:cs typeface="Calibri"/>
                <a:sym typeface="Calibri"/>
              </a:rPr>
            </a:br>
            <a:endParaRPr sz="3400">
              <a:solidFill>
                <a:schemeClr val="dk1"/>
              </a:solidFill>
              <a:latin typeface="Calibri"/>
              <a:ea typeface="Calibri"/>
              <a:cs typeface="Calibri"/>
              <a:sym typeface="Calibri"/>
            </a:endParaRPr>
          </a:p>
        </p:txBody>
      </p:sp>
      <p:sp>
        <p:nvSpPr>
          <p:cNvPr id="262" name="Google Shape;262;p15"/>
          <p:cNvSpPr txBox="1"/>
          <p:nvPr/>
        </p:nvSpPr>
        <p:spPr>
          <a:xfrm>
            <a:off x="4903075" y="1986450"/>
            <a:ext cx="6858000" cy="3172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400"/>
              <a:buFont typeface="Calibri"/>
              <a:buNone/>
            </a:pPr>
            <a:r>
              <a:rPr lang="en-US" sz="2800" b="1" i="0" u="none" strike="noStrike" cap="none">
                <a:solidFill>
                  <a:srgbClr val="980000"/>
                </a:solidFill>
                <a:latin typeface="Calibri"/>
                <a:ea typeface="Calibri"/>
                <a:cs typeface="Calibri"/>
                <a:sym typeface="Calibri"/>
              </a:rPr>
              <a:t>Μετάβαση από τις ανοιχτές δημιουργικές ερωτήσεις  σε </a:t>
            </a:r>
            <a:r>
              <a:rPr lang="en-US" sz="2800" b="1">
                <a:solidFill>
                  <a:srgbClr val="980000"/>
                </a:solidFill>
                <a:latin typeface="Calibri"/>
                <a:ea typeface="Calibri"/>
                <a:cs typeface="Calibri"/>
                <a:sym typeface="Calibri"/>
              </a:rPr>
              <a:t>κλιμακωτή,</a:t>
            </a:r>
            <a:r>
              <a:rPr lang="en-US" sz="2800" b="1" i="0" u="none" strike="noStrike" cap="none">
                <a:solidFill>
                  <a:srgbClr val="980000"/>
                </a:solidFill>
                <a:latin typeface="Calibri"/>
                <a:ea typeface="Calibri"/>
                <a:cs typeface="Calibri"/>
                <a:sym typeface="Calibri"/>
              </a:rPr>
              <a:t> κατευθυνόμενη, μοντελοποιημένη και υποκ</a:t>
            </a:r>
            <a:r>
              <a:rPr lang="en-US" sz="2800" b="1">
                <a:solidFill>
                  <a:srgbClr val="980000"/>
                </a:solidFill>
                <a:latin typeface="Calibri"/>
                <a:ea typeface="Calibri"/>
                <a:cs typeface="Calibri"/>
                <a:sym typeface="Calibri"/>
              </a:rPr>
              <a:t>ινούμενη</a:t>
            </a:r>
            <a:r>
              <a:rPr lang="en-US" sz="2800" b="1" i="0" u="none" strike="noStrike" cap="none">
                <a:solidFill>
                  <a:srgbClr val="980000"/>
                </a:solidFill>
                <a:latin typeface="Calibri"/>
                <a:ea typeface="Calibri"/>
                <a:cs typeface="Calibri"/>
                <a:sym typeface="Calibri"/>
              </a:rPr>
              <a:t> ανατροφοδότηση, όταν χρειάζεται</a:t>
            </a:r>
            <a:r>
              <a:rPr lang="en-US" sz="2200" b="0" i="0" u="none" strike="noStrike" cap="none">
                <a:solidFill>
                  <a:srgbClr val="000000"/>
                </a:solidFill>
                <a:latin typeface="Calibri"/>
                <a:ea typeface="Calibri"/>
                <a:cs typeface="Calibri"/>
                <a:sym typeface="Calibri"/>
              </a:rPr>
              <a:t/>
            </a:r>
            <a:br>
              <a:rPr lang="en-US" sz="2200" b="0" i="0" u="none" strike="noStrike" cap="none">
                <a:solidFill>
                  <a:srgbClr val="000000"/>
                </a:solidFill>
                <a:latin typeface="Calibri"/>
                <a:ea typeface="Calibri"/>
                <a:cs typeface="Calibri"/>
                <a:sym typeface="Calibri"/>
              </a:rPr>
            </a:br>
            <a:endParaRPr sz="2200" b="0" i="0" u="none" strike="noStrike" cap="none">
              <a:solidFill>
                <a:srgbClr val="000000"/>
              </a:solidFill>
              <a:latin typeface="Calibri"/>
              <a:ea typeface="Calibri"/>
              <a:cs typeface="Calibri"/>
              <a:sym typeface="Calibri"/>
            </a:endParaRPr>
          </a:p>
        </p:txBody>
      </p:sp>
      <p:sp>
        <p:nvSpPr>
          <p:cNvPr id="263" name="Google Shape;263;p15"/>
          <p:cNvSpPr txBox="1"/>
          <p:nvPr/>
        </p:nvSpPr>
        <p:spPr>
          <a:xfrm>
            <a:off x="6094476" y="1727264"/>
            <a:ext cx="4976191" cy="5021406"/>
          </a:xfrm>
          <a:prstGeom prst="rect">
            <a:avLst/>
          </a:prstGeom>
          <a:noFill/>
          <a:ln>
            <a:noFill/>
          </a:ln>
        </p:spPr>
        <p:txBody>
          <a:bodyPr spcFirstLastPara="1" wrap="square" lIns="91425" tIns="45700" rIns="91425" bIns="45700" anchor="t" anchorCtr="0">
            <a:normAutofit/>
          </a:bodyPr>
          <a:lstStyle/>
          <a:p>
            <a:pPr marL="228600" marR="0" lvl="0" indent="-133350" algn="l" rtl="0">
              <a:lnSpc>
                <a:spcPct val="90000"/>
              </a:lnSpc>
              <a:spcBef>
                <a:spcPts val="0"/>
              </a:spcBef>
              <a:spcAft>
                <a:spcPts val="0"/>
              </a:spcAft>
              <a:buClr>
                <a:schemeClr val="dk1"/>
              </a:buClr>
              <a:buSzPts val="1500"/>
              <a:buFont typeface="Arial"/>
              <a:buNone/>
            </a:pPr>
            <a:endParaRPr sz="15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ca97cfcf9f_1_0"/>
          <p:cNvSpPr txBox="1">
            <a:spLocks noGrp="1"/>
          </p:cNvSpPr>
          <p:nvPr>
            <p:ph type="body" idx="1"/>
          </p:nvPr>
        </p:nvSpPr>
        <p:spPr>
          <a:xfrm>
            <a:off x="838200" y="484800"/>
            <a:ext cx="10544400" cy="6436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000"/>
              </a:spcBef>
              <a:spcAft>
                <a:spcPts val="0"/>
              </a:spcAft>
              <a:buNone/>
            </a:pPr>
            <a:endParaRPr/>
          </a:p>
        </p:txBody>
      </p:sp>
      <p:pic>
        <p:nvPicPr>
          <p:cNvPr id="270" name="Google Shape;270;gca97cfcf9f_1_0"/>
          <p:cNvPicPr preferRelativeResize="0"/>
          <p:nvPr/>
        </p:nvPicPr>
        <p:blipFill>
          <a:blip r:embed="rId3">
            <a:alphaModFix/>
          </a:blip>
          <a:stretch>
            <a:fillRect/>
          </a:stretch>
        </p:blipFill>
        <p:spPr>
          <a:xfrm>
            <a:off x="1050125" y="0"/>
            <a:ext cx="9942550" cy="6756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ca97cfcf9f_2_0"/>
          <p:cNvSpPr txBox="1">
            <a:spLocks noGrp="1"/>
          </p:cNvSpPr>
          <p:nvPr>
            <p:ph type="body" idx="1"/>
          </p:nvPr>
        </p:nvSpPr>
        <p:spPr>
          <a:xfrm>
            <a:off x="0" y="302150"/>
            <a:ext cx="12192000" cy="5874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ctr" rtl="0">
              <a:spcBef>
                <a:spcPts val="1000"/>
              </a:spcBef>
              <a:spcAft>
                <a:spcPts val="0"/>
              </a:spcAft>
              <a:buNone/>
            </a:pPr>
            <a:r>
              <a:rPr lang="en-US" u="sng">
                <a:solidFill>
                  <a:schemeClr val="hlink"/>
                </a:solidFill>
                <a:hlinkClick r:id="rId3"/>
              </a:rPr>
              <a:t>https://youtu.be/E_6PskE3zfQ</a:t>
            </a:r>
            <a:endParaRPr/>
          </a:p>
          <a:p>
            <a:pPr marL="0" lvl="0" indent="0" algn="l" rtl="0">
              <a:lnSpc>
                <a:spcPct val="115000"/>
              </a:lnSpc>
              <a:spcBef>
                <a:spcPts val="0"/>
              </a:spcBef>
              <a:spcAft>
                <a:spcPts val="0"/>
              </a:spcAft>
              <a:buNone/>
            </a:pPr>
            <a:r>
              <a:rPr lang="en-US" sz="2300">
                <a:highlight>
                  <a:srgbClr val="F9F9F9"/>
                </a:highlight>
                <a:latin typeface="Roboto"/>
                <a:ea typeface="Roboto"/>
                <a:cs typeface="Roboto"/>
                <a:sym typeface="Roboto"/>
              </a:rPr>
              <a:t>                            </a:t>
            </a:r>
            <a:endParaRPr sz="2300">
              <a:highlight>
                <a:srgbClr val="F9F9F9"/>
              </a:highlight>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2300">
                <a:highlight>
                  <a:srgbClr val="F9F9F9"/>
                </a:highlight>
                <a:latin typeface="Roboto"/>
                <a:ea typeface="Roboto"/>
                <a:cs typeface="Roboto"/>
                <a:sym typeface="Roboto"/>
              </a:rPr>
              <a:t>                          Austin's Butterfly: Models, Critique, and Descriptive Feedback</a:t>
            </a:r>
            <a:endParaRPr sz="2300">
              <a:highlight>
                <a:srgbClr val="F9F9F9"/>
              </a:highlight>
              <a:latin typeface="Roboto"/>
              <a:ea typeface="Roboto"/>
              <a:cs typeface="Roboto"/>
              <a:sym typeface="Roboto"/>
            </a:endParaRPr>
          </a:p>
          <a:p>
            <a:pPr marL="0" lvl="0" indent="0" algn="ctr" rtl="0">
              <a:spcBef>
                <a:spcPts val="10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title"/>
          </p:nvPr>
        </p:nvSpPr>
        <p:spPr>
          <a:xfrm>
            <a:off x="982598" y="1289764"/>
            <a:ext cx="4191475" cy="4270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Calibri"/>
              <a:buNone/>
            </a:pPr>
            <a:r>
              <a:rPr lang="en-US" sz="4000">
                <a:solidFill>
                  <a:srgbClr val="FF0000"/>
                </a:solidFill>
              </a:rPr>
              <a:t>“ΜΕΘΟΔΟΣ ΤΗΣ ΣΚΑΛΩΣΙΑΣ” ΚΑΙ ΕΠΕΜΒΑΣΕΙΣ (Pol et al, 2010</a:t>
            </a:r>
            <a:r>
              <a:rPr lang="en-US" sz="4000">
                <a:solidFill>
                  <a:srgbClr val="FF0000"/>
                </a:solidFill>
                <a:highlight>
                  <a:srgbClr val="FFFFFF"/>
                </a:highlight>
              </a:rPr>
              <a:t>)</a:t>
            </a:r>
            <a:endParaRPr sz="3600">
              <a:solidFill>
                <a:srgbClr val="FF0000"/>
              </a:solidFill>
              <a:highlight>
                <a:srgbClr val="FFFFFF"/>
              </a:highlight>
            </a:endParaRPr>
          </a:p>
        </p:txBody>
      </p:sp>
      <p:sp>
        <p:nvSpPr>
          <p:cNvPr id="282" name="Google Shape;28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888888"/>
              </a:buClr>
              <a:buSzPts val="1200"/>
              <a:buFont typeface="Calibri"/>
              <a:buNone/>
            </a:pPr>
            <a:endParaRPr sz="1200" b="0" i="0" u="none" strike="noStrike" cap="none">
              <a:solidFill>
                <a:srgbClr val="000000"/>
              </a:solidFill>
              <a:latin typeface="Gill Sans"/>
              <a:ea typeface="Gill Sans"/>
              <a:cs typeface="Gill Sans"/>
              <a:sym typeface="Gill Sans"/>
            </a:endParaRPr>
          </a:p>
        </p:txBody>
      </p:sp>
      <p:sp>
        <p:nvSpPr>
          <p:cNvPr id="283" name="Google Shape;283;p16"/>
          <p:cNvSpPr txBox="1">
            <a:spLocks noGrp="1"/>
          </p:cNvSpPr>
          <p:nvPr>
            <p:ph type="body" idx="1"/>
          </p:nvPr>
        </p:nvSpPr>
        <p:spPr>
          <a:xfrm>
            <a:off x="6297233" y="518400"/>
            <a:ext cx="4771607" cy="58379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None/>
            </a:pPr>
            <a:r>
              <a:rPr lang="en-US" sz="2000" b="1">
                <a:solidFill>
                  <a:schemeClr val="dk1"/>
                </a:solidFill>
              </a:rPr>
              <a:t>Γενικός στόχος της </a:t>
            </a:r>
            <a:r>
              <a:rPr lang="en-US" sz="2000" b="1"/>
              <a:t>μεθόδου της </a:t>
            </a:r>
            <a:r>
              <a:rPr lang="en-US" sz="2000" b="1">
                <a:solidFill>
                  <a:schemeClr val="dk1"/>
                </a:solidFill>
              </a:rPr>
              <a:t>σκαλωσιάς : Σταδιακή αποδέσμευση των ευθυνών.</a:t>
            </a:r>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Καθορίστε το τρέχον επίπεδο ικανότητας των παιδιών.</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Ξεθώριασμα – σταδιακή απόσυρση της σκαλωσιάς.</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Μεταφορά ευθύνης – Από την ευθύνη του δασκάλου, μέσω της κοινής ευθύνης, στη ευθύνη του μαθητή.</a:t>
            </a:r>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457200" lvl="0" indent="-330200" algn="l" rtl="0">
              <a:lnSpc>
                <a:spcPct val="90000"/>
              </a:lnSpc>
              <a:spcBef>
                <a:spcPts val="1000"/>
              </a:spcBef>
              <a:spcAft>
                <a:spcPts val="0"/>
              </a:spcAft>
              <a:buClr>
                <a:schemeClr val="dk1"/>
              </a:buClr>
              <a:buSzPts val="2000"/>
              <a:buFont typeface="Calibri"/>
              <a:buNone/>
            </a:pP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1245072" y="1289765"/>
            <a:ext cx="3651101" cy="4270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Calibri"/>
              <a:buNone/>
            </a:pPr>
            <a:r>
              <a:rPr lang="en-US" sz="4300">
                <a:solidFill>
                  <a:srgbClr val="FF0000"/>
                </a:solidFill>
              </a:rPr>
              <a:t>ΕΞΕΛΙΞΗ ΤΗΣ</a:t>
            </a:r>
            <a:r>
              <a:rPr lang="en-US" sz="4000">
                <a:solidFill>
                  <a:srgbClr val="FF0000"/>
                </a:solidFill>
              </a:rPr>
              <a:t>“ΜΕΘΟΔΟΥ ΤΗΣ ΣΚΑΛΩΣΙΑΣ” </a:t>
            </a:r>
            <a:r>
              <a:rPr lang="en-US" sz="4800">
                <a:solidFill>
                  <a:srgbClr val="FF0000"/>
                </a:solidFill>
              </a:rPr>
              <a:t> (Pol et al, 2010)</a:t>
            </a:r>
            <a:endParaRPr/>
          </a:p>
        </p:txBody>
      </p:sp>
      <p:sp>
        <p:nvSpPr>
          <p:cNvPr id="289" name="Google Shape;28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888888"/>
              </a:buClr>
              <a:buSzPts val="1200"/>
              <a:buFont typeface="Calibri"/>
              <a:buNone/>
            </a:pPr>
            <a:endParaRPr sz="1200" b="0" i="0" u="none" strike="noStrike" cap="none">
              <a:solidFill>
                <a:srgbClr val="000000"/>
              </a:solidFill>
              <a:latin typeface="Gill Sans"/>
              <a:ea typeface="Gill Sans"/>
              <a:cs typeface="Gill Sans"/>
              <a:sym typeface="Gill Sans"/>
            </a:endParaRPr>
          </a:p>
        </p:txBody>
      </p:sp>
      <p:sp>
        <p:nvSpPr>
          <p:cNvPr id="290" name="Google Shape;290;p17"/>
          <p:cNvSpPr txBox="1">
            <a:spLocks noGrp="1"/>
          </p:cNvSpPr>
          <p:nvPr>
            <p:ph type="body" idx="1"/>
          </p:nvPr>
        </p:nvSpPr>
        <p:spPr>
          <a:xfrm>
            <a:off x="6297233" y="518400"/>
            <a:ext cx="4771607" cy="5837949"/>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2000" b="1">
                <a:solidFill>
                  <a:schemeClr val="dk1"/>
                </a:solidFill>
              </a:rPr>
              <a:t>Έξι </a:t>
            </a:r>
            <a:r>
              <a:rPr lang="en-US" sz="2000" b="1"/>
              <a:t>στόχοι των εκπαιδευτικών με τη “μέθοδο της σκαλωσιάς”</a:t>
            </a:r>
            <a:endParaRPr/>
          </a:p>
          <a:p>
            <a:pPr marL="0" lvl="0" indent="0" algn="l" rtl="0">
              <a:lnSpc>
                <a:spcPct val="90000"/>
              </a:lnSpc>
              <a:spcBef>
                <a:spcPts val="1000"/>
              </a:spcBef>
              <a:spcAft>
                <a:spcPts val="0"/>
              </a:spcAft>
              <a:buClr>
                <a:schemeClr val="dk1"/>
              </a:buClr>
              <a:buSzPct val="100000"/>
              <a:buNone/>
            </a:pPr>
            <a:endParaRPr sz="2000">
              <a:solidFill>
                <a:schemeClr val="dk1"/>
              </a:solidFill>
            </a:endParaRPr>
          </a:p>
          <a:p>
            <a:pPr marL="457200" lvl="0" indent="-447675" algn="l" rtl="0">
              <a:lnSpc>
                <a:spcPct val="90000"/>
              </a:lnSpc>
              <a:spcBef>
                <a:spcPts val="1000"/>
              </a:spcBef>
              <a:spcAft>
                <a:spcPts val="0"/>
              </a:spcAft>
              <a:buClr>
                <a:schemeClr val="dk1"/>
              </a:buClr>
              <a:buSzPct val="100000"/>
              <a:buFont typeface="Calibri"/>
              <a:buAutoNum type="arabicPeriod"/>
            </a:pPr>
            <a:r>
              <a:rPr lang="en-US" sz="2000">
                <a:solidFill>
                  <a:schemeClr val="dk1"/>
                </a:solidFill>
              </a:rPr>
              <a:t>Διατήρηση της μάθησης στο στόχο και τον μαθητή ενεργ</a:t>
            </a:r>
            <a:r>
              <a:rPr lang="en-US" sz="2000"/>
              <a:t>ητικό</a:t>
            </a:r>
            <a:r>
              <a:rPr lang="en-US" sz="2000">
                <a:solidFill>
                  <a:schemeClr val="dk1"/>
                </a:solidFill>
              </a:rPr>
              <a:t> σε σχέση με το στόχο βήμα προς βήμα</a:t>
            </a:r>
            <a:endParaRPr/>
          </a:p>
          <a:p>
            <a:pPr marL="457200" lvl="0" indent="-447675" algn="l" rtl="0">
              <a:lnSpc>
                <a:spcPct val="90000"/>
              </a:lnSpc>
              <a:spcBef>
                <a:spcPts val="1000"/>
              </a:spcBef>
              <a:spcAft>
                <a:spcPts val="0"/>
              </a:spcAft>
              <a:buClr>
                <a:schemeClr val="dk1"/>
              </a:buClr>
              <a:buSzPct val="100000"/>
              <a:buFont typeface="Calibri"/>
              <a:buAutoNum type="arabicPeriod"/>
            </a:pPr>
            <a:r>
              <a:rPr lang="en-US" sz="2000">
                <a:solidFill>
                  <a:schemeClr val="dk1"/>
                </a:solidFill>
              </a:rPr>
              <a:t>Παροχή επεξηγήσεων και γνωστικής δομής</a:t>
            </a:r>
            <a:endParaRPr sz="2000">
              <a:solidFill>
                <a:schemeClr val="dk1"/>
              </a:solidFill>
            </a:endParaRPr>
          </a:p>
          <a:p>
            <a:pPr marL="457200" lvl="0" indent="-447675" algn="l" rtl="0">
              <a:lnSpc>
                <a:spcPct val="90000"/>
              </a:lnSpc>
              <a:spcBef>
                <a:spcPts val="1000"/>
              </a:spcBef>
              <a:spcAft>
                <a:spcPts val="0"/>
              </a:spcAft>
              <a:buClr>
                <a:schemeClr val="dk1"/>
              </a:buClr>
              <a:buSzPct val="100000"/>
              <a:buFont typeface="Calibri"/>
              <a:buAutoNum type="arabicPeriod"/>
            </a:pPr>
            <a:r>
              <a:rPr lang="en-US" sz="2000">
                <a:solidFill>
                  <a:schemeClr val="dk1"/>
                </a:solidFill>
              </a:rPr>
              <a:t>Μείωση του βαθμού ελευθερίας και απλοποίηση των πτυχών των </a:t>
            </a:r>
            <a:r>
              <a:rPr lang="en-US" sz="2000"/>
              <a:t>εργασιών</a:t>
            </a:r>
            <a:r>
              <a:rPr lang="en-US" sz="2000">
                <a:solidFill>
                  <a:schemeClr val="dk1"/>
                </a:solidFill>
              </a:rPr>
              <a:t> που το παιδί δεν είναι ακόμη σε θέση να εκτελέσει.</a:t>
            </a:r>
            <a:endParaRPr/>
          </a:p>
          <a:p>
            <a:pPr marL="457200" lvl="0" indent="-447675" algn="l" rtl="0">
              <a:lnSpc>
                <a:spcPct val="90000"/>
              </a:lnSpc>
              <a:spcBef>
                <a:spcPts val="1000"/>
              </a:spcBef>
              <a:spcAft>
                <a:spcPts val="0"/>
              </a:spcAft>
              <a:buClr>
                <a:schemeClr val="dk1"/>
              </a:buClr>
              <a:buSzPct val="100000"/>
              <a:buFont typeface="Calibri"/>
              <a:buAutoNum type="arabicPeriod"/>
            </a:pPr>
            <a:r>
              <a:rPr lang="en-US" sz="2000">
                <a:solidFill>
                  <a:schemeClr val="dk1"/>
                </a:solidFill>
              </a:rPr>
              <a:t>Βοηθήστε το παιδί να αυξήσει και να διατηρήσει το ενδιαφέρον για το έργο και τις απαιτήσεις του</a:t>
            </a:r>
            <a:endParaRPr sz="2000">
              <a:solidFill>
                <a:schemeClr val="dk1"/>
              </a:solidFill>
            </a:endParaRPr>
          </a:p>
          <a:p>
            <a:pPr marL="457200" lvl="0" indent="-447675" algn="l" rtl="0">
              <a:lnSpc>
                <a:spcPct val="90000"/>
              </a:lnSpc>
              <a:spcBef>
                <a:spcPts val="1000"/>
              </a:spcBef>
              <a:spcAft>
                <a:spcPts val="0"/>
              </a:spcAft>
              <a:buClr>
                <a:schemeClr val="dk1"/>
              </a:buClr>
              <a:buSzPct val="100000"/>
              <a:buFont typeface="Calibri"/>
              <a:buAutoNum type="arabicPeriod"/>
            </a:pPr>
            <a:r>
              <a:rPr lang="en-US" sz="2000">
                <a:solidFill>
                  <a:schemeClr val="dk1"/>
                </a:solidFill>
              </a:rPr>
              <a:t>Πρόληψη και ελαχιστοποίηση της απογοήτευσης, υποστήριξη κινήτρων</a:t>
            </a:r>
            <a:endParaRPr sz="2000">
              <a:solidFill>
                <a:schemeClr val="dk1"/>
              </a:solidFill>
            </a:endParaRPr>
          </a:p>
          <a:p>
            <a:pPr marL="457200" lvl="0" indent="-447675" algn="l" rtl="0">
              <a:lnSpc>
                <a:spcPct val="90000"/>
              </a:lnSpc>
              <a:spcBef>
                <a:spcPts val="1000"/>
              </a:spcBef>
              <a:spcAft>
                <a:spcPts val="0"/>
              </a:spcAft>
              <a:buClr>
                <a:schemeClr val="dk1"/>
              </a:buClr>
              <a:buSzPct val="100000"/>
              <a:buFont typeface="Calibri"/>
              <a:buAutoNum type="arabicPeriod"/>
            </a:pPr>
            <a:r>
              <a:rPr lang="en-US" sz="2000"/>
              <a:t>βοήθεια  στο να διαχειριστεί τα </a:t>
            </a:r>
            <a:r>
              <a:rPr lang="en-US" sz="2000">
                <a:solidFill>
                  <a:schemeClr val="dk1"/>
                </a:solidFill>
              </a:rPr>
              <a:t>συναισθήματ</a:t>
            </a:r>
            <a:r>
              <a:rPr lang="en-US" sz="2000"/>
              <a:t>ά του</a:t>
            </a:r>
            <a:r>
              <a:rPr lang="en-US" sz="2000">
                <a:solidFill>
                  <a:schemeClr val="dk1"/>
                </a:solidFill>
              </a:rPr>
              <a:t>.</a:t>
            </a:r>
            <a:endParaRPr/>
          </a:p>
          <a:p>
            <a:pPr marL="457200" lvl="0" indent="-330200" algn="l" rtl="0">
              <a:lnSpc>
                <a:spcPct val="90000"/>
              </a:lnSpc>
              <a:spcBef>
                <a:spcPts val="1000"/>
              </a:spcBef>
              <a:spcAft>
                <a:spcPts val="0"/>
              </a:spcAft>
              <a:buClr>
                <a:schemeClr val="dk1"/>
              </a:buClr>
              <a:buSzPct val="100000"/>
              <a:buFont typeface="Calibri"/>
              <a:buNone/>
            </a:pPr>
            <a:endParaRPr sz="2000">
              <a:solidFill>
                <a:schemeClr val="dk1"/>
              </a:solidFill>
            </a:endParaRPr>
          </a:p>
          <a:p>
            <a:pPr marL="0" lvl="0" indent="0" algn="l" rtl="0">
              <a:lnSpc>
                <a:spcPct val="90000"/>
              </a:lnSpc>
              <a:spcBef>
                <a:spcPts val="1000"/>
              </a:spcBef>
              <a:spcAft>
                <a:spcPts val="0"/>
              </a:spcAft>
              <a:buClr>
                <a:schemeClr val="dk1"/>
              </a:buClr>
              <a:buSzPct val="100000"/>
              <a:buNone/>
            </a:pPr>
            <a:endParaRPr sz="2000">
              <a:solidFill>
                <a:schemeClr val="dk1"/>
              </a:solidFill>
            </a:endParaRPr>
          </a:p>
          <a:p>
            <a:pPr marL="457200" lvl="0" indent="-330200" algn="l" rtl="0">
              <a:lnSpc>
                <a:spcPct val="90000"/>
              </a:lnSpc>
              <a:spcBef>
                <a:spcPts val="1000"/>
              </a:spcBef>
              <a:spcAft>
                <a:spcPts val="0"/>
              </a:spcAft>
              <a:buClr>
                <a:schemeClr val="dk1"/>
              </a:buClr>
              <a:buSzPct val="100000"/>
              <a:buFont typeface="Calibri"/>
              <a:buNone/>
            </a:pPr>
            <a:endParaRPr sz="2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txBox="1">
            <a:spLocks noGrp="1"/>
          </p:cNvSpPr>
          <p:nvPr>
            <p:ph type="title"/>
          </p:nvPr>
        </p:nvSpPr>
        <p:spPr>
          <a:xfrm>
            <a:off x="1245072" y="1289765"/>
            <a:ext cx="3651101" cy="4270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800"/>
              <a:buFont typeface="Calibri"/>
              <a:buNone/>
            </a:pPr>
            <a:r>
              <a:rPr lang="en-US" sz="4500">
                <a:solidFill>
                  <a:srgbClr val="FF0000"/>
                </a:solidFill>
              </a:rPr>
              <a:t>ΕΡΓΑΛΕΙΑ ΤΗΣ</a:t>
            </a:r>
            <a:r>
              <a:rPr lang="en-US" sz="4800">
                <a:solidFill>
                  <a:srgbClr val="FF0000"/>
                </a:solidFill>
              </a:rPr>
              <a:t> </a:t>
            </a:r>
            <a:r>
              <a:rPr lang="en-US" sz="4000">
                <a:solidFill>
                  <a:srgbClr val="FF0000"/>
                </a:solidFill>
              </a:rPr>
              <a:t>“ΜΕΘΟΔΟΥ ΤΗΣ ΣΚΑΛΩΣΙΑΣ” </a:t>
            </a:r>
            <a:r>
              <a:rPr lang="en-US" sz="4800">
                <a:solidFill>
                  <a:srgbClr val="FF0000"/>
                </a:solidFill>
              </a:rPr>
              <a:t/>
            </a:r>
            <a:br>
              <a:rPr lang="en-US" sz="4800">
                <a:solidFill>
                  <a:srgbClr val="FF0000"/>
                </a:solidFill>
              </a:rPr>
            </a:br>
            <a:r>
              <a:rPr lang="en-US" sz="4800">
                <a:solidFill>
                  <a:srgbClr val="FF0000"/>
                </a:solidFill>
              </a:rPr>
              <a:t>(Pol et al, 2010)</a:t>
            </a:r>
            <a:endParaRPr/>
          </a:p>
        </p:txBody>
      </p:sp>
      <p:sp>
        <p:nvSpPr>
          <p:cNvPr id="296" name="Google Shape;29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888888"/>
              </a:buClr>
              <a:buSzPts val="1200"/>
              <a:buFont typeface="Calibri"/>
              <a:buNone/>
            </a:pPr>
            <a:endParaRPr sz="1200" b="0" i="0" u="none" strike="noStrike" cap="none">
              <a:solidFill>
                <a:srgbClr val="000000"/>
              </a:solidFill>
              <a:latin typeface="Gill Sans"/>
              <a:ea typeface="Gill Sans"/>
              <a:cs typeface="Gill Sans"/>
              <a:sym typeface="Gill Sans"/>
            </a:endParaRPr>
          </a:p>
        </p:txBody>
      </p:sp>
      <p:sp>
        <p:nvSpPr>
          <p:cNvPr id="297" name="Google Shape;297;p18"/>
          <p:cNvSpPr txBox="1">
            <a:spLocks noGrp="1"/>
          </p:cNvSpPr>
          <p:nvPr>
            <p:ph type="body" idx="1"/>
          </p:nvPr>
        </p:nvSpPr>
        <p:spPr>
          <a:xfrm>
            <a:off x="6326600" y="1011175"/>
            <a:ext cx="5659200" cy="5838000"/>
          </a:xfrm>
          <a:prstGeom prst="rect">
            <a:avLst/>
          </a:prstGeom>
          <a:noFill/>
          <a:ln>
            <a:noFill/>
          </a:ln>
        </p:spPr>
        <p:txBody>
          <a:bodyPr spcFirstLastPara="1" wrap="square" lIns="91425" tIns="45700" rIns="91425" bIns="45700" anchor="ctr" anchorCtr="0">
            <a:normAutofit lnSpcReduction="20000"/>
          </a:bodyPr>
          <a:lstStyle/>
          <a:p>
            <a:pPr marL="0" lvl="0" indent="0" algn="l" rtl="0">
              <a:lnSpc>
                <a:spcPct val="90000"/>
              </a:lnSpc>
              <a:spcBef>
                <a:spcPts val="0"/>
              </a:spcBef>
              <a:spcAft>
                <a:spcPts val="0"/>
              </a:spcAft>
              <a:buClr>
                <a:schemeClr val="dk1"/>
              </a:buClr>
              <a:buSzPts val="2000"/>
              <a:buNone/>
            </a:pPr>
            <a:r>
              <a:rPr lang="en-US" sz="2000" b="1">
                <a:solidFill>
                  <a:srgbClr val="980000"/>
                </a:solidFill>
              </a:rPr>
              <a:t>Έξι ικριώματα μέσα/εργαλεία/στρατηγικές:</a:t>
            </a:r>
            <a:endParaRPr>
              <a:solidFill>
                <a:srgbClr val="980000"/>
              </a:solidFill>
            </a:endParaRPr>
          </a:p>
          <a:p>
            <a:pPr marL="0" lvl="0" indent="0" algn="l" rtl="0">
              <a:lnSpc>
                <a:spcPct val="90000"/>
              </a:lnSpc>
              <a:spcBef>
                <a:spcPts val="1000"/>
              </a:spcBef>
              <a:spcAft>
                <a:spcPts val="0"/>
              </a:spcAft>
              <a:buClr>
                <a:schemeClr val="dk1"/>
              </a:buClr>
              <a:buSzPts val="2000"/>
              <a:buNone/>
            </a:pPr>
            <a:endParaRPr sz="2000">
              <a:solidFill>
                <a:schemeClr val="dk1"/>
              </a:solidFill>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Ανατροφοδότηση και παροχή πληροφοριών στο παιδί σχετικά με την πρόοδο στη μάθηση.</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Δώστε οδηγίες, υποδείξεις και ενδείξεις για να κατευθύνετε τα παιδιά να μ</a:t>
            </a:r>
            <a:r>
              <a:rPr lang="en-US" sz="2000"/>
              <a:t>ά</a:t>
            </a:r>
            <a:r>
              <a:rPr lang="en-US" sz="2000">
                <a:solidFill>
                  <a:schemeClr val="dk1"/>
                </a:solidFill>
              </a:rPr>
              <a:t>θ</a:t>
            </a:r>
            <a:r>
              <a:rPr lang="en-US" sz="2000"/>
              <a:t>ουν</a:t>
            </a:r>
            <a:r>
              <a:rPr lang="en-US" sz="2000">
                <a:solidFill>
                  <a:schemeClr val="dk1"/>
                </a:solidFill>
              </a:rPr>
              <a:t>.</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Να διδάξετε τι να κάν</a:t>
            </a:r>
            <a:r>
              <a:rPr lang="en-US" sz="2000"/>
              <a:t>ουν</a:t>
            </a:r>
            <a:r>
              <a:rPr lang="en-US" sz="2000">
                <a:solidFill>
                  <a:schemeClr val="dk1"/>
                </a:solidFill>
              </a:rPr>
              <a:t> ή πώς να κάν</a:t>
            </a:r>
            <a:r>
              <a:rPr lang="en-US" sz="2000"/>
              <a:t>ουν </a:t>
            </a:r>
            <a:r>
              <a:rPr lang="en-US" sz="2000">
                <a:solidFill>
                  <a:schemeClr val="dk1"/>
                </a:solidFill>
              </a:rPr>
              <a:t>κάτι.</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Εξηγήστε ρητά </a:t>
            </a:r>
            <a:r>
              <a:rPr lang="en-US" sz="2000"/>
              <a:t>παρέχοντας λεπτομερείς </a:t>
            </a:r>
            <a:r>
              <a:rPr lang="en-US" sz="2000">
                <a:solidFill>
                  <a:schemeClr val="dk1"/>
                </a:solidFill>
              </a:rPr>
              <a:t>πληροφορ</a:t>
            </a:r>
            <a:r>
              <a:rPr lang="en-US" sz="2000"/>
              <a:t>ίες</a:t>
            </a:r>
            <a:r>
              <a:rPr lang="en-US" sz="2000">
                <a:solidFill>
                  <a:schemeClr val="dk1"/>
                </a:solidFill>
              </a:rPr>
              <a:t> .</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t>Μοντελοποιήστε ή δείξτε και προσφέρετε συμπεριφορά για απομίμηση.</a:t>
            </a:r>
            <a:endParaRPr/>
          </a:p>
          <a:p>
            <a:pPr marL="457200" lvl="0" indent="-457200" algn="l" rtl="0">
              <a:lnSpc>
                <a:spcPct val="90000"/>
              </a:lnSpc>
              <a:spcBef>
                <a:spcPts val="1000"/>
              </a:spcBef>
              <a:spcAft>
                <a:spcPts val="0"/>
              </a:spcAft>
              <a:buClr>
                <a:schemeClr val="dk1"/>
              </a:buClr>
              <a:buSzPts val="2000"/>
              <a:buFont typeface="Calibri"/>
              <a:buAutoNum type="arabicPeriod"/>
            </a:pPr>
            <a:r>
              <a:rPr lang="en-US" sz="2000">
                <a:solidFill>
                  <a:schemeClr val="dk1"/>
                </a:solidFill>
              </a:rPr>
              <a:t>Ερωτήσεις – Κάντε ερωτήσεις για το παιδί για να ενεργοποιήσετε απαντήσεις.</a:t>
            </a:r>
            <a:endParaRPr/>
          </a:p>
          <a:p>
            <a:pPr marL="457200" lvl="0" indent="-330200" algn="l" rtl="0">
              <a:lnSpc>
                <a:spcPct val="90000"/>
              </a:lnSpc>
              <a:spcBef>
                <a:spcPts val="1000"/>
              </a:spcBef>
              <a:spcAft>
                <a:spcPts val="0"/>
              </a:spcAft>
              <a:buClr>
                <a:schemeClr val="dk1"/>
              </a:buClr>
              <a:buSzPts val="2000"/>
              <a:buFont typeface="Calibri"/>
              <a:buNone/>
            </a:pPr>
            <a:endParaRPr sz="2000">
              <a:solidFill>
                <a:schemeClr val="dk1"/>
              </a:solidFill>
            </a:endParaRPr>
          </a:p>
          <a:p>
            <a:pPr marL="457200" lvl="0" indent="-330200" algn="l" rtl="0">
              <a:lnSpc>
                <a:spcPct val="90000"/>
              </a:lnSpc>
              <a:spcBef>
                <a:spcPts val="1000"/>
              </a:spcBef>
              <a:spcAft>
                <a:spcPts val="0"/>
              </a:spcAft>
              <a:buClr>
                <a:schemeClr val="dk1"/>
              </a:buClr>
              <a:buSzPts val="2000"/>
              <a:buFont typeface="Calibri"/>
              <a:buNone/>
            </a:pPr>
            <a:endParaRPr sz="2000">
              <a:solidFill>
                <a:schemeClr val="dk1"/>
              </a:solidFill>
            </a:endParaRPr>
          </a:p>
          <a:p>
            <a:pPr marL="457200" lvl="0" indent="-330200" algn="l" rtl="0">
              <a:lnSpc>
                <a:spcPct val="90000"/>
              </a:lnSpc>
              <a:spcBef>
                <a:spcPts val="1000"/>
              </a:spcBef>
              <a:spcAft>
                <a:spcPts val="0"/>
              </a:spcAft>
              <a:buClr>
                <a:schemeClr val="dk1"/>
              </a:buClr>
              <a:buSzPts val="2000"/>
              <a:buFont typeface="Calibri"/>
              <a:buNone/>
            </a:pP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ctrTitle"/>
          </p:nvPr>
        </p:nvSpPr>
        <p:spPr>
          <a:xfrm>
            <a:off x="1524000" y="1122375"/>
            <a:ext cx="99063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Καλωσήρθατε στη Συνεδρία 2</a:t>
            </a:r>
            <a:endParaRPr/>
          </a:p>
        </p:txBody>
      </p:sp>
      <p:sp>
        <p:nvSpPr>
          <p:cNvPr id="158" name="Google Shape;158;p2"/>
          <p:cNvSpPr txBox="1">
            <a:spLocks noGrp="1"/>
          </p:cNvSpPr>
          <p:nvPr>
            <p:ph type="subTitle" idx="1"/>
          </p:nvPr>
        </p:nvSpPr>
        <p:spPr>
          <a:xfrm>
            <a:off x="1524000" y="3363488"/>
            <a:ext cx="91440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sz="4300" b="1">
              <a:solidFill>
                <a:srgbClr val="980000"/>
              </a:solidFill>
            </a:endParaRPr>
          </a:p>
          <a:p>
            <a:pPr marL="0" lvl="0" indent="0" algn="ctr" rtl="0">
              <a:lnSpc>
                <a:spcPct val="90000"/>
              </a:lnSpc>
              <a:spcBef>
                <a:spcPts val="0"/>
              </a:spcBef>
              <a:spcAft>
                <a:spcPts val="0"/>
              </a:spcAft>
              <a:buClr>
                <a:schemeClr val="dk1"/>
              </a:buClr>
              <a:buSzPts val="2400"/>
              <a:buNone/>
            </a:pPr>
            <a:r>
              <a:rPr lang="en-US" sz="4300" b="1">
                <a:solidFill>
                  <a:srgbClr val="980000"/>
                </a:solidFill>
              </a:rPr>
              <a:t>Φτιάξε τη Μέρα Μου!</a:t>
            </a:r>
            <a:endParaRPr sz="4300" b="1">
              <a:solidFill>
                <a:srgbClr val="980000"/>
              </a:solidFill>
            </a:endParaRPr>
          </a:p>
        </p:txBody>
      </p:sp>
      <p:pic>
        <p:nvPicPr>
          <p:cNvPr id="159" name="Google Shape;159;p2"/>
          <p:cNvPicPr preferRelativeResize="0"/>
          <p:nvPr/>
        </p:nvPicPr>
        <p:blipFill>
          <a:blip r:embed="rId3">
            <a:alphaModFix/>
          </a:blip>
          <a:stretch>
            <a:fillRect/>
          </a:stretch>
        </p:blipFill>
        <p:spPr>
          <a:xfrm>
            <a:off x="652000" y="5257800"/>
            <a:ext cx="10778300" cy="1133475"/>
          </a:xfrm>
          <a:prstGeom prst="rect">
            <a:avLst/>
          </a:prstGeom>
          <a:noFill/>
          <a:ln>
            <a:noFill/>
          </a:ln>
        </p:spPr>
      </p:pic>
      <p:pic>
        <p:nvPicPr>
          <p:cNvPr id="160" name="Google Shape;160;p2"/>
          <p:cNvPicPr preferRelativeResize="0"/>
          <p:nvPr/>
        </p:nvPicPr>
        <p:blipFill>
          <a:blip r:embed="rId4">
            <a:alphaModFix/>
          </a:blip>
          <a:stretch>
            <a:fillRect/>
          </a:stretch>
        </p:blipFill>
        <p:spPr>
          <a:xfrm>
            <a:off x="5098694" y="373701"/>
            <a:ext cx="1752800" cy="192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980000"/>
                </a:solidFill>
              </a:rPr>
              <a:t>Συνεδρία 2</a:t>
            </a:r>
            <a:endParaRPr b="1">
              <a:solidFill>
                <a:srgbClr val="980000"/>
              </a:solidFill>
            </a:endParaRPr>
          </a:p>
        </p:txBody>
      </p:sp>
      <p:sp>
        <p:nvSpPr>
          <p:cNvPr id="303" name="Google Shape;303;p19"/>
          <p:cNvSpPr txBox="1">
            <a:spLocks noGrp="1"/>
          </p:cNvSpPr>
          <p:nvPr>
            <p:ph type="body" idx="1"/>
          </p:nvPr>
        </p:nvSpPr>
        <p:spPr>
          <a:xfrm>
            <a:off x="831850" y="1434906"/>
            <a:ext cx="10515600" cy="4654800"/>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Font typeface="Arial"/>
              <a:buNone/>
            </a:pPr>
            <a:r>
              <a:rPr lang="en-US" sz="1800">
                <a:latin typeface="Arial"/>
                <a:ea typeface="Arial"/>
                <a:cs typeface="Arial"/>
                <a:sym typeface="Arial"/>
              </a:rPr>
              <a:t>ΜΕΡΟΣ 1 Ανατροφοδότηση σχετικά με την εφαρμογή</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Εστίαση στις εκτελεστικές λειτουργίες</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980000"/>
                </a:solidFill>
                <a:latin typeface="Arial"/>
                <a:ea typeface="Arial"/>
                <a:cs typeface="Arial"/>
                <a:sym typeface="Arial"/>
              </a:rPr>
              <a:t>ΜΕΡΟΣ 3 Συμμετοχή των γονέων και σύνδεση με την αυτορρυθμιζόμενη μάθηση</a:t>
            </a:r>
            <a:endParaRPr sz="1800" b="1">
              <a:solidFill>
                <a:srgbClr val="98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Ανάπτυξη κοινής κατανόησης – lingua franca</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Αντανάκλαση</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Font typeface="Arial"/>
              <a:buNone/>
            </a:pPr>
            <a:r>
              <a:rPr lang="en-US" sz="1800">
                <a:latin typeface="Arial"/>
                <a:ea typeface="Arial"/>
                <a:cs typeface="Arial"/>
                <a:sym typeface="Arial"/>
              </a:rPr>
              <a:t>ΜΕΡΟΣ 7 ΑΞΙΟΛΟΓΗΣΗ</a:t>
            </a:r>
            <a:endParaRPr sz="1800">
              <a:latin typeface="Arial"/>
              <a:ea typeface="Arial"/>
              <a:cs typeface="Arial"/>
              <a:sym typeface="Arial"/>
            </a:endParaRPr>
          </a:p>
        </p:txBody>
      </p:sp>
      <p:sp>
        <p:nvSpPr>
          <p:cNvPr id="304" name="Google Shape;304;p19"/>
          <p:cNvSpPr txBox="1">
            <a:spLocks noGrp="1"/>
          </p:cNvSpPr>
          <p:nvPr>
            <p:ph type="ftr" idx="1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0"/>
          <p:cNvSpPr txBox="1">
            <a:spLocks noGrp="1"/>
          </p:cNvSpPr>
          <p:nvPr>
            <p:ph type="title"/>
          </p:nvPr>
        </p:nvSpPr>
        <p:spPr>
          <a:xfrm>
            <a:off x="838211" y="686625"/>
            <a:ext cx="10515600" cy="919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Calibri"/>
              <a:buNone/>
            </a:pPr>
            <a:r>
              <a:rPr lang="en-US" sz="1800" b="1"/>
              <a:t/>
            </a:r>
            <a:br>
              <a:rPr lang="en-US" sz="1800" b="1"/>
            </a:br>
            <a:r>
              <a:rPr lang="en-US" sz="3100" b="1">
                <a:solidFill>
                  <a:srgbClr val="980000"/>
                </a:solidFill>
                <a:latin typeface="Calibri"/>
                <a:ea typeface="Calibri"/>
                <a:cs typeface="Calibri"/>
                <a:sym typeface="Calibri"/>
              </a:rPr>
              <a:t>Ε</a:t>
            </a:r>
            <a:r>
              <a:rPr lang="en-US" sz="3100" b="1">
                <a:solidFill>
                  <a:srgbClr val="980000"/>
                </a:solidFill>
              </a:rPr>
              <a:t>ισαγωγή </a:t>
            </a:r>
            <a:r>
              <a:rPr lang="en-US" sz="3100" b="1">
                <a:solidFill>
                  <a:srgbClr val="980000"/>
                </a:solidFill>
                <a:latin typeface="Calibri"/>
                <a:ea typeface="Calibri"/>
                <a:cs typeface="Calibri"/>
                <a:sym typeface="Calibri"/>
              </a:rPr>
              <a:t>από IO2</a:t>
            </a:r>
            <a:endParaRPr sz="3100" b="1">
              <a:solidFill>
                <a:srgbClr val="980000"/>
              </a:solidFill>
            </a:endParaRPr>
          </a:p>
        </p:txBody>
      </p:sp>
      <p:sp>
        <p:nvSpPr>
          <p:cNvPr id="311" name="Google Shape;311;p20"/>
          <p:cNvSpPr txBox="1">
            <a:spLocks noGrp="1"/>
          </p:cNvSpPr>
          <p:nvPr>
            <p:ph type="body" idx="1"/>
          </p:nvPr>
        </p:nvSpPr>
        <p:spPr>
          <a:xfrm>
            <a:off x="744575" y="1606425"/>
            <a:ext cx="10425000" cy="50223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r>
              <a:rPr lang="en-US" sz="1700">
                <a:solidFill>
                  <a:srgbClr val="0000FF"/>
                </a:solidFill>
              </a:rPr>
              <a:t>«Ενώ ο σεβασμός της ιδιωτικής ζωής της οικογένειας, του τρόπου ζωής και του πολιτισμού είναι σημαντικός, η αντίληψη των γονέων για τη συμπεριφορά των παιδιών τους στο σχολείο, την ακαδημαϊκή τους πρόοδό, καθώς και τις εργασίες, αποτελούν σημεία τομής μεταξύ του σπιτιού και του σχολείου,  που είναι δυνατόν να χρησιμοποιηθούν ως κοινά θέματα και μέρος του προγράμματος κατάρτισης»</a:t>
            </a:r>
            <a:endParaRPr sz="2700">
              <a:solidFill>
                <a:srgbClr val="0000FF"/>
              </a:solidFill>
            </a:endParaRPr>
          </a:p>
          <a:p>
            <a:pPr marL="228600" lvl="0" indent="-228600" algn="l" rtl="0">
              <a:lnSpc>
                <a:spcPct val="90000"/>
              </a:lnSpc>
              <a:spcBef>
                <a:spcPts val="1000"/>
              </a:spcBef>
              <a:spcAft>
                <a:spcPts val="0"/>
              </a:spcAft>
              <a:buClr>
                <a:schemeClr val="dk1"/>
              </a:buClr>
              <a:buSzPts val="2800"/>
              <a:buChar char="•"/>
            </a:pPr>
            <a:r>
              <a:rPr lang="en-US"/>
              <a:t>Να ενημερώνετε τακτικά και να εμπλέκετε τους γονείς σχετικά με τους </a:t>
            </a:r>
            <a:r>
              <a:rPr lang="en-US" b="1"/>
              <a:t>ατομικούς στόχους και τις επιτυχίες του παιδιού τους</a:t>
            </a:r>
            <a:r>
              <a:rPr lang="en-US"/>
              <a:t>, και πώς </a:t>
            </a:r>
            <a:r>
              <a:rPr lang="en-US" b="1">
                <a:solidFill>
                  <a:srgbClr val="980000"/>
                </a:solidFill>
              </a:rPr>
              <a:t>αυτοί μπορούν επίσης να προωθηθούν στο σπίτι</a:t>
            </a:r>
            <a:r>
              <a:rPr lang="en-US"/>
              <a:t>.</a:t>
            </a:r>
            <a:endParaRPr/>
          </a:p>
          <a:p>
            <a:pPr marL="228600" lvl="0" indent="-228600" algn="l" rtl="0">
              <a:lnSpc>
                <a:spcPct val="90000"/>
              </a:lnSpc>
              <a:spcBef>
                <a:spcPts val="1000"/>
              </a:spcBef>
              <a:spcAft>
                <a:spcPts val="0"/>
              </a:spcAft>
              <a:buClr>
                <a:schemeClr val="dk1"/>
              </a:buClr>
              <a:buSzPts val="2800"/>
              <a:buChar char="•"/>
            </a:pPr>
            <a:r>
              <a:rPr lang="en-US" b="1"/>
              <a:t>Προσβάσιμες πληροφορίες</a:t>
            </a:r>
            <a:r>
              <a:rPr lang="en-US"/>
              <a:t> για τον σχεδιασμό, οι οποίες μπορούν να αυξήσουν την κατανόηση των γονέων/φρονούντων σχετικά με την ανάπτυξη των παιδιών γενικά, καθώς και την SEL, τις EF και τη SR ειδικότερα</a:t>
            </a:r>
            <a:endParaRPr/>
          </a:p>
        </p:txBody>
      </p:sp>
      <p:pic>
        <p:nvPicPr>
          <p:cNvPr id="312" name="Google Shape;312;p20"/>
          <p:cNvPicPr preferRelativeResize="0"/>
          <p:nvPr/>
        </p:nvPicPr>
        <p:blipFill rotWithShape="1">
          <a:blip r:embed="rId3">
            <a:alphaModFix/>
          </a:blip>
          <a:srcRect/>
          <a:stretch/>
        </p:blipFill>
        <p:spPr>
          <a:xfrm>
            <a:off x="233082" y="150620"/>
            <a:ext cx="3437581" cy="7057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a:spLocks noGrp="1"/>
          </p:cNvSpPr>
          <p:nvPr>
            <p:ph type="title"/>
          </p:nvPr>
        </p:nvSpPr>
        <p:spPr>
          <a:xfrm>
            <a:off x="838200" y="1192525"/>
            <a:ext cx="10515600" cy="7057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solidFill>
                  <a:srgbClr val="980000"/>
                </a:solidFill>
              </a:rPr>
              <a:t>Στόχος και αποτελέσματα</a:t>
            </a:r>
            <a:endParaRPr>
              <a:solidFill>
                <a:srgbClr val="980000"/>
              </a:solidFill>
            </a:endParaRPr>
          </a:p>
        </p:txBody>
      </p:sp>
      <p:sp>
        <p:nvSpPr>
          <p:cNvPr id="319" name="Google Shape;319;p21"/>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3600"/>
              <a:buNone/>
            </a:pPr>
            <a:r>
              <a:rPr lang="en-US" sz="3600"/>
              <a:t>Γεφύρωση μεταξύ της αυτορρύθμισης στο σχολείο και της αυτορρύθμισης στο σπίτι</a:t>
            </a:r>
            <a:endParaRPr sz="3600"/>
          </a:p>
          <a:p>
            <a:pPr marL="0" lvl="0" indent="0" algn="l" rtl="0">
              <a:lnSpc>
                <a:spcPct val="90000"/>
              </a:lnSpc>
              <a:spcBef>
                <a:spcPts val="1000"/>
              </a:spcBef>
              <a:spcAft>
                <a:spcPts val="0"/>
              </a:spcAft>
              <a:buClr>
                <a:schemeClr val="dk1"/>
              </a:buClr>
              <a:buSzPts val="1800"/>
              <a:buNone/>
            </a:pPr>
            <a:endParaRPr sz="1700"/>
          </a:p>
          <a:p>
            <a:pPr marL="514350" lvl="0" indent="-508000" algn="l" rtl="0">
              <a:lnSpc>
                <a:spcPct val="90000"/>
              </a:lnSpc>
              <a:spcBef>
                <a:spcPts val="1000"/>
              </a:spcBef>
              <a:spcAft>
                <a:spcPts val="0"/>
              </a:spcAft>
              <a:buClr>
                <a:schemeClr val="dk1"/>
              </a:buClr>
              <a:buSzPts val="2700"/>
              <a:buAutoNum type="arabicPeriod"/>
            </a:pPr>
            <a:r>
              <a:rPr lang="en-US" sz="2700"/>
              <a:t>Στρατηγικές για την τόνωση της SEL, EF και SRL ενσωματώνονται σε μια αμφίδρομη επικοινωνία (σχολείο-γονείς)</a:t>
            </a:r>
            <a:endParaRPr sz="2700"/>
          </a:p>
          <a:p>
            <a:pPr marL="514350" lvl="0" indent="-508000" algn="l" rtl="0">
              <a:lnSpc>
                <a:spcPct val="90000"/>
              </a:lnSpc>
              <a:spcBef>
                <a:spcPts val="1000"/>
              </a:spcBef>
              <a:spcAft>
                <a:spcPts val="0"/>
              </a:spcAft>
              <a:buClr>
                <a:schemeClr val="dk1"/>
              </a:buClr>
              <a:buSzPts val="2700"/>
              <a:buFont typeface="Arial"/>
              <a:buAutoNum type="arabicPeriod"/>
            </a:pPr>
            <a:r>
              <a:rPr lang="en-US" sz="2700"/>
              <a:t>Τα σχολεία και οι εκπαιδευτικοί γνωρίζουν πώς μπορούν να συμμετέχουν οι γονείς στην τόνωση των δεξιοτήτων EF, SEL και SRL στα παιδιά τους</a:t>
            </a:r>
            <a:endParaRPr sz="2700"/>
          </a:p>
          <a:p>
            <a:pPr marL="514350" lvl="0" indent="-508000" algn="l" rtl="0">
              <a:lnSpc>
                <a:spcPct val="90000"/>
              </a:lnSpc>
              <a:spcBef>
                <a:spcPts val="1000"/>
              </a:spcBef>
              <a:spcAft>
                <a:spcPts val="0"/>
              </a:spcAft>
              <a:buClr>
                <a:schemeClr val="dk1"/>
              </a:buClr>
              <a:buSzPts val="2700"/>
              <a:buAutoNum type="arabicPeriod"/>
            </a:pPr>
            <a:r>
              <a:rPr lang="en-US" sz="2700"/>
              <a:t>Τα σχολεία και οι εκπαιδευτικοί ασχολούνται να δοκιμάσουν κάποια εργαλεία για την ενίσχυση της πρακτικής των SEL, EF και SRL στο σπίτι</a:t>
            </a:r>
            <a:endParaRPr sz="3500"/>
          </a:p>
          <a:p>
            <a:pPr marL="342900" lvl="0" indent="-241300" algn="just" rtl="0">
              <a:lnSpc>
                <a:spcPct val="90000"/>
              </a:lnSpc>
              <a:spcBef>
                <a:spcPts val="1000"/>
              </a:spcBef>
              <a:spcAft>
                <a:spcPts val="0"/>
              </a:spcAft>
              <a:buClr>
                <a:schemeClr val="dk1"/>
              </a:buClr>
              <a:buSzPts val="1600"/>
              <a:buFont typeface="Calibri"/>
              <a:buNone/>
            </a:pPr>
            <a:endParaRPr sz="1600">
              <a:latin typeface="Calibri"/>
              <a:ea typeface="Calibri"/>
              <a:cs typeface="Calibri"/>
              <a:sym typeface="Calibri"/>
            </a:endParaRPr>
          </a:p>
          <a:p>
            <a:pPr marL="228600" lvl="0" indent="-50800" algn="l" rtl="0">
              <a:lnSpc>
                <a:spcPct val="90000"/>
              </a:lnSpc>
              <a:spcBef>
                <a:spcPts val="1000"/>
              </a:spcBef>
              <a:spcAft>
                <a:spcPts val="0"/>
              </a:spcAft>
              <a:buClr>
                <a:schemeClr val="dk1"/>
              </a:buClr>
              <a:buSzPts val="2800"/>
              <a:buNone/>
            </a:pPr>
            <a:endParaRPr/>
          </a:p>
        </p:txBody>
      </p:sp>
      <p:pic>
        <p:nvPicPr>
          <p:cNvPr id="320" name="Google Shape;320;p21"/>
          <p:cNvPicPr preferRelativeResize="0"/>
          <p:nvPr/>
        </p:nvPicPr>
        <p:blipFill rotWithShape="1">
          <a:blip r:embed="rId3">
            <a:alphaModFix/>
          </a:blip>
          <a:srcRect/>
          <a:stretch/>
        </p:blipFill>
        <p:spPr>
          <a:xfrm>
            <a:off x="233082" y="352862"/>
            <a:ext cx="3437581" cy="7057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3"/>
          <p:cNvSpPr txBox="1">
            <a:spLocks noGrp="1"/>
          </p:cNvSpPr>
          <p:nvPr>
            <p:ph type="title"/>
          </p:nvPr>
        </p:nvSpPr>
        <p:spPr>
          <a:xfrm>
            <a:off x="838200" y="1192525"/>
            <a:ext cx="10515600" cy="7057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4000" b="1"/>
              <a:t>Ενίσχυση  στρατηγικών της αυτορρύθμισης στο σπίτι</a:t>
            </a:r>
            <a:endParaRPr sz="4000"/>
          </a:p>
        </p:txBody>
      </p:sp>
      <p:sp>
        <p:nvSpPr>
          <p:cNvPr id="327" name="Google Shape;327;p23"/>
          <p:cNvSpPr txBox="1">
            <a:spLocks noGrp="1"/>
          </p:cNvSpPr>
          <p:nvPr>
            <p:ph type="body" idx="1"/>
          </p:nvPr>
        </p:nvSpPr>
        <p:spPr>
          <a:xfrm>
            <a:off x="757175" y="2187626"/>
            <a:ext cx="10750200" cy="4312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400">
                <a:solidFill>
                  <a:srgbClr val="980000"/>
                </a:solidFill>
              </a:rPr>
              <a:t>Δεν υπάρχει τυποποιημένη εργαλειοθήκη ή συγκεκριμένες στρατηγικές</a:t>
            </a:r>
            <a:r>
              <a:rPr lang="en-US" sz="2400"/>
              <a:t> βάσει αποδεικτικών στοιχείων</a:t>
            </a:r>
            <a:endParaRPr sz="2400"/>
          </a:p>
          <a:p>
            <a:pPr marL="0" lvl="0" indent="0" algn="just" rtl="0">
              <a:lnSpc>
                <a:spcPct val="90000"/>
              </a:lnSpc>
              <a:spcBef>
                <a:spcPts val="1000"/>
              </a:spcBef>
              <a:spcAft>
                <a:spcPts val="0"/>
              </a:spcAft>
              <a:buClr>
                <a:schemeClr val="dk1"/>
              </a:buClr>
              <a:buSzPts val="2800"/>
              <a:buNone/>
            </a:pPr>
            <a:r>
              <a:rPr lang="en-US" sz="2400"/>
              <a:t>Μερικές αρχές:</a:t>
            </a:r>
            <a:endParaRPr sz="2400"/>
          </a:p>
          <a:p>
            <a:pPr marL="228600" lvl="0" indent="-203200" algn="just" rtl="0">
              <a:lnSpc>
                <a:spcPct val="90000"/>
              </a:lnSpc>
              <a:spcBef>
                <a:spcPts val="1000"/>
              </a:spcBef>
              <a:spcAft>
                <a:spcPts val="0"/>
              </a:spcAft>
              <a:buClr>
                <a:schemeClr val="dk1"/>
              </a:buClr>
              <a:buSzPts val="2400"/>
              <a:buFont typeface="Calibri"/>
              <a:buChar char="-"/>
            </a:pPr>
            <a:r>
              <a:rPr lang="en-US" sz="2400"/>
              <a:t>Εγκατάσταση </a:t>
            </a:r>
            <a:r>
              <a:rPr lang="en-US" sz="2400">
                <a:solidFill>
                  <a:srgbClr val="980000"/>
                </a:solidFill>
              </a:rPr>
              <a:t>καλής αμφίδρομης επικοινωνίας</a:t>
            </a:r>
            <a:r>
              <a:rPr lang="en-US" sz="2400"/>
              <a:t>: γονείς ως ίσοι συνεργάτες</a:t>
            </a:r>
            <a:endParaRPr sz="2400"/>
          </a:p>
          <a:p>
            <a:pPr marL="228600" lvl="0" indent="-203200" algn="just" rtl="0">
              <a:lnSpc>
                <a:spcPct val="90000"/>
              </a:lnSpc>
              <a:spcBef>
                <a:spcPts val="1000"/>
              </a:spcBef>
              <a:spcAft>
                <a:spcPts val="0"/>
              </a:spcAft>
              <a:buClr>
                <a:schemeClr val="dk1"/>
              </a:buClr>
              <a:buSzPts val="2400"/>
              <a:buFont typeface="Calibri"/>
              <a:buChar char="-"/>
            </a:pPr>
            <a:r>
              <a:rPr lang="en-US" sz="2400"/>
              <a:t>Καθορίστε τι περιμένετε από τους γονείς </a:t>
            </a:r>
            <a:r>
              <a:rPr lang="en-US" sz="2400" i="1"/>
              <a:t>σχετικά με τη σχολική εργασία</a:t>
            </a:r>
            <a:endParaRPr sz="2400"/>
          </a:p>
          <a:p>
            <a:pPr marL="228600" lvl="0" indent="-203200" algn="just" rtl="0">
              <a:lnSpc>
                <a:spcPct val="90000"/>
              </a:lnSpc>
              <a:spcBef>
                <a:spcPts val="1000"/>
              </a:spcBef>
              <a:spcAft>
                <a:spcPts val="0"/>
              </a:spcAft>
              <a:buClr>
                <a:schemeClr val="dk1"/>
              </a:buClr>
              <a:buSzPts val="2400"/>
              <a:buFont typeface="Calibri"/>
              <a:buChar char="-"/>
            </a:pPr>
            <a:r>
              <a:rPr lang="en-US" sz="2400"/>
              <a:t>Μοντέλο για τους γονείς πώς χρησιμοποιείτε στρατηγικές SRL στην τάξη σας</a:t>
            </a:r>
            <a:endParaRPr sz="2400"/>
          </a:p>
          <a:p>
            <a:pPr marL="228600" lvl="0" indent="-203200" algn="just" rtl="0">
              <a:lnSpc>
                <a:spcPct val="90000"/>
              </a:lnSpc>
              <a:spcBef>
                <a:spcPts val="1000"/>
              </a:spcBef>
              <a:spcAft>
                <a:spcPts val="0"/>
              </a:spcAft>
              <a:buClr>
                <a:schemeClr val="dk1"/>
              </a:buClr>
              <a:buSzPts val="2400"/>
              <a:buFont typeface="Calibri"/>
              <a:buChar char="-"/>
            </a:pPr>
            <a:r>
              <a:rPr lang="en-US" sz="2400"/>
              <a:t>Χρήση του παιδιού ως κίνητρο σε συγκεκριμένη εργασία σε SEL ή EF </a:t>
            </a:r>
            <a:endParaRPr sz="2400"/>
          </a:p>
          <a:p>
            <a:pPr marL="228600" lvl="0" indent="-203200" algn="just" rtl="0">
              <a:lnSpc>
                <a:spcPct val="90000"/>
              </a:lnSpc>
              <a:spcBef>
                <a:spcPts val="1000"/>
              </a:spcBef>
              <a:spcAft>
                <a:spcPts val="0"/>
              </a:spcAft>
              <a:buClr>
                <a:schemeClr val="dk1"/>
              </a:buClr>
              <a:buSzPts val="2400"/>
              <a:buFont typeface="Calibri"/>
              <a:buChar char="-"/>
            </a:pPr>
            <a:r>
              <a:rPr lang="en-US" sz="2400"/>
              <a:t>Παροχή/Παρουσίαση στρατηγικών άτυπης μάθησης</a:t>
            </a:r>
            <a:endParaRPr sz="1600"/>
          </a:p>
        </p:txBody>
      </p:sp>
      <p:pic>
        <p:nvPicPr>
          <p:cNvPr id="328" name="Google Shape;328;p23"/>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29" name="Google Shape;329;p23"/>
          <p:cNvSpPr txBox="1"/>
          <p:nvPr/>
        </p:nvSpPr>
        <p:spPr>
          <a:xfrm>
            <a:off x="1247173" y="497545"/>
            <a:ext cx="10515600" cy="7057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4070"/>
              <a:buFont typeface="Calibri"/>
              <a:buNone/>
            </a:pPr>
            <a:r>
              <a:rPr lang="en-US" sz="3170" b="1">
                <a:solidFill>
                  <a:srgbClr val="FF0000"/>
                </a:solidFill>
                <a:latin typeface="Calibri"/>
                <a:ea typeface="Calibri"/>
                <a:cs typeface="Calibri"/>
                <a:sym typeface="Calibri"/>
              </a:rPr>
              <a:t>Εισαγωγή</a:t>
            </a:r>
            <a:r>
              <a:rPr lang="en-US" sz="3170" b="1" i="0" u="none" strike="noStrike" cap="none">
                <a:solidFill>
                  <a:srgbClr val="FF0000"/>
                </a:solidFill>
                <a:latin typeface="Calibri"/>
                <a:ea typeface="Calibri"/>
                <a:cs typeface="Calibri"/>
                <a:sym typeface="Calibri"/>
              </a:rPr>
              <a:t>—</a:t>
            </a:r>
            <a:r>
              <a:rPr lang="en-US" sz="3170" b="1" i="0" u="none" strike="noStrike" cap="none">
                <a:solidFill>
                  <a:schemeClr val="dk1"/>
                </a:solidFill>
                <a:latin typeface="Calibri"/>
                <a:ea typeface="Calibri"/>
                <a:cs typeface="Calibri"/>
                <a:sym typeface="Calibri"/>
              </a:rPr>
              <a:t> Αντανάκλαση – Αλληλεπίδραση</a:t>
            </a:r>
            <a:endParaRPr sz="39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934656" y="1025325"/>
            <a:ext cx="10515600" cy="70572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960"/>
              <a:buFont typeface="Calibri"/>
              <a:buNone/>
            </a:pPr>
            <a:r>
              <a:rPr lang="en-US" sz="3859" b="1">
                <a:solidFill>
                  <a:srgbClr val="000000"/>
                </a:solidFill>
              </a:rPr>
              <a:t>Εισαγωγή</a:t>
            </a:r>
            <a:r>
              <a:rPr lang="en-US" sz="3859" b="1">
                <a:solidFill>
                  <a:srgbClr val="FF0000"/>
                </a:solidFill>
              </a:rPr>
              <a:t>— Αντανάκλαση </a:t>
            </a:r>
            <a:r>
              <a:rPr lang="en-US" sz="3859" b="1"/>
              <a:t>— Αλληλεπίδραση</a:t>
            </a:r>
            <a:endParaRPr sz="3859"/>
          </a:p>
        </p:txBody>
      </p:sp>
      <p:sp>
        <p:nvSpPr>
          <p:cNvPr id="336" name="Google Shape;336;p22"/>
          <p:cNvSpPr txBox="1">
            <a:spLocks noGrp="1"/>
          </p:cNvSpPr>
          <p:nvPr>
            <p:ph type="body" idx="1"/>
          </p:nvPr>
        </p:nvSpPr>
        <p:spPr>
          <a:xfrm>
            <a:off x="1512325" y="2729275"/>
            <a:ext cx="10263600" cy="42726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Clr>
                <a:schemeClr val="dk1"/>
              </a:buClr>
              <a:buSzPts val="1600"/>
              <a:buNone/>
            </a:pPr>
            <a:r>
              <a:rPr lang="en-US" sz="2108" i="1">
                <a:solidFill>
                  <a:srgbClr val="980000"/>
                </a:solidFill>
                <a:latin typeface="Calibri"/>
                <a:ea typeface="Calibri"/>
                <a:cs typeface="Calibri"/>
                <a:sym typeface="Calibri"/>
              </a:rPr>
              <a:t>Πότε θεωρείς ότι οι γονείς εμπλέκονται στο σχολείο ή στην τάξη σου;</a:t>
            </a:r>
            <a:endParaRPr sz="3308" i="1">
              <a:solidFill>
                <a:srgbClr val="980000"/>
              </a:solidFill>
            </a:endParaRPr>
          </a:p>
          <a:p>
            <a:pPr marL="0" lvl="0" indent="0" algn="l" rtl="0">
              <a:lnSpc>
                <a:spcPct val="90000"/>
              </a:lnSpc>
              <a:spcBef>
                <a:spcPts val="1000"/>
              </a:spcBef>
              <a:spcAft>
                <a:spcPts val="0"/>
              </a:spcAft>
              <a:buClr>
                <a:schemeClr val="dk1"/>
              </a:buClr>
              <a:buSzPts val="1600"/>
              <a:buNone/>
            </a:pPr>
            <a:r>
              <a:rPr lang="en-US" sz="2108" i="1">
                <a:latin typeface="Calibri"/>
                <a:ea typeface="Calibri"/>
                <a:cs typeface="Calibri"/>
                <a:sym typeface="Calibri"/>
              </a:rPr>
              <a:t>Παράδειγμα δραστηριοτήτων για να επικοινωνείς με τους γονείς στο σχολείο </a:t>
            </a:r>
            <a:r>
              <a:rPr lang="en-US" sz="2108">
                <a:latin typeface="Calibri"/>
                <a:ea typeface="Calibri"/>
                <a:cs typeface="Calibri"/>
                <a:sym typeface="Calibri"/>
              </a:rPr>
              <a:t>σου;</a:t>
            </a:r>
            <a:endParaRPr sz="3308"/>
          </a:p>
          <a:p>
            <a:pPr marL="0" lvl="0" indent="0" algn="l" rtl="0">
              <a:lnSpc>
                <a:spcPct val="90000"/>
              </a:lnSpc>
              <a:spcBef>
                <a:spcPts val="1000"/>
              </a:spcBef>
              <a:spcAft>
                <a:spcPts val="0"/>
              </a:spcAft>
              <a:buClr>
                <a:schemeClr val="dk1"/>
              </a:buClr>
              <a:buSzPts val="1600"/>
              <a:buNone/>
            </a:pPr>
            <a:r>
              <a:rPr lang="en-US" sz="2108"/>
              <a:t> -</a:t>
            </a:r>
            <a:r>
              <a:rPr lang="en-US" sz="2108">
                <a:solidFill>
                  <a:srgbClr val="980000"/>
                </a:solidFill>
              </a:rPr>
              <a:t>Γνωρίζεις την οπτική των γονιών πάνω στην επικοινωνία του σχολείου σου με αυτούς; </a:t>
            </a:r>
            <a:endParaRPr sz="2108">
              <a:solidFill>
                <a:srgbClr val="980000"/>
              </a:solidFill>
            </a:endParaRPr>
          </a:p>
          <a:p>
            <a:pPr marL="0" lvl="0" indent="0" algn="l" rtl="0">
              <a:lnSpc>
                <a:spcPct val="90000"/>
              </a:lnSpc>
              <a:spcBef>
                <a:spcPts val="1000"/>
              </a:spcBef>
              <a:spcAft>
                <a:spcPts val="0"/>
              </a:spcAft>
              <a:buClr>
                <a:schemeClr val="dk1"/>
              </a:buClr>
              <a:buSzPts val="1600"/>
              <a:buNone/>
            </a:pPr>
            <a:r>
              <a:rPr lang="en-US" sz="2108"/>
              <a:t>(πχ συχνότητα , περιεχόμενο, τρόπος)</a:t>
            </a:r>
            <a:endParaRPr sz="2108"/>
          </a:p>
          <a:p>
            <a:pPr marL="0" lvl="0" indent="0" algn="l" rtl="0">
              <a:lnSpc>
                <a:spcPct val="90000"/>
              </a:lnSpc>
              <a:spcBef>
                <a:spcPts val="1000"/>
              </a:spcBef>
              <a:spcAft>
                <a:spcPts val="0"/>
              </a:spcAft>
              <a:buNone/>
            </a:pPr>
            <a:r>
              <a:rPr lang="en-US" sz="2108"/>
              <a:t>-</a:t>
            </a:r>
            <a:r>
              <a:rPr lang="en-US" sz="2108">
                <a:solidFill>
                  <a:srgbClr val="980000"/>
                </a:solidFill>
              </a:rPr>
              <a:t>Τους παρέχεται η πληροφορία που χρειάζεται;</a:t>
            </a:r>
            <a:endParaRPr sz="2108">
              <a:solidFill>
                <a:srgbClr val="980000"/>
              </a:solidFill>
            </a:endParaRPr>
          </a:p>
          <a:p>
            <a:pPr marL="0" lvl="0" indent="0" algn="l" rtl="0">
              <a:lnSpc>
                <a:spcPct val="90000"/>
              </a:lnSpc>
              <a:spcBef>
                <a:spcPts val="1000"/>
              </a:spcBef>
              <a:spcAft>
                <a:spcPts val="0"/>
              </a:spcAft>
              <a:buNone/>
            </a:pPr>
            <a:r>
              <a:rPr lang="en-US" sz="2108"/>
              <a:t>-Είναι κάποιοι τρόποι επικοινωνίας χρονοβοροι  από αυτούς που χρησιμοποιείτε;</a:t>
            </a:r>
            <a:endParaRPr sz="2108"/>
          </a:p>
          <a:p>
            <a:pPr marL="0" lvl="0" indent="0" algn="l" rtl="0">
              <a:lnSpc>
                <a:spcPct val="90000"/>
              </a:lnSpc>
              <a:spcBef>
                <a:spcPts val="1000"/>
              </a:spcBef>
              <a:spcAft>
                <a:spcPts val="0"/>
              </a:spcAft>
              <a:buNone/>
            </a:pPr>
            <a:r>
              <a:rPr lang="en-US" sz="2108"/>
              <a:t>Έχουν τον κατάλληλο αντίκτυπο; Προσεγγίζουν τους γονείς όπως εσείς επιθυμείτε;</a:t>
            </a:r>
            <a:endParaRPr sz="2108"/>
          </a:p>
          <a:p>
            <a:pPr marL="0" lvl="0" indent="0" algn="l" rtl="0">
              <a:lnSpc>
                <a:spcPct val="90000"/>
              </a:lnSpc>
              <a:spcBef>
                <a:spcPts val="1000"/>
              </a:spcBef>
              <a:spcAft>
                <a:spcPts val="0"/>
              </a:spcAft>
              <a:buNone/>
            </a:pPr>
            <a:r>
              <a:rPr lang="en-US" sz="2108"/>
              <a:t>-Τι κάνετε για τους γονείς που δεν μιλάνε Ελληνικά ή δεν ξέρουν να διαβάζουν καλά;</a:t>
            </a:r>
            <a:endParaRPr sz="2108"/>
          </a:p>
          <a:p>
            <a:pPr marL="0" lvl="0" indent="0" algn="l" rtl="0">
              <a:lnSpc>
                <a:spcPct val="90000"/>
              </a:lnSpc>
              <a:spcBef>
                <a:spcPts val="1000"/>
              </a:spcBef>
              <a:spcAft>
                <a:spcPts val="0"/>
              </a:spcAft>
              <a:buNone/>
            </a:pPr>
            <a:r>
              <a:rPr lang="en-US" sz="2108"/>
              <a:t>-</a:t>
            </a:r>
            <a:r>
              <a:rPr lang="en-US" sz="2108">
                <a:solidFill>
                  <a:srgbClr val="980000"/>
                </a:solidFill>
              </a:rPr>
              <a:t>Ποια είναι τα κανάλια που υπάρχουν, ώστε οι γονείς να μπορούν να επικοινωνήσουν με το σχολείο;</a:t>
            </a:r>
            <a:endParaRPr sz="2108">
              <a:solidFill>
                <a:srgbClr val="980000"/>
              </a:solidFill>
            </a:endParaRPr>
          </a:p>
          <a:p>
            <a:pPr marL="228600" lvl="0" indent="-50800" algn="l" rtl="0">
              <a:lnSpc>
                <a:spcPct val="90000"/>
              </a:lnSpc>
              <a:spcBef>
                <a:spcPts val="1000"/>
              </a:spcBef>
              <a:spcAft>
                <a:spcPts val="0"/>
              </a:spcAft>
              <a:buClr>
                <a:schemeClr val="dk1"/>
              </a:buClr>
              <a:buSzPts val="2800"/>
              <a:buNone/>
            </a:pPr>
            <a:endParaRPr sz="2900"/>
          </a:p>
        </p:txBody>
      </p:sp>
      <p:pic>
        <p:nvPicPr>
          <p:cNvPr id="337" name="Google Shape;337;p22"/>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38" name="Google Shape;338;p22"/>
          <p:cNvSpPr txBox="1"/>
          <p:nvPr/>
        </p:nvSpPr>
        <p:spPr>
          <a:xfrm>
            <a:off x="1056190" y="1697787"/>
            <a:ext cx="10515600" cy="705600"/>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chemeClr val="dk1"/>
              </a:buClr>
              <a:buSzPts val="3630"/>
              <a:buFont typeface="Calibri"/>
              <a:buNone/>
            </a:pPr>
            <a:r>
              <a:rPr lang="en-US" sz="3530" b="1" i="0" u="none" strike="noStrike" cap="none">
                <a:solidFill>
                  <a:schemeClr val="dk1"/>
                </a:solidFill>
                <a:latin typeface="Calibri"/>
                <a:ea typeface="Calibri"/>
                <a:cs typeface="Calibri"/>
                <a:sym typeface="Calibri"/>
              </a:rPr>
              <a:t>Πεποιθήσεις σχετικά με την επικοινωνία με τους γονείς στο σχολείο σας</a:t>
            </a:r>
            <a:endParaRPr sz="1055"/>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4"/>
          <p:cNvSpPr txBox="1">
            <a:spLocks noGrp="1"/>
          </p:cNvSpPr>
          <p:nvPr>
            <p:ph type="title"/>
          </p:nvPr>
        </p:nvSpPr>
        <p:spPr>
          <a:xfrm>
            <a:off x="838200" y="1337207"/>
            <a:ext cx="10515600" cy="7057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259" b="1"/>
              <a:t>Ενίσχυση των στρατηγικών αυτορρύθμισης στο σπίτι</a:t>
            </a:r>
            <a:r>
              <a:rPr lang="en-US" sz="3659" b="1"/>
              <a:t/>
            </a:r>
            <a:br>
              <a:rPr lang="en-US" sz="3659" b="1"/>
            </a:br>
            <a:endParaRPr sz="1320" b="1"/>
          </a:p>
        </p:txBody>
      </p:sp>
      <p:sp>
        <p:nvSpPr>
          <p:cNvPr id="344" name="Google Shape;344;p24"/>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a:t>Αμφίδρομη επικοινωνία σχολείο–γονείς</a:t>
            </a:r>
            <a:endParaRPr/>
          </a:p>
          <a:p>
            <a:pPr marL="0" lvl="0" indent="0" algn="just" rtl="0">
              <a:lnSpc>
                <a:spcPct val="90000"/>
              </a:lnSpc>
              <a:spcBef>
                <a:spcPts val="1000"/>
              </a:spcBef>
              <a:spcAft>
                <a:spcPts val="0"/>
              </a:spcAft>
              <a:buClr>
                <a:schemeClr val="dk1"/>
              </a:buClr>
              <a:buSzPts val="2800"/>
              <a:buNone/>
            </a:pPr>
            <a:endParaRPr b="1"/>
          </a:p>
          <a:p>
            <a:pPr marL="0" lvl="0" indent="0" algn="just" rtl="0">
              <a:lnSpc>
                <a:spcPct val="90000"/>
              </a:lnSpc>
              <a:spcBef>
                <a:spcPts val="1000"/>
              </a:spcBef>
              <a:spcAft>
                <a:spcPts val="0"/>
              </a:spcAft>
              <a:buClr>
                <a:schemeClr val="dk1"/>
              </a:buClr>
              <a:buSzPts val="2800"/>
              <a:buNone/>
            </a:pPr>
            <a:r>
              <a:rPr lang="en-US"/>
              <a:t>Ποια είναι η προσέγγιση επικοινωνίας στο σχολείο σας;</a:t>
            </a:r>
            <a:endParaRPr/>
          </a:p>
          <a:p>
            <a:pPr marL="228600" lvl="0" indent="-228600" algn="just" rtl="0">
              <a:lnSpc>
                <a:spcPct val="90000"/>
              </a:lnSpc>
              <a:spcBef>
                <a:spcPts val="1000"/>
              </a:spcBef>
              <a:spcAft>
                <a:spcPts val="0"/>
              </a:spcAft>
              <a:buClr>
                <a:schemeClr val="dk1"/>
              </a:buClr>
              <a:buSzPts val="2800"/>
              <a:buFont typeface="Calibri"/>
              <a:buChar char="-"/>
            </a:pPr>
            <a:r>
              <a:rPr lang="en-US"/>
              <a:t>Αλληλεπίδραση με άλλα σχολεία</a:t>
            </a:r>
            <a:endParaRPr/>
          </a:p>
          <a:p>
            <a:pPr marL="228600" lvl="0" indent="-228600" algn="just" rtl="0">
              <a:lnSpc>
                <a:spcPct val="90000"/>
              </a:lnSpc>
              <a:spcBef>
                <a:spcPts val="1000"/>
              </a:spcBef>
              <a:spcAft>
                <a:spcPts val="0"/>
              </a:spcAft>
              <a:buClr>
                <a:schemeClr val="dk1"/>
              </a:buClr>
              <a:buSzPts val="2800"/>
              <a:buFont typeface="Calibri"/>
              <a:buChar char="-"/>
            </a:pPr>
            <a:r>
              <a:rPr lang="en-US"/>
              <a:t>Χρησιμοποιήστε τις απαντήσεις σας στις στοχευμένες ερωτήσεις από το slide 4</a:t>
            </a:r>
            <a:endParaRPr/>
          </a:p>
          <a:p>
            <a:pPr marL="228600" lvl="0" indent="-50800" algn="just" rtl="0">
              <a:lnSpc>
                <a:spcPct val="90000"/>
              </a:lnSpc>
              <a:spcBef>
                <a:spcPts val="1000"/>
              </a:spcBef>
              <a:spcAft>
                <a:spcPts val="0"/>
              </a:spcAft>
              <a:buClr>
                <a:schemeClr val="dk1"/>
              </a:buClr>
              <a:buSzPts val="2800"/>
              <a:buFont typeface="Calibri"/>
              <a:buNone/>
            </a:pPr>
            <a:endParaRPr/>
          </a:p>
          <a:p>
            <a:pPr marL="0" lvl="0" indent="0" algn="just" rtl="0">
              <a:lnSpc>
                <a:spcPct val="90000"/>
              </a:lnSpc>
              <a:spcBef>
                <a:spcPts val="1000"/>
              </a:spcBef>
              <a:spcAft>
                <a:spcPts val="0"/>
              </a:spcAft>
              <a:buClr>
                <a:schemeClr val="dk1"/>
              </a:buClr>
              <a:buSzPts val="2800"/>
              <a:buNone/>
            </a:pPr>
            <a:endParaRPr/>
          </a:p>
        </p:txBody>
      </p:sp>
      <p:pic>
        <p:nvPicPr>
          <p:cNvPr id="345" name="Google Shape;345;p24"/>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46" name="Google Shape;346;p24"/>
          <p:cNvSpPr txBox="1"/>
          <p:nvPr/>
        </p:nvSpPr>
        <p:spPr>
          <a:xfrm>
            <a:off x="1478667" y="497545"/>
            <a:ext cx="10515600" cy="7057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3200" b="1" i="0" u="none" strike="noStrike" cap="none">
                <a:solidFill>
                  <a:schemeClr val="dk1"/>
                </a:solidFill>
                <a:latin typeface="Calibri"/>
                <a:ea typeface="Calibri"/>
                <a:cs typeface="Calibri"/>
                <a:sym typeface="Calibri"/>
              </a:rPr>
              <a:t>Εισαγωγή – Αντανάκλαση — </a:t>
            </a:r>
            <a:r>
              <a:rPr lang="en-US" sz="3200" b="1" i="0" u="none" strike="noStrike" cap="none">
                <a:solidFill>
                  <a:srgbClr val="FF0000"/>
                </a:solidFill>
                <a:latin typeface="Calibri"/>
                <a:ea typeface="Calibri"/>
                <a:cs typeface="Calibri"/>
                <a:sym typeface="Calibri"/>
              </a:rPr>
              <a:t>Αλληλεπίδραση</a:t>
            </a:r>
            <a:endParaRPr sz="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5"/>
          <p:cNvSpPr txBox="1">
            <a:spLocks noGrp="1"/>
          </p:cNvSpPr>
          <p:nvPr>
            <p:ph type="title"/>
          </p:nvPr>
        </p:nvSpPr>
        <p:spPr>
          <a:xfrm>
            <a:off x="838200" y="1337207"/>
            <a:ext cx="10515600" cy="7057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US" sz="3259" b="1"/>
              <a:t>Ενίσχυση των  στρατηγικών αυτορρύθμισης στο σπίτι</a:t>
            </a:r>
            <a:br>
              <a:rPr lang="en-US" sz="3259" b="1"/>
            </a:br>
            <a:endParaRPr sz="920" b="1"/>
          </a:p>
        </p:txBody>
      </p:sp>
      <p:sp>
        <p:nvSpPr>
          <p:cNvPr id="352" name="Google Shape;352;p25"/>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sz="2200" b="1"/>
              <a:t>Προσδιορίστε τι περιμένετε από τους γονείς π.χ. σχετικά με την εργασία για το σπίτι</a:t>
            </a:r>
            <a:endParaRPr sz="2200"/>
          </a:p>
          <a:p>
            <a:pPr marL="0" lvl="0" indent="0" algn="just" rtl="0">
              <a:lnSpc>
                <a:spcPct val="90000"/>
              </a:lnSpc>
              <a:spcBef>
                <a:spcPts val="1000"/>
              </a:spcBef>
              <a:spcAft>
                <a:spcPts val="0"/>
              </a:spcAft>
              <a:buClr>
                <a:schemeClr val="dk1"/>
              </a:buClr>
              <a:buSzPts val="2800"/>
              <a:buNone/>
            </a:pPr>
            <a:r>
              <a:rPr lang="en-US"/>
              <a:t>π.χ.</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US"/>
              <a:t>Ανταλλαγή υλικού/εμπειριών μεταξύ σχολείων</a:t>
            </a:r>
            <a:endParaRPr/>
          </a:p>
          <a:p>
            <a:pPr marL="0" lvl="0" indent="0" algn="just" rtl="0">
              <a:lnSpc>
                <a:spcPct val="90000"/>
              </a:lnSpc>
              <a:spcBef>
                <a:spcPts val="1000"/>
              </a:spcBef>
              <a:spcAft>
                <a:spcPts val="0"/>
              </a:spcAft>
              <a:buClr>
                <a:schemeClr val="dk1"/>
              </a:buClr>
              <a:buSzPts val="2800"/>
              <a:buNone/>
            </a:pPr>
            <a:endParaRPr/>
          </a:p>
        </p:txBody>
      </p:sp>
      <p:pic>
        <p:nvPicPr>
          <p:cNvPr id="353" name="Google Shape;353;p25"/>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54" name="Google Shape;354;p25"/>
          <p:cNvSpPr txBox="1"/>
          <p:nvPr/>
        </p:nvSpPr>
        <p:spPr>
          <a:xfrm>
            <a:off x="1478667" y="497545"/>
            <a:ext cx="10515600" cy="7057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3300" b="1" i="0" u="none" strike="noStrike" cap="none">
                <a:solidFill>
                  <a:schemeClr val="dk1"/>
                </a:solidFill>
                <a:latin typeface="Calibri"/>
                <a:ea typeface="Calibri"/>
                <a:cs typeface="Calibri"/>
                <a:sym typeface="Calibri"/>
              </a:rPr>
              <a:t>Εισαγωγή – Αντανάκλαση — </a:t>
            </a:r>
            <a:r>
              <a:rPr lang="en-US" sz="3300" b="1" i="0" u="none" strike="noStrike" cap="none">
                <a:solidFill>
                  <a:srgbClr val="FF0000"/>
                </a:solidFill>
                <a:latin typeface="Calibri"/>
                <a:ea typeface="Calibri"/>
                <a:cs typeface="Calibri"/>
                <a:sym typeface="Calibri"/>
              </a:rPr>
              <a:t>Αλληλεπίδραση</a:t>
            </a:r>
            <a:endParaRPr sz="300"/>
          </a:p>
        </p:txBody>
      </p:sp>
      <p:graphicFrame>
        <p:nvGraphicFramePr>
          <p:cNvPr id="355" name="Google Shape;355;p25"/>
          <p:cNvGraphicFramePr/>
          <p:nvPr/>
        </p:nvGraphicFramePr>
        <p:xfrm>
          <a:off x="939525" y="3238500"/>
          <a:ext cx="3000000" cy="3000000"/>
        </p:xfrm>
        <a:graphic>
          <a:graphicData uri="http://schemas.openxmlformats.org/drawingml/2006/table">
            <a:tbl>
              <a:tblPr>
                <a:noFill/>
                <a:tableStyleId>{9D0856B9-7AE8-490C-80FF-09E63ADE8EFF}</a:tableStyleId>
              </a:tblPr>
              <a:tblGrid>
                <a:gridCol w="10299975">
                  <a:extLst>
                    <a:ext uri="{9D8B030D-6E8A-4147-A177-3AD203B41FA5}">
                      <a16:colId xmlns:a16="http://schemas.microsoft.com/office/drawing/2014/main" val="20000"/>
                    </a:ext>
                  </a:extLst>
                </a:gridCol>
              </a:tblGrid>
              <a:tr h="2086975">
                <a:tc>
                  <a:txBody>
                    <a:bodyPr/>
                    <a:lstStyle/>
                    <a:p>
                      <a:pPr marL="0" lvl="0" indent="0" algn="l" rtl="0">
                        <a:spcBef>
                          <a:spcPts val="0"/>
                        </a:spcBef>
                        <a:spcAft>
                          <a:spcPts val="0"/>
                        </a:spcAft>
                        <a:buNone/>
                      </a:pPr>
                      <a:r>
                        <a:rPr lang="en-US" sz="1600" b="1">
                          <a:solidFill>
                            <a:srgbClr val="990000"/>
                          </a:solidFill>
                        </a:rPr>
                        <a:t>Πίνακας 3: TIPS επιτυχημένων εργασιών για το σπίτι (και πως οι γονείς μπορούν να βοηθήσουν)</a:t>
                      </a:r>
                      <a:endParaRPr sz="1600" b="1">
                        <a:solidFill>
                          <a:srgbClr val="990000"/>
                        </a:solidFill>
                      </a:endParaRPr>
                    </a:p>
                    <a:p>
                      <a:pPr marL="457200" lvl="0" indent="-317500" algn="l" rtl="0">
                        <a:spcBef>
                          <a:spcPts val="0"/>
                        </a:spcBef>
                        <a:spcAft>
                          <a:spcPts val="0"/>
                        </a:spcAft>
                        <a:buSzPts val="1400"/>
                        <a:buChar char="●"/>
                      </a:pPr>
                      <a:r>
                        <a:rPr lang="en-US"/>
                        <a:t>Η ποιότητα μετράει περισσότερο από την ποσότητα</a:t>
                      </a:r>
                      <a:endParaRPr/>
                    </a:p>
                    <a:p>
                      <a:pPr marL="457200" lvl="0" indent="-317500" algn="l" rtl="0">
                        <a:spcBef>
                          <a:spcPts val="0"/>
                        </a:spcBef>
                        <a:spcAft>
                          <a:spcPts val="0"/>
                        </a:spcAft>
                        <a:buSzPts val="1400"/>
                        <a:buChar char="●"/>
                      </a:pPr>
                      <a:r>
                        <a:rPr lang="en-US"/>
                        <a:t>Οι εργασίες πρέπει να συνδέονται με το θέμα διδασκαλίας</a:t>
                      </a:r>
                      <a:endParaRPr/>
                    </a:p>
                    <a:p>
                      <a:pPr marL="457200" lvl="0" indent="-317500" algn="l" rtl="0">
                        <a:spcBef>
                          <a:spcPts val="0"/>
                        </a:spcBef>
                        <a:spcAft>
                          <a:spcPts val="0"/>
                        </a:spcAft>
                        <a:buSzPts val="1400"/>
                        <a:buChar char="●"/>
                      </a:pPr>
                      <a:r>
                        <a:rPr lang="en-US"/>
                        <a:t>Παροχή χρονομετρημένης και συγκεκριμένης ανατροφοδότησης</a:t>
                      </a:r>
                      <a:endParaRPr/>
                    </a:p>
                    <a:p>
                      <a:pPr marL="457200" lvl="0" indent="-317500" algn="l" rtl="0">
                        <a:spcBef>
                          <a:spcPts val="0"/>
                        </a:spcBef>
                        <a:spcAft>
                          <a:spcPts val="0"/>
                        </a:spcAft>
                        <a:buSzPts val="1400"/>
                        <a:buChar char="●"/>
                      </a:pPr>
                      <a:r>
                        <a:rPr lang="en-US"/>
                        <a:t>Οι γονείς βοηθούν εαν ενθαρρύνουν μία συγκεκριμένη ρουτίνα, καλές συνήθειες διαβάσματος</a:t>
                      </a:r>
                      <a:endParaRPr/>
                    </a:p>
                    <a:p>
                      <a:pPr marL="457200" lvl="0" indent="-317500" algn="l" rtl="0">
                        <a:spcBef>
                          <a:spcPts val="0"/>
                        </a:spcBef>
                        <a:spcAft>
                          <a:spcPts val="0"/>
                        </a:spcAft>
                        <a:buSzPts val="1400"/>
                        <a:buChar char="●"/>
                      </a:pPr>
                      <a:r>
                        <a:rPr lang="en-US"/>
                        <a:t>Οι γονείς βοηθούν αν γνωρίζουν τις εργασίες για το σπίτι, δείχνει ενδιαφέρον και ενθάρρυνση </a:t>
                      </a:r>
                      <a:endParaRPr/>
                    </a:p>
                    <a:p>
                      <a:pPr marL="457200" lvl="0" indent="-317500" algn="l" rtl="0">
                        <a:spcBef>
                          <a:spcPts val="0"/>
                        </a:spcBef>
                        <a:spcAft>
                          <a:spcPts val="0"/>
                        </a:spcAft>
                        <a:buSzPts val="1400"/>
                        <a:buChar char="●"/>
                      </a:pPr>
                      <a:r>
                        <a:rPr lang="en-US"/>
                        <a:t>Να είστε προσεκτικοί με την ενθάρρυνση των γονιών για την εμπλοκή τους στις εργασίες για το σπίτι (ειδικά για παιδιά μεγαλύτερων ηλικιών)</a:t>
                      </a: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838200" y="1337207"/>
            <a:ext cx="10515600" cy="70572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1472"/>
              <a:buFont typeface="Calibri"/>
              <a:buNone/>
            </a:pPr>
            <a:endParaRPr sz="3259" b="1"/>
          </a:p>
          <a:p>
            <a:pPr marL="0" lvl="0" indent="0" algn="ctr" rtl="0">
              <a:spcBef>
                <a:spcPts val="0"/>
              </a:spcBef>
              <a:spcAft>
                <a:spcPts val="0"/>
              </a:spcAft>
              <a:buClr>
                <a:schemeClr val="dk1"/>
              </a:buClr>
              <a:buSzPct val="121472"/>
              <a:buFont typeface="Calibri"/>
              <a:buNone/>
            </a:pPr>
            <a:r>
              <a:rPr lang="en-US" sz="3259" b="1"/>
              <a:t>Ενίσχυση των  στρατηγικών αυτορρύθμισης στο σπίτι</a:t>
            </a:r>
            <a:br>
              <a:rPr lang="en-US" sz="3259" b="1"/>
            </a:br>
            <a:endParaRPr sz="920" b="1"/>
          </a:p>
          <a:p>
            <a:pPr marL="0" lvl="0" indent="0" algn="ctr" rtl="0">
              <a:lnSpc>
                <a:spcPct val="90000"/>
              </a:lnSpc>
              <a:spcBef>
                <a:spcPts val="0"/>
              </a:spcBef>
              <a:spcAft>
                <a:spcPts val="0"/>
              </a:spcAft>
              <a:buClr>
                <a:schemeClr val="dk1"/>
              </a:buClr>
              <a:buSzPct val="100000"/>
              <a:buFont typeface="Calibri"/>
              <a:buNone/>
            </a:pPr>
            <a:endParaRPr b="1"/>
          </a:p>
        </p:txBody>
      </p:sp>
      <p:sp>
        <p:nvSpPr>
          <p:cNvPr id="361" name="Google Shape;361;p26"/>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a:t>Μοντέλο για τους γονείς πώς χρησιμοποιείτε SRL-στρατηγικές στην τάξη σας</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US"/>
              <a:t>π.χ. Βιντεοσκοπώντας την τάξη</a:t>
            </a:r>
            <a:endParaRPr/>
          </a:p>
          <a:p>
            <a:pPr marL="0" lvl="0" indent="0" algn="just" rtl="0">
              <a:lnSpc>
                <a:spcPct val="90000"/>
              </a:lnSpc>
              <a:spcBef>
                <a:spcPts val="1000"/>
              </a:spcBef>
              <a:spcAft>
                <a:spcPts val="0"/>
              </a:spcAft>
              <a:buClr>
                <a:schemeClr val="dk1"/>
              </a:buClr>
              <a:buSzPts val="2800"/>
              <a:buNone/>
            </a:pPr>
            <a:r>
              <a:rPr lang="en-US"/>
              <a:t>Ανοιχτή τάξη</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US"/>
              <a:t>Ανταλλαγή υλικού/εμπειριών μεταξύ σχολείων</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362" name="Google Shape;362;p26"/>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63" name="Google Shape;363;p26"/>
          <p:cNvSpPr txBox="1"/>
          <p:nvPr/>
        </p:nvSpPr>
        <p:spPr>
          <a:xfrm>
            <a:off x="1478667" y="497545"/>
            <a:ext cx="10515600" cy="7057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3300" b="1" i="0" u="none" strike="noStrike" cap="none">
                <a:solidFill>
                  <a:schemeClr val="dk1"/>
                </a:solidFill>
                <a:latin typeface="Calibri"/>
                <a:ea typeface="Calibri"/>
                <a:cs typeface="Calibri"/>
                <a:sym typeface="Calibri"/>
              </a:rPr>
              <a:t>Εισαγωγή – Αντανάκλαση — </a:t>
            </a:r>
            <a:r>
              <a:rPr lang="en-US" sz="3300" b="1" i="0" u="none" strike="noStrike" cap="none">
                <a:solidFill>
                  <a:srgbClr val="FF0000"/>
                </a:solidFill>
                <a:latin typeface="Calibri"/>
                <a:ea typeface="Calibri"/>
                <a:cs typeface="Calibri"/>
                <a:sym typeface="Calibri"/>
              </a:rPr>
              <a:t>Αλληλεπίδραση</a:t>
            </a:r>
            <a:endParaRPr sz="3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title"/>
          </p:nvPr>
        </p:nvSpPr>
        <p:spPr>
          <a:xfrm>
            <a:off x="838200" y="1337207"/>
            <a:ext cx="10515600" cy="70572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1472"/>
              <a:buFont typeface="Calibri"/>
              <a:buNone/>
            </a:pPr>
            <a:endParaRPr sz="3259" b="1"/>
          </a:p>
          <a:p>
            <a:pPr marL="0" lvl="0" indent="0" algn="ctr" rtl="0">
              <a:spcBef>
                <a:spcPts val="0"/>
              </a:spcBef>
              <a:spcAft>
                <a:spcPts val="0"/>
              </a:spcAft>
              <a:buClr>
                <a:schemeClr val="dk1"/>
              </a:buClr>
              <a:buSzPct val="121472"/>
              <a:buFont typeface="Calibri"/>
              <a:buNone/>
            </a:pPr>
            <a:r>
              <a:rPr lang="en-US" sz="3259" b="1"/>
              <a:t>Ενίσχυση των  στρατηγικών αυτορρύθμισης στο σπίτι</a:t>
            </a:r>
            <a:br>
              <a:rPr lang="en-US" sz="3259" b="1"/>
            </a:br>
            <a:endParaRPr sz="920" b="1"/>
          </a:p>
          <a:p>
            <a:pPr marL="0" lvl="0" indent="0" algn="ctr" rtl="0">
              <a:lnSpc>
                <a:spcPct val="90000"/>
              </a:lnSpc>
              <a:spcBef>
                <a:spcPts val="0"/>
              </a:spcBef>
              <a:spcAft>
                <a:spcPts val="0"/>
              </a:spcAft>
              <a:buClr>
                <a:schemeClr val="dk1"/>
              </a:buClr>
              <a:buSzPct val="100000"/>
              <a:buFont typeface="Calibri"/>
              <a:buNone/>
            </a:pPr>
            <a:endParaRPr b="1"/>
          </a:p>
        </p:txBody>
      </p:sp>
      <p:sp>
        <p:nvSpPr>
          <p:cNvPr id="369" name="Google Shape;369;p27"/>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a:t>Χρήση του παιδιού ως κίνητρο σε εργασία πάνω σε SEL ή EF</a:t>
            </a:r>
            <a:endParaRPr/>
          </a:p>
          <a:p>
            <a:pPr marL="0" lvl="0" indent="0" algn="just" rtl="0">
              <a:lnSpc>
                <a:spcPct val="90000"/>
              </a:lnSpc>
              <a:spcBef>
                <a:spcPts val="1000"/>
              </a:spcBef>
              <a:spcAft>
                <a:spcPts val="0"/>
              </a:spcAft>
              <a:buClr>
                <a:schemeClr val="dk1"/>
              </a:buClr>
              <a:buSzPts val="2800"/>
              <a:buNone/>
            </a:pPr>
            <a:endParaRPr b="1"/>
          </a:p>
          <a:p>
            <a:pPr marL="0" lvl="0" indent="0" algn="just" rtl="0">
              <a:lnSpc>
                <a:spcPct val="90000"/>
              </a:lnSpc>
              <a:spcBef>
                <a:spcPts val="1000"/>
              </a:spcBef>
              <a:spcAft>
                <a:spcPts val="0"/>
              </a:spcAft>
              <a:buClr>
                <a:schemeClr val="dk1"/>
              </a:buClr>
              <a:buSzPts val="2800"/>
              <a:buNone/>
            </a:pPr>
            <a:r>
              <a:rPr lang="en-US"/>
              <a:t>π.χ. Το παιδί παίρνει συνέντευξη από τους γονείς για συναισθήματα</a:t>
            </a:r>
            <a:endParaRPr/>
          </a:p>
          <a:p>
            <a:pPr marL="0" lvl="0" indent="0" algn="just" rtl="0">
              <a:lnSpc>
                <a:spcPct val="90000"/>
              </a:lnSpc>
              <a:spcBef>
                <a:spcPts val="1000"/>
              </a:spcBef>
              <a:spcAft>
                <a:spcPts val="0"/>
              </a:spcAft>
              <a:buClr>
                <a:schemeClr val="dk1"/>
              </a:buClr>
              <a:buSzPts val="2800"/>
              <a:buNone/>
            </a:pPr>
            <a:r>
              <a:rPr lang="en-US"/>
              <a:t>Το παιδί εξηγεί τον προγραμματισμό της εβδομάδας στην τάξη/γονείς</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US"/>
              <a:t>Ανταλλαγή υλικού/εμπειριών μεταξύ σχολείων</a:t>
            </a:r>
            <a:endParaRPr/>
          </a:p>
          <a:p>
            <a:pPr marL="0" lvl="0" indent="0" algn="just" rtl="0">
              <a:lnSpc>
                <a:spcPct val="90000"/>
              </a:lnSpc>
              <a:spcBef>
                <a:spcPts val="1000"/>
              </a:spcBef>
              <a:spcAft>
                <a:spcPts val="0"/>
              </a:spcAft>
              <a:buClr>
                <a:schemeClr val="dk1"/>
              </a:buClr>
              <a:buSzPts val="2800"/>
              <a:buNone/>
            </a:pPr>
            <a:endParaRPr/>
          </a:p>
        </p:txBody>
      </p:sp>
      <p:pic>
        <p:nvPicPr>
          <p:cNvPr id="370" name="Google Shape;370;p27"/>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71" name="Google Shape;371;p27"/>
          <p:cNvSpPr txBox="1"/>
          <p:nvPr/>
        </p:nvSpPr>
        <p:spPr>
          <a:xfrm>
            <a:off x="1478667" y="497545"/>
            <a:ext cx="10515600" cy="7057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3400" b="1" i="0" u="none" strike="noStrike" cap="none">
                <a:solidFill>
                  <a:schemeClr val="dk1"/>
                </a:solidFill>
                <a:latin typeface="Calibri"/>
                <a:ea typeface="Calibri"/>
                <a:cs typeface="Calibri"/>
                <a:sym typeface="Calibri"/>
              </a:rPr>
              <a:t>Εισαγωγή – Αντανάκλαση — </a:t>
            </a:r>
            <a:r>
              <a:rPr lang="en-US" sz="3400" b="1" i="0" u="none" strike="noStrike" cap="none">
                <a:solidFill>
                  <a:srgbClr val="FF0000"/>
                </a:solidFill>
                <a:latin typeface="Calibri"/>
                <a:ea typeface="Calibri"/>
                <a:cs typeface="Calibri"/>
                <a:sym typeface="Calibri"/>
              </a:rPr>
              <a:t>Αλληλεπίδραση</a:t>
            </a:r>
            <a:endParaRPr sz="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838200" y="1337207"/>
            <a:ext cx="10515600" cy="705724"/>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1472"/>
              <a:buFont typeface="Calibri"/>
              <a:buNone/>
            </a:pPr>
            <a:endParaRPr sz="3259" b="1"/>
          </a:p>
          <a:p>
            <a:pPr marL="0" lvl="0" indent="0" algn="ctr" rtl="0">
              <a:spcBef>
                <a:spcPts val="0"/>
              </a:spcBef>
              <a:spcAft>
                <a:spcPts val="0"/>
              </a:spcAft>
              <a:buClr>
                <a:schemeClr val="dk1"/>
              </a:buClr>
              <a:buSzPct val="121472"/>
              <a:buFont typeface="Calibri"/>
              <a:buNone/>
            </a:pPr>
            <a:r>
              <a:rPr lang="en-US" sz="3259" b="1"/>
              <a:t>Ενίσχυση των  στρατηγικών αυτορρύθμισης στο σπίτι</a:t>
            </a:r>
            <a:br>
              <a:rPr lang="en-US" sz="3259" b="1"/>
            </a:br>
            <a:endParaRPr sz="920" b="1"/>
          </a:p>
          <a:p>
            <a:pPr marL="0" lvl="0" indent="0" algn="ctr" rtl="0">
              <a:lnSpc>
                <a:spcPct val="90000"/>
              </a:lnSpc>
              <a:spcBef>
                <a:spcPts val="0"/>
              </a:spcBef>
              <a:spcAft>
                <a:spcPts val="0"/>
              </a:spcAft>
              <a:buClr>
                <a:schemeClr val="dk1"/>
              </a:buClr>
              <a:buSzPct val="100000"/>
              <a:buFont typeface="Calibri"/>
              <a:buNone/>
            </a:pPr>
            <a:endParaRPr b="1"/>
          </a:p>
        </p:txBody>
      </p:sp>
      <p:sp>
        <p:nvSpPr>
          <p:cNvPr id="377" name="Google Shape;377;p28"/>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b="1"/>
              <a:t>Παροχή/Παρουσίαση στρατηγικών άτυπης μάθησης στους γονείς</a:t>
            </a:r>
            <a:endParaRPr sz="2000" b="1"/>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US"/>
              <a:t>π.χ. Επιτραπέζια παιχνίδια </a:t>
            </a:r>
            <a:endParaRPr/>
          </a:p>
          <a:p>
            <a:pPr marL="0" lvl="0" indent="0" algn="just" rtl="0">
              <a:lnSpc>
                <a:spcPct val="90000"/>
              </a:lnSpc>
              <a:spcBef>
                <a:spcPts val="1000"/>
              </a:spcBef>
              <a:spcAft>
                <a:spcPts val="0"/>
              </a:spcAft>
              <a:buClr>
                <a:schemeClr val="dk1"/>
              </a:buClr>
              <a:buSzPts val="2800"/>
              <a:buNone/>
            </a:pPr>
            <a:r>
              <a:rPr lang="en-US"/>
              <a:t>Ακολουθήστε τη συνταγή</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r>
              <a:rPr lang="en-US"/>
              <a:t>Ανταλλαγή υλικού/εμπειριών μεταξύ σχολείων</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378" name="Google Shape;378;p28"/>
          <p:cNvPicPr preferRelativeResize="0"/>
          <p:nvPr/>
        </p:nvPicPr>
        <p:blipFill rotWithShape="1">
          <a:blip r:embed="rId3">
            <a:alphaModFix/>
          </a:blip>
          <a:srcRect/>
          <a:stretch/>
        </p:blipFill>
        <p:spPr>
          <a:xfrm>
            <a:off x="233082" y="352862"/>
            <a:ext cx="3437581" cy="705724"/>
          </a:xfrm>
          <a:prstGeom prst="rect">
            <a:avLst/>
          </a:prstGeom>
          <a:noFill/>
          <a:ln>
            <a:noFill/>
          </a:ln>
        </p:spPr>
      </p:pic>
      <p:sp>
        <p:nvSpPr>
          <p:cNvPr id="379" name="Google Shape;379;p28"/>
          <p:cNvSpPr txBox="1"/>
          <p:nvPr/>
        </p:nvSpPr>
        <p:spPr>
          <a:xfrm>
            <a:off x="1478667" y="497545"/>
            <a:ext cx="10515600" cy="70572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n-US" sz="3300" b="1" i="0" u="none" strike="noStrike" cap="none">
                <a:solidFill>
                  <a:schemeClr val="dk1"/>
                </a:solidFill>
                <a:latin typeface="Calibri"/>
                <a:ea typeface="Calibri"/>
                <a:cs typeface="Calibri"/>
                <a:sym typeface="Calibri"/>
              </a:rPr>
              <a:t>Εισαγωγή – Αντανάκλαση — </a:t>
            </a:r>
            <a:r>
              <a:rPr lang="en-US" sz="3300" b="1" i="0" u="none" strike="noStrike" cap="none">
                <a:solidFill>
                  <a:srgbClr val="FF0000"/>
                </a:solidFill>
                <a:latin typeface="Calibri"/>
                <a:ea typeface="Calibri"/>
                <a:cs typeface="Calibri"/>
                <a:sym typeface="Calibri"/>
              </a:rPr>
              <a:t>Αλληλεπίδραση</a:t>
            </a:r>
            <a:endParaRPr sz="3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gc9e19e7dfa_0_0"/>
          <p:cNvGrpSpPr/>
          <p:nvPr/>
        </p:nvGrpSpPr>
        <p:grpSpPr>
          <a:xfrm>
            <a:off x="2843763" y="236010"/>
            <a:ext cx="5767789" cy="6386017"/>
            <a:chOff x="1744395" y="632"/>
            <a:chExt cx="5767789" cy="6386017"/>
          </a:xfrm>
        </p:grpSpPr>
        <p:sp>
          <p:nvSpPr>
            <p:cNvPr id="166" name="Google Shape;166;gc9e19e7dfa_0_0"/>
            <p:cNvSpPr/>
            <p:nvPr/>
          </p:nvSpPr>
          <p:spPr>
            <a:xfrm>
              <a:off x="2856808" y="1422159"/>
              <a:ext cx="3543000" cy="3543000"/>
            </a:xfrm>
            <a:prstGeom prst="ellipse">
              <a:avLst/>
            </a:prstGeom>
            <a:solidFill>
              <a:schemeClr val="accent2">
                <a:alpha val="49800"/>
              </a:scheme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gc9e19e7dfa_0_0"/>
            <p:cNvSpPr txBox="1"/>
            <p:nvPr/>
          </p:nvSpPr>
          <p:spPr>
            <a:xfrm>
              <a:off x="3375657" y="1941008"/>
              <a:ext cx="2505300" cy="2505300"/>
            </a:xfrm>
            <a:prstGeom prst="rect">
              <a:avLst/>
            </a:prstGeom>
            <a:noFill/>
            <a:ln>
              <a:noFill/>
            </a:ln>
          </p:spPr>
          <p:txBody>
            <a:bodyPr spcFirstLastPara="1" wrap="square" lIns="73650" tIns="73650" rIns="73650" bIns="73650" anchor="ctr" anchorCtr="0">
              <a:noAutofit/>
            </a:bodyPr>
            <a:lstStyle/>
            <a:p>
              <a:pPr marL="0" marR="0" lvl="0" indent="0" algn="ctr" rtl="0">
                <a:lnSpc>
                  <a:spcPct val="90000"/>
                </a:lnSpc>
                <a:spcBef>
                  <a:spcPts val="0"/>
                </a:spcBef>
                <a:spcAft>
                  <a:spcPts val="0"/>
                </a:spcAft>
                <a:buClr>
                  <a:schemeClr val="dk1"/>
                </a:buClr>
                <a:buSzPts val="5800"/>
                <a:buFont typeface="Calibri"/>
                <a:buNone/>
              </a:pPr>
              <a:r>
                <a:rPr lang="en-US" sz="3300">
                  <a:solidFill>
                    <a:schemeClr val="dk1"/>
                  </a:solidFill>
                  <a:latin typeface="Calibri"/>
                  <a:ea typeface="Calibri"/>
                  <a:cs typeface="Calibri"/>
                  <a:sym typeface="Calibri"/>
                </a:rPr>
                <a:t>Θεματολογία Σεμιναρίου</a:t>
              </a:r>
              <a:endParaRPr sz="100"/>
            </a:p>
          </p:txBody>
        </p:sp>
        <p:sp>
          <p:nvSpPr>
            <p:cNvPr id="168" name="Google Shape;168;gc9e19e7dfa_0_0"/>
            <p:cNvSpPr/>
            <p:nvPr/>
          </p:nvSpPr>
          <p:spPr>
            <a:xfrm>
              <a:off x="3742539" y="632"/>
              <a:ext cx="1771500" cy="1771500"/>
            </a:xfrm>
            <a:prstGeom prst="ellipse">
              <a:avLst/>
            </a:prstGeom>
            <a:solidFill>
              <a:srgbClr val="DE7946">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c9e19e7dfa_0_0"/>
            <p:cNvSpPr txBox="1"/>
            <p:nvPr/>
          </p:nvSpPr>
          <p:spPr>
            <a:xfrm>
              <a:off x="4001964" y="260057"/>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Make </a:t>
              </a:r>
              <a:endParaRPr i="1"/>
            </a:p>
            <a:p>
              <a:pPr marL="0" marR="0" lvl="0" indent="0" algn="ctr"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SEL-EF everyday</a:t>
              </a:r>
              <a:endParaRPr sz="1400" i="1">
                <a:solidFill>
                  <a:schemeClr val="dk1"/>
                </a:solidFill>
                <a:latin typeface="Calibri"/>
                <a:ea typeface="Calibri"/>
                <a:cs typeface="Calibri"/>
                <a:sym typeface="Calibri"/>
              </a:endParaRPr>
            </a:p>
          </p:txBody>
        </p:sp>
        <p:sp>
          <p:nvSpPr>
            <p:cNvPr id="170" name="Google Shape;170;gc9e19e7dfa_0_0"/>
            <p:cNvSpPr/>
            <p:nvPr/>
          </p:nvSpPr>
          <p:spPr>
            <a:xfrm>
              <a:off x="5740684" y="1154261"/>
              <a:ext cx="1771500" cy="1771500"/>
            </a:xfrm>
            <a:prstGeom prst="ellipse">
              <a:avLst/>
            </a:prstGeom>
            <a:solidFill>
              <a:srgbClr val="D07A5B">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gc9e19e7dfa_0_0"/>
            <p:cNvSpPr txBox="1"/>
            <p:nvPr/>
          </p:nvSpPr>
          <p:spPr>
            <a:xfrm>
              <a:off x="6000109" y="1413686"/>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a:solidFill>
                    <a:schemeClr val="dk1"/>
                  </a:solidFill>
                  <a:latin typeface="Calibri"/>
                  <a:ea typeface="Calibri"/>
                  <a:cs typeface="Calibri"/>
                  <a:sym typeface="Calibri"/>
                </a:rPr>
                <a:t>SELF </a:t>
              </a:r>
              <a:r>
                <a:rPr lang="en-US">
                  <a:solidFill>
                    <a:schemeClr val="dk1"/>
                  </a:solidFill>
                  <a:latin typeface="Calibri"/>
                  <a:ea typeface="Calibri"/>
                  <a:cs typeface="Calibri"/>
                  <a:sym typeface="Calibri"/>
                </a:rPr>
                <a:t>ένωνει </a:t>
              </a:r>
              <a:r>
                <a:rPr lang="en-US" sz="1400">
                  <a:solidFill>
                    <a:schemeClr val="dk1"/>
                  </a:solidFill>
                  <a:latin typeface="Calibri"/>
                  <a:ea typeface="Calibri"/>
                  <a:cs typeface="Calibri"/>
                  <a:sym typeface="Calibri"/>
                </a:rPr>
                <a:t>SEL </a:t>
              </a:r>
              <a:r>
                <a:rPr lang="en-US">
                  <a:solidFill>
                    <a:schemeClr val="dk1"/>
                  </a:solidFill>
                  <a:latin typeface="Calibri"/>
                  <a:ea typeface="Calibri"/>
                  <a:cs typeface="Calibri"/>
                  <a:sym typeface="Calibri"/>
                </a:rPr>
                <a:t>και</a:t>
              </a:r>
              <a:r>
                <a:rPr lang="en-US" sz="1400">
                  <a:solidFill>
                    <a:schemeClr val="dk1"/>
                  </a:solidFill>
                  <a:latin typeface="Calibri"/>
                  <a:ea typeface="Calibri"/>
                  <a:cs typeface="Calibri"/>
                  <a:sym typeface="Calibri"/>
                </a:rPr>
                <a:t> EF </a:t>
              </a:r>
              <a:endParaRPr sz="1400">
                <a:solidFill>
                  <a:schemeClr val="dk1"/>
                </a:solidFill>
                <a:latin typeface="Calibri"/>
                <a:ea typeface="Calibri"/>
                <a:cs typeface="Calibri"/>
                <a:sym typeface="Calibri"/>
              </a:endParaRPr>
            </a:p>
          </p:txBody>
        </p:sp>
        <p:sp>
          <p:nvSpPr>
            <p:cNvPr id="172" name="Google Shape;172;gc9e19e7dfa_0_0"/>
            <p:cNvSpPr/>
            <p:nvPr/>
          </p:nvSpPr>
          <p:spPr>
            <a:xfrm>
              <a:off x="5740684" y="3461520"/>
              <a:ext cx="1771500" cy="1771500"/>
            </a:xfrm>
            <a:prstGeom prst="ellipse">
              <a:avLst/>
            </a:prstGeom>
            <a:solidFill>
              <a:srgbClr val="C47F6E">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c9e19e7dfa_0_0"/>
            <p:cNvSpPr txBox="1"/>
            <p:nvPr/>
          </p:nvSpPr>
          <p:spPr>
            <a:xfrm>
              <a:off x="6000109" y="3720945"/>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sz="1400" i="1">
                  <a:solidFill>
                    <a:srgbClr val="4C1130"/>
                  </a:solidFill>
                  <a:latin typeface="Calibri"/>
                  <a:ea typeface="Calibri"/>
                  <a:cs typeface="Calibri"/>
                  <a:sym typeface="Calibri"/>
                </a:rPr>
                <a:t>Make My Day!</a:t>
              </a:r>
              <a:endParaRPr sz="1400" i="1">
                <a:solidFill>
                  <a:srgbClr val="4C1130"/>
                </a:solidFill>
                <a:latin typeface="Calibri"/>
                <a:ea typeface="Calibri"/>
                <a:cs typeface="Calibri"/>
                <a:sym typeface="Calibri"/>
              </a:endParaRPr>
            </a:p>
          </p:txBody>
        </p:sp>
        <p:sp>
          <p:nvSpPr>
            <p:cNvPr id="174" name="Google Shape;174;gc9e19e7dfa_0_0"/>
            <p:cNvSpPr/>
            <p:nvPr/>
          </p:nvSpPr>
          <p:spPr>
            <a:xfrm>
              <a:off x="3742539" y="4615149"/>
              <a:ext cx="1771500" cy="1771500"/>
            </a:xfrm>
            <a:prstGeom prst="ellipse">
              <a:avLst/>
            </a:prstGeom>
            <a:solidFill>
              <a:srgbClr val="B88881">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gc9e19e7dfa_0_0"/>
            <p:cNvSpPr txBox="1"/>
            <p:nvPr/>
          </p:nvSpPr>
          <p:spPr>
            <a:xfrm>
              <a:off x="4001964" y="4874574"/>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a:solidFill>
                    <a:schemeClr val="dk1"/>
                  </a:solidFill>
                  <a:latin typeface="Calibri"/>
                  <a:ea typeface="Calibri"/>
                  <a:cs typeface="Calibri"/>
                  <a:sym typeface="Calibri"/>
                </a:rPr>
                <a:t>Γονεϊκή και κοινοτική συμμετοχή</a:t>
              </a:r>
              <a:endParaRPr sz="1400">
                <a:solidFill>
                  <a:schemeClr val="dk1"/>
                </a:solidFill>
                <a:latin typeface="Calibri"/>
                <a:ea typeface="Calibri"/>
                <a:cs typeface="Calibri"/>
                <a:sym typeface="Calibri"/>
              </a:endParaRPr>
            </a:p>
          </p:txBody>
        </p:sp>
        <p:sp>
          <p:nvSpPr>
            <p:cNvPr id="176" name="Google Shape;176;gc9e19e7dfa_0_0"/>
            <p:cNvSpPr/>
            <p:nvPr/>
          </p:nvSpPr>
          <p:spPr>
            <a:xfrm>
              <a:off x="1744395" y="3461520"/>
              <a:ext cx="1771500" cy="1771500"/>
            </a:xfrm>
            <a:prstGeom prst="ellipse">
              <a:avLst/>
            </a:prstGeom>
            <a:solidFill>
              <a:srgbClr val="AD9593">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gc9e19e7dfa_0_0"/>
            <p:cNvSpPr txBox="1"/>
            <p:nvPr/>
          </p:nvSpPr>
          <p:spPr>
            <a:xfrm>
              <a:off x="2003895" y="3720945"/>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a:p>
              <a:pPr marL="0" marR="0" lvl="0" indent="0" algn="ctr" rtl="0">
                <a:lnSpc>
                  <a:spcPct val="90000"/>
                </a:lnSpc>
                <a:spcBef>
                  <a:spcPts val="490"/>
                </a:spcBef>
                <a:spcAft>
                  <a:spcPts val="0"/>
                </a:spcAft>
                <a:buClr>
                  <a:schemeClr val="dk1"/>
                </a:buClr>
                <a:buSzPts val="1400"/>
                <a:buFont typeface="Calibri"/>
                <a:buNone/>
              </a:pPr>
              <a:r>
                <a:rPr lang="en-US">
                  <a:solidFill>
                    <a:schemeClr val="dk1"/>
                  </a:solidFill>
                  <a:latin typeface="Calibri"/>
                  <a:ea typeface="Calibri"/>
                  <a:cs typeface="Calibri"/>
                  <a:sym typeface="Calibri"/>
                </a:rPr>
                <a:t>Μοντέλο καθοδήγησης “Αντανάκλασης”</a:t>
              </a:r>
              <a:r>
                <a:rPr lang="en-US" sz="1400">
                  <a:solidFill>
                    <a:schemeClr val="dk1"/>
                  </a:solidFill>
                  <a:latin typeface="Calibri"/>
                  <a:ea typeface="Calibri"/>
                  <a:cs typeface="Calibri"/>
                  <a:sym typeface="Calibri"/>
                </a:rPr>
                <a:t> </a:t>
              </a:r>
              <a:endParaRPr/>
            </a:p>
            <a:p>
              <a:pPr marL="0" marR="0" lvl="0" indent="0" algn="ctr" rtl="0">
                <a:lnSpc>
                  <a:spcPct val="90000"/>
                </a:lnSpc>
                <a:spcBef>
                  <a:spcPts val="490"/>
                </a:spcBef>
                <a:spcAft>
                  <a:spcPts val="0"/>
                </a:spcAft>
                <a:buClr>
                  <a:schemeClr val="dk1"/>
                </a:buClr>
                <a:buSzPts val="1400"/>
                <a:buFont typeface="Calibri"/>
                <a:buNone/>
              </a:pPr>
              <a:r>
                <a:rPr lang="en-US" sz="1400" i="1">
                  <a:solidFill>
                    <a:schemeClr val="dk1"/>
                  </a:solidFill>
                  <a:latin typeface="Calibri"/>
                  <a:ea typeface="Calibri"/>
                  <a:cs typeface="Calibri"/>
                  <a:sym typeface="Calibri"/>
                </a:rPr>
                <a:t>SEE THINK SAY DO</a:t>
              </a:r>
              <a:endParaRPr sz="1400" i="1">
                <a:solidFill>
                  <a:schemeClr val="dk1"/>
                </a:solidFill>
                <a:latin typeface="Calibri"/>
                <a:ea typeface="Calibri"/>
                <a:cs typeface="Calibri"/>
                <a:sym typeface="Calibri"/>
              </a:endParaRPr>
            </a:p>
          </p:txBody>
        </p:sp>
        <p:sp>
          <p:nvSpPr>
            <p:cNvPr id="178" name="Google Shape;178;gc9e19e7dfa_0_0"/>
            <p:cNvSpPr/>
            <p:nvPr/>
          </p:nvSpPr>
          <p:spPr>
            <a:xfrm>
              <a:off x="1744395" y="1154261"/>
              <a:ext cx="1771500" cy="1771500"/>
            </a:xfrm>
            <a:prstGeom prst="ellipse">
              <a:avLst/>
            </a:prstGeom>
            <a:solidFill>
              <a:srgbClr val="A4A4A4">
                <a:alpha val="49800"/>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gc9e19e7dfa_0_0"/>
            <p:cNvSpPr txBox="1"/>
            <p:nvPr/>
          </p:nvSpPr>
          <p:spPr>
            <a:xfrm>
              <a:off x="2003820" y="1413686"/>
              <a:ext cx="1252500" cy="1252500"/>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chemeClr val="dk1"/>
                </a:buClr>
                <a:buSzPts val="1400"/>
                <a:buFont typeface="Calibri"/>
                <a:buNone/>
              </a:pPr>
              <a:r>
                <a:rPr lang="en-US">
                  <a:solidFill>
                    <a:schemeClr val="dk1"/>
                  </a:solidFill>
                  <a:latin typeface="Calibri"/>
                  <a:ea typeface="Calibri"/>
                  <a:cs typeface="Calibri"/>
                  <a:sym typeface="Calibri"/>
                </a:rPr>
                <a:t>Εφαρμογή έργου και έρευνα δράσης</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9"/>
          <p:cNvSpPr txBox="1">
            <a:spLocks noGrp="1"/>
          </p:cNvSpPr>
          <p:nvPr>
            <p:ph type="title"/>
          </p:nvPr>
        </p:nvSpPr>
        <p:spPr>
          <a:xfrm>
            <a:off x="838200" y="1192525"/>
            <a:ext cx="10515600" cy="70572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a:t>Εισαγωγή—</a:t>
            </a:r>
            <a:r>
              <a:rPr lang="en-US"/>
              <a:t> </a:t>
            </a:r>
            <a:r>
              <a:rPr lang="en-US" b="1"/>
              <a:t>Αντανάκλαση — </a:t>
            </a:r>
            <a:r>
              <a:rPr lang="en-US" b="1">
                <a:solidFill>
                  <a:srgbClr val="FF0000"/>
                </a:solidFill>
              </a:rPr>
              <a:t>Αλληλεπίδραση</a:t>
            </a:r>
            <a:endParaRPr/>
          </a:p>
        </p:txBody>
      </p:sp>
      <p:sp>
        <p:nvSpPr>
          <p:cNvPr id="386" name="Google Shape;386;p29"/>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t>Καλή πρακτική ενός σχολείου που προκύπτει από την ανταλλαγή</a:t>
            </a:r>
            <a:endParaRPr/>
          </a:p>
          <a:p>
            <a:pPr marL="228600" lvl="0" indent="-228600" algn="just" rtl="0">
              <a:lnSpc>
                <a:spcPct val="90000"/>
              </a:lnSpc>
              <a:spcBef>
                <a:spcPts val="1000"/>
              </a:spcBef>
              <a:spcAft>
                <a:spcPts val="0"/>
              </a:spcAft>
              <a:buClr>
                <a:schemeClr val="dk1"/>
              </a:buClr>
              <a:buSzPts val="2800"/>
              <a:buChar char="•"/>
            </a:pPr>
            <a:r>
              <a:rPr lang="en-US"/>
              <a:t>Ανταλλαγή σχετικά με «δύσκολη» γονική επικοινωνία ακολουθούμενη από στρατηγικές που πρέπει να χρησιμοποιηθούν</a:t>
            </a:r>
            <a:endParaRPr/>
          </a:p>
          <a:p>
            <a:pPr marL="228600" lvl="0" indent="-228600" algn="just" rtl="0">
              <a:lnSpc>
                <a:spcPct val="90000"/>
              </a:lnSpc>
              <a:spcBef>
                <a:spcPts val="1000"/>
              </a:spcBef>
              <a:spcAft>
                <a:spcPts val="0"/>
              </a:spcAft>
              <a:buClr>
                <a:schemeClr val="dk1"/>
              </a:buClr>
              <a:buSzPts val="2800"/>
              <a:buChar char="•"/>
            </a:pPr>
            <a:r>
              <a:rPr lang="en-US"/>
              <a:t>Μαρτυρίες γονέων</a:t>
            </a:r>
            <a:endParaRPr/>
          </a:p>
          <a:p>
            <a:pPr marL="228600" lvl="0" indent="-228600" algn="just" rtl="0">
              <a:lnSpc>
                <a:spcPct val="90000"/>
              </a:lnSpc>
              <a:spcBef>
                <a:spcPts val="1000"/>
              </a:spcBef>
              <a:spcAft>
                <a:spcPts val="0"/>
              </a:spcAft>
              <a:buClr>
                <a:schemeClr val="dk1"/>
              </a:buClr>
              <a:buSzPts val="2800"/>
              <a:buChar char="•"/>
            </a:pPr>
            <a:r>
              <a:rPr lang="en-US"/>
              <a:t>Ανταλλαγή συγκεκριμένων συμβουλών</a:t>
            </a:r>
            <a:endParaRPr/>
          </a:p>
        </p:txBody>
      </p:sp>
      <p:pic>
        <p:nvPicPr>
          <p:cNvPr id="387" name="Google Shape;387;p29"/>
          <p:cNvPicPr preferRelativeResize="0"/>
          <p:nvPr/>
        </p:nvPicPr>
        <p:blipFill rotWithShape="1">
          <a:blip r:embed="rId3">
            <a:alphaModFix/>
          </a:blip>
          <a:srcRect/>
          <a:stretch/>
        </p:blipFill>
        <p:spPr>
          <a:xfrm>
            <a:off x="233082" y="352862"/>
            <a:ext cx="3437581" cy="7057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0"/>
          <p:cNvSpPr txBox="1">
            <a:spLocks noGrp="1"/>
          </p:cNvSpPr>
          <p:nvPr>
            <p:ph type="title"/>
          </p:nvPr>
        </p:nvSpPr>
        <p:spPr>
          <a:xfrm>
            <a:off x="773525" y="296100"/>
            <a:ext cx="10885800" cy="872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a:solidFill>
                  <a:srgbClr val="980000"/>
                </a:solidFill>
              </a:rPr>
              <a:t>Οι επικοινωνίες με τους γονείς αποσκοπούν και αντανακλούν</a:t>
            </a:r>
            <a:endParaRPr>
              <a:solidFill>
                <a:srgbClr val="980000"/>
              </a:solidFill>
            </a:endParaRPr>
          </a:p>
        </p:txBody>
      </p:sp>
      <p:sp>
        <p:nvSpPr>
          <p:cNvPr id="393" name="Google Shape;393;p30"/>
          <p:cNvSpPr txBox="1">
            <a:spLocks noGrp="1"/>
          </p:cNvSpPr>
          <p:nvPr>
            <p:ph type="body" idx="1"/>
          </p:nvPr>
        </p:nvSpPr>
        <p:spPr>
          <a:xfrm>
            <a:off x="831850" y="1248299"/>
            <a:ext cx="10885800" cy="5368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07000"/>
              </a:lnSpc>
              <a:spcBef>
                <a:spcPts val="0"/>
              </a:spcBef>
              <a:spcAft>
                <a:spcPts val="0"/>
              </a:spcAft>
              <a:buClr>
                <a:srgbClr val="888888"/>
              </a:buClr>
              <a:buSzPct val="133333"/>
              <a:buNone/>
            </a:pPr>
            <a:r>
              <a:rPr lang="en-US"/>
              <a:t>Αναθεωρήστε</a:t>
            </a:r>
            <a:r>
              <a:rPr lang="en-US" sz="2400">
                <a:solidFill>
                  <a:srgbClr val="888888"/>
                </a:solidFill>
              </a:rPr>
              <a:t> τις υπάρχουσες προσεγγίσεις επικοινωνίας στο σχολείο σας, </a:t>
            </a:r>
            <a:r>
              <a:rPr lang="en-US" sz="2400" b="1">
                <a:solidFill>
                  <a:srgbClr val="4A86E8"/>
                </a:solidFill>
              </a:rPr>
              <a:t>ρωτήστε τους γονείς για τις προτιμήσεις τους!</a:t>
            </a:r>
            <a:r>
              <a:rPr lang="en-US" sz="1800" b="1">
                <a:solidFill>
                  <a:srgbClr val="4A86E8"/>
                </a:solidFill>
                <a:latin typeface="Arial"/>
                <a:ea typeface="Arial"/>
                <a:cs typeface="Arial"/>
                <a:sym typeface="Arial"/>
              </a:rPr>
              <a:t> </a:t>
            </a:r>
            <a:endParaRPr sz="1800" b="1">
              <a:solidFill>
                <a:srgbClr val="4A86E8"/>
              </a:solidFill>
              <a:latin typeface="Cambria"/>
              <a:ea typeface="Cambria"/>
              <a:cs typeface="Cambria"/>
              <a:sym typeface="Cambria"/>
            </a:endParaRPr>
          </a:p>
          <a:p>
            <a:pPr marL="0" lvl="0" indent="0" algn="l" rtl="0">
              <a:lnSpc>
                <a:spcPct val="107000"/>
              </a:lnSpc>
              <a:spcBef>
                <a:spcPts val="1800"/>
              </a:spcBef>
              <a:spcAft>
                <a:spcPts val="0"/>
              </a:spcAft>
              <a:buClr>
                <a:schemeClr val="dk1"/>
              </a:buClr>
              <a:buSzPct val="100000"/>
              <a:buNone/>
            </a:pPr>
            <a:r>
              <a:rPr lang="en-US" sz="1800">
                <a:solidFill>
                  <a:schemeClr val="dk1"/>
                </a:solidFill>
                <a:latin typeface="Arial"/>
                <a:ea typeface="Arial"/>
                <a:cs typeface="Arial"/>
                <a:sym typeface="Arial"/>
              </a:rPr>
              <a:t>Παράδειγμα αναστοχαστικών ερωτήσεων για να βοηθήσει την κριτική σας:</a:t>
            </a:r>
            <a:endParaRPr sz="1800">
              <a:solidFill>
                <a:schemeClr val="dk1"/>
              </a:solidFill>
              <a:latin typeface="Cambria"/>
              <a:ea typeface="Cambria"/>
              <a:cs typeface="Cambria"/>
              <a:sym typeface="Cambria"/>
            </a:endParaRPr>
          </a:p>
          <a:p>
            <a:pPr marL="342900" lvl="0" indent="-342900" algn="l" rtl="0">
              <a:lnSpc>
                <a:spcPct val="107000"/>
              </a:lnSpc>
              <a:spcBef>
                <a:spcPts val="1800"/>
              </a:spcBef>
              <a:spcAft>
                <a:spcPts val="0"/>
              </a:spcAft>
              <a:buClr>
                <a:schemeClr val="dk1"/>
              </a:buClr>
              <a:buSzPct val="100000"/>
              <a:buFont typeface="Arial"/>
              <a:buChar char="-"/>
            </a:pPr>
            <a:r>
              <a:rPr lang="en-US" sz="1800">
                <a:solidFill>
                  <a:schemeClr val="dk1"/>
                </a:solidFill>
                <a:latin typeface="Arial"/>
                <a:ea typeface="Arial"/>
                <a:cs typeface="Arial"/>
                <a:sym typeface="Arial"/>
              </a:rPr>
              <a:t>Ξέρετε </a:t>
            </a:r>
            <a:r>
              <a:rPr lang="en-US" sz="1800" b="1">
                <a:solidFill>
                  <a:srgbClr val="4A86E8"/>
                </a:solidFill>
                <a:latin typeface="Arial"/>
                <a:ea typeface="Arial"/>
                <a:cs typeface="Arial"/>
                <a:sym typeface="Arial"/>
              </a:rPr>
              <a:t>πώς βλέπουν οι γονείς την επικοινωνία του σχολείου μαζί τους</a:t>
            </a:r>
            <a:r>
              <a:rPr lang="en-US" sz="1800">
                <a:solidFill>
                  <a:schemeClr val="dk1"/>
                </a:solidFill>
                <a:latin typeface="Arial"/>
                <a:ea typeface="Arial"/>
                <a:cs typeface="Arial"/>
                <a:sym typeface="Arial"/>
              </a:rPr>
              <a:t> (π.χ. συχνότητα, περιεχόμενο, λειτουργία;</a:t>
            </a:r>
            <a:endParaRPr sz="1800">
              <a:solidFill>
                <a:schemeClr val="dk1"/>
              </a:solidFill>
              <a:latin typeface="Cambria"/>
              <a:ea typeface="Cambria"/>
              <a:cs typeface="Cambria"/>
              <a:sym typeface="Cambria"/>
            </a:endParaRPr>
          </a:p>
          <a:p>
            <a:pPr marL="342900" lvl="0" indent="-342900" algn="l" rtl="0">
              <a:lnSpc>
                <a:spcPct val="107000"/>
              </a:lnSpc>
              <a:spcBef>
                <a:spcPts val="1000"/>
              </a:spcBef>
              <a:spcAft>
                <a:spcPts val="0"/>
              </a:spcAft>
              <a:buClr>
                <a:schemeClr val="dk1"/>
              </a:buClr>
              <a:buSzPct val="100000"/>
              <a:buFont typeface="Arial"/>
              <a:buChar char="-"/>
            </a:pPr>
            <a:r>
              <a:rPr lang="en-US" sz="1800">
                <a:solidFill>
                  <a:schemeClr val="dk1"/>
                </a:solidFill>
                <a:latin typeface="Arial"/>
                <a:ea typeface="Arial"/>
                <a:cs typeface="Arial"/>
                <a:sym typeface="Arial"/>
              </a:rPr>
              <a:t>Τους δίνει το σχολείο τις πληροφορίες που θέλουν;</a:t>
            </a:r>
            <a:endParaRPr sz="1800">
              <a:solidFill>
                <a:schemeClr val="dk1"/>
              </a:solidFill>
              <a:latin typeface="Cambria"/>
              <a:ea typeface="Cambria"/>
              <a:cs typeface="Cambria"/>
              <a:sym typeface="Cambria"/>
            </a:endParaRPr>
          </a:p>
          <a:p>
            <a:pPr marL="342900" lvl="0" indent="-342900" algn="l" rtl="0">
              <a:lnSpc>
                <a:spcPct val="107000"/>
              </a:lnSpc>
              <a:spcBef>
                <a:spcPts val="1000"/>
              </a:spcBef>
              <a:spcAft>
                <a:spcPts val="0"/>
              </a:spcAft>
              <a:buClr>
                <a:schemeClr val="dk1"/>
              </a:buClr>
              <a:buSzPct val="100000"/>
              <a:buFont typeface="Arial"/>
              <a:buChar char="-"/>
            </a:pPr>
            <a:r>
              <a:rPr lang="en-US" sz="1800">
                <a:solidFill>
                  <a:schemeClr val="dk1"/>
                </a:solidFill>
                <a:latin typeface="Arial"/>
                <a:ea typeface="Arial"/>
                <a:cs typeface="Arial"/>
                <a:sym typeface="Arial"/>
              </a:rPr>
              <a:t>Υπάρχουν χρονοβόρες επικοινωνίες που χρησιμοποιείτε αυτή τη στιγμή. Έχουν την επιθυμητή επίδραση;</a:t>
            </a:r>
            <a:endParaRPr sz="1800">
              <a:solidFill>
                <a:schemeClr val="dk1"/>
              </a:solidFill>
              <a:latin typeface="Arial"/>
              <a:ea typeface="Arial"/>
              <a:cs typeface="Arial"/>
              <a:sym typeface="Arial"/>
            </a:endParaRPr>
          </a:p>
          <a:p>
            <a:pPr marL="342900" lvl="0" indent="-342900" algn="l" rtl="0">
              <a:lnSpc>
                <a:spcPct val="107000"/>
              </a:lnSpc>
              <a:spcBef>
                <a:spcPts val="1000"/>
              </a:spcBef>
              <a:spcAft>
                <a:spcPts val="0"/>
              </a:spcAft>
              <a:buClr>
                <a:srgbClr val="980000"/>
              </a:buClr>
              <a:buSzPct val="100000"/>
              <a:buChar char="-"/>
            </a:pPr>
            <a:r>
              <a:rPr lang="en-US" sz="1800" b="1">
                <a:solidFill>
                  <a:srgbClr val="980000"/>
                </a:solidFill>
                <a:latin typeface="Arial"/>
                <a:ea typeface="Arial"/>
                <a:cs typeface="Arial"/>
                <a:sym typeface="Arial"/>
              </a:rPr>
              <a:t>Θα φτάσεις στους γονείς που θέλεις; </a:t>
            </a:r>
            <a:endParaRPr sz="1800" b="1">
              <a:solidFill>
                <a:srgbClr val="980000"/>
              </a:solidFill>
              <a:latin typeface="Arial"/>
              <a:ea typeface="Arial"/>
              <a:cs typeface="Arial"/>
              <a:sym typeface="Arial"/>
            </a:endParaRPr>
          </a:p>
          <a:p>
            <a:pPr marL="342900" lvl="0" indent="-342900" algn="l" rtl="0">
              <a:lnSpc>
                <a:spcPct val="107000"/>
              </a:lnSpc>
              <a:spcBef>
                <a:spcPts val="1000"/>
              </a:spcBef>
              <a:spcAft>
                <a:spcPts val="0"/>
              </a:spcAft>
              <a:buClr>
                <a:schemeClr val="dk1"/>
              </a:buClr>
              <a:buSzPct val="100000"/>
              <a:buFont typeface="Arial"/>
              <a:buChar char="-"/>
            </a:pPr>
            <a:r>
              <a:rPr lang="en-US" sz="1800">
                <a:solidFill>
                  <a:schemeClr val="dk1"/>
                </a:solidFill>
                <a:latin typeface="Arial"/>
                <a:ea typeface="Arial"/>
                <a:cs typeface="Arial"/>
                <a:sym typeface="Arial"/>
              </a:rPr>
              <a:t>Τι κάνετε για τους γονείς που δεν μιλούν καλά τη γλώσσα;</a:t>
            </a:r>
            <a:endParaRPr sz="1800">
              <a:solidFill>
                <a:schemeClr val="dk1"/>
              </a:solidFill>
              <a:latin typeface="Cambria"/>
              <a:ea typeface="Cambria"/>
              <a:cs typeface="Cambria"/>
              <a:sym typeface="Cambria"/>
            </a:endParaRPr>
          </a:p>
          <a:p>
            <a:pPr marL="342900" lvl="0" indent="-342900" algn="just" rtl="0">
              <a:lnSpc>
                <a:spcPct val="107000"/>
              </a:lnSpc>
              <a:spcBef>
                <a:spcPts val="1000"/>
              </a:spcBef>
              <a:spcAft>
                <a:spcPts val="0"/>
              </a:spcAft>
              <a:buClr>
                <a:schemeClr val="dk1"/>
              </a:buClr>
              <a:buSzPct val="100000"/>
              <a:buFont typeface="Arial"/>
              <a:buChar char="-"/>
            </a:pPr>
            <a:r>
              <a:rPr lang="en-US" sz="1800">
                <a:solidFill>
                  <a:schemeClr val="dk1"/>
                </a:solidFill>
                <a:latin typeface="Arial"/>
                <a:ea typeface="Arial"/>
                <a:cs typeface="Arial"/>
                <a:sym typeface="Arial"/>
              </a:rPr>
              <a:t>Ποια κανάλια έχουν οι γονείς για να επικοινωνήσουν με το σχολείο;</a:t>
            </a:r>
            <a:endParaRPr sz="1800">
              <a:solidFill>
                <a:schemeClr val="dk1"/>
              </a:solidFill>
              <a:latin typeface="Cambria"/>
              <a:ea typeface="Cambria"/>
              <a:cs typeface="Cambria"/>
              <a:sym typeface="Cambria"/>
            </a:endParaRPr>
          </a:p>
          <a:p>
            <a:pPr marL="342900" lvl="0" indent="-342900" algn="just" rtl="0">
              <a:lnSpc>
                <a:spcPct val="107000"/>
              </a:lnSpc>
              <a:spcBef>
                <a:spcPts val="1000"/>
              </a:spcBef>
              <a:spcAft>
                <a:spcPts val="0"/>
              </a:spcAft>
              <a:buClr>
                <a:srgbClr val="980000"/>
              </a:buClr>
              <a:buSzPct val="100000"/>
              <a:buChar char="-"/>
            </a:pPr>
            <a:r>
              <a:rPr lang="en-US" sz="1800" b="1">
                <a:solidFill>
                  <a:srgbClr val="980000"/>
                </a:solidFill>
                <a:latin typeface="Arial"/>
                <a:ea typeface="Arial"/>
                <a:cs typeface="Arial"/>
                <a:sym typeface="Arial"/>
              </a:rPr>
              <a:t>Πόσο σαφής είναι η επικοινωνία;</a:t>
            </a:r>
            <a:endParaRPr sz="1800" b="1">
              <a:solidFill>
                <a:srgbClr val="980000"/>
              </a:solidFill>
              <a:latin typeface="Cambria"/>
              <a:ea typeface="Cambria"/>
              <a:cs typeface="Cambria"/>
              <a:sym typeface="Cambria"/>
            </a:endParaRPr>
          </a:p>
          <a:p>
            <a:pPr marL="0" lvl="0" indent="0" algn="just" rtl="0">
              <a:lnSpc>
                <a:spcPct val="125000"/>
              </a:lnSpc>
              <a:spcBef>
                <a:spcPts val="1800"/>
              </a:spcBef>
              <a:spcAft>
                <a:spcPts val="0"/>
              </a:spcAft>
              <a:buClr>
                <a:schemeClr val="dk1"/>
              </a:buClr>
              <a:buSzPct val="100000"/>
              <a:buNone/>
            </a:pPr>
            <a:r>
              <a:rPr lang="en-US" sz="1800" b="1" i="1">
                <a:solidFill>
                  <a:schemeClr val="dk1"/>
                </a:solidFill>
                <a:latin typeface="Arial"/>
                <a:ea typeface="Arial"/>
                <a:cs typeface="Arial"/>
                <a:sym typeface="Arial"/>
              </a:rPr>
              <a:t>TOP TIP: </a:t>
            </a:r>
            <a:r>
              <a:rPr lang="en-US" sz="1800">
                <a:solidFill>
                  <a:schemeClr val="dk1"/>
                </a:solidFill>
                <a:latin typeface="Arial"/>
                <a:ea typeface="Arial"/>
                <a:cs typeface="Arial"/>
                <a:sym typeface="Arial"/>
              </a:rPr>
              <a:t>Το μήνυμα είναι μια υποσχόμενη προσέγγιση! π.χ. σχετικά με τις ημερομηνίες των επερχόμενων εξετάσεων, σχετικά με το τι μαθαίνουν τα παιδιά τους στο σχολείο κ.λπ.</a:t>
            </a:r>
            <a:endParaRPr sz="1800">
              <a:solidFill>
                <a:schemeClr val="dk1"/>
              </a:solidFill>
              <a:latin typeface="Cambria"/>
              <a:ea typeface="Cambria"/>
              <a:cs typeface="Cambria"/>
              <a:sym typeface="Cambria"/>
            </a:endParaRPr>
          </a:p>
          <a:p>
            <a:pPr marL="0" lvl="0" indent="0" algn="l" rtl="0">
              <a:lnSpc>
                <a:spcPct val="90000"/>
              </a:lnSpc>
              <a:spcBef>
                <a:spcPts val="1800"/>
              </a:spcBef>
              <a:spcAft>
                <a:spcPts val="0"/>
              </a:spcAft>
              <a:buClr>
                <a:srgbClr val="888888"/>
              </a:buClr>
              <a:buSzPct val="100000"/>
              <a:buNone/>
            </a:pPr>
            <a:endParaRPr sz="2800"/>
          </a:p>
        </p:txBody>
      </p:sp>
      <p:sp>
        <p:nvSpPr>
          <p:cNvPr id="394" name="Google Shape;3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Αντανάκλαση του έργου 2019-2022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title"/>
          </p:nvPr>
        </p:nvSpPr>
        <p:spPr>
          <a:xfrm>
            <a:off x="838200" y="1192525"/>
            <a:ext cx="10515600" cy="70572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b="1"/>
              <a:t>Εισαγωγή—</a:t>
            </a:r>
            <a:r>
              <a:rPr lang="en-US"/>
              <a:t> </a:t>
            </a:r>
            <a:r>
              <a:rPr lang="en-US" b="1"/>
              <a:t> </a:t>
            </a:r>
            <a:r>
              <a:rPr lang="en-US" b="1">
                <a:solidFill>
                  <a:srgbClr val="FF0000"/>
                </a:solidFill>
              </a:rPr>
              <a:t>Αντανάκλαση</a:t>
            </a:r>
            <a:r>
              <a:rPr lang="en-US" b="1"/>
              <a:t> — Αλληλεπίδραση</a:t>
            </a:r>
            <a:endParaRPr/>
          </a:p>
        </p:txBody>
      </p:sp>
      <p:sp>
        <p:nvSpPr>
          <p:cNvPr id="401" name="Google Shape;401;p31"/>
          <p:cNvSpPr txBox="1">
            <a:spLocks noGrp="1"/>
          </p:cNvSpPr>
          <p:nvPr>
            <p:ph type="body" idx="1"/>
          </p:nvPr>
        </p:nvSpPr>
        <p:spPr>
          <a:xfrm>
            <a:off x="757177" y="2187614"/>
            <a:ext cx="10515600" cy="5031427"/>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800"/>
              <a:buNone/>
            </a:pPr>
            <a:r>
              <a:rPr lang="en-US"/>
              <a:t>Τα διδάγματα που έμαθαν:</a:t>
            </a:r>
            <a:endParaRPr/>
          </a:p>
          <a:p>
            <a:pPr marL="0" lvl="0" indent="0" algn="just" rtl="0">
              <a:lnSpc>
                <a:spcPct val="90000"/>
              </a:lnSpc>
              <a:spcBef>
                <a:spcPts val="1000"/>
              </a:spcBef>
              <a:spcAft>
                <a:spcPts val="0"/>
              </a:spcAft>
              <a:buClr>
                <a:schemeClr val="dk1"/>
              </a:buClr>
              <a:buSzPts val="2800"/>
              <a:buNone/>
            </a:pPr>
            <a:endParaRPr/>
          </a:p>
          <a:p>
            <a:pPr marL="0" lvl="0" indent="0" algn="just" rtl="0">
              <a:lnSpc>
                <a:spcPct val="90000"/>
              </a:lnSpc>
              <a:spcBef>
                <a:spcPts val="1000"/>
              </a:spcBef>
              <a:spcAft>
                <a:spcPts val="0"/>
              </a:spcAft>
              <a:buClr>
                <a:schemeClr val="dk1"/>
              </a:buClr>
              <a:buSzPts val="2800"/>
              <a:buNone/>
            </a:pPr>
            <a:endParaRPr/>
          </a:p>
        </p:txBody>
      </p:sp>
      <p:pic>
        <p:nvPicPr>
          <p:cNvPr id="402" name="Google Shape;402;p31"/>
          <p:cNvPicPr preferRelativeResize="0"/>
          <p:nvPr/>
        </p:nvPicPr>
        <p:blipFill rotWithShape="1">
          <a:blip r:embed="rId3">
            <a:alphaModFix/>
          </a:blip>
          <a:srcRect/>
          <a:stretch/>
        </p:blipFill>
        <p:spPr>
          <a:xfrm>
            <a:off x="233082" y="352862"/>
            <a:ext cx="3437581" cy="7057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2"/>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980000"/>
                </a:solidFill>
              </a:rPr>
              <a:t>Συνεδρία 2</a:t>
            </a:r>
            <a:endParaRPr b="1">
              <a:solidFill>
                <a:srgbClr val="980000"/>
              </a:solidFill>
            </a:endParaRPr>
          </a:p>
        </p:txBody>
      </p:sp>
      <p:sp>
        <p:nvSpPr>
          <p:cNvPr id="408" name="Google Shape;408;p32"/>
          <p:cNvSpPr txBox="1">
            <a:spLocks noGrp="1"/>
          </p:cNvSpPr>
          <p:nvPr>
            <p:ph type="body" idx="1"/>
          </p:nvPr>
        </p:nvSpPr>
        <p:spPr>
          <a:xfrm>
            <a:off x="831850" y="1434906"/>
            <a:ext cx="10515600" cy="4654746"/>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Font typeface="Arial"/>
              <a:buNone/>
            </a:pPr>
            <a:r>
              <a:rPr lang="en-US" sz="1800">
                <a:solidFill>
                  <a:srgbClr val="000000"/>
                </a:solidFill>
                <a:latin typeface="Arial"/>
                <a:ea typeface="Arial"/>
                <a:cs typeface="Arial"/>
                <a:sym typeface="Arial"/>
              </a:rPr>
              <a:t>ΜΕΡΟΣ 1 Ανατροφοδότηση σχετικά με την εφαρμογή</a:t>
            </a:r>
            <a:endParaRPr sz="1800">
              <a:solidFill>
                <a:srgbClr val="000000"/>
              </a:solidFill>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2 Εστίαση στις εκτελεστικές λειτουργίες</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3 Συμμετοχή των γονέων και σύνδεση με την αυτορρυθμιζόμενη μάθηση</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980000"/>
                </a:solidFill>
                <a:latin typeface="Arial"/>
                <a:ea typeface="Arial"/>
                <a:cs typeface="Arial"/>
                <a:sym typeface="Arial"/>
              </a:rPr>
              <a:t>ΜΕΡΟΣ 4 Ανάπτυξη κοινής κατανόησης – lingua franca</a:t>
            </a:r>
            <a:endParaRPr sz="1800" b="1">
              <a:solidFill>
                <a:srgbClr val="98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5 ΕΦΑΡΜΟΓΗ</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6 Αντανάκλαση</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7 ΑΞΙΟΛΟΓΗΣΗ</a:t>
            </a:r>
            <a:endParaRPr sz="1800">
              <a:solidFill>
                <a:srgbClr val="000000"/>
              </a:solidFill>
              <a:latin typeface="Arial"/>
              <a:ea typeface="Arial"/>
              <a:cs typeface="Arial"/>
              <a:sym typeface="Arial"/>
            </a:endParaRPr>
          </a:p>
          <a:p>
            <a:pPr marL="0" lvl="0" indent="0" algn="l" rtl="0">
              <a:lnSpc>
                <a:spcPct val="90000"/>
              </a:lnSpc>
              <a:spcBef>
                <a:spcPts val="1800"/>
              </a:spcBef>
              <a:spcAft>
                <a:spcPts val="0"/>
              </a:spcAft>
              <a:buClr>
                <a:srgbClr val="888888"/>
              </a:buClr>
              <a:buSzPts val="2800"/>
              <a:buNone/>
            </a:pPr>
            <a:endParaRPr sz="2800"/>
          </a:p>
        </p:txBody>
      </p:sp>
      <p:sp>
        <p:nvSpPr>
          <p:cNvPr id="409" name="Google Shape;40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3"/>
          <p:cNvSpPr txBox="1">
            <a:spLocks noGrp="1"/>
          </p:cNvSpPr>
          <p:nvPr>
            <p:ph type="title"/>
          </p:nvPr>
        </p:nvSpPr>
        <p:spPr>
          <a:xfrm>
            <a:off x="831850" y="318798"/>
            <a:ext cx="11270700" cy="96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solidFill>
                  <a:srgbClr val="980000"/>
                </a:solidFill>
              </a:rPr>
              <a:t>Συν-δημιουργία SEL και EF Lingua Franca (Κοινή Γλώσσα)</a:t>
            </a:r>
            <a:endParaRPr b="1">
              <a:solidFill>
                <a:srgbClr val="980000"/>
              </a:solidFill>
            </a:endParaRPr>
          </a:p>
        </p:txBody>
      </p:sp>
      <p:sp>
        <p:nvSpPr>
          <p:cNvPr id="415" name="Google Shape;415;p33"/>
          <p:cNvSpPr txBox="1">
            <a:spLocks noGrp="1"/>
          </p:cNvSpPr>
          <p:nvPr>
            <p:ph type="body" idx="1"/>
          </p:nvPr>
        </p:nvSpPr>
        <p:spPr>
          <a:xfrm>
            <a:off x="838200" y="1490806"/>
            <a:ext cx="10515600" cy="465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solidFill>
                  <a:schemeClr val="dk1"/>
                </a:solidFill>
              </a:rPr>
              <a:t>Απαριθμήστε τις λέξεις που πιστεύουμε ότι σχετίζονται με την SEL και EF που χρησιμοποιούνται από:</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 Διδάσκοντες</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 Τα παιδιά</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 Γονείς</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 ΚΟΙΝΟΤΗΤΑ</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Πώς γνωρίζουμε τι είναι κατανοητό από τους όρους που χρησιμοποιούμε;</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Πώς νιώθουμε γι’ αυτό;</a:t>
            </a:r>
            <a:endParaRPr sz="2000"/>
          </a:p>
          <a:p>
            <a:pPr marL="0" lvl="0" indent="0" algn="l" rtl="0">
              <a:lnSpc>
                <a:spcPct val="90000"/>
              </a:lnSpc>
              <a:spcBef>
                <a:spcPts val="1000"/>
              </a:spcBef>
              <a:spcAft>
                <a:spcPts val="0"/>
              </a:spcAft>
              <a:buClr>
                <a:schemeClr val="dk1"/>
              </a:buClr>
              <a:buSzPts val="2800"/>
              <a:buNone/>
            </a:pPr>
            <a:r>
              <a:rPr lang="en-US">
                <a:solidFill>
                  <a:schemeClr val="dk1"/>
                </a:solidFill>
              </a:rPr>
              <a:t>Τι μας λέει για την SEL και τις EF;</a:t>
            </a:r>
            <a:endParaRPr sz="2000"/>
          </a:p>
          <a:p>
            <a:pPr marL="0" lvl="0" indent="0" algn="l" rtl="0">
              <a:lnSpc>
                <a:spcPct val="90000"/>
              </a:lnSpc>
              <a:spcBef>
                <a:spcPts val="1000"/>
              </a:spcBef>
              <a:spcAft>
                <a:spcPts val="0"/>
              </a:spcAft>
              <a:buClr>
                <a:srgbClr val="888888"/>
              </a:buClr>
              <a:buSzPts val="2800"/>
              <a:buNone/>
            </a:pPr>
            <a:endParaRPr/>
          </a:p>
        </p:txBody>
      </p:sp>
      <p:sp>
        <p:nvSpPr>
          <p:cNvPr id="416" name="Google Shape;41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4"/>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980000"/>
                </a:solidFill>
              </a:rPr>
              <a:t>Συνεδρία 2</a:t>
            </a:r>
            <a:endParaRPr b="1">
              <a:solidFill>
                <a:srgbClr val="980000"/>
              </a:solidFill>
            </a:endParaRPr>
          </a:p>
        </p:txBody>
      </p:sp>
      <p:sp>
        <p:nvSpPr>
          <p:cNvPr id="422" name="Google Shape;422;p34"/>
          <p:cNvSpPr txBox="1">
            <a:spLocks noGrp="1"/>
          </p:cNvSpPr>
          <p:nvPr>
            <p:ph type="body" idx="1"/>
          </p:nvPr>
        </p:nvSpPr>
        <p:spPr>
          <a:xfrm>
            <a:off x="831850" y="1434906"/>
            <a:ext cx="10515600" cy="4654746"/>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Font typeface="Arial"/>
              <a:buNone/>
            </a:pPr>
            <a:r>
              <a:rPr lang="en-US" sz="1800">
                <a:solidFill>
                  <a:srgbClr val="000000"/>
                </a:solidFill>
                <a:latin typeface="Arial"/>
                <a:ea typeface="Arial"/>
                <a:cs typeface="Arial"/>
                <a:sym typeface="Arial"/>
              </a:rPr>
              <a:t>ΜΕΡΟΣ 1 Ανατροφοδότηση σχετικά με την εφαρμογή</a:t>
            </a:r>
            <a:endParaRPr sz="1800">
              <a:solidFill>
                <a:srgbClr val="000000"/>
              </a:solidFill>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2 Εστίαση στις εκτελεστικές λειτουργίες</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3 Συμμετοχή των γονέων και σύνδεση με την αυτορρυθμιζόμενη μάθηση</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4 Ανάπτυξη κοινής κατανόησης – lingua franca</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980000"/>
                </a:solidFill>
                <a:latin typeface="Arial"/>
                <a:ea typeface="Arial"/>
                <a:cs typeface="Arial"/>
                <a:sym typeface="Arial"/>
              </a:rPr>
              <a:t>ΜΕΡΟΣ 5 ΕΦΑΡΜΟΓΗ </a:t>
            </a:r>
            <a:endParaRPr sz="1800" b="1">
              <a:solidFill>
                <a:srgbClr val="98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6 Αντανάκλαση</a:t>
            </a:r>
            <a:endParaRPr sz="1800">
              <a:solidFill>
                <a:srgbClr val="00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solidFill>
                  <a:srgbClr val="000000"/>
                </a:solidFill>
                <a:latin typeface="Arial"/>
                <a:ea typeface="Arial"/>
                <a:cs typeface="Arial"/>
                <a:sym typeface="Arial"/>
              </a:rPr>
              <a:t>ΜΕΡΟΣ 7 ΑΞΙΟΛΟΓΗΣΗ</a:t>
            </a:r>
            <a:endParaRPr sz="1800">
              <a:solidFill>
                <a:srgbClr val="000000"/>
              </a:solidFill>
              <a:latin typeface="Arial"/>
              <a:ea typeface="Arial"/>
              <a:cs typeface="Arial"/>
              <a:sym typeface="Arial"/>
            </a:endParaRPr>
          </a:p>
          <a:p>
            <a:pPr marL="0" lvl="0" indent="0" algn="l" rtl="0">
              <a:lnSpc>
                <a:spcPct val="90000"/>
              </a:lnSpc>
              <a:spcBef>
                <a:spcPts val="1800"/>
              </a:spcBef>
              <a:spcAft>
                <a:spcPts val="0"/>
              </a:spcAft>
              <a:buClr>
                <a:srgbClr val="888888"/>
              </a:buClr>
              <a:buSzPts val="2800"/>
              <a:buNone/>
            </a:pPr>
            <a:endParaRPr sz="2800"/>
          </a:p>
        </p:txBody>
      </p:sp>
      <p:sp>
        <p:nvSpPr>
          <p:cNvPr id="423" name="Google Shape;42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Αντανάκλαση του έργου 2019-2022</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Πακέτο εφαρμογής</a:t>
            </a:r>
            <a:endParaRPr b="1">
              <a:solidFill>
                <a:srgbClr val="980000"/>
              </a:solidFill>
            </a:endParaRPr>
          </a:p>
        </p:txBody>
      </p:sp>
      <p:sp>
        <p:nvSpPr>
          <p:cNvPr id="429" name="Google Shape;429;p35"/>
          <p:cNvSpPr txBox="1">
            <a:spLocks noGrp="1"/>
          </p:cNvSpPr>
          <p:nvPr>
            <p:ph type="body" idx="1"/>
          </p:nvPr>
        </p:nvSpPr>
        <p:spPr>
          <a:xfrm>
            <a:off x="838200" y="1561514"/>
            <a:ext cx="10515600" cy="4615449"/>
          </a:xfrm>
          <a:prstGeom prst="rect">
            <a:avLst/>
          </a:prstGeom>
          <a:noFill/>
          <a:ln>
            <a:noFill/>
          </a:ln>
        </p:spPr>
        <p:txBody>
          <a:bodyPr spcFirstLastPara="1" wrap="square" lIns="91425" tIns="45700" rIns="91425" bIns="45700" anchor="t" anchorCtr="0">
            <a:normAutofit fontScale="85000" lnSpcReduction="10000"/>
          </a:bodyPr>
          <a:lstStyle/>
          <a:p>
            <a:pPr marL="228600" lvl="0" indent="-215265" algn="l" rtl="0">
              <a:lnSpc>
                <a:spcPct val="90000"/>
              </a:lnSpc>
              <a:spcBef>
                <a:spcPts val="0"/>
              </a:spcBef>
              <a:spcAft>
                <a:spcPts val="0"/>
              </a:spcAft>
              <a:buClr>
                <a:schemeClr val="dk1"/>
              </a:buClr>
              <a:buSzPct val="100000"/>
              <a:buChar char="•"/>
            </a:pPr>
            <a:r>
              <a:rPr lang="en-US"/>
              <a:t>Προσδοκίες να δοκιμάσετε τουλάχιστον μία από τις ασκήσεις με ένα άτομο ή ομάδα μέσα στις επόμενες δύο εβδομάδες μεταξύ των συνεδριών μας.</a:t>
            </a:r>
            <a:endParaRPr/>
          </a:p>
          <a:p>
            <a:pPr marL="228600" lvl="0" indent="-64135" algn="l" rtl="0">
              <a:lnSpc>
                <a:spcPct val="90000"/>
              </a:lnSpc>
              <a:spcBef>
                <a:spcPts val="1000"/>
              </a:spcBef>
              <a:spcAft>
                <a:spcPts val="0"/>
              </a:spcAft>
              <a:buClr>
                <a:schemeClr val="dk1"/>
              </a:buClr>
              <a:buSzPct val="100000"/>
              <a:buNone/>
            </a:pPr>
            <a:endParaRPr/>
          </a:p>
          <a:p>
            <a:pPr marL="228600" lvl="0" indent="-215265" algn="l" rtl="0">
              <a:lnSpc>
                <a:spcPct val="90000"/>
              </a:lnSpc>
              <a:spcBef>
                <a:spcPts val="1000"/>
              </a:spcBef>
              <a:spcAft>
                <a:spcPts val="0"/>
              </a:spcAft>
              <a:buClr>
                <a:schemeClr val="dk1"/>
              </a:buClr>
              <a:buSzPct val="100000"/>
              <a:buChar char="•"/>
            </a:pPr>
            <a:r>
              <a:rPr lang="en-US"/>
              <a:t>Χρησιμοποιήστε το φύλλο για να καταγράψετε πώς πήγε – μόνο μερικές σύντομες σημειώσεις για να βοηθήσει να συλλάβετε τι λειτουργεί και τι μπορεί να βελτιωθεί σε μία άσκηση. Είναι μια μορφή διαδραστικής έρευνας.</a:t>
            </a:r>
            <a:endParaRPr/>
          </a:p>
          <a:p>
            <a:pPr marL="228600" lvl="0" indent="-64135" algn="l" rtl="0">
              <a:lnSpc>
                <a:spcPct val="90000"/>
              </a:lnSpc>
              <a:spcBef>
                <a:spcPts val="1000"/>
              </a:spcBef>
              <a:spcAft>
                <a:spcPts val="0"/>
              </a:spcAft>
              <a:buClr>
                <a:schemeClr val="dk1"/>
              </a:buClr>
              <a:buSzPct val="100000"/>
              <a:buNone/>
            </a:pPr>
            <a:endParaRPr/>
          </a:p>
          <a:p>
            <a:pPr marL="228600" lvl="0" indent="-215265" algn="l" rtl="0">
              <a:lnSpc>
                <a:spcPct val="90000"/>
              </a:lnSpc>
              <a:spcBef>
                <a:spcPts val="1000"/>
              </a:spcBef>
              <a:spcAft>
                <a:spcPts val="0"/>
              </a:spcAft>
              <a:buClr>
                <a:schemeClr val="dk1"/>
              </a:buClr>
              <a:buSzPct val="100000"/>
              <a:buChar char="•"/>
            </a:pPr>
            <a:r>
              <a:rPr lang="en-US"/>
              <a:t>Θα διερευνήσουμε τα ευρήματα και την εμπειρία σας στην αρχή κάθε μιας από τις επόμενες συνεδρίες</a:t>
            </a:r>
            <a:endParaRPr/>
          </a:p>
          <a:p>
            <a:pPr marL="228600" lvl="0" indent="-64135" algn="l" rtl="0">
              <a:lnSpc>
                <a:spcPct val="90000"/>
              </a:lnSpc>
              <a:spcBef>
                <a:spcPts val="1000"/>
              </a:spcBef>
              <a:spcAft>
                <a:spcPts val="0"/>
              </a:spcAft>
              <a:buClr>
                <a:schemeClr val="dk1"/>
              </a:buClr>
              <a:buSzPct val="100000"/>
              <a:buNone/>
            </a:pPr>
            <a:endParaRPr/>
          </a:p>
          <a:p>
            <a:pPr marL="228600" lvl="0" indent="-215265" algn="l" rtl="0">
              <a:lnSpc>
                <a:spcPct val="90000"/>
              </a:lnSpc>
              <a:spcBef>
                <a:spcPts val="1000"/>
              </a:spcBef>
              <a:spcAft>
                <a:spcPts val="0"/>
              </a:spcAft>
              <a:buClr>
                <a:schemeClr val="dk1"/>
              </a:buClr>
              <a:buSzPct val="100000"/>
              <a:buChar char="•"/>
            </a:pPr>
            <a:r>
              <a:rPr lang="en-US"/>
              <a:t>Παρακαλούμε προσέξτε για οποιεσδήποτε άλλες ασκήσεις που γνωρίζετε ότι μπορεί να λειτουργήσει ή να αναπτύξει ή να προσαρμόσει τις δικές σας.</a:t>
            </a:r>
            <a:endParaRPr/>
          </a:p>
        </p:txBody>
      </p:sp>
      <p:sp>
        <p:nvSpPr>
          <p:cNvPr id="430" name="Google Shape;43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Αντανάκλαση του έργου 2019-2022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6"/>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980000"/>
                </a:solidFill>
              </a:rPr>
              <a:t>Συνεδρία 2</a:t>
            </a:r>
            <a:endParaRPr b="1">
              <a:solidFill>
                <a:srgbClr val="980000"/>
              </a:solidFill>
            </a:endParaRPr>
          </a:p>
        </p:txBody>
      </p:sp>
      <p:sp>
        <p:nvSpPr>
          <p:cNvPr id="436" name="Google Shape;436;p36"/>
          <p:cNvSpPr txBox="1">
            <a:spLocks noGrp="1"/>
          </p:cNvSpPr>
          <p:nvPr>
            <p:ph type="body" idx="1"/>
          </p:nvPr>
        </p:nvSpPr>
        <p:spPr>
          <a:xfrm>
            <a:off x="838200" y="1434906"/>
            <a:ext cx="10515600" cy="4654746"/>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Font typeface="Arial"/>
              <a:buNone/>
            </a:pPr>
            <a:r>
              <a:rPr lang="en-US" sz="1800">
                <a:latin typeface="Arial"/>
                <a:ea typeface="Arial"/>
                <a:cs typeface="Arial"/>
                <a:sym typeface="Arial"/>
              </a:rPr>
              <a:t>ΜΕΡΟΣ 1 Ανατροφοδότηση σχετικά με την εφαρμογή</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Εστίαση στις εκτελεστικές λειτουργίες</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Συμμετοχή των γονέων και σύνδεση με την αυτορρυθμιζόμενη μάθηση</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Ανάπτυξη κοινής κατανόησης – lingua franca</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b="1">
                <a:solidFill>
                  <a:srgbClr val="980000"/>
                </a:solidFill>
                <a:latin typeface="Arial"/>
                <a:ea typeface="Arial"/>
                <a:cs typeface="Arial"/>
                <a:sym typeface="Arial"/>
              </a:rPr>
              <a:t>ΜΕΡΟΣ 6 Αντανάκλαση</a:t>
            </a:r>
            <a:endParaRPr sz="1800" b="1">
              <a:solidFill>
                <a:srgbClr val="980000"/>
              </a:solidFill>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a:t>
            </a:r>
            <a:endParaRPr sz="1800">
              <a:latin typeface="Arial"/>
              <a:ea typeface="Arial"/>
              <a:cs typeface="Arial"/>
              <a:sym typeface="Arial"/>
            </a:endParaRPr>
          </a:p>
          <a:p>
            <a:pPr marL="0" lvl="0" indent="0" algn="l" rtl="0">
              <a:lnSpc>
                <a:spcPct val="90000"/>
              </a:lnSpc>
              <a:spcBef>
                <a:spcPts val="1800"/>
              </a:spcBef>
              <a:spcAft>
                <a:spcPts val="0"/>
              </a:spcAft>
              <a:buClr>
                <a:srgbClr val="888888"/>
              </a:buClr>
              <a:buSzPts val="2800"/>
              <a:buNone/>
            </a:pPr>
            <a:endParaRPr sz="2800"/>
          </a:p>
        </p:txBody>
      </p:sp>
      <p:sp>
        <p:nvSpPr>
          <p:cNvPr id="437" name="Google Shape;43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Αντανάκλαση του έργου 2019-2022</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ca202ff6e2_0_0"/>
          <p:cNvSpPr txBox="1">
            <a:spLocks noGrp="1"/>
          </p:cNvSpPr>
          <p:nvPr>
            <p:ph type="title"/>
          </p:nvPr>
        </p:nvSpPr>
        <p:spPr>
          <a:xfrm>
            <a:off x="779110" y="669750"/>
            <a:ext cx="3163800" cy="52563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4400"/>
              <a:buFont typeface="Calibri"/>
              <a:buNone/>
            </a:pPr>
            <a:r>
              <a:rPr lang="en-US" b="1">
                <a:solidFill>
                  <a:srgbClr val="980000"/>
                </a:solidFill>
              </a:rPr>
              <a:t>Make My Day  coaching</a:t>
            </a:r>
            <a:endParaRPr>
              <a:solidFill>
                <a:srgbClr val="980000"/>
              </a:solidFill>
            </a:endParaRPr>
          </a:p>
        </p:txBody>
      </p:sp>
      <p:grpSp>
        <p:nvGrpSpPr>
          <p:cNvPr id="443" name="Google Shape;443;gca202ff6e2_0_0"/>
          <p:cNvGrpSpPr/>
          <p:nvPr/>
        </p:nvGrpSpPr>
        <p:grpSpPr>
          <a:xfrm>
            <a:off x="4229600" y="213"/>
            <a:ext cx="6857700" cy="6857700"/>
            <a:chOff x="672012" y="0"/>
            <a:chExt cx="6857700" cy="6857700"/>
          </a:xfrm>
        </p:grpSpPr>
        <p:sp>
          <p:nvSpPr>
            <p:cNvPr id="444" name="Google Shape;444;gca202ff6e2_0_0"/>
            <p:cNvSpPr/>
            <p:nvPr/>
          </p:nvSpPr>
          <p:spPr>
            <a:xfrm>
              <a:off x="672012" y="0"/>
              <a:ext cx="6857700" cy="6857700"/>
            </a:xfrm>
            <a:prstGeom prst="quadArrow">
              <a:avLst>
                <a:gd name="adj1" fmla="val 2000"/>
                <a:gd name="adj2" fmla="val 4000"/>
                <a:gd name="adj3" fmla="val 5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gca202ff6e2_0_0"/>
            <p:cNvSpPr/>
            <p:nvPr/>
          </p:nvSpPr>
          <p:spPr>
            <a:xfrm>
              <a:off x="1117754" y="445742"/>
              <a:ext cx="2742900" cy="27429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gca202ff6e2_0_0"/>
            <p:cNvSpPr txBox="1"/>
            <p:nvPr/>
          </p:nvSpPr>
          <p:spPr>
            <a:xfrm>
              <a:off x="1251658" y="579646"/>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SEE</a:t>
              </a:r>
              <a:endParaRPr sz="60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(βλέπω)</a:t>
              </a:r>
              <a:endParaRPr sz="3000" b="1">
                <a:solidFill>
                  <a:schemeClr val="lt1"/>
                </a:solidFill>
                <a:latin typeface="Calibri"/>
                <a:ea typeface="Calibri"/>
                <a:cs typeface="Calibri"/>
                <a:sym typeface="Calibri"/>
              </a:endParaRPr>
            </a:p>
          </p:txBody>
        </p:sp>
        <p:sp>
          <p:nvSpPr>
            <p:cNvPr id="447" name="Google Shape;447;gca202ff6e2_0_0"/>
            <p:cNvSpPr/>
            <p:nvPr/>
          </p:nvSpPr>
          <p:spPr>
            <a:xfrm>
              <a:off x="1166525" y="3667922"/>
              <a:ext cx="2742900" cy="27429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gca202ff6e2_0_0"/>
            <p:cNvSpPr txBox="1"/>
            <p:nvPr/>
          </p:nvSpPr>
          <p:spPr>
            <a:xfrm>
              <a:off x="1300429" y="3801826"/>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DO</a:t>
              </a:r>
              <a:endParaRPr sz="6000">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(πράττω)</a:t>
              </a:r>
              <a:endParaRPr sz="3000" b="1">
                <a:solidFill>
                  <a:schemeClr val="lt1"/>
                </a:solidFill>
                <a:latin typeface="Calibri"/>
                <a:ea typeface="Calibri"/>
                <a:cs typeface="Calibri"/>
                <a:sym typeface="Calibri"/>
              </a:endParaRPr>
            </a:p>
          </p:txBody>
        </p:sp>
        <p:sp>
          <p:nvSpPr>
            <p:cNvPr id="449" name="Google Shape;449;gca202ff6e2_0_0"/>
            <p:cNvSpPr/>
            <p:nvPr/>
          </p:nvSpPr>
          <p:spPr>
            <a:xfrm>
              <a:off x="4519109" y="508831"/>
              <a:ext cx="2742900" cy="27429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gca202ff6e2_0_0"/>
            <p:cNvSpPr txBox="1"/>
            <p:nvPr/>
          </p:nvSpPr>
          <p:spPr>
            <a:xfrm>
              <a:off x="4653013" y="642735"/>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THINK</a:t>
              </a:r>
              <a:endParaRPr sz="60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a:t>
              </a:r>
              <a:r>
                <a:rPr lang="en-US" sz="2900" b="1">
                  <a:solidFill>
                    <a:schemeClr val="lt1"/>
                  </a:solidFill>
                  <a:latin typeface="Calibri"/>
                  <a:ea typeface="Calibri"/>
                  <a:cs typeface="Calibri"/>
                  <a:sym typeface="Calibri"/>
                </a:rPr>
                <a:t>σκέφτομαι</a:t>
              </a:r>
              <a:r>
                <a:rPr lang="en-US" sz="3000" b="1">
                  <a:solidFill>
                    <a:schemeClr val="lt1"/>
                  </a:solidFill>
                  <a:latin typeface="Calibri"/>
                  <a:ea typeface="Calibri"/>
                  <a:cs typeface="Calibri"/>
                  <a:sym typeface="Calibri"/>
                </a:rPr>
                <a:t>)</a:t>
              </a:r>
              <a:endParaRPr sz="3000" b="1">
                <a:solidFill>
                  <a:schemeClr val="lt1"/>
                </a:solidFill>
                <a:latin typeface="Calibri"/>
                <a:ea typeface="Calibri"/>
                <a:cs typeface="Calibri"/>
                <a:sym typeface="Calibri"/>
              </a:endParaRPr>
            </a:p>
          </p:txBody>
        </p:sp>
        <p:sp>
          <p:nvSpPr>
            <p:cNvPr id="451" name="Google Shape;451;gca202ff6e2_0_0"/>
            <p:cNvSpPr/>
            <p:nvPr/>
          </p:nvSpPr>
          <p:spPr>
            <a:xfrm>
              <a:off x="4340812" y="3668800"/>
              <a:ext cx="2742900" cy="27429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gca202ff6e2_0_0"/>
            <p:cNvSpPr txBox="1"/>
            <p:nvPr/>
          </p:nvSpPr>
          <p:spPr>
            <a:xfrm>
              <a:off x="4474716" y="3801829"/>
              <a:ext cx="2475300" cy="2475300"/>
            </a:xfrm>
            <a:prstGeom prst="rect">
              <a:avLst/>
            </a:prstGeom>
            <a:noFill/>
            <a:ln>
              <a:noFill/>
            </a:ln>
          </p:spPr>
          <p:txBody>
            <a:bodyPr spcFirstLastPara="1" wrap="square" lIns="228600" tIns="228600" rIns="228600" bIns="2286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b="1">
                  <a:solidFill>
                    <a:schemeClr val="lt1"/>
                  </a:solidFill>
                  <a:latin typeface="Calibri"/>
                  <a:ea typeface="Calibri"/>
                  <a:cs typeface="Calibri"/>
                  <a:sym typeface="Calibri"/>
                </a:rPr>
                <a:t>SAY</a:t>
              </a:r>
              <a:endParaRPr sz="6000" b="1">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chemeClr val="lt1"/>
                </a:buClr>
                <a:buSzPts val="6000"/>
                <a:buFont typeface="Calibri"/>
                <a:buNone/>
              </a:pPr>
              <a:r>
                <a:rPr lang="en-US" sz="3000" b="1">
                  <a:solidFill>
                    <a:schemeClr val="lt1"/>
                  </a:solidFill>
                  <a:latin typeface="Calibri"/>
                  <a:ea typeface="Calibri"/>
                  <a:cs typeface="Calibri"/>
                  <a:sym typeface="Calibri"/>
                </a:rPr>
                <a:t>(μιλάω)</a:t>
              </a:r>
              <a:endParaRPr sz="3000" b="1">
                <a:solidFill>
                  <a:schemeClr val="lt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ca202ff6e2_0_71"/>
          <p:cNvSpPr txBox="1">
            <a:spLocks noGrp="1"/>
          </p:cNvSpPr>
          <p:nvPr>
            <p:ph type="title"/>
          </p:nvPr>
        </p:nvSpPr>
        <p:spPr>
          <a:xfrm>
            <a:off x="257421" y="528450"/>
            <a:ext cx="4466700" cy="5256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US" b="1">
                <a:solidFill>
                  <a:srgbClr val="980000"/>
                </a:solidFill>
              </a:rPr>
              <a:t>Make My Day  SEL/EF coaching</a:t>
            </a:r>
            <a:r>
              <a:rPr lang="en-US" b="1">
                <a:solidFill>
                  <a:srgbClr val="000000"/>
                </a:solidFill>
              </a:rPr>
              <a:t> </a:t>
            </a:r>
            <a:r>
              <a:rPr lang="en-US" b="1">
                <a:solidFill>
                  <a:schemeClr val="lt1"/>
                </a:solidFill>
              </a:rPr>
              <a:t>approach</a:t>
            </a:r>
            <a:endParaRPr/>
          </a:p>
        </p:txBody>
      </p:sp>
      <p:grpSp>
        <p:nvGrpSpPr>
          <p:cNvPr id="458" name="Google Shape;458;gca202ff6e2_0_71"/>
          <p:cNvGrpSpPr/>
          <p:nvPr/>
        </p:nvGrpSpPr>
        <p:grpSpPr>
          <a:xfrm>
            <a:off x="5189788" y="303591"/>
            <a:ext cx="5896800" cy="5896800"/>
            <a:chOff x="672652" y="0"/>
            <a:chExt cx="5896800" cy="5896800"/>
          </a:xfrm>
        </p:grpSpPr>
        <p:sp>
          <p:nvSpPr>
            <p:cNvPr id="459" name="Google Shape;459;gca202ff6e2_0_71"/>
            <p:cNvSpPr/>
            <p:nvPr/>
          </p:nvSpPr>
          <p:spPr>
            <a:xfrm>
              <a:off x="672652" y="0"/>
              <a:ext cx="5896800" cy="5896800"/>
            </a:xfrm>
            <a:prstGeom prst="quadArrow">
              <a:avLst>
                <a:gd name="adj1" fmla="val 2000"/>
                <a:gd name="adj2" fmla="val 4000"/>
                <a:gd name="adj3" fmla="val 5000"/>
              </a:avLst>
            </a:prstGeom>
            <a:solidFill>
              <a:srgbClr val="F7D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ca202ff6e2_0_71"/>
            <p:cNvSpPr/>
            <p:nvPr/>
          </p:nvSpPr>
          <p:spPr>
            <a:xfrm>
              <a:off x="1055940" y="383288"/>
              <a:ext cx="2358600" cy="2358600"/>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gca202ff6e2_0_71"/>
            <p:cNvSpPr txBox="1"/>
            <p:nvPr/>
          </p:nvSpPr>
          <p:spPr>
            <a:xfrm>
              <a:off x="1171082" y="498430"/>
              <a:ext cx="2128500" cy="212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000" b="1">
                  <a:latin typeface="Calibri"/>
                  <a:ea typeface="Calibri"/>
                  <a:cs typeface="Calibri"/>
                  <a:sym typeface="Calibri"/>
                </a:rPr>
                <a:t>SEE (=Βλέπω)</a:t>
              </a:r>
              <a:endParaRPr sz="2000" b="1">
                <a:latin typeface="Calibri"/>
                <a:ea typeface="Calibri"/>
                <a:cs typeface="Calibri"/>
                <a:sym typeface="Calibri"/>
              </a:endParaRPr>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Τι παρατήρησα; </a:t>
              </a:r>
              <a:endParaRPr sz="1700" b="1">
                <a:latin typeface="Calibri"/>
                <a:ea typeface="Calibri"/>
                <a:cs typeface="Calibri"/>
                <a:sym typeface="Calibri"/>
              </a:endParaRPr>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Τι συνέβη;</a:t>
              </a:r>
              <a:endParaRPr sz="1600" b="1"/>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Περιέργεια</a:t>
              </a:r>
              <a:endParaRPr sz="1600" b="1"/>
            </a:p>
            <a:p>
              <a:pPr marL="114300" marR="0" lvl="1" indent="-127000" algn="l" rtl="0">
                <a:lnSpc>
                  <a:spcPct val="90000"/>
                </a:lnSpc>
                <a:spcBef>
                  <a:spcPts val="225"/>
                </a:spcBef>
                <a:spcAft>
                  <a:spcPts val="0"/>
                </a:spcAft>
                <a:buSzPts val="1700"/>
                <a:buFont typeface="Calibri"/>
                <a:buChar char="•"/>
              </a:pPr>
              <a:r>
                <a:rPr lang="en-US" sz="1700" b="1">
                  <a:latin typeface="Calibri"/>
                  <a:ea typeface="Calibri"/>
                  <a:cs typeface="Calibri"/>
                  <a:sym typeface="Calibri"/>
                </a:rPr>
                <a:t>Τι σκέφτεται και νιώθει το παιδί; </a:t>
              </a:r>
              <a:r>
                <a:rPr lang="en-US" sz="1700" b="1" i="0" u="none" strike="noStrike" cap="none">
                  <a:latin typeface="Calibri"/>
                  <a:ea typeface="Calibri"/>
                  <a:cs typeface="Calibri"/>
                  <a:sym typeface="Calibri"/>
                </a:rPr>
                <a:t> (</a:t>
              </a:r>
              <a:r>
                <a:rPr lang="en-US" sz="1700" b="1">
                  <a:latin typeface="Calibri"/>
                  <a:ea typeface="Calibri"/>
                  <a:cs typeface="Calibri"/>
                  <a:sym typeface="Calibri"/>
                </a:rPr>
                <a:t>ενσυναίσθηση</a:t>
              </a:r>
              <a:r>
                <a:rPr lang="en-US" sz="1700" b="1" i="0" u="none" strike="noStrike" cap="none">
                  <a:latin typeface="Calibri"/>
                  <a:ea typeface="Calibri"/>
                  <a:cs typeface="Calibri"/>
                  <a:sym typeface="Calibri"/>
                </a:rPr>
                <a:t>)</a:t>
              </a:r>
              <a:endParaRPr sz="1600" b="1"/>
            </a:p>
          </p:txBody>
        </p:sp>
        <p:sp>
          <p:nvSpPr>
            <p:cNvPr id="462" name="Google Shape;462;gca202ff6e2_0_71"/>
            <p:cNvSpPr/>
            <p:nvPr/>
          </p:nvSpPr>
          <p:spPr>
            <a:xfrm>
              <a:off x="3827410" y="383288"/>
              <a:ext cx="2358600" cy="2358600"/>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gca202ff6e2_0_71"/>
            <p:cNvSpPr txBox="1"/>
            <p:nvPr/>
          </p:nvSpPr>
          <p:spPr>
            <a:xfrm>
              <a:off x="3942564" y="498434"/>
              <a:ext cx="2358600" cy="23586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800" b="1">
                  <a:latin typeface="Calibri"/>
                  <a:ea typeface="Calibri"/>
                  <a:cs typeface="Calibri"/>
                  <a:sym typeface="Calibri"/>
                </a:rPr>
                <a:t>THINK (=Σκέφτομαι)</a:t>
              </a:r>
              <a:endParaRPr sz="1800" b="1">
                <a:latin typeface="Calibri"/>
                <a:ea typeface="Calibri"/>
                <a:cs typeface="Calibri"/>
                <a:sym typeface="Calibri"/>
              </a:endParaRPr>
            </a:p>
            <a:p>
              <a:pPr marL="114300" marR="0" lvl="1" indent="-120650" algn="l" rtl="0">
                <a:lnSpc>
                  <a:spcPct val="90000"/>
                </a:lnSpc>
                <a:spcBef>
                  <a:spcPts val="665"/>
                </a:spcBef>
                <a:spcAft>
                  <a:spcPts val="0"/>
                </a:spcAft>
                <a:buSzPts val="1600"/>
                <a:buFont typeface="Calibri"/>
                <a:buChar char="•"/>
              </a:pPr>
              <a:r>
                <a:rPr lang="en-US" sz="1600" b="1">
                  <a:latin typeface="Calibri"/>
                  <a:ea typeface="Calibri"/>
                  <a:cs typeface="Calibri"/>
                  <a:sym typeface="Calibri"/>
                </a:rPr>
                <a:t>Τι λένε η</a:t>
              </a:r>
              <a:r>
                <a:rPr lang="en-US" sz="1600" b="1" i="0" u="none" strike="noStrike" cap="none">
                  <a:latin typeface="Calibri"/>
                  <a:ea typeface="Calibri"/>
                  <a:cs typeface="Calibri"/>
                  <a:sym typeface="Calibri"/>
                </a:rPr>
                <a:t> SEL/EF </a:t>
              </a:r>
              <a:r>
                <a:rPr lang="en-US" sz="1600" b="1">
                  <a:latin typeface="Calibri"/>
                  <a:ea typeface="Calibri"/>
                  <a:cs typeface="Calibri"/>
                  <a:sym typeface="Calibri"/>
                </a:rPr>
                <a:t>για αυτό; Πως αυτό δικαιολογεί την απάντηση μου;</a:t>
              </a:r>
              <a:endParaRPr sz="1600" b="1">
                <a:latin typeface="Calibri"/>
                <a:ea typeface="Calibri"/>
                <a:cs typeface="Calibri"/>
                <a:sym typeface="Calibri"/>
              </a:endParaRPr>
            </a:p>
            <a:p>
              <a:pPr marL="114300" marR="0" lvl="1" indent="-120650" algn="l" rtl="0">
                <a:lnSpc>
                  <a:spcPct val="90000"/>
                </a:lnSpc>
                <a:spcBef>
                  <a:spcPts val="225"/>
                </a:spcBef>
                <a:spcAft>
                  <a:spcPts val="0"/>
                </a:spcAft>
                <a:buSzPts val="1600"/>
                <a:buFont typeface="Calibri"/>
                <a:buChar char="•"/>
              </a:pPr>
              <a:r>
                <a:rPr lang="en-US" sz="1600" b="1">
                  <a:latin typeface="Calibri"/>
                  <a:ea typeface="Calibri"/>
                  <a:cs typeface="Calibri"/>
                  <a:sym typeface="Calibri"/>
                </a:rPr>
                <a:t>Κατανόηση της συμπεριφοράς για την τεκμηρίωση της απάντησης</a:t>
              </a:r>
              <a:endParaRPr sz="1600" b="1">
                <a:latin typeface="Calibri"/>
                <a:ea typeface="Calibri"/>
                <a:cs typeface="Calibri"/>
                <a:sym typeface="Calibri"/>
              </a:endParaRPr>
            </a:p>
          </p:txBody>
        </p:sp>
        <p:sp>
          <p:nvSpPr>
            <p:cNvPr id="464" name="Google Shape;464;gca202ff6e2_0_71"/>
            <p:cNvSpPr/>
            <p:nvPr/>
          </p:nvSpPr>
          <p:spPr>
            <a:xfrm>
              <a:off x="1055940" y="3154757"/>
              <a:ext cx="2358600" cy="2358600"/>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gca202ff6e2_0_71"/>
            <p:cNvSpPr txBox="1"/>
            <p:nvPr/>
          </p:nvSpPr>
          <p:spPr>
            <a:xfrm>
              <a:off x="1171082" y="3269899"/>
              <a:ext cx="2128500" cy="212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1800" b="1">
                  <a:latin typeface="Calibri"/>
                  <a:ea typeface="Calibri"/>
                  <a:cs typeface="Calibri"/>
                  <a:sym typeface="Calibri"/>
                </a:rPr>
                <a:t>SAY (=Μιλάω)</a:t>
              </a:r>
              <a:endParaRPr sz="1800" b="1">
                <a:latin typeface="Calibri"/>
                <a:ea typeface="Calibri"/>
                <a:cs typeface="Calibri"/>
                <a:sym typeface="Calibri"/>
              </a:endParaRPr>
            </a:p>
            <a:p>
              <a:pPr marL="114300" marR="0" lvl="1" indent="-127000" algn="l" rtl="0">
                <a:lnSpc>
                  <a:spcPct val="90000"/>
                </a:lnSpc>
                <a:spcBef>
                  <a:spcPts val="665"/>
                </a:spcBef>
                <a:spcAft>
                  <a:spcPts val="0"/>
                </a:spcAft>
                <a:buClr>
                  <a:schemeClr val="lt1"/>
                </a:buClr>
                <a:buSzPts val="1700"/>
                <a:buFont typeface="Calibri"/>
                <a:buChar char="•"/>
              </a:pPr>
              <a:r>
                <a:rPr lang="en-US" sz="1700" b="1">
                  <a:latin typeface="Calibri"/>
                  <a:ea typeface="Calibri"/>
                  <a:cs typeface="Calibri"/>
                  <a:sym typeface="Calibri"/>
                </a:rPr>
                <a:t>Τι μπορώ να πω; Ρεπερτόριο πραγμάτων για να φτιάξεις τη μέρα κάποιου (Make someone’s Day)</a:t>
              </a:r>
              <a:r>
                <a:rPr lang="en-US" sz="1700">
                  <a:solidFill>
                    <a:schemeClr val="lt1"/>
                  </a:solidFill>
                  <a:latin typeface="Calibri"/>
                  <a:ea typeface="Calibri"/>
                  <a:cs typeface="Calibri"/>
                  <a:sym typeface="Calibri"/>
                </a:rPr>
                <a:t> </a:t>
              </a:r>
              <a:endParaRPr sz="1700">
                <a:solidFill>
                  <a:schemeClr val="lt1"/>
                </a:solidFill>
                <a:latin typeface="Calibri"/>
                <a:ea typeface="Calibri"/>
                <a:cs typeface="Calibri"/>
                <a:sym typeface="Calibri"/>
              </a:endParaRPr>
            </a:p>
          </p:txBody>
        </p:sp>
        <p:sp>
          <p:nvSpPr>
            <p:cNvPr id="466" name="Google Shape;466;gca202ff6e2_0_71"/>
            <p:cNvSpPr/>
            <p:nvPr/>
          </p:nvSpPr>
          <p:spPr>
            <a:xfrm>
              <a:off x="3827410" y="3154757"/>
              <a:ext cx="2358600" cy="235860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gca202ff6e2_0_71"/>
            <p:cNvSpPr txBox="1"/>
            <p:nvPr/>
          </p:nvSpPr>
          <p:spPr>
            <a:xfrm>
              <a:off x="3942552" y="3269899"/>
              <a:ext cx="2128500" cy="2128500"/>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chemeClr val="lt1"/>
                </a:buClr>
                <a:buSzPts val="1900"/>
                <a:buFont typeface="Calibri"/>
                <a:buNone/>
              </a:pPr>
              <a:r>
                <a:rPr lang="en-US" sz="2100" b="1">
                  <a:latin typeface="Calibri"/>
                  <a:ea typeface="Calibri"/>
                  <a:cs typeface="Calibri"/>
                  <a:sym typeface="Calibri"/>
                </a:rPr>
                <a:t>DO (=Πράττω)</a:t>
              </a:r>
              <a:endParaRPr sz="2100" b="1">
                <a:latin typeface="Calibri"/>
                <a:ea typeface="Calibri"/>
                <a:cs typeface="Calibri"/>
                <a:sym typeface="Calibri"/>
              </a:endParaRPr>
            </a:p>
            <a:p>
              <a:pPr marL="114300" marR="0" lvl="1" indent="-133350" algn="l" rtl="0">
                <a:lnSpc>
                  <a:spcPct val="90000"/>
                </a:lnSpc>
                <a:spcBef>
                  <a:spcPts val="665"/>
                </a:spcBef>
                <a:spcAft>
                  <a:spcPts val="0"/>
                </a:spcAft>
                <a:buSzPts val="1800"/>
                <a:buFont typeface="Calibri"/>
                <a:buChar char="•"/>
              </a:pPr>
              <a:r>
                <a:rPr lang="en-US" sz="1800" b="1">
                  <a:latin typeface="Calibri"/>
                  <a:ea typeface="Calibri"/>
                  <a:cs typeface="Calibri"/>
                  <a:sym typeface="Calibri"/>
                </a:rPr>
                <a:t>Τι μπορώ να κάνω;</a:t>
              </a:r>
              <a:r>
                <a:rPr lang="en-US" sz="1800" b="1" i="0" u="none" strike="noStrike" cap="none">
                  <a:latin typeface="Calibri"/>
                  <a:ea typeface="Calibri"/>
                  <a:cs typeface="Calibri"/>
                  <a:sym typeface="Calibri"/>
                </a:rPr>
                <a:t> </a:t>
              </a:r>
              <a:r>
                <a:rPr lang="en-US" sz="1800" b="1">
                  <a:latin typeface="Calibri"/>
                  <a:ea typeface="Calibri"/>
                  <a:cs typeface="Calibri"/>
                  <a:sym typeface="Calibri"/>
                </a:rPr>
                <a:t>Ρεπερτόριο πραγμάτων για να φτιάξεις τη μέρα κάποιου (Make someone’s Day)</a:t>
              </a:r>
              <a:endParaRPr sz="1700" b="1"/>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
          <p:cNvSpPr txBox="1">
            <a:spLocks noGrp="1"/>
          </p:cNvSpPr>
          <p:nvPr>
            <p:ph type="title"/>
          </p:nvPr>
        </p:nvSpPr>
        <p:spPr>
          <a:xfrm>
            <a:off x="419100" y="327025"/>
            <a:ext cx="11353800" cy="63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t/>
            </a:r>
            <a:br>
              <a:rPr lang="en-US"/>
            </a:br>
            <a:r>
              <a:rPr lang="en-US" sz="4288" b="1">
                <a:solidFill>
                  <a:srgbClr val="980000"/>
                </a:solidFill>
              </a:rPr>
              <a:t>Φτιάξε τη Μέρα Μου!Μη τυχαίες Πράξεις Καλοσύνης</a:t>
            </a:r>
            <a:r>
              <a:rPr lang="en-US"/>
              <a:t/>
            </a:r>
            <a:br>
              <a:rPr lang="en-US"/>
            </a:br>
            <a:endParaRPr/>
          </a:p>
        </p:txBody>
      </p:sp>
      <p:sp>
        <p:nvSpPr>
          <p:cNvPr id="185" name="Google Shape;185;p4"/>
          <p:cNvSpPr txBox="1">
            <a:spLocks noGrp="1"/>
          </p:cNvSpPr>
          <p:nvPr>
            <p:ph type="body" idx="1"/>
          </p:nvPr>
        </p:nvSpPr>
        <p:spPr>
          <a:xfrm>
            <a:off x="838200" y="1350498"/>
            <a:ext cx="10515600" cy="4826465"/>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chemeClr val="dk1"/>
              </a:buClr>
              <a:buSzPct val="100000"/>
              <a:buNone/>
            </a:pPr>
            <a:r>
              <a:rPr lang="en-US" b="1">
                <a:solidFill>
                  <a:srgbClr val="0000FF"/>
                </a:solidFill>
              </a:rPr>
              <a:t>Να φροντίζουμε τους εαυτούς μας</a:t>
            </a:r>
            <a:r>
              <a:rPr lang="en-US"/>
              <a:t>:</a:t>
            </a:r>
            <a:endParaRPr/>
          </a:p>
          <a:p>
            <a:pPr marL="685800" lvl="1" indent="-219075" algn="l" rtl="0">
              <a:lnSpc>
                <a:spcPct val="90000"/>
              </a:lnSpc>
              <a:spcBef>
                <a:spcPts val="500"/>
              </a:spcBef>
              <a:spcAft>
                <a:spcPts val="0"/>
              </a:spcAft>
              <a:buClr>
                <a:schemeClr val="dk1"/>
              </a:buClr>
              <a:buSzPct val="100000"/>
              <a:buChar char="•"/>
            </a:pPr>
            <a:r>
              <a:rPr lang="en-US" sz="2000"/>
              <a:t>Δημιουργία ενός περιβάλλοντος φροντίδας και προστασίας της κοινωνικής μάθησης</a:t>
            </a:r>
            <a:endParaRPr/>
          </a:p>
          <a:p>
            <a:pPr marL="685800" lvl="1" indent="-219075" algn="l" rtl="0">
              <a:lnSpc>
                <a:spcPct val="90000"/>
              </a:lnSpc>
              <a:spcBef>
                <a:spcPts val="500"/>
              </a:spcBef>
              <a:spcAft>
                <a:spcPts val="0"/>
              </a:spcAft>
              <a:buClr>
                <a:schemeClr val="dk1"/>
              </a:buClr>
              <a:buSzPct val="100000"/>
              <a:buChar char="•"/>
            </a:pPr>
            <a:r>
              <a:rPr lang="en-US" sz="2000"/>
              <a:t>Να είμαστε συμπονετικοί, να παρατηρούμε τις δικές μας δυσκολίες και τις δυσκολίες των άλλων</a:t>
            </a:r>
            <a:endParaRPr/>
          </a:p>
          <a:p>
            <a:pPr marL="685800" lvl="1" indent="-219075" algn="l" rtl="0">
              <a:lnSpc>
                <a:spcPct val="90000"/>
              </a:lnSpc>
              <a:spcBef>
                <a:spcPts val="500"/>
              </a:spcBef>
              <a:spcAft>
                <a:spcPts val="0"/>
              </a:spcAft>
              <a:buClr>
                <a:schemeClr val="dk1"/>
              </a:buClr>
              <a:buSzPct val="100000"/>
              <a:buChar char="•"/>
            </a:pPr>
            <a:r>
              <a:rPr lang="en-US" sz="2000"/>
              <a:t>Να φερόμαστε στον εαυτό μας και στους άλλους με καλοσύνη.</a:t>
            </a:r>
            <a:endParaRPr/>
          </a:p>
          <a:p>
            <a:pPr marL="685800" lvl="1" indent="-111125" algn="l" rtl="0">
              <a:lnSpc>
                <a:spcPct val="90000"/>
              </a:lnSpc>
              <a:spcBef>
                <a:spcPts val="500"/>
              </a:spcBef>
              <a:spcAft>
                <a:spcPts val="0"/>
              </a:spcAft>
              <a:buClr>
                <a:schemeClr val="dk1"/>
              </a:buClr>
              <a:buSzPct val="100000"/>
              <a:buNone/>
            </a:pPr>
            <a:endParaRPr sz="2000"/>
          </a:p>
          <a:p>
            <a:pPr marL="0" lvl="0" indent="0" algn="l" rtl="0">
              <a:lnSpc>
                <a:spcPct val="90000"/>
              </a:lnSpc>
              <a:spcBef>
                <a:spcPts val="1000"/>
              </a:spcBef>
              <a:spcAft>
                <a:spcPts val="0"/>
              </a:spcAft>
              <a:buClr>
                <a:schemeClr val="dk1"/>
              </a:buClr>
              <a:buSzPct val="100000"/>
              <a:buNone/>
            </a:pPr>
            <a:r>
              <a:rPr lang="en-US" b="1">
                <a:solidFill>
                  <a:srgbClr val="0000FF"/>
                </a:solidFill>
              </a:rPr>
              <a:t>Nα επικοινωνούμε με ενσυναίσθηση</a:t>
            </a:r>
            <a:r>
              <a:rPr lang="en-US"/>
              <a:t>:</a:t>
            </a:r>
            <a:endParaRPr/>
          </a:p>
          <a:p>
            <a:pPr marL="685800" lvl="1" indent="-219075" algn="l" rtl="0">
              <a:lnSpc>
                <a:spcPct val="90000"/>
              </a:lnSpc>
              <a:spcBef>
                <a:spcPts val="500"/>
              </a:spcBef>
              <a:spcAft>
                <a:spcPts val="0"/>
              </a:spcAft>
              <a:buClr>
                <a:schemeClr val="dk1"/>
              </a:buClr>
              <a:buSzPct val="100000"/>
              <a:buChar char="•"/>
            </a:pPr>
            <a:r>
              <a:rPr lang="en-US" sz="2000" b="0" i="0"/>
              <a:t>Ακούγοντας να κατανοώ</a:t>
            </a:r>
            <a:endParaRPr/>
          </a:p>
          <a:p>
            <a:pPr marL="685800" lvl="1" indent="-219075" algn="l" rtl="0">
              <a:lnSpc>
                <a:spcPct val="90000"/>
              </a:lnSpc>
              <a:spcBef>
                <a:spcPts val="500"/>
              </a:spcBef>
              <a:spcAft>
                <a:spcPts val="0"/>
              </a:spcAft>
              <a:buClr>
                <a:schemeClr val="dk1"/>
              </a:buClr>
              <a:buSzPct val="100000"/>
              <a:buChar char="•"/>
            </a:pPr>
            <a:r>
              <a:rPr lang="en-US" sz="2000"/>
              <a:t>Ακούγοντας  την μη λεκτική επικοινωνία</a:t>
            </a:r>
            <a:endParaRPr sz="2000" b="0" i="0"/>
          </a:p>
          <a:p>
            <a:pPr marL="685800" lvl="1" indent="-219075" algn="l" rtl="0">
              <a:lnSpc>
                <a:spcPct val="90000"/>
              </a:lnSpc>
              <a:spcBef>
                <a:spcPts val="500"/>
              </a:spcBef>
              <a:spcAft>
                <a:spcPts val="0"/>
              </a:spcAft>
              <a:buClr>
                <a:schemeClr val="dk1"/>
              </a:buClr>
              <a:buSzPct val="100000"/>
              <a:buChar char="•"/>
            </a:pPr>
            <a:r>
              <a:rPr lang="en-US" sz="2000" b="0" i="0"/>
              <a:t>Σύνδεση με άλλους</a:t>
            </a:r>
            <a:endParaRPr/>
          </a:p>
          <a:p>
            <a:pPr marL="685800" lvl="1" indent="-219075" algn="l" rtl="0">
              <a:lnSpc>
                <a:spcPct val="90000"/>
              </a:lnSpc>
              <a:spcBef>
                <a:spcPts val="500"/>
              </a:spcBef>
              <a:spcAft>
                <a:spcPts val="0"/>
              </a:spcAft>
              <a:buClr>
                <a:schemeClr val="dk1"/>
              </a:buClr>
              <a:buSzPct val="100000"/>
              <a:buChar char="•"/>
            </a:pPr>
            <a:r>
              <a:rPr lang="en-US" sz="2000" b="0" i="0"/>
              <a:t>Παρατηρώντας </a:t>
            </a:r>
            <a:r>
              <a:rPr lang="en-US" sz="2400"/>
              <a:t>ότι οι άνθρωποι εργάζονται με διαφορετικούς τρόπους </a:t>
            </a:r>
            <a:endParaRPr sz="2000" b="0" i="0"/>
          </a:p>
          <a:p>
            <a:pPr marL="685800" lvl="1" indent="-111125" algn="l" rtl="0">
              <a:lnSpc>
                <a:spcPct val="90000"/>
              </a:lnSpc>
              <a:spcBef>
                <a:spcPts val="500"/>
              </a:spcBef>
              <a:spcAft>
                <a:spcPts val="0"/>
              </a:spcAft>
              <a:buClr>
                <a:schemeClr val="dk1"/>
              </a:buClr>
              <a:buSzPct val="100000"/>
              <a:buNone/>
            </a:pPr>
            <a:endParaRPr sz="2000" b="0" i="0"/>
          </a:p>
          <a:p>
            <a:pPr marL="0" lvl="0" indent="0" algn="l" rtl="0">
              <a:lnSpc>
                <a:spcPct val="90000"/>
              </a:lnSpc>
              <a:spcBef>
                <a:spcPts val="1000"/>
              </a:spcBef>
              <a:spcAft>
                <a:spcPts val="0"/>
              </a:spcAft>
              <a:buClr>
                <a:schemeClr val="dk1"/>
              </a:buClr>
              <a:buSzPct val="100000"/>
              <a:buNone/>
            </a:pPr>
            <a:r>
              <a:rPr lang="en-US" sz="2400" b="0" i="0"/>
              <a:t>«Η ανάπτυξη της </a:t>
            </a:r>
            <a:r>
              <a:rPr lang="en-US" sz="2400"/>
              <a:t>ενσυναίσθησης</a:t>
            </a:r>
            <a:r>
              <a:rPr lang="en-US" sz="2400" b="0" i="0"/>
              <a:t> είναι ζωτικής σημασίας για τη δημιουργία σχέσεων και </a:t>
            </a:r>
            <a:r>
              <a:rPr lang="en-US" sz="2400"/>
              <a:t>την συμπεριφορά με συμπαράσταση</a:t>
            </a:r>
            <a:r>
              <a:rPr lang="en-US" sz="2400" b="0" i="0"/>
              <a:t>.</a:t>
            </a:r>
            <a:endParaRPr sz="2400" b="0" i="0"/>
          </a:p>
          <a:p>
            <a:pPr marL="0" lvl="0" indent="0" algn="l" rtl="0">
              <a:lnSpc>
                <a:spcPct val="90000"/>
              </a:lnSpc>
              <a:spcBef>
                <a:spcPts val="1000"/>
              </a:spcBef>
              <a:spcAft>
                <a:spcPts val="0"/>
              </a:spcAft>
              <a:buClr>
                <a:schemeClr val="dk1"/>
              </a:buClr>
              <a:buSzPct val="100000"/>
              <a:buNone/>
            </a:pPr>
            <a:r>
              <a:rPr lang="en-US" sz="2400" b="0" i="0"/>
              <a:t>Περιλαμβάνει την εμπειρία της άποψης ενός άλλου ατόμου, και όχι μόνο τη δική </a:t>
            </a:r>
            <a:r>
              <a:rPr lang="en-US" sz="2400"/>
              <a:t>μ</a:t>
            </a:r>
            <a:r>
              <a:rPr lang="en-US" sz="2400" b="0" i="0"/>
              <a:t>ου, και επιτρέπει προκοινωνικές ή συμπεριφορές αλληλεγγύης που προέρχονται από μέσα, αντί να εξαναγκάζονται.</a:t>
            </a:r>
            <a:r>
              <a:rPr lang="en-US" sz="2400"/>
              <a:t>« </a:t>
            </a:r>
            <a:r>
              <a:rPr lang="en-US" sz="1600" b="0" i="0"/>
              <a:t>Η Ψυχολογία Σήμερα, Νέα Υόρκη, ΗΠΑ</a:t>
            </a:r>
            <a:endParaRPr/>
          </a:p>
          <a:p>
            <a:pPr marL="0" lvl="0" indent="0" algn="l" rtl="0">
              <a:lnSpc>
                <a:spcPct val="90000"/>
              </a:lnSpc>
              <a:spcBef>
                <a:spcPts val="1000"/>
              </a:spcBef>
              <a:spcAft>
                <a:spcPts val="0"/>
              </a:spcAft>
              <a:buClr>
                <a:schemeClr val="dk1"/>
              </a:buClr>
              <a:buSzPct val="100000"/>
              <a:buNone/>
            </a:pPr>
            <a:endParaRPr sz="2400"/>
          </a:p>
        </p:txBody>
      </p:sp>
      <p:sp>
        <p:nvSpPr>
          <p:cNvPr id="186" name="Google Shape;186;p4"/>
          <p:cNvSpPr txBox="1">
            <a:spLocks noGrp="1"/>
          </p:cNvSpPr>
          <p:nvPr>
            <p:ph type="ftr" idx="1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pic>
        <p:nvPicPr>
          <p:cNvPr id="187" name="Google Shape;187;p4" descr="Responsibility Icons - Download Free Vector Icons | Noun ..."/>
          <p:cNvPicPr preferRelativeResize="0"/>
          <p:nvPr/>
        </p:nvPicPr>
        <p:blipFill rotWithShape="1">
          <a:blip r:embed="rId3">
            <a:alphaModFix/>
          </a:blip>
          <a:srcRect/>
          <a:stretch/>
        </p:blipFill>
        <p:spPr>
          <a:xfrm>
            <a:off x="9545623" y="1929248"/>
            <a:ext cx="2169949" cy="2169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Σύνδεση με τη δομή του μαθήματος</a:t>
            </a:r>
            <a:endParaRPr b="1">
              <a:solidFill>
                <a:srgbClr val="980000"/>
              </a:solidFill>
            </a:endParaRPr>
          </a:p>
        </p:txBody>
      </p:sp>
      <p:sp>
        <p:nvSpPr>
          <p:cNvPr id="193" name="Google Shape;193;p5"/>
          <p:cNvSpPr txBox="1">
            <a:spLocks noGrp="1"/>
          </p:cNvSpPr>
          <p:nvPr>
            <p:ph type="body" idx="1"/>
          </p:nvPr>
        </p:nvSpPr>
        <p:spPr>
          <a:xfrm>
            <a:off x="838200" y="1825625"/>
            <a:ext cx="10822500" cy="43515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1η Συνεδρία : Αυτογνωσία (προσοχή, κατεύθυνση στόχου)</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2η Συνεδρία: Αυτορρύθμιση και εκτελεστική λειτουργία (απόκριση αναστολής)</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3η Συνεδρία: Δεξιότητες κοινωνικής ευαισθητοποίησης και σχέσεων (γνωστική ευελιξία)</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4η Συνεδρία: Υπεύθυνη λήψη αποφάσεων (και επίλυση προβλημάτων)</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980000"/>
                </a:solidFill>
              </a:rPr>
              <a:t>Συνεδρία 2</a:t>
            </a:r>
            <a:endParaRPr b="1">
              <a:solidFill>
                <a:srgbClr val="980000"/>
              </a:solidFill>
            </a:endParaRPr>
          </a:p>
        </p:txBody>
      </p:sp>
      <p:sp>
        <p:nvSpPr>
          <p:cNvPr id="199" name="Google Shape;199;p7"/>
          <p:cNvSpPr txBox="1">
            <a:spLocks noGrp="1"/>
          </p:cNvSpPr>
          <p:nvPr>
            <p:ph type="body" idx="1"/>
          </p:nvPr>
        </p:nvSpPr>
        <p:spPr>
          <a:xfrm>
            <a:off x="831850" y="1434906"/>
            <a:ext cx="10515600" cy="4654746"/>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None/>
            </a:pPr>
            <a:r>
              <a:rPr lang="en-US" sz="1800" b="1">
                <a:solidFill>
                  <a:srgbClr val="980000"/>
                </a:solidFill>
                <a:latin typeface="Arial"/>
                <a:ea typeface="Arial"/>
                <a:cs typeface="Arial"/>
                <a:sym typeface="Arial"/>
              </a:rPr>
              <a:t>ΜΕΡΟΣ 1 Ανατροφοδότηση σχετικά με την εφαρμογή</a:t>
            </a:r>
            <a:endParaRPr sz="1800" b="1">
              <a:solidFill>
                <a:srgbClr val="980000"/>
              </a:solidFill>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2 Εστίαση στις εκτελεστικές λειτουργίες</a:t>
            </a:r>
            <a:endParaRPr sz="1800">
              <a:latin typeface="Arial"/>
              <a:ea typeface="Arial"/>
              <a:cs typeface="Arial"/>
              <a:sym typeface="Arial"/>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Συμμετοχή των γονέων και σύνδεση με την αυτορρυθμιζόμενη μάθηση</a:t>
            </a:r>
            <a:endParaRPr sz="1800">
              <a:latin typeface="Arial"/>
              <a:ea typeface="Arial"/>
              <a:cs typeface="Arial"/>
              <a:sym typeface="Arial"/>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Ανάπτυξη κοινής κατανόησης – lingua franca</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Αντανάκλαση</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a:t>
            </a:r>
            <a:endParaRPr sz="2800"/>
          </a:p>
        </p:txBody>
      </p:sp>
      <p:sp>
        <p:nvSpPr>
          <p:cNvPr id="200" name="Google Shape;20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Αντανάκλαση του έργου 2019-2022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a:solidFill>
                  <a:srgbClr val="980000"/>
                </a:solidFill>
              </a:rPr>
              <a:t>Συμβόλαιο ομάδας</a:t>
            </a:r>
            <a:endParaRPr b="1">
              <a:solidFill>
                <a:srgbClr val="980000"/>
              </a:solidFill>
            </a:endParaRPr>
          </a:p>
        </p:txBody>
      </p:sp>
      <p:sp>
        <p:nvSpPr>
          <p:cNvPr id="206" name="Google Shape;206;p8"/>
          <p:cNvSpPr txBox="1">
            <a:spLocks noGrp="1"/>
          </p:cNvSpPr>
          <p:nvPr>
            <p:ph type="body" idx="1"/>
          </p:nvPr>
        </p:nvSpPr>
        <p:spPr>
          <a:xfrm>
            <a:off x="275625" y="1690700"/>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Για να κρατήσουμε τον εαυτό μου και τους άλλους ασφαλείς!!</a:t>
            </a:r>
            <a:endParaRPr/>
          </a:p>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Για να ασχοληθούμε με αυτα που θα μάθουμε:</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Για να σεβαστούμε και τη διαφορές μας:</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Για να αξιοποιήσουμε νέες αντιλήψεις ως προς τον ρόλο μας:</a:t>
            </a:r>
            <a:endParaRPr/>
          </a:p>
          <a:p>
            <a:pPr marL="228600" lvl="0" indent="-50800" algn="l" rtl="0">
              <a:lnSpc>
                <a:spcPct val="90000"/>
              </a:lnSpc>
              <a:spcBef>
                <a:spcPts val="1000"/>
              </a:spcBef>
              <a:spcAft>
                <a:spcPts val="0"/>
              </a:spcAft>
              <a:buClr>
                <a:schemeClr val="dk1"/>
              </a:buClr>
              <a:buSzPts val="2800"/>
              <a:buNone/>
            </a:pPr>
            <a:endParaRPr/>
          </a:p>
        </p:txBody>
      </p:sp>
      <p:sp>
        <p:nvSpPr>
          <p:cNvPr id="207" name="Google Shape;207;p8"/>
          <p:cNvSpPr txBox="1">
            <a:spLocks noGrp="1"/>
          </p:cNvSpPr>
          <p:nvPr>
            <p:ph type="ftr" idx="11"/>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pic>
        <p:nvPicPr>
          <p:cNvPr id="208" name="Google Shape;208;p8"/>
          <p:cNvPicPr preferRelativeResize="0"/>
          <p:nvPr/>
        </p:nvPicPr>
        <p:blipFill rotWithShape="1">
          <a:blip r:embed="rId3">
            <a:alphaModFix/>
          </a:blip>
          <a:srcRect/>
          <a:stretch/>
        </p:blipFill>
        <p:spPr>
          <a:xfrm>
            <a:off x="9626049" y="2032577"/>
            <a:ext cx="2253925" cy="26468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9"/>
          <p:cNvSpPr txBox="1">
            <a:spLocks noGrp="1"/>
          </p:cNvSpPr>
          <p:nvPr>
            <p:ph type="title"/>
          </p:nvPr>
        </p:nvSpPr>
        <p:spPr>
          <a:xfrm>
            <a:off x="838200" y="365125"/>
            <a:ext cx="10515600" cy="978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a:solidFill>
                  <a:srgbClr val="980000"/>
                </a:solidFill>
              </a:rPr>
              <a:t>Συμβόλαιο ομάδας</a:t>
            </a:r>
            <a:r>
              <a:rPr lang="en-US"/>
              <a:t>– </a:t>
            </a:r>
            <a:r>
              <a:rPr lang="en-US" sz="2955"/>
              <a:t>προσθήκη του ολοκληρωμένου συμβολαίου από την 1η Συνεδρία</a:t>
            </a:r>
            <a:endParaRPr/>
          </a:p>
        </p:txBody>
      </p:sp>
      <p:sp>
        <p:nvSpPr>
          <p:cNvPr id="214" name="Google Shape;214;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u="sng">
                <a:solidFill>
                  <a:schemeClr val="hlink"/>
                </a:solidFill>
                <a:hlinkClick r:id="rId3"/>
              </a:rPr>
              <a:t>https://jamboard.google.com/d/1RKC3dEGiwHSuHOz3oLW9ls6VJ7uI-CeRWMNx3EdYLgg/viewer?f=0</a:t>
            </a:r>
            <a:endParaRPr/>
          </a:p>
        </p:txBody>
      </p:sp>
      <p:sp>
        <p:nvSpPr>
          <p:cNvPr id="215" name="Google Shape;2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0"/>
          <p:cNvSpPr txBox="1">
            <a:spLocks noGrp="1"/>
          </p:cNvSpPr>
          <p:nvPr>
            <p:ph type="title"/>
          </p:nvPr>
        </p:nvSpPr>
        <p:spPr>
          <a:xfrm>
            <a:off x="831850" y="464234"/>
            <a:ext cx="10515600" cy="8721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a:solidFill>
                  <a:srgbClr val="980000"/>
                </a:solidFill>
              </a:rPr>
              <a:t>Συνεδρία 2</a:t>
            </a:r>
            <a:endParaRPr b="1">
              <a:solidFill>
                <a:srgbClr val="980000"/>
              </a:solidFill>
            </a:endParaRPr>
          </a:p>
        </p:txBody>
      </p:sp>
      <p:sp>
        <p:nvSpPr>
          <p:cNvPr id="221" name="Google Shape;221;p10"/>
          <p:cNvSpPr txBox="1">
            <a:spLocks noGrp="1"/>
          </p:cNvSpPr>
          <p:nvPr>
            <p:ph type="body" idx="1"/>
          </p:nvPr>
        </p:nvSpPr>
        <p:spPr>
          <a:xfrm>
            <a:off x="831850" y="1434906"/>
            <a:ext cx="10515600" cy="4654746"/>
          </a:xfrm>
          <a:prstGeom prst="rect">
            <a:avLst/>
          </a:prstGeom>
          <a:noFill/>
          <a:ln>
            <a:noFill/>
          </a:ln>
        </p:spPr>
        <p:txBody>
          <a:bodyPr spcFirstLastPara="1" wrap="square" lIns="91425" tIns="45700" rIns="91425" bIns="45700" anchor="t" anchorCtr="0">
            <a:normAutofit/>
          </a:bodyPr>
          <a:lstStyle/>
          <a:p>
            <a:pPr marL="914400" lvl="0" indent="-914400" algn="just" rtl="0">
              <a:lnSpc>
                <a:spcPct val="125000"/>
              </a:lnSpc>
              <a:spcBef>
                <a:spcPts val="0"/>
              </a:spcBef>
              <a:spcAft>
                <a:spcPts val="0"/>
              </a:spcAft>
              <a:buClr>
                <a:srgbClr val="888888"/>
              </a:buClr>
              <a:buSzPts val="1800"/>
              <a:buFont typeface="Arial"/>
              <a:buNone/>
            </a:pPr>
            <a:r>
              <a:rPr lang="en-US" sz="1800">
                <a:latin typeface="Arial"/>
                <a:ea typeface="Arial"/>
                <a:cs typeface="Arial"/>
                <a:sym typeface="Arial"/>
              </a:rPr>
              <a:t>ΜΕΡΟΣ 1 Ανατροφοδότηση σχετικά με την εφαρμογή</a:t>
            </a:r>
            <a:endParaRPr sz="1800">
              <a:latin typeface="Cambria"/>
              <a:ea typeface="Cambria"/>
              <a:cs typeface="Cambria"/>
              <a:sym typeface="Cambria"/>
            </a:endParaRPr>
          </a:p>
          <a:p>
            <a:pPr marL="0" lvl="0" indent="0" algn="just" rtl="0">
              <a:lnSpc>
                <a:spcPct val="125000"/>
              </a:lnSpc>
              <a:spcBef>
                <a:spcPts val="1800"/>
              </a:spcBef>
              <a:spcAft>
                <a:spcPts val="0"/>
              </a:spcAft>
              <a:buClr>
                <a:srgbClr val="888888"/>
              </a:buClr>
              <a:buSzPts val="1800"/>
              <a:buNone/>
            </a:pPr>
            <a:r>
              <a:rPr lang="en-US" sz="1800" b="1">
                <a:solidFill>
                  <a:srgbClr val="980000"/>
                </a:solidFill>
                <a:latin typeface="Arial"/>
                <a:ea typeface="Arial"/>
                <a:cs typeface="Arial"/>
                <a:sym typeface="Arial"/>
              </a:rPr>
              <a:t>ΜΕΡΟΣ 2 Εστίαση στις εκτελεστικές λειτουργίες</a:t>
            </a:r>
            <a:endParaRPr sz="1800" b="1">
              <a:solidFill>
                <a:srgbClr val="980000"/>
              </a:solidFill>
              <a:latin typeface="Arial"/>
              <a:ea typeface="Arial"/>
              <a:cs typeface="Arial"/>
              <a:sym typeface="Arial"/>
            </a:endParaRPr>
          </a:p>
          <a:p>
            <a:pPr marL="0" lvl="0" indent="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3 Συμμετοχή των γονέων και σύνδεση με την αυτορρυθμιζόμενη μάθηση</a:t>
            </a:r>
            <a:endParaRPr sz="1800">
              <a:latin typeface="Cambria"/>
              <a:ea typeface="Cambria"/>
              <a:cs typeface="Cambria"/>
              <a:sym typeface="Cambria"/>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4 Ανάπτυξη κοινής κατανόησης – lingua franca</a:t>
            </a:r>
            <a:endParaRPr sz="1800">
              <a:latin typeface="Arial"/>
              <a:ea typeface="Arial"/>
              <a:cs typeface="Arial"/>
              <a:sym typeface="Arial"/>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5 ΕΦΑΡΜΟΓΗ </a:t>
            </a:r>
            <a:endParaRPr sz="1800">
              <a:latin typeface="Arial"/>
              <a:ea typeface="Arial"/>
              <a:cs typeface="Arial"/>
              <a:sym typeface="Arial"/>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6 Αντανάκλαση</a:t>
            </a:r>
            <a:endParaRPr sz="1800">
              <a:latin typeface="Arial"/>
              <a:ea typeface="Arial"/>
              <a:cs typeface="Arial"/>
              <a:sym typeface="Arial"/>
            </a:endParaRPr>
          </a:p>
          <a:p>
            <a:pPr marL="914400" lvl="0" indent="-914400" algn="just" rtl="0">
              <a:lnSpc>
                <a:spcPct val="125000"/>
              </a:lnSpc>
              <a:spcBef>
                <a:spcPts val="1800"/>
              </a:spcBef>
              <a:spcAft>
                <a:spcPts val="0"/>
              </a:spcAft>
              <a:buClr>
                <a:srgbClr val="888888"/>
              </a:buClr>
              <a:buSzPts val="1800"/>
              <a:buNone/>
            </a:pPr>
            <a:r>
              <a:rPr lang="en-US" sz="1800">
                <a:latin typeface="Arial"/>
                <a:ea typeface="Arial"/>
                <a:cs typeface="Arial"/>
                <a:sym typeface="Arial"/>
              </a:rPr>
              <a:t>ΜΕΡΟΣ 7 ΑΞΙΟΛΟΓΗΣΗ</a:t>
            </a:r>
            <a:endParaRPr sz="2800"/>
          </a:p>
        </p:txBody>
      </p:sp>
      <p:sp>
        <p:nvSpPr>
          <p:cNvPr id="222" name="Google Shape;22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Calibri"/>
              <a:buNone/>
            </a:pPr>
            <a:r>
              <a:rPr lang="en-US" sz="1200" b="0" i="0" u="none" strike="noStrike" cap="none">
                <a:solidFill>
                  <a:srgbClr val="888888"/>
                </a:solidFill>
                <a:latin typeface="Calibri"/>
                <a:ea typeface="Calibri"/>
                <a:cs typeface="Calibri"/>
                <a:sym typeface="Calibri"/>
              </a:rPr>
              <a:t>Αντανάκλαση του έργου 2019-2022</a:t>
            </a:r>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2728</Words>
  <Application>Microsoft Office PowerPoint</Application>
  <PresentationFormat>Ευρεία οθόνη</PresentationFormat>
  <Paragraphs>318</Paragraphs>
  <Slides>39</Slides>
  <Notes>39</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39</vt:i4>
      </vt:variant>
    </vt:vector>
  </HeadingPairs>
  <TitlesOfParts>
    <vt:vector size="46" baseType="lpstr">
      <vt:lpstr>Arial</vt:lpstr>
      <vt:lpstr>Gill Sans</vt:lpstr>
      <vt:lpstr>Roboto</vt:lpstr>
      <vt:lpstr>Calibri</vt:lpstr>
      <vt:lpstr>Cambria</vt:lpstr>
      <vt:lpstr>Office Theme</vt:lpstr>
      <vt:lpstr>Kantoorthema</vt:lpstr>
      <vt:lpstr>Παρουσίαση του PowerPoint</vt:lpstr>
      <vt:lpstr>Καλωσήρθατε στη Συνεδρία 2</vt:lpstr>
      <vt:lpstr>Παρουσίαση του PowerPoint</vt:lpstr>
      <vt:lpstr> Φτιάξε τη Μέρα Μου!Μη τυχαίες Πράξεις Καλοσύνης </vt:lpstr>
      <vt:lpstr>Σύνδεση με τη δομή του μαθήματος</vt:lpstr>
      <vt:lpstr>Συνεδρία 2</vt:lpstr>
      <vt:lpstr>Συμβόλαιο ομάδας</vt:lpstr>
      <vt:lpstr>Συμβόλαιο ομάδας– προσθήκη του ολοκληρωμένου συμβολαίου από την 1η Συνεδρία</vt:lpstr>
      <vt:lpstr>Συνεδρία 2</vt:lpstr>
      <vt:lpstr>Εστίαση σε εκτελεστικές λειτουργίες και αυτορρύθμιση σε SEL...</vt:lpstr>
      <vt:lpstr>Αυτορρυθμιζόμενη μάθηση (SRL)</vt:lpstr>
      <vt:lpstr>Μαθαίνοντας να είσαι ένας  αυτορυθμιζόμενος μαθητής...</vt:lpstr>
      <vt:lpstr>Μαθαίνοντας να γίνεσαι αυτορυθμιζόμενος μαθητής – η σύνδεση από την αυτορρύθμιση στην εκπαίδευση...</vt:lpstr>
      <vt:lpstr>Μαθαίνοντας να γίνεσαι ένας αυτορυθμιζόμενος μαθητής – ο σύνδεσμος από την αυτορρύθμιση στην εκπαίδευση…  (Zimmermann, 2010;Winne &amp; Hadwin, 2010)  ...που καθοδηγείται από την αρχή της διαμεσολάβησης   (Haywood, 1988;Feuerstein, 1980)  </vt:lpstr>
      <vt:lpstr>Παρουσίαση του PowerPoint</vt:lpstr>
      <vt:lpstr>Παρουσίαση του PowerPoint</vt:lpstr>
      <vt:lpstr>“ΜΕΘΟΔΟΣ ΤΗΣ ΣΚΑΛΩΣΙΑΣ” ΚΑΙ ΕΠΕΜΒΑΣΕΙΣ (Pol et al, 2010)</vt:lpstr>
      <vt:lpstr>ΕΞΕΛΙΞΗ ΤΗΣ“ΜΕΘΟΔΟΥ ΤΗΣ ΣΚΑΛΩΣΙΑΣ”  (Pol et al, 2010)</vt:lpstr>
      <vt:lpstr>ΕΡΓΑΛΕΙΑ ΤΗΣ “ΜΕΘΟΔΟΥ ΤΗΣ ΣΚΑΛΩΣΙΑΣ”  (Pol et al, 2010)</vt:lpstr>
      <vt:lpstr>Συνεδρία 2</vt:lpstr>
      <vt:lpstr> Εισαγωγή από IO2</vt:lpstr>
      <vt:lpstr>Στόχος και αποτελέσματα</vt:lpstr>
      <vt:lpstr>Ενίσχυση  στρατηγικών της αυτορρύθμισης στο σπίτι</vt:lpstr>
      <vt:lpstr>Εισαγωγή— Αντανάκλαση — Αλληλεπίδραση</vt:lpstr>
      <vt:lpstr>Ενίσχυση των στρατηγικών αυτορρύθμισης στο σπίτι </vt:lpstr>
      <vt:lpstr>Ενίσχυση των  στρατηγικών αυτορρύθμισης στο σπίτι </vt:lpstr>
      <vt:lpstr> Ενίσχυση των  στρατηγικών αυτορρύθμισης στο σπίτι  </vt:lpstr>
      <vt:lpstr> Ενίσχυση των  στρατηγικών αυτορρύθμισης στο σπίτι  </vt:lpstr>
      <vt:lpstr> Ενίσχυση των  στρατηγικών αυτορρύθμισης στο σπίτι  </vt:lpstr>
      <vt:lpstr>Εισαγωγή— Αντανάκλαση — Αλληλεπίδραση</vt:lpstr>
      <vt:lpstr>Οι επικοινωνίες με τους γονείς αποσκοπούν και αντανακλούν</vt:lpstr>
      <vt:lpstr>Εισαγωγή—  Αντανάκλαση — Αλληλεπίδραση</vt:lpstr>
      <vt:lpstr>Συνεδρία 2</vt:lpstr>
      <vt:lpstr>Συν-δημιουργία SEL και EF Lingua Franca (Κοινή Γλώσσα)</vt:lpstr>
      <vt:lpstr>Συνεδρία 2</vt:lpstr>
      <vt:lpstr>Πακέτο εφαρμογής</vt:lpstr>
      <vt:lpstr>Συνεδρία 2</vt:lpstr>
      <vt:lpstr>Make My Day  coaching</vt:lpstr>
      <vt:lpstr>Make My Day  SEL/EF coaching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Ο Kevin Feaviour</dc:creator>
  <cp:lastModifiedBy>Χαροκοπάκη Αργυρώ</cp:lastModifiedBy>
  <cp:revision>1</cp:revision>
  <dcterms:created xsi:type="dcterms:W3CDTF">2021-02-08T18:26:35Z</dcterms:created>
  <dcterms:modified xsi:type="dcterms:W3CDTF">2022-07-21T09:28:36Z</dcterms:modified>
</cp:coreProperties>
</file>