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3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12192000" cy="6858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mbria" panose="02040503050406030204" pitchFamily="18" charset="0"/>
      <p:regular r:id="rId41"/>
      <p:bold r:id="rId42"/>
      <p:italic r:id="rId43"/>
      <p:boldItalic r:id="rId44"/>
    </p:embeddedFont>
    <p:embeddedFont>
      <p:font typeface="Open Sans" panose="020B0604020202020204" charset="0"/>
      <p:regular r:id="rId45"/>
      <p:bold r:id="rId46"/>
      <p:italic r:id="rId47"/>
      <p:boldItalic r:id="rId48"/>
    </p:embeddedFont>
    <p:embeddedFont>
      <p:font typeface="Roboto" panose="020B060402020202020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iTwjMNaQQnvv1sSaCVL2T2KSWC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customschemas.google.com/relationships/presentationmetadata" Target="metadata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1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8.xml"/><Relationship Id="rId41" Type="http://schemas.openxmlformats.org/officeDocument/2006/relationships/font" Target="fonts/font5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52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d414c94728_0_3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d414c94728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d414c94728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gd414c94728_0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d414c94728_0_4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d414c94728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d414c94728_0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d414c94728_0_5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d414c94728_0_5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d414c94728_0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d414c94728_0_12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gd414c94728_0_1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d414c94728_0_13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d414c94728_0_1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d414c94728_0_9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gd414c94728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d414c94728_0_6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d414c94728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d414c94728_0_7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gd414c94728_0_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d414c94728_0_7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gd414c94728_0_7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d414c94728_0_9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gd414c94728_0_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d414c94728_0_13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gd414c94728_0_1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d414c94728_0_9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gd414c94728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d414c94728_0_8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gd414c94728_0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d414c94728_0_9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gd414c94728_0_9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414c9472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d414c947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d414c94728_0_9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gd414c94728_0_9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d414c94728_0_10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gd414c94728_0_1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d414c94728_0_9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gd414c94728_0_9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d414c94728_0_10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gd414c94728_0_1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d414c94728_0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d414c9472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d414c94728_0_1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d414c94728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d414c94728_0_11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d414c94728_0_1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d414c94728_0_2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d414c94728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d414c94728_0_3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d414c94728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d414c94728_0_11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d414c94728_0_1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5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67"/>
            </a:lvl1pPr>
            <a:lvl2pPr marL="914400" lvl="1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2pPr>
            <a:lvl3pPr marL="1371600" lvl="2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3pPr>
            <a:lvl4pPr marL="1828800" lvl="3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4pPr>
            <a:lvl5pPr marL="2286000" lvl="4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5pPr>
            <a:lvl6pPr marL="2743200" lvl="5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6pPr>
            <a:lvl7pPr marL="3200400" lvl="6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7pPr>
            <a:lvl8pPr marL="3657600" lvl="7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8pPr>
            <a:lvl9pPr marL="4114800" lvl="8" indent="-304800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5" name="Google Shape;105;p42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67"/>
            </a:lvl1pPr>
            <a:lvl2pPr marL="914400" lvl="1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2pPr>
            <a:lvl3pPr marL="1371600" lvl="2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3pPr>
            <a:lvl4pPr marL="1828800" lvl="3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4pPr>
            <a:lvl5pPr marL="2286000" lvl="4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5pPr>
            <a:lvl6pPr marL="2743200" lvl="5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6pPr>
            <a:lvl7pPr marL="3200400" lvl="6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7pPr>
            <a:lvl8pPr marL="3657600" lvl="7" indent="-304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8pPr>
            <a:lvl9pPr marL="4114800" lvl="8" indent="-304800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6" name="Google Shape;106;p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4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5" name="Google Shape;115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5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5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5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5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5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4" name="Google Shape;134;p5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5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5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6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6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>
  <p:cSld name="Titel en 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4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4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5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90" name="Google Shape;90;p38"/>
          <p:cNvPicPr preferRelativeResize="0"/>
          <p:nvPr/>
        </p:nvPicPr>
        <p:blipFill rotWithShape="1">
          <a:blip r:embed="rId15">
            <a:alphaModFix/>
          </a:blip>
          <a:srcRect l="-55" t="7899" r="23058" b="6781"/>
          <a:stretch/>
        </p:blipFill>
        <p:spPr>
          <a:xfrm>
            <a:off x="9155963" y="6268912"/>
            <a:ext cx="2376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3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55320" y="6080801"/>
            <a:ext cx="835855" cy="77719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unction_(mathematics)" TargetMode="External"/><Relationship Id="rId7" Type="http://schemas.openxmlformats.org/officeDocument/2006/relationships/hyperlink" Target="https://en.wikipedia.org/wiki/Social_environmen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en.wikipedia.org/wiki/Personal_identity" TargetMode="External"/><Relationship Id="rId5" Type="http://schemas.openxmlformats.org/officeDocument/2006/relationships/hyperlink" Target="https://en.wikipedia.org/wiki/Social_behavior" TargetMode="External"/><Relationship Id="rId4" Type="http://schemas.openxmlformats.org/officeDocument/2006/relationships/hyperlink" Target="https://en.wikipedia.org/wiki/Environmental_psychology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2.unipark.de/uc/REFLECT/SESSION-BY-SESSION/Greek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jamboard.google.com/d/19nvR5trDxYumMSP3jZ3LCPItnBQI5z8qncWv9dydPtw/viewer?f=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"/>
          <p:cNvSpPr txBox="1">
            <a:spLocks noGrp="1"/>
          </p:cNvSpPr>
          <p:nvPr>
            <p:ph type="subTitle" idx="1"/>
          </p:nvPr>
        </p:nvSpPr>
        <p:spPr>
          <a:xfrm>
            <a:off x="6288258" y="3428999"/>
            <a:ext cx="5711484" cy="1832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b="1"/>
              <a:t>Αύξηση </a:t>
            </a:r>
            <a:r>
              <a:rPr lang="en-US"/>
              <a:t>της ευαισθητοποίησης και τόνωση των </a:t>
            </a:r>
            <a:r>
              <a:rPr lang="en-US" b="1"/>
              <a:t>Εκτελεστικών Λειτουργιών </a:t>
            </a:r>
            <a:r>
              <a:rPr lang="en-US"/>
              <a:t>και της </a:t>
            </a:r>
            <a:r>
              <a:rPr lang="en-US" b="1"/>
              <a:t>Κοινωνικής &amp; Συναισθηματικής Μάθησης</a:t>
            </a:r>
            <a:r>
              <a:rPr lang="en-US"/>
              <a:t>, ενσωματώνοντας στρατηγικές </a:t>
            </a:r>
            <a:r>
              <a:rPr lang="en-US" b="1"/>
              <a:t>βασισμένες </a:t>
            </a:r>
            <a:r>
              <a:rPr lang="en-US"/>
              <a:t>σε τεκμήρια </a:t>
            </a:r>
            <a:r>
              <a:rPr lang="en-US" b="1"/>
              <a:t>στην </a:t>
            </a:r>
            <a:r>
              <a:rPr lang="en-US"/>
              <a:t>τάξη για να ενδυναμώσουν τους μαθητές, τους </a:t>
            </a:r>
            <a:r>
              <a:rPr lang="en-US" b="1"/>
              <a:t>δασκάλους </a:t>
            </a:r>
            <a:r>
              <a:rPr lang="en-US"/>
              <a:t>και τους γονείς 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b="1">
              <a:solidFill>
                <a:srgbClr val="000000"/>
              </a:solidFill>
            </a:endParaRPr>
          </a:p>
        </p:txBody>
      </p:sp>
      <p:pic>
        <p:nvPicPr>
          <p:cNvPr id="151" name="Google Shape;15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470" y="1962364"/>
            <a:ext cx="4141760" cy="3847671"/>
          </a:xfrm>
          <a:custGeom>
            <a:avLst/>
            <a:gdLst/>
            <a:ahLst/>
            <a:cxnLst/>
            <a:rect l="l" t="t" r="r" b="b"/>
            <a:pathLst>
              <a:path w="4141760" h="4377846" extrusionOk="0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 txBox="1">
            <a:spLocks noGrp="1"/>
          </p:cNvSpPr>
          <p:nvPr>
            <p:ph type="title"/>
          </p:nvPr>
        </p:nvSpPr>
        <p:spPr>
          <a:xfrm>
            <a:off x="831850" y="464234"/>
            <a:ext cx="10515600" cy="87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>
                <a:solidFill>
                  <a:srgbClr val="980000"/>
                </a:solidFill>
              </a:rPr>
              <a:t>Συνεδρία 4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226" name="Google Shape;226;p10"/>
          <p:cNvSpPr txBox="1">
            <a:spLocks noGrp="1"/>
          </p:cNvSpPr>
          <p:nvPr>
            <p:ph type="body" idx="1"/>
          </p:nvPr>
        </p:nvSpPr>
        <p:spPr>
          <a:xfrm>
            <a:off x="831850" y="1434906"/>
            <a:ext cx="10515600" cy="4654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0" indent="-91440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ΜΕΡΟΣ 1	Ανατροφοδότηση σχετικά με την εφαρμογή			(30 λεπτά)</a:t>
            </a:r>
            <a:endParaRPr sz="1800" b="1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ΜΕΡΟΣ 2	Υπεύθυνη λήψη αποφάσεων				                      (45 λεπτά)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-914400" algn="just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ΜΕΡΟΣ  3	Φιλικό περιβάλλον				                                     (45 λεπτά)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-914400" algn="just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ΜΕΡΟΣ  4	Κοινοτικό πλαίσιο				                                            (45 λεπτά)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-914400" algn="just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ΜΕΡΟΣ 5 	ΕΦΑΡΜΟΓΗ					                                            (10 λεπτά)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-914400" algn="just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ΜΕΡΟΣ  6	ΑΝΤΑΝΑΚΛΑΣΗ					                                     (15 λεπτά)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-914400" algn="just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ΜΕΡΟΣ  7	ΑΞΙΟΛΟΓΗΣΗ					                                       (5 λεπτά)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endParaRPr sz="2800"/>
          </a:p>
        </p:txBody>
      </p:sp>
      <p:sp>
        <p:nvSpPr>
          <p:cNvPr id="227" name="Google Shape;22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Reflect project 2019 - 2022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d414c94728_0_379"/>
          <p:cNvSpPr txBox="1">
            <a:spLocks noGrp="1"/>
          </p:cNvSpPr>
          <p:nvPr>
            <p:ph type="title"/>
          </p:nvPr>
        </p:nvSpPr>
        <p:spPr>
          <a:xfrm>
            <a:off x="831850" y="464234"/>
            <a:ext cx="10515600" cy="8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>
                <a:solidFill>
                  <a:srgbClr val="980000"/>
                </a:solidFill>
              </a:rPr>
              <a:t>Συνεδρία 4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233" name="Google Shape;233;gd414c94728_0_379"/>
          <p:cNvSpPr txBox="1">
            <a:spLocks noGrp="1"/>
          </p:cNvSpPr>
          <p:nvPr>
            <p:ph type="body" idx="1"/>
          </p:nvPr>
        </p:nvSpPr>
        <p:spPr>
          <a:xfrm>
            <a:off x="831850" y="1434906"/>
            <a:ext cx="10515600" cy="4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0" indent="-91440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ΜΕΡΟΣ 1	Ανατροφοδότηση σχετικά με την εφαρμογή			(30 λεπτά)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ΜΕΡΟΣ 2	Υπεύθυνη λήψη αποφάσεων				              (45 λεπτά)</a:t>
            </a:r>
            <a:endParaRPr sz="1800" b="1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-914400" algn="just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ΜΕΡΟΣ  3	Φιλικό περιβάλλον				                              (45 λεπτά)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-914400" algn="just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ΜΕΡΟΣ  4	Κοινοτικό πλαίσιο				                                      (45 λεπτά)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-914400" algn="just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ΜΕΡΟΣ 5 	ΕΦΑΡΜΟΓΗ					                                     (10 λεπτά)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-914400" algn="just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ΜΕΡΟΣ  6	ΑΝΤΑΝΑΚΛΑΣΗ					                              (15 λεπτά)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-914400" algn="just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ΜΕΡΟΣ  7	ΑΞΙΟΛΟΓΗΣΗ					                                (5 λεπτά)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endParaRPr sz="2800"/>
          </a:p>
        </p:txBody>
      </p:sp>
      <p:sp>
        <p:nvSpPr>
          <p:cNvPr id="234" name="Google Shape;234;gd414c94728_0_3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Reflect project 2019 - 2022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d414c94728_0_38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3100" b="1">
                <a:solidFill>
                  <a:srgbClr val="980000"/>
                </a:solidFill>
              </a:rPr>
              <a:t>Κατηγορίες κοινωνικών και συναισθηματικών δεξιοτήτων (CASEL)</a:t>
            </a:r>
            <a:endParaRPr sz="3100" b="1">
              <a:solidFill>
                <a:srgbClr val="980000"/>
              </a:solidFill>
            </a:endParaRPr>
          </a:p>
        </p:txBody>
      </p:sp>
      <p:sp>
        <p:nvSpPr>
          <p:cNvPr id="240" name="Google Shape;240;gd414c94728_0_38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2133"/>
              </a:spcAft>
              <a:buClr>
                <a:schemeClr val="dk1"/>
              </a:buClr>
              <a:buSzPts val="1400"/>
              <a:buNone/>
            </a:pPr>
            <a:endParaRPr/>
          </a:p>
        </p:txBody>
      </p:sp>
      <p:pic>
        <p:nvPicPr>
          <p:cNvPr id="241" name="Google Shape;241;gd414c94728_0_3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600" y="1536633"/>
            <a:ext cx="4763800" cy="48408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2" name="Google Shape;242;gd414c94728_0_385"/>
          <p:cNvGrpSpPr/>
          <p:nvPr/>
        </p:nvGrpSpPr>
        <p:grpSpPr>
          <a:xfrm>
            <a:off x="6013367" y="1579667"/>
            <a:ext cx="5763300" cy="4469041"/>
            <a:chOff x="0" y="43034"/>
            <a:chExt cx="5763300" cy="4469041"/>
          </a:xfrm>
        </p:grpSpPr>
        <p:sp>
          <p:nvSpPr>
            <p:cNvPr id="243" name="Google Shape;243;gd414c94728_0_385"/>
            <p:cNvSpPr/>
            <p:nvPr/>
          </p:nvSpPr>
          <p:spPr>
            <a:xfrm>
              <a:off x="0" y="43034"/>
              <a:ext cx="5763300" cy="81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accent2"/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gd414c94728_0_385"/>
            <p:cNvSpPr txBox="1"/>
            <p:nvPr/>
          </p:nvSpPr>
          <p:spPr>
            <a:xfrm>
              <a:off x="39809" y="82843"/>
              <a:ext cx="5683500" cy="73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9525" tIns="129525" rIns="129525" bIns="129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Calibri"/>
                <a:buNone/>
              </a:pPr>
              <a:r>
                <a:rPr lang="en-US" sz="2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Αυτογνωσία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gd414c94728_0_385"/>
            <p:cNvSpPr/>
            <p:nvPr/>
          </p:nvSpPr>
          <p:spPr>
            <a:xfrm>
              <a:off x="0" y="956444"/>
              <a:ext cx="5763300" cy="81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accent2"/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gd414c94728_0_385"/>
            <p:cNvSpPr txBox="1"/>
            <p:nvPr/>
          </p:nvSpPr>
          <p:spPr>
            <a:xfrm>
              <a:off x="39809" y="996253"/>
              <a:ext cx="5683500" cy="73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9525" tIns="129525" rIns="129525" bIns="129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Calibri"/>
                <a:buNone/>
              </a:pPr>
              <a:r>
                <a:rPr lang="en-US" sz="2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Αυτοδιαχείριση 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gd414c94728_0_385"/>
            <p:cNvSpPr/>
            <p:nvPr/>
          </p:nvSpPr>
          <p:spPr>
            <a:xfrm>
              <a:off x="0" y="1869855"/>
              <a:ext cx="5763300" cy="81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gd414c94728_0_385"/>
            <p:cNvSpPr txBox="1"/>
            <p:nvPr/>
          </p:nvSpPr>
          <p:spPr>
            <a:xfrm>
              <a:off x="39822" y="1909664"/>
              <a:ext cx="5683500" cy="73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9525" tIns="129525" rIns="129525" bIns="129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Calibri"/>
                <a:buNone/>
              </a:pPr>
              <a:r>
                <a:rPr lang="en-US" sz="2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Κοινωνική ευαισθητοποίηση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gd414c94728_0_385"/>
            <p:cNvSpPr/>
            <p:nvPr/>
          </p:nvSpPr>
          <p:spPr>
            <a:xfrm>
              <a:off x="0" y="2783265"/>
              <a:ext cx="5763300" cy="81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accent6"/>
                </a:gs>
                <a:gs pos="50000">
                  <a:schemeClr val="accent6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gd414c94728_0_385"/>
            <p:cNvSpPr txBox="1"/>
            <p:nvPr/>
          </p:nvSpPr>
          <p:spPr>
            <a:xfrm>
              <a:off x="39809" y="2823074"/>
              <a:ext cx="5683500" cy="73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9525" tIns="129525" rIns="129525" bIns="129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Calibri"/>
                <a:buNone/>
              </a:pPr>
              <a:r>
                <a:rPr lang="en-US" sz="2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Κοινωνικές δεξιότητες / Δεξιότητες σχέσεων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gd414c94728_0_385"/>
            <p:cNvSpPr/>
            <p:nvPr/>
          </p:nvSpPr>
          <p:spPr>
            <a:xfrm>
              <a:off x="0" y="3696675"/>
              <a:ext cx="5763300" cy="81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accent4"/>
                </a:gs>
                <a:gs pos="15000">
                  <a:schemeClr val="accent4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gd414c94728_0_385"/>
            <p:cNvSpPr txBox="1"/>
            <p:nvPr/>
          </p:nvSpPr>
          <p:spPr>
            <a:xfrm>
              <a:off x="39822" y="3736484"/>
              <a:ext cx="5683500" cy="73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9525" tIns="129525" rIns="129525" bIns="129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Calibri"/>
                <a:buNone/>
              </a:pPr>
              <a:r>
                <a:rPr lang="en-US" sz="2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Υπεύθυνη λήψη αποφάσεων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d414c94728_0_459"/>
          <p:cNvSpPr txBox="1"/>
          <p:nvPr/>
        </p:nvSpPr>
        <p:spPr>
          <a:xfrm>
            <a:off x="590719" y="2330505"/>
            <a:ext cx="4559400" cy="39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2133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Οι ικανότητες να πάρουμε συνετές και εποικοδομητικές αποφάσεις, σχετικά με την προσωπική συμπεριφορά μας και τις κοινωνικές αλληλεπιδράσεις σε διαφορετικές καταστάσεις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gd414c94728_0_459" descr="Lesson Plans | Center for Philosophy for Children - philosophy for kids of  all ages up to per college | Philosophy for children, Fun with statues, Ar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977788" y="799352"/>
            <a:ext cx="5425500" cy="5259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9" name="Google Shape;259;gd414c94728_0_459"/>
          <p:cNvGrpSpPr/>
          <p:nvPr/>
        </p:nvGrpSpPr>
        <p:grpSpPr>
          <a:xfrm>
            <a:off x="472958" y="820382"/>
            <a:ext cx="4559347" cy="1098344"/>
            <a:chOff x="0" y="3696675"/>
            <a:chExt cx="5763300" cy="815400"/>
          </a:xfrm>
        </p:grpSpPr>
        <p:sp>
          <p:nvSpPr>
            <p:cNvPr id="260" name="Google Shape;260;gd414c94728_0_459"/>
            <p:cNvSpPr/>
            <p:nvPr/>
          </p:nvSpPr>
          <p:spPr>
            <a:xfrm>
              <a:off x="0" y="3696675"/>
              <a:ext cx="5763300" cy="81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accent4"/>
                </a:gs>
                <a:gs pos="15000">
                  <a:schemeClr val="accent4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gd414c94728_0_459"/>
            <p:cNvSpPr txBox="1"/>
            <p:nvPr/>
          </p:nvSpPr>
          <p:spPr>
            <a:xfrm>
              <a:off x="39809" y="3736484"/>
              <a:ext cx="5683500" cy="73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9525" tIns="129525" rIns="129525" bIns="12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Calibri"/>
                <a:buNone/>
              </a:pPr>
              <a:r>
                <a:rPr lang="en-US" sz="3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Υπεύθυνη λήψη αποφάσεων</a:t>
              </a:r>
              <a:endParaRPr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d414c94728_0_524"/>
          <p:cNvSpPr txBox="1">
            <a:spLocks noGrp="1"/>
          </p:cNvSpPr>
          <p:nvPr>
            <p:ph type="title"/>
          </p:nvPr>
        </p:nvSpPr>
        <p:spPr>
          <a:xfrm>
            <a:off x="588450" y="394799"/>
            <a:ext cx="4368600" cy="15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7142"/>
              <a:buFont typeface="Calibri"/>
              <a:buNone/>
            </a:pPr>
            <a:r>
              <a:rPr lang="en-US" sz="4900" b="1">
                <a:solidFill>
                  <a:srgbClr val="980000"/>
                </a:solidFill>
              </a:rPr>
              <a:t>Υπεύθυνη λήψη αποφάσεων</a:t>
            </a:r>
            <a:endParaRPr sz="5000">
              <a:solidFill>
                <a:srgbClr val="980000"/>
              </a:solidFill>
            </a:endParaRPr>
          </a:p>
        </p:txBody>
      </p:sp>
      <p:sp>
        <p:nvSpPr>
          <p:cNvPr id="267" name="Google Shape;267;gd414c94728_0_524"/>
          <p:cNvSpPr txBox="1">
            <a:spLocks noGrp="1"/>
          </p:cNvSpPr>
          <p:nvPr>
            <p:ph type="body" idx="2"/>
          </p:nvPr>
        </p:nvSpPr>
        <p:spPr>
          <a:xfrm>
            <a:off x="83350" y="2337300"/>
            <a:ext cx="5586300" cy="4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9999" lvl="0" indent="-30648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2200" b="1"/>
              <a:t>Λαμβάνοντας αποφάσεις </a:t>
            </a:r>
            <a:endParaRPr sz="2200" b="1"/>
          </a:p>
          <a:p>
            <a:pPr marL="269999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/>
              <a:t>με </a:t>
            </a:r>
            <a:r>
              <a:rPr lang="en-US" sz="2200" b="1">
                <a:solidFill>
                  <a:srgbClr val="0000FF"/>
                </a:solidFill>
              </a:rPr>
              <a:t>θετικό αντίκτυπο </a:t>
            </a:r>
            <a:r>
              <a:rPr lang="en-US" sz="2200" b="1"/>
              <a:t>για : </a:t>
            </a:r>
            <a:endParaRPr sz="2367"/>
          </a:p>
          <a:p>
            <a:pPr marL="269999" lvl="0" indent="-36998" algn="l" rtl="0">
              <a:lnSpc>
                <a:spcPct val="7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200" b="1"/>
              <a:t>εμένα</a:t>
            </a:r>
            <a:endParaRPr sz="2367"/>
          </a:p>
          <a:p>
            <a:pPr marL="269999" lvl="0" indent="-36998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200" b="1"/>
              <a:t>τους άλλους</a:t>
            </a:r>
            <a:endParaRPr sz="2367"/>
          </a:p>
          <a:p>
            <a:pPr marL="269999" lvl="0" indent="-36998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200" b="1"/>
              <a:t>το κοινό καλό (ευρύτερο καλό)</a:t>
            </a:r>
            <a:endParaRPr sz="2367"/>
          </a:p>
          <a:p>
            <a:pPr marL="269999" lvl="0" indent="-36998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200" b="1"/>
              <a:t>την κοινωνία</a:t>
            </a:r>
            <a:endParaRPr sz="2367"/>
          </a:p>
          <a:p>
            <a:pPr marL="269999" lvl="0" indent="-36998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200" b="1"/>
              <a:t>τη φύση και το περιβάλλον</a:t>
            </a:r>
            <a:endParaRPr sz="2367"/>
          </a:p>
          <a:p>
            <a:pPr marL="269999" lvl="0" indent="-36998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200" b="1">
                <a:solidFill>
                  <a:srgbClr val="0000FF"/>
                </a:solidFill>
              </a:rPr>
              <a:t>Δεξιότητες επίλυσης προβλημάτων </a:t>
            </a:r>
            <a:r>
              <a:rPr lang="en-US" sz="2200" b="1"/>
              <a:t>(ηρεμία και σκέψη - καθορισμός του προβλήματος - ανταλλαγή ιδεών/λύσεων - προβληματισμός σχετικά με τις εναλλακτικές λύσεις - επιλογή λύσης)</a:t>
            </a:r>
            <a:endParaRPr sz="2367"/>
          </a:p>
          <a:p>
            <a:pPr marL="609584" lvl="0" indent="-139700" algn="l" rtl="0">
              <a:lnSpc>
                <a:spcPct val="7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Arial"/>
              <a:buNone/>
            </a:pPr>
            <a:endParaRPr sz="1700"/>
          </a:p>
        </p:txBody>
      </p:sp>
      <p:pic>
        <p:nvPicPr>
          <p:cNvPr id="268" name="Google Shape;268;gd414c94728_0_5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1702" y="10"/>
            <a:ext cx="6878775" cy="6858000"/>
          </a:xfrm>
          <a:custGeom>
            <a:avLst/>
            <a:gdLst/>
            <a:ahLst/>
            <a:cxnLst/>
            <a:rect l="l" t="t" r="r" b="b"/>
            <a:pathLst>
              <a:path w="6878775" h="6858000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8788" y="335822"/>
            <a:ext cx="9891712" cy="5019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d414c94728_0_58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980000"/>
                </a:solidFill>
              </a:rPr>
              <a:t>High-order EF (=υψηλής τάξης)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279" name="Google Shape;279;gd414c94728_0_58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152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i="1"/>
              <a:t>αναπτύσσεται αργότερα (ξεκινάει στα 8 ή 10 έτη, μέχρι τα τέλη της εφηβείας)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/>
              <a:t>Σχεδιασμός και λήψη αποφάσεων</a:t>
            </a:r>
            <a:r>
              <a:rPr lang="en-US"/>
              <a:t>: ο προσδιορισμός και η οργάνωση των βημάτων και των στοιχείων που είναι απαραίτητα για την επίτευξη ενός στόχου. Υπονοεί μια σειρά δυνατοτήτων, π.χ., αντιλαμβάνεται τις αλλαγές, συλλαμβάνει εναλλακτικές λύσεις, ζυγίζει και λαμβάνει αποφάσεις)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/>
              <a:t>Επίλυση προβλημάτων </a:t>
            </a:r>
            <a:r>
              <a:rPr lang="en-US"/>
              <a:t>αναφέρεται στη διαδικασία επίτευξης ενός στόχου όταν κάποιος έχει έναν στόχο, αλλά δεν ξέρει πώς να τον επιτύχει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280" name="Google Shape;280;gd414c94728_0_58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Reflect project 2019 - 2022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d414c94728_0_12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1263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980000"/>
                </a:solidFill>
              </a:rPr>
              <a:t>Ποιες είναι οι  συμπεριφορές της υπεύθυνης λήψης αποφάσεων;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286" name="Google Shape;286;gd414c94728_0_1262"/>
          <p:cNvSpPr txBox="1">
            <a:spLocks noGrp="1"/>
          </p:cNvSpPr>
          <p:nvPr>
            <p:ph type="body" idx="1"/>
          </p:nvPr>
        </p:nvSpPr>
        <p:spPr>
          <a:xfrm>
            <a:off x="838200" y="2141537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∙"/>
            </a:pPr>
            <a:r>
              <a:rPr lang="en-US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Εστιασμένη λύση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3429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∙"/>
            </a:pPr>
            <a:r>
              <a:rPr lang="en-US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Η ενεργητική επικοινωνία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3429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∙"/>
            </a:pPr>
            <a:r>
              <a:rPr lang="en-US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Στοιχεία για την επιτυχία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3429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∙"/>
            </a:pPr>
            <a:r>
              <a:rPr lang="en-US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Δεξιότητες κριτικής σκέψης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3429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∙"/>
            </a:pPr>
            <a:r>
              <a:rPr lang="en-US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Αξιολόγηση του προσωπικού αντικτύπου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3429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∙"/>
            </a:pPr>
            <a:r>
              <a:rPr lang="en-US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ΠΡΟΣΩΠΙΚΗ ΕΥΘΥΝΗ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342900" algn="just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∙"/>
            </a:pPr>
            <a:r>
              <a:rPr lang="en-US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ΕΞΕΛΙΞΗ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228600" algn="l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365760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— Τι άλλο; Τι άλλο;</a:t>
            </a:r>
            <a:endParaRPr/>
          </a:p>
        </p:txBody>
      </p:sp>
      <p:pic>
        <p:nvPicPr>
          <p:cNvPr id="287" name="Google Shape;287;gd414c94728_0_12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2155" y="1602765"/>
            <a:ext cx="3133725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7283" y="942975"/>
            <a:ext cx="5917433" cy="5173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d414c94728_0_13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980000"/>
                </a:solidFill>
              </a:rPr>
              <a:t>Top(!) Συμβουλές καθημερινής υποστήριξης για υπεύθυνη λήψη αποφάσεων...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298" name="Google Shape;298;gd414c94728_0_1325"/>
          <p:cNvSpPr txBox="1">
            <a:spLocks noGrp="1"/>
          </p:cNvSpPr>
          <p:nvPr>
            <p:ph type="body" idx="1"/>
          </p:nvPr>
        </p:nvSpPr>
        <p:spPr>
          <a:xfrm>
            <a:off x="838200" y="1951198"/>
            <a:ext cx="10515600" cy="49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marR="0" lvl="0" indent="-367442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∙"/>
            </a:pPr>
            <a:r>
              <a:rPr lang="en-US" sz="2071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Δείξτε </a:t>
            </a:r>
            <a:r>
              <a:rPr lang="en-US" sz="2071" b="1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αποδοχή για το παιδί </a:t>
            </a:r>
            <a:r>
              <a:rPr lang="en-US" sz="2071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εν μέσω κακών επιλογών.</a:t>
            </a:r>
            <a:endParaRPr sz="2071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67442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∙"/>
            </a:pPr>
            <a:r>
              <a:rPr lang="en-US" sz="2071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Αναλογιστείτε στη γλώσσα σας (</a:t>
            </a:r>
            <a:r>
              <a:rPr lang="en-US" sz="2071" b="1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οχι ΚΡΙΤΙΚΗ- ΣΥΜΒΟΥΛΕΣ-ΕΙΡΩΝΙΕΣ</a:t>
            </a:r>
            <a:r>
              <a:rPr lang="en-US" sz="2071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.)</a:t>
            </a:r>
            <a:endParaRPr sz="2071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67442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∙"/>
            </a:pPr>
            <a:r>
              <a:rPr lang="en-US" sz="2071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Κάντε </a:t>
            </a:r>
            <a:r>
              <a:rPr lang="en-US" sz="2071" b="1">
                <a:solidFill>
                  <a:srgbClr val="980000"/>
                </a:solidFill>
                <a:latin typeface="Open Sans"/>
                <a:ea typeface="Open Sans"/>
                <a:cs typeface="Open Sans"/>
                <a:sym typeface="Open Sans"/>
              </a:rPr>
              <a:t>καλές ερωτήσεις</a:t>
            </a:r>
            <a:r>
              <a:rPr lang="en-US" sz="2071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071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67442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∙"/>
            </a:pPr>
            <a:r>
              <a:rPr lang="en-US" sz="2071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Ενθαρρύνετε τον προγραμματισμό και τη </a:t>
            </a:r>
            <a:r>
              <a:rPr lang="en-US" sz="2071" b="1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διαχείριση του χρόνου</a:t>
            </a:r>
            <a:r>
              <a:rPr lang="en-US" sz="2071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071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67442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∙"/>
            </a:pPr>
            <a:r>
              <a:rPr lang="en-US" sz="2071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Μιλήστε για τη δική σας </a:t>
            </a:r>
            <a:r>
              <a:rPr lang="en-US" sz="2071" b="1">
                <a:solidFill>
                  <a:srgbClr val="980000"/>
                </a:solidFill>
                <a:latin typeface="Open Sans"/>
                <a:ea typeface="Open Sans"/>
                <a:cs typeface="Open Sans"/>
                <a:sym typeface="Open Sans"/>
              </a:rPr>
              <a:t>διαδικασία σκέψης</a:t>
            </a:r>
            <a:r>
              <a:rPr lang="en-US" sz="2071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071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67442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∙"/>
            </a:pPr>
            <a:r>
              <a:rPr lang="en-US" sz="2071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Ξεκινήστε την επίλυση προβλημάτων τάξης ή οικογένειας.</a:t>
            </a:r>
            <a:endParaRPr sz="2071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67442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∙"/>
            </a:pPr>
            <a:r>
              <a:rPr lang="en-US" sz="2071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Αναζητήστε τρόπους για να </a:t>
            </a:r>
            <a:r>
              <a:rPr lang="en-US" sz="2071" b="1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δείξετε φροντίδα.</a:t>
            </a:r>
            <a:endParaRPr sz="2071" b="1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67442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∙"/>
            </a:pPr>
            <a:r>
              <a:rPr lang="en-US" sz="2071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Χρησιμοποιήστε και συζητήστε τις </a:t>
            </a:r>
            <a:r>
              <a:rPr lang="en-US" sz="2071" b="1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συνέπειες</a:t>
            </a:r>
            <a:r>
              <a:rPr lang="en-US" sz="2071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071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67442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∙"/>
            </a:pPr>
            <a:r>
              <a:rPr lang="en-US" sz="2071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Συζητήστε τη βιβλιογραφία παιδιών και νέων ενηλίκων για εξερεύνηση</a:t>
            </a:r>
            <a:endParaRPr sz="2071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245745" algn="l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365760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b="1">
                <a:solidFill>
                  <a:srgbClr val="980000"/>
                </a:solidFill>
              </a:rPr>
              <a:t>— Τι άλλο; Τι άλλο;</a:t>
            </a:r>
            <a:endParaRPr b="1">
              <a:solidFill>
                <a:srgbClr val="980000"/>
              </a:solidFill>
            </a:endParaRPr>
          </a:p>
        </p:txBody>
      </p:sp>
      <p:pic>
        <p:nvPicPr>
          <p:cNvPr id="299" name="Google Shape;299;gd414c94728_0_1325" descr="Top Tips To Improve Your Relationship - Carol P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53589" y="1851199"/>
            <a:ext cx="2609850" cy="260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5200"/>
              <a:t>Καλωσήρθατε στην 4η Συνεδρία </a:t>
            </a:r>
            <a:endParaRPr sz="52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57" name="Google Shape;15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rgbClr val="980000"/>
                </a:solidFill>
              </a:rPr>
              <a:t>Φτιάξε τη Μέρα Μου!</a:t>
            </a:r>
            <a:endParaRPr>
              <a:solidFill>
                <a:srgbClr val="98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d414c94728_0_901"/>
          <p:cNvSpPr txBox="1">
            <a:spLocks noGrp="1"/>
          </p:cNvSpPr>
          <p:nvPr>
            <p:ph type="title"/>
          </p:nvPr>
        </p:nvSpPr>
        <p:spPr>
          <a:xfrm>
            <a:off x="831850" y="464234"/>
            <a:ext cx="10515600" cy="8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>
                <a:solidFill>
                  <a:srgbClr val="980000"/>
                </a:solidFill>
              </a:rPr>
              <a:t>Συνεδρία 4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305" name="Google Shape;305;gd414c94728_0_901"/>
          <p:cNvSpPr txBox="1">
            <a:spLocks noGrp="1"/>
          </p:cNvSpPr>
          <p:nvPr>
            <p:ph type="body" idx="1"/>
          </p:nvPr>
        </p:nvSpPr>
        <p:spPr>
          <a:xfrm>
            <a:off x="831850" y="1434906"/>
            <a:ext cx="10515600" cy="4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0" indent="-91440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ΜΕΡΟΣ 1	Ανατροφοδότηση σχετικά με την εφαρμογή			(30 λεπτά)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ΜΕΡΟΣ 2	Υπεύθυνη λήψη αποφάσεων				               (45 λεπτά)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-914400" algn="just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ΜΕΡΟΣ  3	Φιλικό περιβάλλον				                           (45 λεπτά)</a:t>
            </a:r>
            <a:endParaRPr sz="1800" b="1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-914400" algn="just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ΜΕΡΟΣ  4	Κοινοτικό πλαίσιο				                                   (45 λεπτά)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-914400" algn="just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ΜΕΡΟΣ 5 	ΕΦΑΡΜΟΓΗ					                                   (10 λεπτά)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-914400" algn="just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ΜΕΡΟΣ  6	ΑΝΤΑΝΑΚΛΑΣΗ					                            (15 λεπτά)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-914400" algn="just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ΜΕΡΟΣ  7	ΑΞΙΟΛΟΓΗΣΗ					                              (5 λεπτά)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endParaRPr sz="2800"/>
          </a:p>
        </p:txBody>
      </p:sp>
      <p:sp>
        <p:nvSpPr>
          <p:cNvPr id="306" name="Google Shape;306;gd414c94728_0_90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Reflect project 2019 - 2022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gd414c94728_0_650" descr="A picture containing sitting, bed, table, lay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2569" y="-1"/>
            <a:ext cx="587373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gd414c94728_0_650"/>
          <p:cNvSpPr txBox="1"/>
          <p:nvPr/>
        </p:nvSpPr>
        <p:spPr>
          <a:xfrm>
            <a:off x="281175" y="2122975"/>
            <a:ext cx="26214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Είναι οι λεπτομέρειες που μετράνε!!</a:t>
            </a:r>
            <a:endParaRPr sz="2200" b="1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d414c94728_0_712"/>
          <p:cNvSpPr txBox="1">
            <a:spLocks noGrp="1"/>
          </p:cNvSpPr>
          <p:nvPr>
            <p:ph type="title"/>
          </p:nvPr>
        </p:nvSpPr>
        <p:spPr>
          <a:xfrm>
            <a:off x="415600" y="226442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b="1">
                <a:solidFill>
                  <a:srgbClr val="980000"/>
                </a:solidFill>
              </a:rPr>
              <a:t>Δημιουργία ασφαλών χώρων μάθησης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318" name="Google Shape;318;gd414c94728_0_712"/>
          <p:cNvSpPr txBox="1">
            <a:spLocks noGrp="1"/>
          </p:cNvSpPr>
          <p:nvPr>
            <p:ph type="body" idx="1"/>
          </p:nvPr>
        </p:nvSpPr>
        <p:spPr>
          <a:xfrm>
            <a:off x="415600" y="253575"/>
            <a:ext cx="11360700" cy="59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67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6700"/>
              <a:t>B = f(P,E)</a:t>
            </a:r>
            <a:endParaRPr sz="6700"/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750" b="1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Ο τύπος δηλώνει ότι η συμπεριφορά είναι </a:t>
            </a:r>
            <a:r>
              <a:rPr lang="en-US" sz="1750" b="1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συνάρτηση</a:t>
            </a:r>
            <a:r>
              <a:rPr lang="en-US" sz="1750" b="1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του ατόμου και </a:t>
            </a:r>
            <a:r>
              <a:rPr lang="en-US" sz="1750" b="1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του περιβάλλοντός του</a:t>
            </a:r>
            <a:r>
              <a:rPr lang="en-US" sz="1750" b="1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: </a:t>
            </a:r>
            <a:endParaRPr sz="2100" b="1" baseline="300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50" b="1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Οπου </a:t>
            </a:r>
            <a:r>
              <a:rPr lang="en-US" sz="1850" b="1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 </a:t>
            </a:r>
            <a:r>
              <a:rPr lang="en-US" sz="1650" b="1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είναι </a:t>
            </a:r>
            <a:r>
              <a:rPr lang="en-US" sz="1650" b="1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συμπεριφορά</a:t>
            </a:r>
            <a:r>
              <a:rPr lang="en-US" sz="1650" b="1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, </a:t>
            </a:r>
            <a:r>
              <a:rPr lang="en-US" sz="1850" b="1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 </a:t>
            </a:r>
            <a:r>
              <a:rPr lang="en-US" sz="1650" b="1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είναι το </a:t>
            </a:r>
            <a:r>
              <a:rPr lang="en-US" sz="1650" b="1" u="sng">
                <a:solidFill>
                  <a:srgbClr val="0645A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Πρόσωπο</a:t>
            </a:r>
            <a:r>
              <a:rPr lang="en-US" sz="1650" b="1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και </a:t>
            </a:r>
            <a:r>
              <a:rPr lang="en-US" sz="1850" b="1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1650" b="1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είναι το </a:t>
            </a:r>
            <a:r>
              <a:rPr lang="en-US" sz="1650" b="1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περιβάλλον</a:t>
            </a:r>
            <a:r>
              <a:rPr lang="en-US" sz="1650" b="1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.</a:t>
            </a:r>
            <a:endParaRPr sz="2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750" b="1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Α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d414c94728_0_775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980000"/>
                </a:solidFill>
              </a:rPr>
              <a:t>Πλαίσιο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324" name="Google Shape;324;gd414c94728_0_775"/>
          <p:cNvSpPr txBox="1">
            <a:spLocks noGrp="1"/>
          </p:cNvSpPr>
          <p:nvPr>
            <p:ph type="body" idx="1"/>
          </p:nvPr>
        </p:nvSpPr>
        <p:spPr>
          <a:xfrm>
            <a:off x="838200" y="994875"/>
            <a:ext cx="11134200" cy="53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152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/>
              <a:t>Περιβάλλον				Νόρμες</a:t>
            </a:r>
            <a:endParaRPr b="1"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/>
              <a:t>Κουλτούρα				Αποδεκτή Συμπεριφορά</a:t>
            </a:r>
            <a:endParaRPr b="1"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/>
              <a:t>Συμπεριφορές</a:t>
            </a:r>
            <a:r>
              <a:rPr lang="en-US"/>
              <a:t>		       </a:t>
            </a:r>
            <a:r>
              <a:rPr lang="en-US" b="1"/>
              <a:t>Ο ρόλος μου</a:t>
            </a:r>
            <a:endParaRPr b="1"/>
          </a:p>
          <a:p>
            <a:pPr marL="228600" lvl="0" indent="-1228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800"/>
          </a:p>
          <a:p>
            <a:pPr marL="457200" lvl="0" indent="-3909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007" b="1"/>
              <a:t>Τι μπορούμε να κάνουμε για να κάνουμε το περιβάλλον πιο φιλικό / προσβάσιμο / ασφαλές;</a:t>
            </a:r>
            <a:endParaRPr sz="3007" b="1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1610"/>
              <a:buFont typeface="Arial"/>
              <a:buNone/>
            </a:pPr>
            <a:endParaRPr sz="1200" b="1"/>
          </a:p>
          <a:p>
            <a:pPr marL="457200" lvl="0" indent="-3909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007" b="1"/>
              <a:t>Ποιες είναι οι βασικές τάσεις ή παράγοντες που σχετίζονται περισσότερο με το ζήτημα της αλλαγής σας και μπορεί να συμβάλλουν στην αλλαγή (θετικός παράγοντας) ή να την εμποδίζουν (αρνητικός παράγοντας);</a:t>
            </a:r>
            <a:endParaRPr sz="3007" b="1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470"/>
              <a:buFont typeface="Arial"/>
              <a:buNone/>
            </a:pPr>
            <a:endParaRPr sz="1105"/>
          </a:p>
          <a:p>
            <a:pPr marL="457200" lvl="0" indent="-3909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007" b="1"/>
              <a:t>Ποιες είναι οι επιπτώσεις για εσάς ή την κοινότητά σας;</a:t>
            </a:r>
            <a:endParaRPr sz="3007" b="1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4761"/>
              <a:buFont typeface="Arial"/>
              <a:buNone/>
            </a:pPr>
            <a:endParaRPr sz="1050"/>
          </a:p>
          <a:p>
            <a:pPr marL="457200" lvl="0" indent="-3909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007" b="1"/>
              <a:t>Ποιες συγκεκριμένες ευκαιρίες ή προκλήσεις μπορεί να χρειαστεί να αντιμετωπίσετε καθώς αναλαμβάνετε τις  δραστηριότητες αλλαγής;</a:t>
            </a:r>
            <a:endParaRPr sz="3007" b="1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3110"/>
              <a:buNone/>
            </a:pPr>
            <a:endParaRPr sz="3007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000" b="1"/>
              <a:t>Φτιάξε τη Μέρα μου!</a:t>
            </a:r>
            <a:r>
              <a:rPr lang="en-US" sz="4000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/>
              <a:t>Συνταγή για φιλικό περιβάλλον</a:t>
            </a: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/>
              <a:t>Συστατικά για την επιτυχία</a:t>
            </a:r>
            <a:endParaRPr/>
          </a:p>
        </p:txBody>
      </p:sp>
      <p:sp>
        <p:nvSpPr>
          <p:cNvPr id="330" name="Google Shape;330;p24"/>
          <p:cNvSpPr txBox="1">
            <a:spLocks noGrp="1"/>
          </p:cNvSpPr>
          <p:nvPr>
            <p:ph type="body" idx="1"/>
          </p:nvPr>
        </p:nvSpPr>
        <p:spPr>
          <a:xfrm>
            <a:off x="838200" y="1620928"/>
            <a:ext cx="7315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5527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Πώς δημιουργούμε ασφαλείς χώρους για μάθηση;</a:t>
            </a:r>
            <a:endParaRPr sz="3400"/>
          </a:p>
          <a:p>
            <a:pPr marL="228600" lvl="0" indent="-255270" algn="just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SzPct val="1000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Πώς είναι ένας ασφαλής χώρος;</a:t>
            </a:r>
            <a:endParaRPr sz="3400"/>
          </a:p>
          <a:p>
            <a:pPr marL="228600" lvl="0" indent="-255270" algn="just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SzPct val="1000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Τι κάνετε αυτή τη στιγμή στο σχολείο σας που είναι ψυχολογικά ενημερωμένο και ποιες μικρές αλλαγές θα μπορούσατε να εισαγάγετε εύκολα;</a:t>
            </a:r>
            <a:endParaRPr sz="3400"/>
          </a:p>
          <a:p>
            <a:pPr marL="228600" lvl="0" indent="-255270" algn="just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SzPct val="1000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Πώς μπορούμε να δημιουργήσουμε περιβάλλον SEL;</a:t>
            </a:r>
            <a:endParaRPr sz="3400"/>
          </a:p>
          <a:p>
            <a:pPr marL="228600" lvl="0" indent="-508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55555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Reflect project 2019 - 2022</a:t>
            </a:r>
            <a:endParaRPr/>
          </a:p>
        </p:txBody>
      </p:sp>
      <p:pic>
        <p:nvPicPr>
          <p:cNvPr id="332" name="Google Shape;332;p24" descr="Framed Recipe for Success Pri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3367" y="1334192"/>
            <a:ext cx="3200400" cy="4189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d414c94728_0_907"/>
          <p:cNvSpPr txBox="1">
            <a:spLocks noGrp="1"/>
          </p:cNvSpPr>
          <p:nvPr>
            <p:ph type="title"/>
          </p:nvPr>
        </p:nvSpPr>
        <p:spPr>
          <a:xfrm>
            <a:off x="831850" y="464234"/>
            <a:ext cx="10515600" cy="8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>
                <a:solidFill>
                  <a:srgbClr val="980000"/>
                </a:solidFill>
              </a:rPr>
              <a:t>Συνεδρία 4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338" name="Google Shape;338;gd414c94728_0_907"/>
          <p:cNvSpPr txBox="1">
            <a:spLocks noGrp="1"/>
          </p:cNvSpPr>
          <p:nvPr>
            <p:ph type="body" idx="1"/>
          </p:nvPr>
        </p:nvSpPr>
        <p:spPr>
          <a:xfrm>
            <a:off x="831850" y="1434906"/>
            <a:ext cx="10515600" cy="4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0" indent="-91440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ΜΕΡΟΣ 1	Ανατροφοδότηση σχετικά με την εφαρμογή			(30 λεπτά)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ΜΕΡΟΣ 2	Υπεύθυνη λήψη αποφάσεων				               (45 λεπτά)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-914400" algn="just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ΜΕΡΟΣ  3	Φιλικό περιβάλλον				                              (45 λεπτά)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-914400" algn="just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ΜΕΡΟΣ  4	Κοινοτικό πλαίσιο				                             (45 λεπτά)</a:t>
            </a:r>
            <a:endParaRPr sz="1800" b="1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-914400" algn="just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ΜΕΡΟΣ 5 	ΕΦΑΡΜΟΓΗ					                                     (10 λεπτά)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-914400" algn="just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ΜΕΡΟΣ  6	ΑΝΤΑΝΑΚΛΑΣΗ					                              (15 λεπτά)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-914400" algn="just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ΜΕΡΟΣ  7	ΑΞΙΟΛΟΓΗΣΗ					                               (5 λεπτά)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endParaRPr sz="2800"/>
          </a:p>
        </p:txBody>
      </p:sp>
      <p:sp>
        <p:nvSpPr>
          <p:cNvPr id="339" name="Google Shape;339;gd414c94728_0_90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Reflect project 2019 - 2022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d414c94728_0_1388"/>
          <p:cNvSpPr txBox="1">
            <a:spLocks noGrp="1"/>
          </p:cNvSpPr>
          <p:nvPr>
            <p:ph type="title"/>
          </p:nvPr>
        </p:nvSpPr>
        <p:spPr>
          <a:xfrm>
            <a:off x="520506" y="890710"/>
            <a:ext cx="108270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 b="1">
                <a:solidFill>
                  <a:srgbClr val="980000"/>
                </a:solidFill>
              </a:rPr>
              <a:t>Χαρτογράφηση της Κοινότητας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345" name="Google Shape;345;gd414c94728_0_13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Αντανάκλαση του έργου 2019-2022</a:t>
            </a:r>
            <a:endParaRPr/>
          </a:p>
        </p:txBody>
      </p:sp>
      <p:sp>
        <p:nvSpPr>
          <p:cNvPr id="346" name="Google Shape;346;gd414c94728_0_1388"/>
          <p:cNvSpPr txBox="1"/>
          <p:nvPr/>
        </p:nvSpPr>
        <p:spPr>
          <a:xfrm>
            <a:off x="520506" y="1559292"/>
            <a:ext cx="10827000" cy="4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πλεονεκτήματα και τομείς ανάπτυξης – εμπόδια – δράσεις για συμμετοχή, τι συμβαίνει ήδη;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Ποια μηνύματα ή ιδέες λένε αυτά τα μέρη/δραστηριότητες/ομάδες;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Τι αντιπροσωπεύουν;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Πώς είναι/μπορεί η κοινότητα να υποστηρίξει SEL και EF;</a:t>
            </a:r>
            <a:endParaRPr sz="1900" b="1">
              <a:solidFill>
                <a:srgbClr val="0000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Τι μπορείτε να κάνετε για να υποστηρίξετε τους συνεργατες της κοινότητας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για να το κάνουν αυτό;</a:t>
            </a:r>
            <a:endParaRPr/>
          </a:p>
        </p:txBody>
      </p:sp>
      <p:pic>
        <p:nvPicPr>
          <p:cNvPr id="347" name="Google Shape;347;gd414c94728_0_1388" descr="neighborhood map kids - Google Search | Social Studies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3432" y="2004827"/>
            <a:ext cx="3869789" cy="3869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d414c94728_0_913"/>
          <p:cNvSpPr txBox="1">
            <a:spLocks noGrp="1"/>
          </p:cNvSpPr>
          <p:nvPr>
            <p:ph type="title"/>
          </p:nvPr>
        </p:nvSpPr>
        <p:spPr>
          <a:xfrm>
            <a:off x="831850" y="464234"/>
            <a:ext cx="10515600" cy="8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>
                <a:solidFill>
                  <a:srgbClr val="980000"/>
                </a:solidFill>
              </a:rPr>
              <a:t>Συνεδρία 4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353" name="Google Shape;353;gd414c94728_0_913"/>
          <p:cNvSpPr txBox="1">
            <a:spLocks noGrp="1"/>
          </p:cNvSpPr>
          <p:nvPr>
            <p:ph type="body" idx="1"/>
          </p:nvPr>
        </p:nvSpPr>
        <p:spPr>
          <a:xfrm>
            <a:off x="831850" y="1434906"/>
            <a:ext cx="10515600" cy="4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0" indent="-91440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ΜΕΡΟΣ 1	Ανατροφοδότηση σχετικά με την εφαρμογή			(30 λεπτά)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ΜΕΡΟΣ 2	Υπεύθυνη λήψη αποφάσεων				              (45 λεπτά)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-914400" algn="just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ΜΕΡΟΣ  3	Φιλικό περιβάλλον				                            (45 λεπτά)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-914400" algn="just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ΜΕΡΟΣ  4	Κοινοτικό πλαίσιο				                                  (45 λεπτά)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-914400" algn="just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ΜΕΡΟΣ 5 	ΕΦΑΡΜΟΓΗ					                                  (10 λεπτά)</a:t>
            </a:r>
            <a:endParaRPr sz="1800" b="1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-914400" algn="just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ΜΕΡΟΣ  6	ΑΝΑΤΡΟΦΟΔΟΤΗΣΗ				                           (15 λεπτά)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-914400" algn="just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ΜΕΡΟΣ  7	ΑΞΙΟΛΟΓΗΣΗ					                            (5 λεπτά)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endParaRPr sz="2800"/>
          </a:p>
        </p:txBody>
      </p:sp>
      <p:sp>
        <p:nvSpPr>
          <p:cNvPr id="354" name="Google Shape;354;gd414c94728_0_9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Reflect project 2019 - 2022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d414c94728_0_838"/>
          <p:cNvSpPr txBox="1">
            <a:spLocks noGrp="1"/>
          </p:cNvSpPr>
          <p:nvPr>
            <p:ph type="title"/>
          </p:nvPr>
        </p:nvSpPr>
        <p:spPr>
          <a:xfrm>
            <a:off x="838200" y="565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980000"/>
                </a:solidFill>
              </a:rPr>
              <a:t>Πακέτο εφαρμογής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360" name="Google Shape;360;gd414c94728_0_838"/>
          <p:cNvSpPr txBox="1">
            <a:spLocks noGrp="1"/>
          </p:cNvSpPr>
          <p:nvPr>
            <p:ph type="body" idx="1"/>
          </p:nvPr>
        </p:nvSpPr>
        <p:spPr>
          <a:xfrm>
            <a:off x="838200" y="1561514"/>
            <a:ext cx="10515600" cy="46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Προσδοκίες να δοκιμάσετε </a:t>
            </a:r>
            <a:r>
              <a:rPr lang="en-US" b="1"/>
              <a:t>τουλάχιστον μία από τις ασκήσεις </a:t>
            </a:r>
            <a:r>
              <a:rPr lang="en-US"/>
              <a:t>με ένα άτομο ή ομάδα μέσα στις επόμενες δύο εβδομάδες μεταξύ των συνεδριών μας.</a:t>
            </a: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393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Χρησιμοποιήστε το φύλλο για να καταγράψετε πώς πήγε – μόνο μερικές </a:t>
            </a:r>
            <a:r>
              <a:rPr lang="en-US" b="1"/>
              <a:t>σύντομες σημειώσεις</a:t>
            </a:r>
            <a:r>
              <a:rPr lang="en-US"/>
              <a:t> για να βοηθήσει να συλλάβετε τι λειτουργεί και τι μπορεί να βελτιωθεί σε μία άσκηση. Είναι μια μορφή διαδραστικής έρευνας.</a:t>
            </a: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50000"/>
              <a:buNone/>
            </a:pPr>
            <a:endParaRPr sz="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Θα διερευνήσουμε τα ευρήματα και την εμπειρία σας στην αρχή κάθε μιας από τις επόμενες συνεδρίες</a:t>
            </a: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20370"/>
              <a:buNone/>
            </a:pPr>
            <a:endParaRPr sz="127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Παρακαλούμε προσέξτε για οποιεσδήποτε άλλες ασκήσεις που γνωρίζετε ότι θα μπορούσε να λειτουργήσει ή να αναπτύξει ή να προσαρμόσει τις δικές σας.</a:t>
            </a:r>
            <a:endParaRPr/>
          </a:p>
        </p:txBody>
      </p:sp>
      <p:sp>
        <p:nvSpPr>
          <p:cNvPr id="361" name="Google Shape;361;gd414c94728_0_8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Αντανάκλαση του έργου 2019-2022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d414c94728_0_919"/>
          <p:cNvSpPr txBox="1">
            <a:spLocks noGrp="1"/>
          </p:cNvSpPr>
          <p:nvPr>
            <p:ph type="title"/>
          </p:nvPr>
        </p:nvSpPr>
        <p:spPr>
          <a:xfrm>
            <a:off x="831850" y="464234"/>
            <a:ext cx="10515600" cy="8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>
                <a:solidFill>
                  <a:srgbClr val="980000"/>
                </a:solidFill>
              </a:rPr>
              <a:t>Συνεδρία 4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367" name="Google Shape;367;gd414c94728_0_919"/>
          <p:cNvSpPr txBox="1">
            <a:spLocks noGrp="1"/>
          </p:cNvSpPr>
          <p:nvPr>
            <p:ph type="body" idx="1"/>
          </p:nvPr>
        </p:nvSpPr>
        <p:spPr>
          <a:xfrm>
            <a:off x="831850" y="1434906"/>
            <a:ext cx="10515600" cy="4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0" indent="-91440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ΜΕΡΟΣ 1	Ανατροφοδότηση σχετικά με την εφαρμογή			(30 λεπτά)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ΜΕΡΟΣ 2	Υπεύθυνη λήψη αποφάσεων				               (45 λεπτά)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-914400" algn="just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ΜΕΡΟΣ  3	Φιλικό περιβάλλον				                             (45 λεπτά)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-914400" algn="just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ΜΕΡΟΣ  4	Κοινοτικό πλαίσιο				                                    (45 λεπτά)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-914400" algn="just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ΜΕΡΟΣ 5 	ΕΦΑΡΜΟΓΗ					                                    (10 λεπτά)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-914400" algn="just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ΜΕΡΟΣ  6	ΑΝΤΑΤΡΟΦΟΔΟΤΗΣΗ				                     (15 λεπτά)</a:t>
            </a:r>
            <a:endParaRPr sz="1800" b="1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-914400" algn="just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ΜΕΡΟΣ  7	ΑΞΙΟΛΟΓΗΣΗ					                               (5 λεπτά)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endParaRPr sz="2800"/>
          </a:p>
        </p:txBody>
      </p:sp>
      <p:sp>
        <p:nvSpPr>
          <p:cNvPr id="368" name="Google Shape;368;gd414c94728_0_9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Reflect project 2019 - 2022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gd414c94728_0_0"/>
          <p:cNvGrpSpPr/>
          <p:nvPr/>
        </p:nvGrpSpPr>
        <p:grpSpPr>
          <a:xfrm>
            <a:off x="2843763" y="236010"/>
            <a:ext cx="5767789" cy="6386017"/>
            <a:chOff x="1744395" y="632"/>
            <a:chExt cx="5767789" cy="6386017"/>
          </a:xfrm>
        </p:grpSpPr>
        <p:sp>
          <p:nvSpPr>
            <p:cNvPr id="163" name="Google Shape;163;gd414c94728_0_0"/>
            <p:cNvSpPr/>
            <p:nvPr/>
          </p:nvSpPr>
          <p:spPr>
            <a:xfrm>
              <a:off x="2856808" y="1422159"/>
              <a:ext cx="3543000" cy="3543000"/>
            </a:xfrm>
            <a:prstGeom prst="ellipse">
              <a:avLst/>
            </a:prstGeom>
            <a:solidFill>
              <a:schemeClr val="accent2">
                <a:alpha val="498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gd414c94728_0_0"/>
            <p:cNvSpPr txBox="1"/>
            <p:nvPr/>
          </p:nvSpPr>
          <p:spPr>
            <a:xfrm>
              <a:off x="3375657" y="1941008"/>
              <a:ext cx="2505300" cy="250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3650" tIns="73650" rIns="73650" bIns="73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800"/>
                <a:buFont typeface="Calibri"/>
                <a:buNone/>
              </a:pPr>
              <a:r>
                <a:rPr lang="en-US" sz="3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Θεματολογία Σεμιναρίου</a:t>
              </a:r>
              <a:endParaRPr sz="100"/>
            </a:p>
          </p:txBody>
        </p:sp>
        <p:sp>
          <p:nvSpPr>
            <p:cNvPr id="165" name="Google Shape;165;gd414c94728_0_0"/>
            <p:cNvSpPr/>
            <p:nvPr/>
          </p:nvSpPr>
          <p:spPr>
            <a:xfrm>
              <a:off x="3742539" y="632"/>
              <a:ext cx="1771500" cy="1771500"/>
            </a:xfrm>
            <a:prstGeom prst="ellipse">
              <a:avLst/>
            </a:prstGeom>
            <a:solidFill>
              <a:srgbClr val="DE7946">
                <a:alpha val="49800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gd414c94728_0_0"/>
            <p:cNvSpPr txBox="1"/>
            <p:nvPr/>
          </p:nvSpPr>
          <p:spPr>
            <a:xfrm>
              <a:off x="4001964" y="260057"/>
              <a:ext cx="1252500" cy="125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14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Make </a:t>
              </a:r>
              <a:endParaRPr i="1"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14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SEL-EF everyday</a:t>
              </a:r>
              <a:endParaRPr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gd414c94728_0_0"/>
            <p:cNvSpPr/>
            <p:nvPr/>
          </p:nvSpPr>
          <p:spPr>
            <a:xfrm>
              <a:off x="5740684" y="1154261"/>
              <a:ext cx="1771500" cy="1771500"/>
            </a:xfrm>
            <a:prstGeom prst="ellipse">
              <a:avLst/>
            </a:prstGeom>
            <a:solidFill>
              <a:srgbClr val="D07A5B">
                <a:alpha val="49800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gd414c94728_0_0"/>
            <p:cNvSpPr txBox="1"/>
            <p:nvPr/>
          </p:nvSpPr>
          <p:spPr>
            <a:xfrm>
              <a:off x="6000109" y="1413686"/>
              <a:ext cx="1252500" cy="125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SELF </a:t>
              </a:r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ένωνει </a:t>
              </a: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SEL </a:t>
              </a:r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και</a:t>
              </a: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EF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gd414c94728_0_0"/>
            <p:cNvSpPr/>
            <p:nvPr/>
          </p:nvSpPr>
          <p:spPr>
            <a:xfrm>
              <a:off x="5740684" y="3461520"/>
              <a:ext cx="1771500" cy="1771500"/>
            </a:xfrm>
            <a:prstGeom prst="ellipse">
              <a:avLst/>
            </a:prstGeom>
            <a:solidFill>
              <a:srgbClr val="C47F6E">
                <a:alpha val="49800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gd414c94728_0_0"/>
            <p:cNvSpPr txBox="1"/>
            <p:nvPr/>
          </p:nvSpPr>
          <p:spPr>
            <a:xfrm>
              <a:off x="6000109" y="3720945"/>
              <a:ext cx="1252500" cy="125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1400" i="1">
                  <a:solidFill>
                    <a:srgbClr val="4C1130"/>
                  </a:solidFill>
                  <a:latin typeface="Calibri"/>
                  <a:ea typeface="Calibri"/>
                  <a:cs typeface="Calibri"/>
                  <a:sym typeface="Calibri"/>
                </a:rPr>
                <a:t>Make My Day!</a:t>
              </a:r>
              <a:endParaRPr sz="1400" i="1">
                <a:solidFill>
                  <a:srgbClr val="4C113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gd414c94728_0_0"/>
            <p:cNvSpPr/>
            <p:nvPr/>
          </p:nvSpPr>
          <p:spPr>
            <a:xfrm>
              <a:off x="3742539" y="4615149"/>
              <a:ext cx="1771500" cy="1771500"/>
            </a:xfrm>
            <a:prstGeom prst="ellipse">
              <a:avLst/>
            </a:prstGeom>
            <a:solidFill>
              <a:srgbClr val="B88881">
                <a:alpha val="49800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gd414c94728_0_0"/>
            <p:cNvSpPr txBox="1"/>
            <p:nvPr/>
          </p:nvSpPr>
          <p:spPr>
            <a:xfrm>
              <a:off x="4001964" y="4874574"/>
              <a:ext cx="1252500" cy="125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Γονεϊκή και κοινοτική συμμετοχή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gd414c94728_0_0"/>
            <p:cNvSpPr/>
            <p:nvPr/>
          </p:nvSpPr>
          <p:spPr>
            <a:xfrm>
              <a:off x="1744395" y="3461520"/>
              <a:ext cx="1771500" cy="1771500"/>
            </a:xfrm>
            <a:prstGeom prst="ellipse">
              <a:avLst/>
            </a:prstGeom>
            <a:solidFill>
              <a:srgbClr val="AD9593">
                <a:alpha val="49800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gd414c94728_0_0"/>
            <p:cNvSpPr txBox="1"/>
            <p:nvPr/>
          </p:nvSpPr>
          <p:spPr>
            <a:xfrm>
              <a:off x="2003895" y="3720945"/>
              <a:ext cx="1252500" cy="125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Μοντέλο καθοδήγησης “Αντανάκλασης”</a:t>
              </a: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14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SEE THINK SAY DO</a:t>
              </a:r>
              <a:endParaRPr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gd414c94728_0_0"/>
            <p:cNvSpPr/>
            <p:nvPr/>
          </p:nvSpPr>
          <p:spPr>
            <a:xfrm>
              <a:off x="1744395" y="1154261"/>
              <a:ext cx="1771500" cy="1771500"/>
            </a:xfrm>
            <a:prstGeom prst="ellipse">
              <a:avLst/>
            </a:prstGeom>
            <a:solidFill>
              <a:srgbClr val="A4A4A4">
                <a:alpha val="49800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gd414c94728_0_0"/>
            <p:cNvSpPr txBox="1"/>
            <p:nvPr/>
          </p:nvSpPr>
          <p:spPr>
            <a:xfrm>
              <a:off x="2003820" y="1413686"/>
              <a:ext cx="1252500" cy="125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Εφαρμογή έργου και έρευνα δράσης</a:t>
              </a:r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d414c94728_0_931"/>
          <p:cNvSpPr txBox="1">
            <a:spLocks noGrp="1"/>
          </p:cNvSpPr>
          <p:nvPr>
            <p:ph type="title"/>
          </p:nvPr>
        </p:nvSpPr>
        <p:spPr>
          <a:xfrm>
            <a:off x="779110" y="669750"/>
            <a:ext cx="3163800" cy="52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980000"/>
                </a:solidFill>
              </a:rPr>
              <a:t>Make My Day  coaching</a:t>
            </a:r>
            <a:endParaRPr>
              <a:solidFill>
                <a:srgbClr val="980000"/>
              </a:solidFill>
            </a:endParaRPr>
          </a:p>
        </p:txBody>
      </p:sp>
      <p:grpSp>
        <p:nvGrpSpPr>
          <p:cNvPr id="374" name="Google Shape;374;gd414c94728_0_931"/>
          <p:cNvGrpSpPr/>
          <p:nvPr/>
        </p:nvGrpSpPr>
        <p:grpSpPr>
          <a:xfrm>
            <a:off x="4229600" y="213"/>
            <a:ext cx="6857700" cy="6857700"/>
            <a:chOff x="672012" y="0"/>
            <a:chExt cx="6857700" cy="6857700"/>
          </a:xfrm>
        </p:grpSpPr>
        <p:sp>
          <p:nvSpPr>
            <p:cNvPr id="375" name="Google Shape;375;gd414c94728_0_931"/>
            <p:cNvSpPr/>
            <p:nvPr/>
          </p:nvSpPr>
          <p:spPr>
            <a:xfrm>
              <a:off x="672012" y="0"/>
              <a:ext cx="6857700" cy="6857700"/>
            </a:xfrm>
            <a:prstGeom prst="quadArrow">
              <a:avLst>
                <a:gd name="adj1" fmla="val 2000"/>
                <a:gd name="adj2" fmla="val 4000"/>
                <a:gd name="adj3" fmla="val 500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gd414c94728_0_931"/>
            <p:cNvSpPr/>
            <p:nvPr/>
          </p:nvSpPr>
          <p:spPr>
            <a:xfrm>
              <a:off x="1117754" y="445742"/>
              <a:ext cx="2742900" cy="27429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gd414c94728_0_931"/>
            <p:cNvSpPr txBox="1"/>
            <p:nvPr/>
          </p:nvSpPr>
          <p:spPr>
            <a:xfrm>
              <a:off x="1251658" y="579646"/>
              <a:ext cx="2475300" cy="247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600" tIns="228600" rIns="228600" bIns="228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0"/>
                <a:buFont typeface="Calibri"/>
                <a:buNone/>
              </a:pPr>
              <a:r>
                <a:rPr lang="en-US" sz="6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SEE</a:t>
              </a:r>
              <a:endParaRPr sz="6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0"/>
                <a:buFont typeface="Calibri"/>
                <a:buNone/>
              </a:pPr>
              <a:r>
                <a:rPr lang="en-US" sz="3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(βλέπω)</a:t>
              </a:r>
              <a:endParaRPr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gd414c94728_0_931"/>
            <p:cNvSpPr/>
            <p:nvPr/>
          </p:nvSpPr>
          <p:spPr>
            <a:xfrm>
              <a:off x="1166525" y="3667922"/>
              <a:ext cx="2742900" cy="27429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gd414c94728_0_931"/>
            <p:cNvSpPr txBox="1"/>
            <p:nvPr/>
          </p:nvSpPr>
          <p:spPr>
            <a:xfrm>
              <a:off x="1300429" y="3801826"/>
              <a:ext cx="2475300" cy="247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600" tIns="228600" rIns="228600" bIns="228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0"/>
                <a:buFont typeface="Calibri"/>
                <a:buNone/>
              </a:pPr>
              <a:r>
                <a:rPr lang="en-US" sz="6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</a:t>
              </a:r>
              <a:endParaRPr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0"/>
                <a:buFont typeface="Calibri"/>
                <a:buNone/>
              </a:pPr>
              <a:r>
                <a:rPr lang="en-US" sz="3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(πράττω)</a:t>
              </a:r>
              <a:endParaRPr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gd414c94728_0_931"/>
            <p:cNvSpPr/>
            <p:nvPr/>
          </p:nvSpPr>
          <p:spPr>
            <a:xfrm>
              <a:off x="4519109" y="508831"/>
              <a:ext cx="2742900" cy="27429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gd414c94728_0_931"/>
            <p:cNvSpPr txBox="1"/>
            <p:nvPr/>
          </p:nvSpPr>
          <p:spPr>
            <a:xfrm>
              <a:off x="4653013" y="642735"/>
              <a:ext cx="2475300" cy="247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600" tIns="228600" rIns="228600" bIns="228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0"/>
                <a:buFont typeface="Calibri"/>
                <a:buNone/>
              </a:pPr>
              <a:r>
                <a:rPr lang="en-US" sz="6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THINK</a:t>
              </a:r>
              <a:endParaRPr sz="6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0"/>
                <a:buFont typeface="Calibri"/>
                <a:buNone/>
              </a:pPr>
              <a:r>
                <a:rPr lang="en-US" sz="3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lang="en-US" sz="2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σκέφτομαι</a:t>
              </a:r>
              <a:r>
                <a:rPr lang="en-US" sz="3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gd414c94728_0_931"/>
            <p:cNvSpPr/>
            <p:nvPr/>
          </p:nvSpPr>
          <p:spPr>
            <a:xfrm>
              <a:off x="4340812" y="3668800"/>
              <a:ext cx="2742900" cy="274290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gd414c94728_0_931"/>
            <p:cNvSpPr txBox="1"/>
            <p:nvPr/>
          </p:nvSpPr>
          <p:spPr>
            <a:xfrm>
              <a:off x="4474716" y="3801829"/>
              <a:ext cx="2475300" cy="247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600" tIns="228600" rIns="228600" bIns="228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0"/>
                <a:buFont typeface="Calibri"/>
                <a:buNone/>
              </a:pPr>
              <a:r>
                <a:rPr lang="en-US" sz="6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SAY</a:t>
              </a:r>
              <a:endParaRPr sz="6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0"/>
                <a:buFont typeface="Calibri"/>
                <a:buNone/>
              </a:pPr>
              <a:r>
                <a:rPr lang="en-US" sz="3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(μιλάω)</a:t>
              </a:r>
              <a:endParaRPr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d414c94728_0_1002"/>
          <p:cNvSpPr txBox="1">
            <a:spLocks noGrp="1"/>
          </p:cNvSpPr>
          <p:nvPr>
            <p:ph type="title"/>
          </p:nvPr>
        </p:nvSpPr>
        <p:spPr>
          <a:xfrm>
            <a:off x="257421" y="528450"/>
            <a:ext cx="4466700" cy="52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980000"/>
                </a:solidFill>
              </a:rPr>
              <a:t>Make My Day  SEL/EF coaching</a:t>
            </a: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chemeClr val="lt1"/>
                </a:solidFill>
              </a:rPr>
              <a:t>approach</a:t>
            </a:r>
            <a:endParaRPr/>
          </a:p>
        </p:txBody>
      </p:sp>
      <p:grpSp>
        <p:nvGrpSpPr>
          <p:cNvPr id="389" name="Google Shape;389;gd414c94728_0_1002"/>
          <p:cNvGrpSpPr/>
          <p:nvPr/>
        </p:nvGrpSpPr>
        <p:grpSpPr>
          <a:xfrm>
            <a:off x="5189788" y="303591"/>
            <a:ext cx="5896800" cy="5896800"/>
            <a:chOff x="672652" y="0"/>
            <a:chExt cx="5896800" cy="5896800"/>
          </a:xfrm>
        </p:grpSpPr>
        <p:sp>
          <p:nvSpPr>
            <p:cNvPr id="390" name="Google Shape;390;gd414c94728_0_1002"/>
            <p:cNvSpPr/>
            <p:nvPr/>
          </p:nvSpPr>
          <p:spPr>
            <a:xfrm>
              <a:off x="672652" y="0"/>
              <a:ext cx="5896800" cy="5896800"/>
            </a:xfrm>
            <a:prstGeom prst="quadArrow">
              <a:avLst>
                <a:gd name="adj1" fmla="val 2000"/>
                <a:gd name="adj2" fmla="val 4000"/>
                <a:gd name="adj3" fmla="val 500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gd414c94728_0_1002"/>
            <p:cNvSpPr/>
            <p:nvPr/>
          </p:nvSpPr>
          <p:spPr>
            <a:xfrm>
              <a:off x="1055940" y="383288"/>
              <a:ext cx="2358600" cy="2358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gd414c94728_0_1002"/>
            <p:cNvSpPr txBox="1"/>
            <p:nvPr/>
          </p:nvSpPr>
          <p:spPr>
            <a:xfrm>
              <a:off x="1171082" y="498430"/>
              <a:ext cx="2128500" cy="21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-US" sz="2000" b="1">
                  <a:latin typeface="Calibri"/>
                  <a:ea typeface="Calibri"/>
                  <a:cs typeface="Calibri"/>
                  <a:sym typeface="Calibri"/>
                </a:rPr>
                <a:t>SEE (=Βλέπω)</a:t>
              </a:r>
              <a:endParaRPr sz="2000" b="1"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270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SzPts val="1700"/>
                <a:buFont typeface="Calibri"/>
                <a:buChar char="•"/>
              </a:pPr>
              <a:r>
                <a:rPr lang="en-US" sz="1700" b="1">
                  <a:latin typeface="Calibri"/>
                  <a:ea typeface="Calibri"/>
                  <a:cs typeface="Calibri"/>
                  <a:sym typeface="Calibri"/>
                </a:rPr>
                <a:t>Τι παρατήρησα; </a:t>
              </a:r>
              <a:endParaRPr sz="1700" b="1"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270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SzPts val="1700"/>
                <a:buFont typeface="Calibri"/>
                <a:buChar char="•"/>
              </a:pPr>
              <a:r>
                <a:rPr lang="en-US" sz="1700" b="1">
                  <a:latin typeface="Calibri"/>
                  <a:ea typeface="Calibri"/>
                  <a:cs typeface="Calibri"/>
                  <a:sym typeface="Calibri"/>
                </a:rPr>
                <a:t>Τι συνέβη;</a:t>
              </a:r>
              <a:endParaRPr sz="1600" b="1"/>
            </a:p>
            <a:p>
              <a:pPr marL="114300" marR="0" lvl="1" indent="-1270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SzPts val="1700"/>
                <a:buFont typeface="Calibri"/>
                <a:buChar char="•"/>
              </a:pPr>
              <a:r>
                <a:rPr lang="en-US" sz="1700" b="1">
                  <a:latin typeface="Calibri"/>
                  <a:ea typeface="Calibri"/>
                  <a:cs typeface="Calibri"/>
                  <a:sym typeface="Calibri"/>
                </a:rPr>
                <a:t>Περιέργεια</a:t>
              </a:r>
              <a:endParaRPr sz="1600" b="1"/>
            </a:p>
            <a:p>
              <a:pPr marL="114300" marR="0" lvl="1" indent="-12700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SzPts val="1700"/>
                <a:buFont typeface="Calibri"/>
                <a:buChar char="•"/>
              </a:pPr>
              <a:r>
                <a:rPr lang="en-US" sz="1700" b="1">
                  <a:latin typeface="Calibri"/>
                  <a:ea typeface="Calibri"/>
                  <a:cs typeface="Calibri"/>
                  <a:sym typeface="Calibri"/>
                </a:rPr>
                <a:t>Τι σκέφτεται και νιώθει το παιδί; </a:t>
              </a:r>
              <a:r>
                <a:rPr lang="en-US" sz="1700" b="1" i="0" u="none" strike="noStrike" cap="none">
                  <a:latin typeface="Calibri"/>
                  <a:ea typeface="Calibri"/>
                  <a:cs typeface="Calibri"/>
                  <a:sym typeface="Calibri"/>
                </a:rPr>
                <a:t> (</a:t>
              </a:r>
              <a:r>
                <a:rPr lang="en-US" sz="1700" b="1">
                  <a:latin typeface="Calibri"/>
                  <a:ea typeface="Calibri"/>
                  <a:cs typeface="Calibri"/>
                  <a:sym typeface="Calibri"/>
                </a:rPr>
                <a:t>ενσυναίσθηση</a:t>
              </a:r>
              <a:r>
                <a:rPr lang="en-US" sz="1700" b="1" i="0" u="none" strike="noStrike" cap="none"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sz="1600" b="1"/>
            </a:p>
          </p:txBody>
        </p:sp>
        <p:sp>
          <p:nvSpPr>
            <p:cNvPr id="393" name="Google Shape;393;gd414c94728_0_1002"/>
            <p:cNvSpPr/>
            <p:nvPr/>
          </p:nvSpPr>
          <p:spPr>
            <a:xfrm>
              <a:off x="3827410" y="383288"/>
              <a:ext cx="2358600" cy="23586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gd414c94728_0_1002"/>
            <p:cNvSpPr txBox="1"/>
            <p:nvPr/>
          </p:nvSpPr>
          <p:spPr>
            <a:xfrm>
              <a:off x="3942564" y="498434"/>
              <a:ext cx="2358600" cy="235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-US" sz="1800" b="1">
                  <a:latin typeface="Calibri"/>
                  <a:ea typeface="Calibri"/>
                  <a:cs typeface="Calibri"/>
                  <a:sym typeface="Calibri"/>
                </a:rPr>
                <a:t>THINK (=Σκέφτομαι)</a:t>
              </a:r>
              <a:endParaRPr sz="1800" b="1"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20650" algn="l" rtl="0">
                <a:lnSpc>
                  <a:spcPct val="90000"/>
                </a:lnSpc>
                <a:spcBef>
                  <a:spcPts val="665"/>
                </a:spcBef>
                <a:spcAft>
                  <a:spcPts val="0"/>
                </a:spcAft>
                <a:buSzPts val="1600"/>
                <a:buFont typeface="Calibri"/>
                <a:buChar char="•"/>
              </a:pPr>
              <a:r>
                <a:rPr lang="en-US" sz="1600" b="1">
                  <a:latin typeface="Calibri"/>
                  <a:ea typeface="Calibri"/>
                  <a:cs typeface="Calibri"/>
                  <a:sym typeface="Calibri"/>
                </a:rPr>
                <a:t>Τι λένε η</a:t>
              </a:r>
              <a:r>
                <a:rPr lang="en-US" sz="1600" b="1" i="0" u="none" strike="noStrike" cap="none">
                  <a:latin typeface="Calibri"/>
                  <a:ea typeface="Calibri"/>
                  <a:cs typeface="Calibri"/>
                  <a:sym typeface="Calibri"/>
                </a:rPr>
                <a:t> SEL/EF </a:t>
              </a:r>
              <a:r>
                <a:rPr lang="en-US" sz="1600" b="1">
                  <a:latin typeface="Calibri"/>
                  <a:ea typeface="Calibri"/>
                  <a:cs typeface="Calibri"/>
                  <a:sym typeface="Calibri"/>
                </a:rPr>
                <a:t>για αυτό; Πως αυτό δικαιολογεί την απάντηση μου;</a:t>
              </a:r>
              <a:endParaRPr sz="1600" b="1"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20650" algn="l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SzPts val="1600"/>
                <a:buFont typeface="Calibri"/>
                <a:buChar char="•"/>
              </a:pPr>
              <a:r>
                <a:rPr lang="en-US" sz="1600" b="1">
                  <a:latin typeface="Calibri"/>
                  <a:ea typeface="Calibri"/>
                  <a:cs typeface="Calibri"/>
                  <a:sym typeface="Calibri"/>
                </a:rPr>
                <a:t>Κατανόηση της συμπεριφοράς για την τεκμηρίωση της απάντησης</a:t>
              </a:r>
              <a:endParaRPr sz="16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gd414c94728_0_1002"/>
            <p:cNvSpPr/>
            <p:nvPr/>
          </p:nvSpPr>
          <p:spPr>
            <a:xfrm>
              <a:off x="1055940" y="3154757"/>
              <a:ext cx="2358600" cy="23586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gd414c94728_0_1002"/>
            <p:cNvSpPr txBox="1"/>
            <p:nvPr/>
          </p:nvSpPr>
          <p:spPr>
            <a:xfrm>
              <a:off x="1171082" y="3269899"/>
              <a:ext cx="2128500" cy="21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-US" sz="1800" b="1">
                  <a:latin typeface="Calibri"/>
                  <a:ea typeface="Calibri"/>
                  <a:cs typeface="Calibri"/>
                  <a:sym typeface="Calibri"/>
                </a:rPr>
                <a:t>SAY (=Μιλάω)</a:t>
              </a:r>
              <a:endParaRPr sz="1800" b="1"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27000" algn="l" rtl="0">
                <a:lnSpc>
                  <a:spcPct val="90000"/>
                </a:lnSpc>
                <a:spcBef>
                  <a:spcPts val="665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Char char="•"/>
              </a:pPr>
              <a:r>
                <a:rPr lang="en-US" sz="1700" b="1">
                  <a:latin typeface="Calibri"/>
                  <a:ea typeface="Calibri"/>
                  <a:cs typeface="Calibri"/>
                  <a:sym typeface="Calibri"/>
                </a:rPr>
                <a:t>Τι μπορώ να πω; Ρεπερτόριο πραγμάτων για να φτιάξεις τη μέρα κάποιου (Make someone’s Day)</a:t>
              </a:r>
              <a:r>
                <a:rPr lang="en-US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gd414c94728_0_1002"/>
            <p:cNvSpPr/>
            <p:nvPr/>
          </p:nvSpPr>
          <p:spPr>
            <a:xfrm>
              <a:off x="3827410" y="3154757"/>
              <a:ext cx="2358600" cy="235860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gd414c94728_0_1002"/>
            <p:cNvSpPr txBox="1"/>
            <p:nvPr/>
          </p:nvSpPr>
          <p:spPr>
            <a:xfrm>
              <a:off x="3942552" y="3269899"/>
              <a:ext cx="2128500" cy="21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-US" sz="2100" b="1">
                  <a:latin typeface="Calibri"/>
                  <a:ea typeface="Calibri"/>
                  <a:cs typeface="Calibri"/>
                  <a:sym typeface="Calibri"/>
                </a:rPr>
                <a:t>DO (=Πράττω)</a:t>
              </a:r>
              <a:endParaRPr sz="2100" b="1"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33350" algn="l" rtl="0">
                <a:lnSpc>
                  <a:spcPct val="90000"/>
                </a:lnSpc>
                <a:spcBef>
                  <a:spcPts val="665"/>
                </a:spcBef>
                <a:spcAft>
                  <a:spcPts val="0"/>
                </a:spcAft>
                <a:buSzPts val="1800"/>
                <a:buFont typeface="Calibri"/>
                <a:buChar char="•"/>
              </a:pPr>
              <a:r>
                <a:rPr lang="en-US" sz="1800" b="1">
                  <a:latin typeface="Calibri"/>
                  <a:ea typeface="Calibri"/>
                  <a:cs typeface="Calibri"/>
                  <a:sym typeface="Calibri"/>
                </a:rPr>
                <a:t>Τι μπορώ να κάνω;</a:t>
              </a:r>
              <a:r>
                <a:rPr lang="en-US" sz="1800" b="1" i="0" u="none" strike="noStrike" cap="none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b="1">
                  <a:latin typeface="Calibri"/>
                  <a:ea typeface="Calibri"/>
                  <a:cs typeface="Calibri"/>
                  <a:sym typeface="Calibri"/>
                </a:rPr>
                <a:t>Ρεπερτόριο πραγμάτων για να φτιάξεις τη μέρα κάποιου (Make someone’s Day)</a:t>
              </a:r>
              <a:endParaRPr sz="1700" b="1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d414c94728_0_925"/>
          <p:cNvSpPr txBox="1">
            <a:spLocks noGrp="1"/>
          </p:cNvSpPr>
          <p:nvPr>
            <p:ph type="title"/>
          </p:nvPr>
        </p:nvSpPr>
        <p:spPr>
          <a:xfrm>
            <a:off x="831850" y="464234"/>
            <a:ext cx="10515600" cy="8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>
                <a:solidFill>
                  <a:srgbClr val="980000"/>
                </a:solidFill>
              </a:rPr>
              <a:t>Συνεδρία 4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404" name="Google Shape;404;gd414c94728_0_925"/>
          <p:cNvSpPr txBox="1">
            <a:spLocks noGrp="1"/>
          </p:cNvSpPr>
          <p:nvPr>
            <p:ph type="body" idx="1"/>
          </p:nvPr>
        </p:nvSpPr>
        <p:spPr>
          <a:xfrm>
            <a:off x="831850" y="1434906"/>
            <a:ext cx="10515600" cy="4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0" indent="-91440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ΜΕΡΟΣ 1	Ανατροφοδότηση σχετικά με την εφαρμογή			(30 λεπτά)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ΜΕΡΟΣ 2	Υπεύθυνη λήψη αποφάσεων				              (45 λεπτά)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-914400" algn="just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ΜΕΡΟΣ  3	Φιλικό περιβάλλον				                            (45 λεπτά)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-914400" algn="just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ΜΕΡΟΣ  4	Κοινοτικό πλαίσιο				                                   (45 λεπτά)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-914400" algn="just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ΜΕΡΟΣ 5 	ΕΦΑΡΜΟΓΗ					                                   (10 λεπτά)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-914400" algn="just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ΜΕΡΟΣ  6	ΑΝΤΑΝΑΚΛΑΣΗ					                           (15 λεπτά)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-914400" algn="just" rtl="0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sz="18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ΜΕΡΟΣ  7	ΑΞΙΟΛΟΓΗΣΗ					                            (5 λεπτά)</a:t>
            </a:r>
            <a:endParaRPr sz="1800" b="1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endParaRPr sz="2800"/>
          </a:p>
        </p:txBody>
      </p:sp>
      <p:sp>
        <p:nvSpPr>
          <p:cNvPr id="405" name="Google Shape;405;gd414c94728_0_9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Reflect project 2019 - 2022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d414c94728_0_1073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980000"/>
                </a:solidFill>
              </a:rPr>
              <a:t>Πριν φύγετε...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411" name="Google Shape;411;gd414c94728_0_107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50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700"/>
              <a:t>Παρακαλώ συμπληρώσετε την αξιολόγηση της συνεδρίας στον παρακάτω σύνδεσμο :</a:t>
            </a:r>
            <a:r>
              <a:rPr lang="en-US" sz="3600" b="1">
                <a:solidFill>
                  <a:srgbClr val="0000FF"/>
                </a:solidFill>
              </a:rPr>
              <a:t> </a:t>
            </a:r>
            <a:r>
              <a:rPr lang="en-US" sz="1856">
                <a:solidFill>
                  <a:srgbClr val="222222"/>
                </a:solidFill>
                <a:highlight>
                  <a:schemeClr val="lt1"/>
                </a:highlight>
              </a:rPr>
              <a:t> </a:t>
            </a:r>
            <a:endParaRPr sz="1856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52" b="1">
                <a:solidFill>
                  <a:srgbClr val="343A4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ΠΑΝΕΠΙΣΤΗΜΙΟ ΓΡΑΝΑΔΑ</a:t>
            </a:r>
            <a:endParaRPr sz="2552" b="1">
              <a:solidFill>
                <a:srgbClr val="343A4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52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/>
              </a:rPr>
              <a:t>https://ww2.unipark.de/uc/REFLECT/SESSION-BY-SESSION/Greek/</a:t>
            </a:r>
            <a:endParaRPr sz="2552">
              <a:solidFill>
                <a:schemeClr val="hlink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600"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700"/>
              <a:t>Στοιχεία συντονιστή: </a:t>
            </a:r>
            <a:r>
              <a:rPr lang="en-US" sz="2700">
                <a:solidFill>
                  <a:srgbClr val="0000FF"/>
                </a:solidFill>
              </a:rPr>
              <a:t>Μίλτος Σακελλαρίου</a:t>
            </a:r>
            <a:endParaRPr sz="2700"/>
          </a:p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Καλό Πάσχα! </a:t>
            </a:r>
            <a:r>
              <a:rPr lang="en-US">
                <a:solidFill>
                  <a:srgbClr val="980000"/>
                </a:solidFill>
              </a:rPr>
              <a:t>:)</a:t>
            </a:r>
            <a:endParaRPr/>
          </a:p>
        </p:txBody>
      </p:sp>
      <p:sp>
        <p:nvSpPr>
          <p:cNvPr id="412" name="Google Shape;412;gd414c94728_0_10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Reflect project 2019 - 2022</a:t>
            </a: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414c94728_0_97"/>
          <p:cNvSpPr txBox="1">
            <a:spLocks noGrp="1"/>
          </p:cNvSpPr>
          <p:nvPr>
            <p:ph type="title"/>
          </p:nvPr>
        </p:nvSpPr>
        <p:spPr>
          <a:xfrm>
            <a:off x="419100" y="327025"/>
            <a:ext cx="113538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/>
            </a:r>
            <a:br>
              <a:rPr lang="en-US"/>
            </a:br>
            <a:r>
              <a:rPr lang="en-US" sz="4288" b="1">
                <a:solidFill>
                  <a:srgbClr val="980000"/>
                </a:solidFill>
              </a:rPr>
              <a:t>Φτιάξε τη Μέρα Μου!Μη τυχαίες Πράξεις Καλοσύνης</a:t>
            </a:r>
            <a:r>
              <a:rPr lang="en-US"/>
              <a:t/>
            </a:r>
            <a:br>
              <a:rPr lang="en-US"/>
            </a:br>
            <a:endParaRPr/>
          </a:p>
        </p:txBody>
      </p:sp>
      <p:sp>
        <p:nvSpPr>
          <p:cNvPr id="182" name="Google Shape;182;gd414c94728_0_97"/>
          <p:cNvSpPr txBox="1">
            <a:spLocks noGrp="1"/>
          </p:cNvSpPr>
          <p:nvPr>
            <p:ph type="body" idx="1"/>
          </p:nvPr>
        </p:nvSpPr>
        <p:spPr>
          <a:xfrm>
            <a:off x="838200" y="1350498"/>
            <a:ext cx="10515600" cy="48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>
                <a:solidFill>
                  <a:srgbClr val="0000FF"/>
                </a:solidFill>
              </a:rPr>
              <a:t>Να φροντίζουμε τους εαυτούς μας</a:t>
            </a:r>
            <a:r>
              <a:rPr lang="en-US"/>
              <a:t>:</a:t>
            </a:r>
            <a:endParaRPr/>
          </a:p>
          <a:p>
            <a:pPr marL="685800" lvl="1" indent="-21907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/>
              <a:t>Δημιουργία ενός περιβάλλοντος φροντίδας και προστασίας της κοινωνικής μάθησης</a:t>
            </a:r>
            <a:endParaRPr/>
          </a:p>
          <a:p>
            <a:pPr marL="685800" lvl="1" indent="-21907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/>
              <a:t>Να είμαστε συμπονετικοί, να παρατηρούμε τις δικές μας δυσκολίες και τις δυσκολίες των άλλων</a:t>
            </a:r>
            <a:endParaRPr/>
          </a:p>
          <a:p>
            <a:pPr marL="685800" lvl="1" indent="-21907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/>
              <a:t>Να φερόμαστε στον εαυτό μας και στους άλλους με καλοσύνη.</a:t>
            </a:r>
            <a:endParaRPr/>
          </a:p>
          <a:p>
            <a:pPr marL="685800" lvl="1" indent="-1111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>
                <a:solidFill>
                  <a:srgbClr val="0000FF"/>
                </a:solidFill>
              </a:rPr>
              <a:t>Nα επικοινωνούμε με ενσυναίσθηση</a:t>
            </a:r>
            <a:r>
              <a:rPr lang="en-US"/>
              <a:t>:</a:t>
            </a:r>
            <a:endParaRPr/>
          </a:p>
          <a:p>
            <a:pPr marL="685800" lvl="1" indent="-21907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b="0" i="0"/>
              <a:t>Ακούγοντας να κατανοώ</a:t>
            </a:r>
            <a:endParaRPr/>
          </a:p>
          <a:p>
            <a:pPr marL="685800" lvl="1" indent="-21907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/>
              <a:t>Ακούγοντας  την μη λεκτική επικοινωνία</a:t>
            </a:r>
            <a:endParaRPr sz="2000" b="0" i="0"/>
          </a:p>
          <a:p>
            <a:pPr marL="685800" lvl="1" indent="-21907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b="0" i="0"/>
              <a:t>Σύνδεση με άλλους</a:t>
            </a:r>
            <a:endParaRPr/>
          </a:p>
          <a:p>
            <a:pPr marL="685800" lvl="1" indent="-21907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b="0" i="0"/>
              <a:t>Παρατηρώντας </a:t>
            </a:r>
            <a:r>
              <a:rPr lang="en-US" sz="2400"/>
              <a:t>ότι οι άνθρωποι εργάζονται με διαφορετικούς τρόπους </a:t>
            </a:r>
            <a:endParaRPr sz="2000" b="0" i="0"/>
          </a:p>
          <a:p>
            <a:pPr marL="685800" lvl="1" indent="-1111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b="0" i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 b="0" i="0"/>
              <a:t>«Η ανάπτυξη της </a:t>
            </a:r>
            <a:r>
              <a:rPr lang="en-US" sz="2400"/>
              <a:t>ενσυναίσθησης</a:t>
            </a:r>
            <a:r>
              <a:rPr lang="en-US" sz="2400" b="0" i="0"/>
              <a:t> είναι ζωτικής σημασίας για τη δημιουργία σχέσεων και </a:t>
            </a:r>
            <a:r>
              <a:rPr lang="en-US" sz="2400"/>
              <a:t>την συμπεριφορά με συμπαράσταση</a:t>
            </a:r>
            <a:r>
              <a:rPr lang="en-US" sz="2400" b="0" i="0"/>
              <a:t>.</a:t>
            </a:r>
            <a:endParaRPr sz="2400" b="0" i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 b="0" i="0"/>
              <a:t>Περιλαμβάνει την εμπειρία της άποψης ενός άλλου ατόμου, και όχι μόνο τη δική </a:t>
            </a:r>
            <a:r>
              <a:rPr lang="en-US" sz="2400"/>
              <a:t>μ</a:t>
            </a:r>
            <a:r>
              <a:rPr lang="en-US" sz="2400" b="0" i="0"/>
              <a:t>ου, και επιτρέπει προκοινωνικές ή συμπεριφορές αλληλεγγύης που προέρχονται από μέσα, αντί να εξαναγκάζονται.</a:t>
            </a:r>
            <a:r>
              <a:rPr lang="en-US" sz="2400"/>
              <a:t>« </a:t>
            </a:r>
            <a:r>
              <a:rPr lang="en-US" sz="1600" b="0" i="0"/>
              <a:t>Η Ψυχολογία Σήμερα, Νέα Υόρκη, ΗΠΑ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/>
          </a:p>
        </p:txBody>
      </p:sp>
      <p:sp>
        <p:nvSpPr>
          <p:cNvPr id="183" name="Google Shape;183;gd414c94728_0_97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Αντανάκλαση του έργου 2019-2022</a:t>
            </a: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gd414c94728_0_97" descr="Responsibility Icons - Download Free Vector Icons | Noun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45623" y="1929248"/>
            <a:ext cx="2169949" cy="216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d414c94728_0_1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980000"/>
                </a:solidFill>
              </a:rPr>
              <a:t>Σύνδεση με τη δομή του μαθήματος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190" name="Google Shape;190;gd414c94728_0_1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8225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1η Συνεδρία : Αυτογνωσία (προσοχή, κατεύθυνση στόχου)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2η Συνεδρία: Αυτορρύθμιση και εκτελεστική λειτουργία (απόκριση αναστολής)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3η Συνεδρία: Δεξιότητες κοινωνικής ευαισθητοποίησης και σχέσεων (γνωστική ευελιξία)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4η Συνεδρία: Υπεύθυνη λήψη αποφάσεων (και επίλυση προβλημάτων)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d414c94728_0_1136"/>
          <p:cNvSpPr txBox="1">
            <a:spLocks noGrp="1"/>
          </p:cNvSpPr>
          <p:nvPr>
            <p:ph type="title"/>
          </p:nvPr>
        </p:nvSpPr>
        <p:spPr>
          <a:xfrm>
            <a:off x="838200" y="167175"/>
            <a:ext cx="10515600" cy="10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980000"/>
                </a:solidFill>
              </a:rPr>
              <a:t>Συνεδρία 4: Στόχοι &amp; σκοποί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196" name="Google Shape;196;gd414c94728_0_1136"/>
          <p:cNvSpPr txBox="1">
            <a:spLocks noGrp="1"/>
          </p:cNvSpPr>
          <p:nvPr>
            <p:ph type="body" idx="1"/>
          </p:nvPr>
        </p:nvSpPr>
        <p:spPr>
          <a:xfrm>
            <a:off x="471500" y="1051800"/>
            <a:ext cx="11449200" cy="58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216"/>
              <a:buNone/>
            </a:pPr>
            <a:r>
              <a:rPr lang="en-US" sz="5418" b="1" u="sng">
                <a:solidFill>
                  <a:srgbClr val="980000"/>
                </a:solidFill>
              </a:rPr>
              <a:t>Στόχοι</a:t>
            </a:r>
            <a:endParaRPr sz="5418" b="1" u="sng">
              <a:solidFill>
                <a:srgbClr val="980000"/>
              </a:solidFill>
            </a:endParaRPr>
          </a:p>
          <a:p>
            <a:pPr marL="457200" lvl="0" indent="-347009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</a:pPr>
            <a:r>
              <a:rPr lang="en-US" sz="5737" b="1">
                <a:latin typeface="Arial"/>
                <a:ea typeface="Arial"/>
                <a:cs typeface="Arial"/>
                <a:sym typeface="Arial"/>
              </a:rPr>
              <a:t>Η διερεύνηση των εργαλείων και των τεχνικών για την </a:t>
            </a:r>
            <a:r>
              <a:rPr lang="en-US" sz="5737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ενδυνάμωση της υπεύθυνης λήψης αποφάσεων στην τάξη</a:t>
            </a:r>
            <a:r>
              <a:rPr lang="en-US" sz="5737" b="1">
                <a:latin typeface="Arial"/>
                <a:ea typeface="Arial"/>
                <a:cs typeface="Arial"/>
                <a:sym typeface="Arial"/>
              </a:rPr>
              <a:t> (σχετικά με τη μάθηση)</a:t>
            </a:r>
            <a:endParaRPr sz="5737" b="1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7009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5737" b="1">
                <a:latin typeface="Arial"/>
                <a:ea typeface="Arial"/>
                <a:cs typeface="Arial"/>
                <a:sym typeface="Arial"/>
              </a:rPr>
              <a:t>Κατανόηση ποια είναι τα βασικά </a:t>
            </a:r>
            <a:r>
              <a:rPr lang="en-US" sz="5737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χαρακτηριστικά του φιλικού περιβάλλοντος για τη μάθηση</a:t>
            </a:r>
            <a:r>
              <a:rPr lang="en-US" sz="5737" b="1">
                <a:latin typeface="Arial"/>
                <a:ea typeface="Arial"/>
                <a:cs typeface="Arial"/>
                <a:sym typeface="Arial"/>
              </a:rPr>
              <a:t> και πώς να ενσωματωθούν αυτά στην καθημερινή πρακτική</a:t>
            </a:r>
            <a:endParaRPr sz="5737" b="1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7009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5737" b="1">
                <a:latin typeface="Arial"/>
                <a:ea typeface="Arial"/>
                <a:cs typeface="Arial"/>
                <a:sym typeface="Arial"/>
              </a:rPr>
              <a:t>Να στηριχθεί σε υφιστάμενες ευκαιρίες συμμετοχής της κοινότητας για την </a:t>
            </a:r>
            <a:r>
              <a:rPr lang="en-US" sz="5737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υποστήριξη μιας ολιστικής προσέγγισης της κοινωνικής συναισθηματικής μάθησης και των εκτελεστικών λειτουργιών</a:t>
            </a:r>
            <a:endParaRPr sz="5737" b="1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6015"/>
              <a:buNone/>
            </a:pPr>
            <a:r>
              <a:rPr lang="en-US" sz="4997" b="1" u="sng">
                <a:solidFill>
                  <a:srgbClr val="980000"/>
                </a:solidFill>
              </a:rPr>
              <a:t>Σκοποί</a:t>
            </a:r>
            <a:endParaRPr sz="5997" b="1" u="sng">
              <a:solidFill>
                <a:srgbClr val="980000"/>
              </a:solidFill>
            </a:endParaRPr>
          </a:p>
          <a:p>
            <a:pPr marL="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7222"/>
              <a:buNone/>
            </a:pPr>
            <a:r>
              <a:rPr lang="en-US" sz="4835" b="1">
                <a:latin typeface="Arial"/>
                <a:ea typeface="Arial"/>
                <a:cs typeface="Arial"/>
                <a:sym typeface="Arial"/>
              </a:rPr>
              <a:t>Η διερεύνηση  της υπεύθυνης λήψης αποφάσεων ως συστατικό της κοινωνικής συναισθηματικής μάθησης και πώς αυτή υποστηρίζεται από εκτελεστικές δεξιότητες λειτουργίας.</a:t>
            </a:r>
            <a:endParaRPr sz="5835" b="1"/>
          </a:p>
          <a:p>
            <a:pPr marL="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7222"/>
              <a:buNone/>
            </a:pPr>
            <a:r>
              <a:rPr lang="en-US" sz="4835" b="1">
                <a:latin typeface="Arial"/>
                <a:ea typeface="Arial"/>
                <a:cs typeface="Arial"/>
                <a:sym typeface="Arial"/>
              </a:rPr>
              <a:t>Να αυξηθεί η κατανόηση του ποια είναι τα </a:t>
            </a:r>
            <a:r>
              <a:rPr lang="en-US" sz="4835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βασικά στοιχεία του φιλικού περιβάλλοντος (ασφαλείς χώροι για μάθηση) </a:t>
            </a:r>
            <a:r>
              <a:rPr lang="en-US" sz="4835" b="1">
                <a:latin typeface="Arial"/>
                <a:ea typeface="Arial"/>
                <a:cs typeface="Arial"/>
                <a:sym typeface="Arial"/>
              </a:rPr>
              <a:t>και πώς η δημιουργία τους μπορεί να επηρεάσει θετικά την ανάπτυξη των SEL και EF</a:t>
            </a:r>
            <a:endParaRPr sz="5835" b="1"/>
          </a:p>
          <a:p>
            <a:pPr marL="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7222"/>
              <a:buNone/>
            </a:pPr>
            <a:r>
              <a:rPr lang="en-US" sz="4835" b="1">
                <a:latin typeface="Arial"/>
                <a:ea typeface="Arial"/>
                <a:cs typeface="Arial"/>
                <a:sym typeface="Arial"/>
              </a:rPr>
              <a:t>Ανάπτυξη κατανόησης του ρόλου της </a:t>
            </a:r>
            <a:r>
              <a:rPr lang="en-US" sz="4835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μάθησης μεταξύ των γενεών</a:t>
            </a:r>
            <a:r>
              <a:rPr lang="en-US" sz="4835" b="1">
                <a:latin typeface="Arial"/>
                <a:ea typeface="Arial"/>
                <a:cs typeface="Arial"/>
                <a:sym typeface="Arial"/>
              </a:rPr>
              <a:t> και της συμμετοχής της κοινότητας στην υποστήριξη των SEL και EF</a:t>
            </a:r>
            <a:endParaRPr sz="4835" b="1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000" b="1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774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d414c94728_0_2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980000"/>
                </a:solidFill>
              </a:rPr>
              <a:t>Συμβόλαιο Ομάδας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202" name="Google Shape;202;gd414c94728_0_2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Για να κρατήσουμε τον εαυτό μου και τους άλλους ασφαλείς θα: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Για να ασχοληθούμε με τη μάθηση θα: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Για να σεβαστούμε και να εκτιμήσουμε τη διαφορετικότητα θα: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Για να αξιοποιήσουμε τις ευκαιρίες μάθησης θα: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03" name="Google Shape;203;gd414c94728_0_223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Reflect project 2019 - 2022</a:t>
            </a: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gd414c94728_0_2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9555" y="4346652"/>
            <a:ext cx="1911134" cy="2244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d414c94728_0_30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980000"/>
                </a:solidFill>
              </a:rPr>
              <a:t>Συμβόλαιο ομάδας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210" name="Google Shape;210;gd414c94728_0_309"/>
          <p:cNvSpPr txBox="1">
            <a:spLocks noGrp="1"/>
          </p:cNvSpPr>
          <p:nvPr>
            <p:ph type="body" idx="1"/>
          </p:nvPr>
        </p:nvSpPr>
        <p:spPr>
          <a:xfrm>
            <a:off x="838200" y="1278602"/>
            <a:ext cx="10515600" cy="48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900" u="sng">
                <a:solidFill>
                  <a:schemeClr val="hlink"/>
                </a:solidFill>
                <a:hlinkClick r:id="rId3"/>
              </a:rPr>
              <a:t>https://jamboard.google.com/d/19nvR5trDxYumMSP3jZ3LCPItnBQI5z8qncWv9dydPtw/viewer?f=0</a:t>
            </a:r>
            <a:endParaRPr sz="190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90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900"/>
          </a:p>
        </p:txBody>
      </p:sp>
      <p:sp>
        <p:nvSpPr>
          <p:cNvPr id="211" name="Google Shape;211;gd414c94728_0_30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Reflect project 2019 - 2022</a:t>
            </a: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gd414c94728_0_309"/>
          <p:cNvPicPr preferRelativeResize="0"/>
          <p:nvPr/>
        </p:nvPicPr>
        <p:blipFill rotWithShape="1">
          <a:blip r:embed="rId4">
            <a:alphaModFix/>
          </a:blip>
          <a:srcRect l="10791" t="24654" r="3290" b="9930"/>
          <a:stretch/>
        </p:blipFill>
        <p:spPr>
          <a:xfrm>
            <a:off x="1676400" y="1690700"/>
            <a:ext cx="8319998" cy="4486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d414c94728_0_119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980000"/>
                </a:solidFill>
              </a:rPr>
              <a:t>Ανάπτυξη του Πλαισίου Ανθεκτικότητας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218" name="Google Shape;218;gd414c94728_0_1198"/>
          <p:cNvSpPr txBox="1">
            <a:spLocks noGrp="1"/>
          </p:cNvSpPr>
          <p:nvPr>
            <p:ph type="body" idx="1"/>
          </p:nvPr>
        </p:nvSpPr>
        <p:spPr>
          <a:xfrm>
            <a:off x="933000" y="1779274"/>
            <a:ext cx="10420800" cy="39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Βασικά στοιχεία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π.χ. διατροφή, ύπνος, στέγαση, ασφάλεια</a:t>
            </a:r>
            <a:endParaRPr sz="3800"/>
          </a:p>
          <a:p>
            <a:pPr marL="0" lvl="0" indent="0" algn="l" rtl="0">
              <a:lnSpc>
                <a:spcPct val="8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Που ανήκου</a:t>
            </a:r>
            <a:r>
              <a:rPr lang="en-US" b="1"/>
              <a:t>με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π.χ. δίκτυα, σχέσεις, επιρροές θετικές και αρνητικές</a:t>
            </a:r>
            <a:endParaRPr sz="3800"/>
          </a:p>
          <a:p>
            <a:pPr marL="0" lvl="0" indent="0" algn="l" rtl="0">
              <a:lnSpc>
                <a:spcPct val="8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Μάθηση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π.χ. ανακάλυψη, σχεδιασμός, στόχοι</a:t>
            </a:r>
            <a:endParaRPr sz="3800"/>
          </a:p>
          <a:p>
            <a:pPr marL="0" lvl="0" indent="0" algn="l" rtl="0">
              <a:lnSpc>
                <a:spcPct val="8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Αντιμετωπίζοντας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π.χ. τη σύγκρουση, </a:t>
            </a:r>
            <a:r>
              <a:rPr lang="en-US"/>
              <a:t>η οπτική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με τ</a:t>
            </a:r>
            <a:r>
              <a:rPr lang="en-US"/>
              <a:t>ην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οποί</a:t>
            </a:r>
            <a:r>
              <a:rPr lang="en-US"/>
              <a:t>α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βλέπεις τα πράγματα, τις πεποιθήσεις για τον κόσμο</a:t>
            </a:r>
            <a:endParaRPr sz="3800"/>
          </a:p>
          <a:p>
            <a:pPr marL="0" lvl="0" indent="0" algn="l" rtl="0">
              <a:lnSpc>
                <a:spcPct val="8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/>
              <a:t>Προσωπικός εαυτός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π.χ. ευθύνη για τον εαυτό </a:t>
            </a:r>
            <a:r>
              <a:rPr lang="en-US"/>
              <a:t>μ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ας, επίγνωση του χαρακτήρα </a:t>
            </a:r>
            <a:r>
              <a:rPr lang="en-US"/>
              <a:t>μ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ας, παρατηρώντας τους άλλους, προσαρμογή στην αλλαγή</a:t>
            </a:r>
            <a:endParaRPr sz="3800"/>
          </a:p>
          <a:p>
            <a:pPr marL="228600" lvl="0" indent="-50800" algn="l" rtl="0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19" name="Google Shape;219;gd414c94728_0_119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Αντανάκλαση του έργου 2019-2022</a:t>
            </a: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gd414c94728_0_1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6251" y="175265"/>
            <a:ext cx="1610995" cy="1604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1327</Words>
  <Application>Microsoft Office PowerPoint</Application>
  <PresentationFormat>Ευρεία οθόνη</PresentationFormat>
  <Paragraphs>257</Paragraphs>
  <Slides>33</Slides>
  <Notes>33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33</vt:i4>
      </vt:variant>
    </vt:vector>
  </HeadingPairs>
  <TitlesOfParts>
    <vt:vector size="41" baseType="lpstr">
      <vt:lpstr>Arial</vt:lpstr>
      <vt:lpstr>Noto Sans Symbols</vt:lpstr>
      <vt:lpstr>Calibri</vt:lpstr>
      <vt:lpstr>Cambria</vt:lpstr>
      <vt:lpstr>Open Sans</vt:lpstr>
      <vt:lpstr>Roboto</vt:lpstr>
      <vt:lpstr>Office Theme</vt:lpstr>
      <vt:lpstr>Kantoorthema</vt:lpstr>
      <vt:lpstr>Παρουσίαση του PowerPoint</vt:lpstr>
      <vt:lpstr>Καλωσήρθατε στην 4η Συνεδρία  </vt:lpstr>
      <vt:lpstr>Παρουσίαση του PowerPoint</vt:lpstr>
      <vt:lpstr> Φτιάξε τη Μέρα Μου!Μη τυχαίες Πράξεις Καλοσύνης </vt:lpstr>
      <vt:lpstr>Σύνδεση με τη δομή του μαθήματος</vt:lpstr>
      <vt:lpstr>Συνεδρία 4: Στόχοι &amp; σκοποί</vt:lpstr>
      <vt:lpstr>Συμβόλαιο Ομάδας</vt:lpstr>
      <vt:lpstr>Συμβόλαιο ομάδας</vt:lpstr>
      <vt:lpstr>Ανάπτυξη του Πλαισίου Ανθεκτικότητας</vt:lpstr>
      <vt:lpstr>Συνεδρία 4</vt:lpstr>
      <vt:lpstr>Συνεδρία 4</vt:lpstr>
      <vt:lpstr>Κατηγορίες κοινωνικών και συναισθηματικών δεξιοτήτων (CASEL)</vt:lpstr>
      <vt:lpstr>Παρουσίαση του PowerPoint</vt:lpstr>
      <vt:lpstr>Υπεύθυνη λήψη αποφάσεων</vt:lpstr>
      <vt:lpstr>Παρουσίαση του PowerPoint</vt:lpstr>
      <vt:lpstr>High-order EF (=υψηλής τάξης)</vt:lpstr>
      <vt:lpstr>Ποιες είναι οι  συμπεριφορές της υπεύθυνης λήψης αποφάσεων;</vt:lpstr>
      <vt:lpstr>Παρουσίαση του PowerPoint</vt:lpstr>
      <vt:lpstr>Top(!) Συμβουλές καθημερινής υποστήριξης για υπεύθυνη λήψη αποφάσεων...</vt:lpstr>
      <vt:lpstr>Συνεδρία 4</vt:lpstr>
      <vt:lpstr>Παρουσίαση του PowerPoint</vt:lpstr>
      <vt:lpstr>Δημιουργία ασφαλών χώρων μάθησης</vt:lpstr>
      <vt:lpstr>Πλαίσιο</vt:lpstr>
      <vt:lpstr>Φτιάξε τη Μέρα μου! Συνταγή για φιλικό περιβάλλον Συστατικά για την επιτυχία</vt:lpstr>
      <vt:lpstr>Συνεδρία 4</vt:lpstr>
      <vt:lpstr>Χαρτογράφηση της Κοινότητας</vt:lpstr>
      <vt:lpstr>Συνεδρία 4</vt:lpstr>
      <vt:lpstr>Πακέτο εφαρμογής</vt:lpstr>
      <vt:lpstr>Συνεδρία 4</vt:lpstr>
      <vt:lpstr>Make My Day  coaching</vt:lpstr>
      <vt:lpstr>Make My Day  SEL/EF coaching approach</vt:lpstr>
      <vt:lpstr>Συνεδρία 4</vt:lpstr>
      <vt:lpstr>Πριν φύγετε...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Kevin Feaviour</dc:creator>
  <cp:lastModifiedBy>Χαροκοπάκη Αργυρώ</cp:lastModifiedBy>
  <cp:revision>1</cp:revision>
  <dcterms:created xsi:type="dcterms:W3CDTF">2021-02-08T18:26:35Z</dcterms:created>
  <dcterms:modified xsi:type="dcterms:W3CDTF">2022-07-21T09:56:06Z</dcterms:modified>
</cp:coreProperties>
</file>