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6YCIu6cjS7XgyWDU+Fjbe4bBv4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cf136c9c30_0_2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cf136c9c30_0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cf136c9c30_0_2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cf136c9c30_0_2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cf136c9c30_0_4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gcf136c9c30_0_4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cf136c9c30_0_4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cf136c9c30_0_4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cf136c9c30_0_4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gcf136c9c30_0_4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cf136c9c30_0_5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gcf136c9c30_0_5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cf136c9c3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cf136c9c3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cf136c9c30_0_2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gcf136c9c30_0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cf136c9c30_0_3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gcf136c9c30_0_3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cf136c9c30_0_5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gcf136c9c30_0_5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cf136c9c30_0_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cf136c9c30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cf136c9c30_0_1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cf136c9c30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5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5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94"/>
        <p:cNvGrpSpPr/>
        <p:nvPr/>
      </p:nvGrpSpPr>
      <p:grpSpPr>
        <a:xfrm>
          <a:off x="0" y="0"/>
          <a:ext cx="0" cy="0"/>
          <a:chOff x="0" y="0"/>
          <a:chExt cx="0" cy="0"/>
        </a:xfrm>
      </p:grpSpPr>
      <p:sp>
        <p:nvSpPr>
          <p:cNvPr id="95" name="Google Shape;95;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98"/>
        <p:cNvGrpSpPr/>
        <p:nvPr/>
      </p:nvGrpSpPr>
      <p:grpSpPr>
        <a:xfrm>
          <a:off x="0" y="0"/>
          <a:ext cx="0" cy="0"/>
          <a:chOff x="0" y="0"/>
          <a:chExt cx="0" cy="0"/>
        </a:xfrm>
      </p:grpSpPr>
      <p:sp>
        <p:nvSpPr>
          <p:cNvPr id="99" name="Google Shape;99;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1" name="Google Shape;10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2"/>
        <p:cNvGrpSpPr/>
        <p:nvPr/>
      </p:nvGrpSpPr>
      <p:grpSpPr>
        <a:xfrm>
          <a:off x="0" y="0"/>
          <a:ext cx="0" cy="0"/>
          <a:chOff x="0" y="0"/>
          <a:chExt cx="0" cy="0"/>
        </a:xfrm>
      </p:grpSpPr>
      <p:sp>
        <p:nvSpPr>
          <p:cNvPr id="103" name="Google Shape;103;p4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4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105" name="Google Shape;105;p4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rtl="0">
              <a:buClr>
                <a:schemeClr val="dk1"/>
              </a:buClr>
              <a:buSzPts val="1800"/>
              <a:buFont typeface="Calibri"/>
              <a:buNone/>
              <a:defRPr sz="1800">
                <a:solidFill>
                  <a:schemeClr val="dk1"/>
                </a:solidFill>
                <a:latin typeface="Calibri"/>
                <a:ea typeface="Calibri"/>
                <a:cs typeface="Calibri"/>
                <a:sym typeface="Calibri"/>
              </a:defRPr>
            </a:lvl1pPr>
            <a:lvl2pPr marL="0" marR="0" lvl="1" indent="0" algn="l" rtl="0">
              <a:buClr>
                <a:schemeClr val="dk1"/>
              </a:buClr>
              <a:buSzPts val="1800"/>
              <a:buFont typeface="Calibri"/>
              <a:buNone/>
              <a:defRPr sz="1800">
                <a:solidFill>
                  <a:schemeClr val="dk1"/>
                </a:solidFill>
                <a:latin typeface="Calibri"/>
                <a:ea typeface="Calibri"/>
                <a:cs typeface="Calibri"/>
                <a:sym typeface="Calibri"/>
              </a:defRPr>
            </a:lvl2pPr>
            <a:lvl3pPr marL="0" marR="0" lvl="2" indent="0" algn="l" rtl="0">
              <a:buClr>
                <a:schemeClr val="dk1"/>
              </a:buClr>
              <a:buSzPts val="1800"/>
              <a:buFont typeface="Calibri"/>
              <a:buNone/>
              <a:defRPr sz="1800">
                <a:solidFill>
                  <a:schemeClr val="dk1"/>
                </a:solidFill>
                <a:latin typeface="Calibri"/>
                <a:ea typeface="Calibri"/>
                <a:cs typeface="Calibri"/>
                <a:sym typeface="Calibri"/>
              </a:defRPr>
            </a:lvl3pPr>
            <a:lvl4pPr marL="0" marR="0" lvl="3" indent="0" algn="l" rtl="0">
              <a:buClr>
                <a:schemeClr val="dk1"/>
              </a:buClr>
              <a:buSzPts val="1800"/>
              <a:buFont typeface="Calibri"/>
              <a:buNone/>
              <a:defRPr sz="1800">
                <a:solidFill>
                  <a:schemeClr val="dk1"/>
                </a:solidFill>
                <a:latin typeface="Calibri"/>
                <a:ea typeface="Calibri"/>
                <a:cs typeface="Calibri"/>
                <a:sym typeface="Calibri"/>
              </a:defRPr>
            </a:lvl4pPr>
            <a:lvl5pPr marL="0" marR="0" lvl="4" indent="0" algn="l" rtl="0">
              <a:buClr>
                <a:schemeClr val="dk1"/>
              </a:buClr>
              <a:buSzPts val="1800"/>
              <a:buFont typeface="Calibri"/>
              <a:buNone/>
              <a:defRPr sz="1800">
                <a:solidFill>
                  <a:schemeClr val="dk1"/>
                </a:solidFill>
                <a:latin typeface="Calibri"/>
                <a:ea typeface="Calibri"/>
                <a:cs typeface="Calibri"/>
                <a:sym typeface="Calibri"/>
              </a:defRPr>
            </a:lvl5pPr>
            <a:lvl6pPr marL="0" marR="0" lvl="5" indent="0" algn="l" rtl="0">
              <a:buClr>
                <a:schemeClr val="dk1"/>
              </a:buClr>
              <a:buSzPts val="1800"/>
              <a:buFont typeface="Calibri"/>
              <a:buNone/>
              <a:defRPr sz="1800">
                <a:solidFill>
                  <a:schemeClr val="dk1"/>
                </a:solidFill>
                <a:latin typeface="Calibri"/>
                <a:ea typeface="Calibri"/>
                <a:cs typeface="Calibri"/>
                <a:sym typeface="Calibri"/>
              </a:defRPr>
            </a:lvl6pPr>
            <a:lvl7pPr marL="0" marR="0" lvl="6" indent="0" algn="l" rtl="0">
              <a:buClr>
                <a:schemeClr val="dk1"/>
              </a:buClr>
              <a:buSzPts val="1800"/>
              <a:buFont typeface="Calibri"/>
              <a:buNone/>
              <a:defRPr sz="1800">
                <a:solidFill>
                  <a:schemeClr val="dk1"/>
                </a:solidFill>
                <a:latin typeface="Calibri"/>
                <a:ea typeface="Calibri"/>
                <a:cs typeface="Calibri"/>
                <a:sym typeface="Calibri"/>
              </a:defRPr>
            </a:lvl7pPr>
            <a:lvl8pPr marL="0" marR="0" lvl="7" indent="0" algn="l" rtl="0">
              <a:buClr>
                <a:schemeClr val="dk1"/>
              </a:buClr>
              <a:buSzPts val="1800"/>
              <a:buFont typeface="Calibri"/>
              <a:buNone/>
              <a:defRPr sz="1800">
                <a:solidFill>
                  <a:schemeClr val="dk1"/>
                </a:solidFill>
                <a:latin typeface="Calibri"/>
                <a:ea typeface="Calibri"/>
                <a:cs typeface="Calibri"/>
                <a:sym typeface="Calibri"/>
              </a:defRPr>
            </a:lvl8pPr>
            <a:lvl9pPr marL="0" marR="0" lvl="8" indent="0" algn="l" rtl="0">
              <a:buClr>
                <a:schemeClr val="dk1"/>
              </a:buClr>
              <a:buSzPts val="1800"/>
              <a:buFont typeface="Calibri"/>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0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07"/>
        <p:cNvGrpSpPr/>
        <p:nvPr/>
      </p:nvGrpSpPr>
      <p:grpSpPr>
        <a:xfrm>
          <a:off x="0" y="0"/>
          <a:ext cx="0" cy="0"/>
          <a:chOff x="0" y="0"/>
          <a:chExt cx="0" cy="0"/>
        </a:xfrm>
      </p:grpSpPr>
      <p:sp>
        <p:nvSpPr>
          <p:cNvPr id="108" name="Google Shape;108;p5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5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0" name="Google Shape;110;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111"/>
        <p:cNvGrpSpPr/>
        <p:nvPr/>
      </p:nvGrpSpPr>
      <p:grpSpPr>
        <a:xfrm>
          <a:off x="0" y="0"/>
          <a:ext cx="0" cy="0"/>
          <a:chOff x="0" y="0"/>
          <a:chExt cx="0" cy="0"/>
        </a:xfrm>
      </p:grpSpPr>
      <p:sp>
        <p:nvSpPr>
          <p:cNvPr id="112" name="Google Shape;112;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116"/>
        <p:cNvGrpSpPr/>
        <p:nvPr/>
      </p:nvGrpSpPr>
      <p:grpSpPr>
        <a:xfrm>
          <a:off x="0" y="0"/>
          <a:ext cx="0" cy="0"/>
          <a:chOff x="0" y="0"/>
          <a:chExt cx="0" cy="0"/>
        </a:xfrm>
      </p:grpSpPr>
      <p:sp>
        <p:nvSpPr>
          <p:cNvPr id="117" name="Google Shape;117;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9" name="Google Shape;119;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123"/>
        <p:cNvGrpSpPr/>
        <p:nvPr/>
      </p:nvGrpSpPr>
      <p:grpSpPr>
        <a:xfrm>
          <a:off x="0" y="0"/>
          <a:ext cx="0" cy="0"/>
          <a:chOff x="0" y="0"/>
          <a:chExt cx="0" cy="0"/>
        </a:xfrm>
      </p:grpSpPr>
      <p:sp>
        <p:nvSpPr>
          <p:cNvPr id="124" name="Google Shape;124;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126"/>
        <p:cNvGrpSpPr/>
        <p:nvPr/>
      </p:nvGrpSpPr>
      <p:grpSpPr>
        <a:xfrm>
          <a:off x="0" y="0"/>
          <a:ext cx="0" cy="0"/>
          <a:chOff x="0" y="0"/>
          <a:chExt cx="0" cy="0"/>
        </a:xfrm>
      </p:grpSpPr>
      <p:sp>
        <p:nvSpPr>
          <p:cNvPr id="127" name="Google Shape;127;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5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9" name="Google Shape;129;p5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130"/>
        <p:cNvGrpSpPr/>
        <p:nvPr/>
      </p:nvGrpSpPr>
      <p:grpSpPr>
        <a:xfrm>
          <a:off x="0" y="0"/>
          <a:ext cx="0" cy="0"/>
          <a:chOff x="0" y="0"/>
          <a:chExt cx="0" cy="0"/>
        </a:xfrm>
      </p:grpSpPr>
      <p:sp>
        <p:nvSpPr>
          <p:cNvPr id="131" name="Google Shape;131;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5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3" name="Google Shape;133;p5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134"/>
        <p:cNvGrpSpPr/>
        <p:nvPr/>
      </p:nvGrpSpPr>
      <p:grpSpPr>
        <a:xfrm>
          <a:off x="0" y="0"/>
          <a:ext cx="0" cy="0"/>
          <a:chOff x="0" y="0"/>
          <a:chExt cx="0" cy="0"/>
        </a:xfrm>
      </p:grpSpPr>
      <p:sp>
        <p:nvSpPr>
          <p:cNvPr id="135" name="Google Shape;135;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5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137"/>
        <p:cNvGrpSpPr/>
        <p:nvPr/>
      </p:nvGrpSpPr>
      <p:grpSpPr>
        <a:xfrm>
          <a:off x="0" y="0"/>
          <a:ext cx="0" cy="0"/>
          <a:chOff x="0" y="0"/>
          <a:chExt cx="0" cy="0"/>
        </a:xfrm>
      </p:grpSpPr>
      <p:sp>
        <p:nvSpPr>
          <p:cNvPr id="138" name="Google Shape;138;p5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5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0"/>
        <p:cNvGrpSpPr/>
        <p:nvPr/>
      </p:nvGrpSpPr>
      <p:grpSpPr>
        <a:xfrm>
          <a:off x="0" y="0"/>
          <a:ext cx="0" cy="0"/>
          <a:chOff x="0" y="0"/>
          <a:chExt cx="0" cy="0"/>
        </a:xfrm>
      </p:grpSpPr>
      <p:sp>
        <p:nvSpPr>
          <p:cNvPr id="141" name="Google Shape;141;p6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2" name="Google Shape;142;p60"/>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90000"/>
              </a:lnSpc>
              <a:spcBef>
                <a:spcPts val="0"/>
              </a:spcBef>
              <a:spcAft>
                <a:spcPts val="0"/>
              </a:spcAft>
              <a:buClr>
                <a:schemeClr val="dk1"/>
              </a:buClr>
              <a:buSzPts val="1400"/>
              <a:buChar char="●"/>
              <a:defRPr sz="1867"/>
            </a:lvl1pPr>
            <a:lvl2pPr marL="914400" lvl="1" indent="-304800" algn="l">
              <a:lnSpc>
                <a:spcPct val="90000"/>
              </a:lnSpc>
              <a:spcBef>
                <a:spcPts val="2133"/>
              </a:spcBef>
              <a:spcAft>
                <a:spcPts val="0"/>
              </a:spcAft>
              <a:buClr>
                <a:schemeClr val="dk1"/>
              </a:buClr>
              <a:buSzPts val="1200"/>
              <a:buChar char="○"/>
              <a:defRPr sz="1600"/>
            </a:lvl2pPr>
            <a:lvl3pPr marL="1371600" lvl="2" indent="-304800" algn="l">
              <a:lnSpc>
                <a:spcPct val="90000"/>
              </a:lnSpc>
              <a:spcBef>
                <a:spcPts val="2133"/>
              </a:spcBef>
              <a:spcAft>
                <a:spcPts val="0"/>
              </a:spcAft>
              <a:buClr>
                <a:schemeClr val="dk1"/>
              </a:buClr>
              <a:buSzPts val="1200"/>
              <a:buChar char="■"/>
              <a:defRPr sz="1600"/>
            </a:lvl3pPr>
            <a:lvl4pPr marL="1828800" lvl="3" indent="-304800" algn="l">
              <a:lnSpc>
                <a:spcPct val="90000"/>
              </a:lnSpc>
              <a:spcBef>
                <a:spcPts val="2133"/>
              </a:spcBef>
              <a:spcAft>
                <a:spcPts val="0"/>
              </a:spcAft>
              <a:buClr>
                <a:schemeClr val="dk1"/>
              </a:buClr>
              <a:buSzPts val="1200"/>
              <a:buChar char="●"/>
              <a:defRPr sz="1600"/>
            </a:lvl4pPr>
            <a:lvl5pPr marL="2286000" lvl="4" indent="-304800" algn="l">
              <a:lnSpc>
                <a:spcPct val="90000"/>
              </a:lnSpc>
              <a:spcBef>
                <a:spcPts val="2133"/>
              </a:spcBef>
              <a:spcAft>
                <a:spcPts val="0"/>
              </a:spcAft>
              <a:buClr>
                <a:schemeClr val="dk1"/>
              </a:buClr>
              <a:buSzPts val="1200"/>
              <a:buChar char="○"/>
              <a:defRPr sz="1600"/>
            </a:lvl5pPr>
            <a:lvl6pPr marL="2743200" lvl="5" indent="-304800" algn="l">
              <a:lnSpc>
                <a:spcPct val="90000"/>
              </a:lnSpc>
              <a:spcBef>
                <a:spcPts val="2133"/>
              </a:spcBef>
              <a:spcAft>
                <a:spcPts val="0"/>
              </a:spcAft>
              <a:buClr>
                <a:schemeClr val="dk1"/>
              </a:buClr>
              <a:buSzPts val="1200"/>
              <a:buChar char="■"/>
              <a:defRPr sz="1600"/>
            </a:lvl6pPr>
            <a:lvl7pPr marL="3200400" lvl="6" indent="-304800" algn="l">
              <a:lnSpc>
                <a:spcPct val="90000"/>
              </a:lnSpc>
              <a:spcBef>
                <a:spcPts val="2133"/>
              </a:spcBef>
              <a:spcAft>
                <a:spcPts val="0"/>
              </a:spcAft>
              <a:buClr>
                <a:schemeClr val="dk1"/>
              </a:buClr>
              <a:buSzPts val="1200"/>
              <a:buChar char="●"/>
              <a:defRPr sz="1600"/>
            </a:lvl7pPr>
            <a:lvl8pPr marL="3657600" lvl="7" indent="-304800" algn="l">
              <a:lnSpc>
                <a:spcPct val="90000"/>
              </a:lnSpc>
              <a:spcBef>
                <a:spcPts val="2133"/>
              </a:spcBef>
              <a:spcAft>
                <a:spcPts val="0"/>
              </a:spcAft>
              <a:buClr>
                <a:schemeClr val="dk1"/>
              </a:buClr>
              <a:buSzPts val="1200"/>
              <a:buChar char="○"/>
              <a:defRPr sz="1600"/>
            </a:lvl8pPr>
            <a:lvl9pPr marL="4114800" lvl="8" indent="-304800" algn="l">
              <a:lnSpc>
                <a:spcPct val="90000"/>
              </a:lnSpc>
              <a:spcBef>
                <a:spcPts val="2133"/>
              </a:spcBef>
              <a:spcAft>
                <a:spcPts val="2133"/>
              </a:spcAft>
              <a:buClr>
                <a:schemeClr val="dk1"/>
              </a:buClr>
              <a:buSzPts val="1200"/>
              <a:buChar char="■"/>
              <a:defRPr sz="1600"/>
            </a:lvl9pPr>
          </a:lstStyle>
          <a:p>
            <a:endParaRPr/>
          </a:p>
        </p:txBody>
      </p:sp>
      <p:sp>
        <p:nvSpPr>
          <p:cNvPr id="143" name="Google Shape;143;p60"/>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90000"/>
              </a:lnSpc>
              <a:spcBef>
                <a:spcPts val="0"/>
              </a:spcBef>
              <a:spcAft>
                <a:spcPts val="0"/>
              </a:spcAft>
              <a:buClr>
                <a:schemeClr val="dk1"/>
              </a:buClr>
              <a:buSzPts val="1400"/>
              <a:buChar char="●"/>
              <a:defRPr sz="1867"/>
            </a:lvl1pPr>
            <a:lvl2pPr marL="914400" lvl="1" indent="-304800" algn="l">
              <a:lnSpc>
                <a:spcPct val="90000"/>
              </a:lnSpc>
              <a:spcBef>
                <a:spcPts val="2133"/>
              </a:spcBef>
              <a:spcAft>
                <a:spcPts val="0"/>
              </a:spcAft>
              <a:buClr>
                <a:schemeClr val="dk1"/>
              </a:buClr>
              <a:buSzPts val="1200"/>
              <a:buChar char="○"/>
              <a:defRPr sz="1600"/>
            </a:lvl2pPr>
            <a:lvl3pPr marL="1371600" lvl="2" indent="-304800" algn="l">
              <a:lnSpc>
                <a:spcPct val="90000"/>
              </a:lnSpc>
              <a:spcBef>
                <a:spcPts val="2133"/>
              </a:spcBef>
              <a:spcAft>
                <a:spcPts val="0"/>
              </a:spcAft>
              <a:buClr>
                <a:schemeClr val="dk1"/>
              </a:buClr>
              <a:buSzPts val="1200"/>
              <a:buChar char="■"/>
              <a:defRPr sz="1600"/>
            </a:lvl3pPr>
            <a:lvl4pPr marL="1828800" lvl="3" indent="-304800" algn="l">
              <a:lnSpc>
                <a:spcPct val="90000"/>
              </a:lnSpc>
              <a:spcBef>
                <a:spcPts val="2133"/>
              </a:spcBef>
              <a:spcAft>
                <a:spcPts val="0"/>
              </a:spcAft>
              <a:buClr>
                <a:schemeClr val="dk1"/>
              </a:buClr>
              <a:buSzPts val="1200"/>
              <a:buChar char="●"/>
              <a:defRPr sz="1600"/>
            </a:lvl4pPr>
            <a:lvl5pPr marL="2286000" lvl="4" indent="-304800" algn="l">
              <a:lnSpc>
                <a:spcPct val="90000"/>
              </a:lnSpc>
              <a:spcBef>
                <a:spcPts val="2133"/>
              </a:spcBef>
              <a:spcAft>
                <a:spcPts val="0"/>
              </a:spcAft>
              <a:buClr>
                <a:schemeClr val="dk1"/>
              </a:buClr>
              <a:buSzPts val="1200"/>
              <a:buChar char="○"/>
              <a:defRPr sz="1600"/>
            </a:lvl5pPr>
            <a:lvl6pPr marL="2743200" lvl="5" indent="-304800" algn="l">
              <a:lnSpc>
                <a:spcPct val="90000"/>
              </a:lnSpc>
              <a:spcBef>
                <a:spcPts val="2133"/>
              </a:spcBef>
              <a:spcAft>
                <a:spcPts val="0"/>
              </a:spcAft>
              <a:buClr>
                <a:schemeClr val="dk1"/>
              </a:buClr>
              <a:buSzPts val="1200"/>
              <a:buChar char="■"/>
              <a:defRPr sz="1600"/>
            </a:lvl6pPr>
            <a:lvl7pPr marL="3200400" lvl="6" indent="-304800" algn="l">
              <a:lnSpc>
                <a:spcPct val="90000"/>
              </a:lnSpc>
              <a:spcBef>
                <a:spcPts val="2133"/>
              </a:spcBef>
              <a:spcAft>
                <a:spcPts val="0"/>
              </a:spcAft>
              <a:buClr>
                <a:schemeClr val="dk1"/>
              </a:buClr>
              <a:buSzPts val="1200"/>
              <a:buChar char="●"/>
              <a:defRPr sz="1600"/>
            </a:lvl7pPr>
            <a:lvl8pPr marL="3657600" lvl="7" indent="-304800" algn="l">
              <a:lnSpc>
                <a:spcPct val="90000"/>
              </a:lnSpc>
              <a:spcBef>
                <a:spcPts val="2133"/>
              </a:spcBef>
              <a:spcAft>
                <a:spcPts val="0"/>
              </a:spcAft>
              <a:buClr>
                <a:schemeClr val="dk1"/>
              </a:buClr>
              <a:buSzPts val="1200"/>
              <a:buChar char="○"/>
              <a:defRPr sz="1600"/>
            </a:lvl8pPr>
            <a:lvl9pPr marL="4114800" lvl="8" indent="-304800" algn="l">
              <a:lnSpc>
                <a:spcPct val="90000"/>
              </a:lnSpc>
              <a:spcBef>
                <a:spcPts val="2133"/>
              </a:spcBef>
              <a:spcAft>
                <a:spcPts val="2133"/>
              </a:spcAft>
              <a:buClr>
                <a:schemeClr val="dk1"/>
              </a:buClr>
              <a:buSzPts val="1200"/>
              <a:buChar char="■"/>
              <a:defRPr sz="1600"/>
            </a:lvl9pPr>
          </a:lstStyle>
          <a:p>
            <a:endParaRPr/>
          </a:p>
        </p:txBody>
      </p:sp>
      <p:sp>
        <p:nvSpPr>
          <p:cNvPr id="144" name="Google Shape;144;p6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rtl="0">
              <a:buClr>
                <a:schemeClr val="dk1"/>
              </a:buClr>
              <a:buSzPts val="1800"/>
              <a:buFont typeface="Calibri"/>
              <a:buNone/>
              <a:defRPr sz="1800">
                <a:solidFill>
                  <a:schemeClr val="dk1"/>
                </a:solidFill>
                <a:latin typeface="Calibri"/>
                <a:ea typeface="Calibri"/>
                <a:cs typeface="Calibri"/>
                <a:sym typeface="Calibri"/>
              </a:defRPr>
            </a:lvl1pPr>
            <a:lvl2pPr marL="0" marR="0" lvl="1" indent="0" algn="l" rtl="0">
              <a:buClr>
                <a:schemeClr val="dk1"/>
              </a:buClr>
              <a:buSzPts val="1800"/>
              <a:buFont typeface="Calibri"/>
              <a:buNone/>
              <a:defRPr sz="1800">
                <a:solidFill>
                  <a:schemeClr val="dk1"/>
                </a:solidFill>
                <a:latin typeface="Calibri"/>
                <a:ea typeface="Calibri"/>
                <a:cs typeface="Calibri"/>
                <a:sym typeface="Calibri"/>
              </a:defRPr>
            </a:lvl2pPr>
            <a:lvl3pPr marL="0" marR="0" lvl="2" indent="0" algn="l" rtl="0">
              <a:buClr>
                <a:schemeClr val="dk1"/>
              </a:buClr>
              <a:buSzPts val="1800"/>
              <a:buFont typeface="Calibri"/>
              <a:buNone/>
              <a:defRPr sz="1800">
                <a:solidFill>
                  <a:schemeClr val="dk1"/>
                </a:solidFill>
                <a:latin typeface="Calibri"/>
                <a:ea typeface="Calibri"/>
                <a:cs typeface="Calibri"/>
                <a:sym typeface="Calibri"/>
              </a:defRPr>
            </a:lvl3pPr>
            <a:lvl4pPr marL="0" marR="0" lvl="3" indent="0" algn="l" rtl="0">
              <a:buClr>
                <a:schemeClr val="dk1"/>
              </a:buClr>
              <a:buSzPts val="1800"/>
              <a:buFont typeface="Calibri"/>
              <a:buNone/>
              <a:defRPr sz="1800">
                <a:solidFill>
                  <a:schemeClr val="dk1"/>
                </a:solidFill>
                <a:latin typeface="Calibri"/>
                <a:ea typeface="Calibri"/>
                <a:cs typeface="Calibri"/>
                <a:sym typeface="Calibri"/>
              </a:defRPr>
            </a:lvl4pPr>
            <a:lvl5pPr marL="0" marR="0" lvl="4" indent="0" algn="l" rtl="0">
              <a:buClr>
                <a:schemeClr val="dk1"/>
              </a:buClr>
              <a:buSzPts val="1800"/>
              <a:buFont typeface="Calibri"/>
              <a:buNone/>
              <a:defRPr sz="1800">
                <a:solidFill>
                  <a:schemeClr val="dk1"/>
                </a:solidFill>
                <a:latin typeface="Calibri"/>
                <a:ea typeface="Calibri"/>
                <a:cs typeface="Calibri"/>
                <a:sym typeface="Calibri"/>
              </a:defRPr>
            </a:lvl5pPr>
            <a:lvl6pPr marL="0" marR="0" lvl="5" indent="0" algn="l" rtl="0">
              <a:buClr>
                <a:schemeClr val="dk1"/>
              </a:buClr>
              <a:buSzPts val="1800"/>
              <a:buFont typeface="Calibri"/>
              <a:buNone/>
              <a:defRPr sz="1800">
                <a:solidFill>
                  <a:schemeClr val="dk1"/>
                </a:solidFill>
                <a:latin typeface="Calibri"/>
                <a:ea typeface="Calibri"/>
                <a:cs typeface="Calibri"/>
                <a:sym typeface="Calibri"/>
              </a:defRPr>
            </a:lvl6pPr>
            <a:lvl7pPr marL="0" marR="0" lvl="6" indent="0" algn="l" rtl="0">
              <a:buClr>
                <a:schemeClr val="dk1"/>
              </a:buClr>
              <a:buSzPts val="1800"/>
              <a:buFont typeface="Calibri"/>
              <a:buNone/>
              <a:defRPr sz="1800">
                <a:solidFill>
                  <a:schemeClr val="dk1"/>
                </a:solidFill>
                <a:latin typeface="Calibri"/>
                <a:ea typeface="Calibri"/>
                <a:cs typeface="Calibri"/>
                <a:sym typeface="Calibri"/>
              </a:defRPr>
            </a:lvl7pPr>
            <a:lvl8pPr marL="0" marR="0" lvl="7" indent="0" algn="l" rtl="0">
              <a:buClr>
                <a:schemeClr val="dk1"/>
              </a:buClr>
              <a:buSzPts val="1800"/>
              <a:buFont typeface="Calibri"/>
              <a:buNone/>
              <a:defRPr sz="1800">
                <a:solidFill>
                  <a:schemeClr val="dk1"/>
                </a:solidFill>
                <a:latin typeface="Calibri"/>
                <a:ea typeface="Calibri"/>
                <a:cs typeface="Calibri"/>
                <a:sym typeface="Calibri"/>
              </a:defRPr>
            </a:lvl8pPr>
            <a:lvl9pPr marL="0" marR="0" lvl="8" indent="0" algn="l" rtl="0">
              <a:buClr>
                <a:schemeClr val="dk1"/>
              </a:buClr>
              <a:buSzPts val="1800"/>
              <a:buFont typeface="Calibri"/>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31"/>
        <p:cNvGrpSpPr/>
        <p:nvPr/>
      </p:nvGrpSpPr>
      <p:grpSpPr>
        <a:xfrm>
          <a:off x="0" y="0"/>
          <a:ext cx="0" cy="0"/>
          <a:chOff x="0" y="0"/>
          <a:chExt cx="0" cy="0"/>
        </a:xfrm>
      </p:grpSpPr>
      <p:sp>
        <p:nvSpPr>
          <p:cNvPr id="32" name="Google Shape;3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4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4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4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90" name="Google Shape;90;p37"/>
          <p:cNvPicPr preferRelativeResize="0"/>
          <p:nvPr/>
        </p:nvPicPr>
        <p:blipFill rotWithShape="1">
          <a:blip r:embed="rId15">
            <a:alphaModFix/>
          </a:blip>
          <a:srcRect l="-55" t="7899" r="23058" b="6781"/>
          <a:stretch/>
        </p:blipFill>
        <p:spPr>
          <a:xfrm>
            <a:off x="9155963" y="6268912"/>
            <a:ext cx="2376000" cy="540000"/>
          </a:xfrm>
          <a:prstGeom prst="rect">
            <a:avLst/>
          </a:prstGeom>
          <a:noFill/>
          <a:ln>
            <a:noFill/>
          </a:ln>
        </p:spPr>
      </p:pic>
      <p:pic>
        <p:nvPicPr>
          <p:cNvPr id="91" name="Google Shape;91;p37"/>
          <p:cNvPicPr preferRelativeResize="0"/>
          <p:nvPr/>
        </p:nvPicPr>
        <p:blipFill rotWithShape="1">
          <a:blip r:embed="rId16">
            <a:alphaModFix/>
          </a:blip>
          <a:srcRect/>
          <a:stretch/>
        </p:blipFill>
        <p:spPr>
          <a:xfrm>
            <a:off x="655320" y="6080801"/>
            <a:ext cx="835855" cy="777199"/>
          </a:xfrm>
          <a:prstGeom prst="rect">
            <a:avLst/>
          </a:prstGeom>
          <a:noFill/>
          <a:ln>
            <a:noFill/>
          </a:ln>
        </p:spPr>
      </p:pic>
      <p:sp>
        <p:nvSpPr>
          <p:cNvPr id="92" name="Google Shape;9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Lewin's_equation#cite_note-:0-2" TargetMode="External"/><Relationship Id="rId3" Type="http://schemas.openxmlformats.org/officeDocument/2006/relationships/hyperlink" Target="https://en.wikipedia.org/wiki/Function_(mathematics)" TargetMode="External"/><Relationship Id="rId7" Type="http://schemas.openxmlformats.org/officeDocument/2006/relationships/hyperlink" Target="https://en.wikipedia.org/wiki/Social_environment" TargetMode="External"/><Relationship Id="rId12"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hyperlink" Target="https://en.wikipedia.org/wiki/Personal_identity" TargetMode="External"/><Relationship Id="rId11" Type="http://schemas.openxmlformats.org/officeDocument/2006/relationships/hyperlink" Target="https://en.wikipedia.org/wiki/Lewin's_equation#cite_note-:1-5" TargetMode="External"/><Relationship Id="rId5" Type="http://schemas.openxmlformats.org/officeDocument/2006/relationships/hyperlink" Target="https://en.wikipedia.org/wiki/Social_behavior" TargetMode="External"/><Relationship Id="rId10" Type="http://schemas.openxmlformats.org/officeDocument/2006/relationships/hyperlink" Target="https://en.wikipedia.org/wiki/Field_theory_(psychology)" TargetMode="External"/><Relationship Id="rId4" Type="http://schemas.openxmlformats.org/officeDocument/2006/relationships/hyperlink" Target="https://en.wikipedia.org/wiki/Environmental_psychology" TargetMode="External"/><Relationship Id="rId9" Type="http://schemas.openxmlformats.org/officeDocument/2006/relationships/hyperlink" Target="https://en.wikipedia.org/wiki/Lewin's_equation#cite_note-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jamboard.google.com/d/19nvR5trDxYumMSP3jZ3LCPItnBQI5z8qncWv9dydPtw/viewer?f=0"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
          <p:cNvSpPr txBox="1">
            <a:spLocks noGrp="1"/>
          </p:cNvSpPr>
          <p:nvPr>
            <p:ph type="subTitle" idx="1"/>
          </p:nvPr>
        </p:nvSpPr>
        <p:spPr>
          <a:xfrm>
            <a:off x="6039183" y="2797974"/>
            <a:ext cx="5711400" cy="1832400"/>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spcBef>
                <a:spcPts val="0"/>
              </a:spcBef>
              <a:spcAft>
                <a:spcPts val="0"/>
              </a:spcAft>
              <a:buClr>
                <a:schemeClr val="dk1"/>
              </a:buClr>
              <a:buSzPct val="100000"/>
              <a:buFont typeface="Arial"/>
              <a:buNone/>
            </a:pPr>
            <a:r>
              <a:rPr lang="en-US" b="1"/>
              <a:t>Αύξηση </a:t>
            </a:r>
            <a:r>
              <a:rPr lang="en-US"/>
              <a:t>της ευαισθητοποίησης και τόνωση των </a:t>
            </a:r>
            <a:r>
              <a:rPr lang="en-US" b="1"/>
              <a:t>Εκτελεστικών Λειτουργιών </a:t>
            </a:r>
            <a:r>
              <a:rPr lang="en-US"/>
              <a:t>και της </a:t>
            </a:r>
            <a:r>
              <a:rPr lang="en-US" b="1"/>
              <a:t>Κοινωνικής &amp; Συναισθηματικής Μάθησης</a:t>
            </a:r>
            <a:r>
              <a:rPr lang="en-US"/>
              <a:t>, ενσωματώνοντας στρατηγικές </a:t>
            </a:r>
            <a:r>
              <a:rPr lang="en-US" b="1"/>
              <a:t>βασισμένες </a:t>
            </a:r>
            <a:r>
              <a:rPr lang="en-US"/>
              <a:t>σε τεκμήρια </a:t>
            </a:r>
            <a:r>
              <a:rPr lang="en-US" b="1"/>
              <a:t>στην </a:t>
            </a:r>
            <a:r>
              <a:rPr lang="en-US"/>
              <a:t>τάξη για να ενδυναμώσουν τους μαθητές, τους </a:t>
            </a:r>
            <a:r>
              <a:rPr lang="en-US" b="1"/>
              <a:t>δασκάλους </a:t>
            </a:r>
            <a:r>
              <a:rPr lang="en-US"/>
              <a:t>και τους γονείς </a:t>
            </a:r>
            <a:endParaRPr b="1"/>
          </a:p>
          <a:p>
            <a:pPr marL="0" lvl="0" indent="0" algn="l" rtl="0">
              <a:lnSpc>
                <a:spcPct val="90000"/>
              </a:lnSpc>
              <a:spcBef>
                <a:spcPts val="0"/>
              </a:spcBef>
              <a:spcAft>
                <a:spcPts val="0"/>
              </a:spcAft>
              <a:buClr>
                <a:srgbClr val="000000"/>
              </a:buClr>
              <a:buSzPct val="100000"/>
              <a:buNone/>
            </a:pPr>
            <a:endParaRPr b="1">
              <a:solidFill>
                <a:srgbClr val="000000"/>
              </a:solidFill>
            </a:endParaRPr>
          </a:p>
        </p:txBody>
      </p:sp>
      <p:pic>
        <p:nvPicPr>
          <p:cNvPr id="151" name="Google Shape;151;p1"/>
          <p:cNvPicPr preferRelativeResize="0"/>
          <p:nvPr/>
        </p:nvPicPr>
        <p:blipFill rotWithShape="1">
          <a:blip r:embed="rId3">
            <a:alphaModFix/>
          </a:blip>
          <a:srcRect/>
          <a:stretch/>
        </p:blipFill>
        <p:spPr>
          <a:xfrm>
            <a:off x="340470" y="1962364"/>
            <a:ext cx="4141760" cy="3847671"/>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0"/>
          <p:cNvSpPr txBox="1">
            <a:spLocks noGrp="1"/>
          </p:cNvSpPr>
          <p:nvPr>
            <p:ph type="title"/>
          </p:nvPr>
        </p:nvSpPr>
        <p:spPr>
          <a:xfrm>
            <a:off x="1132275" y="89300"/>
            <a:ext cx="9436200" cy="926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Calibri"/>
              <a:buNone/>
            </a:pPr>
            <a:r>
              <a:rPr lang="en-US" sz="4260" b="1">
                <a:solidFill>
                  <a:srgbClr val="980000"/>
                </a:solidFill>
              </a:rPr>
              <a:t>Ανάπτυξη των “μαθησιακών” μυών μας</a:t>
            </a:r>
            <a:endParaRPr sz="4260" b="1">
              <a:solidFill>
                <a:srgbClr val="980000"/>
              </a:solidFill>
            </a:endParaRPr>
          </a:p>
        </p:txBody>
      </p:sp>
      <p:pic>
        <p:nvPicPr>
          <p:cNvPr id="225" name="Google Shape;225;p10" descr="Stroop-Effect-580x435.png"/>
          <p:cNvPicPr preferRelativeResize="0">
            <a:picLocks noGrp="1"/>
          </p:cNvPicPr>
          <p:nvPr>
            <p:ph type="body" idx="1"/>
          </p:nvPr>
        </p:nvPicPr>
        <p:blipFill rotWithShape="1">
          <a:blip r:embed="rId3">
            <a:alphaModFix/>
          </a:blip>
          <a:srcRect l="-18187" r="-18186"/>
          <a:stretch/>
        </p:blipFill>
        <p:spPr>
          <a:xfrm>
            <a:off x="851945" y="1015704"/>
            <a:ext cx="9436200" cy="5647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cf136c9c30_0_257"/>
          <p:cNvSpPr txBox="1">
            <a:spLocks noGrp="1"/>
          </p:cNvSpPr>
          <p:nvPr>
            <p:ph type="title"/>
          </p:nvPr>
        </p:nvSpPr>
        <p:spPr>
          <a:xfrm>
            <a:off x="831850" y="464234"/>
            <a:ext cx="10515600" cy="87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4800" b="1">
                <a:solidFill>
                  <a:srgbClr val="980000"/>
                </a:solidFill>
              </a:rPr>
              <a:t>Συνεδρία 3</a:t>
            </a:r>
            <a:endParaRPr sz="4800" b="1">
              <a:solidFill>
                <a:srgbClr val="980000"/>
              </a:solidFill>
            </a:endParaRPr>
          </a:p>
        </p:txBody>
      </p:sp>
      <p:sp>
        <p:nvSpPr>
          <p:cNvPr id="231" name="Google Shape;231;gcf136c9c30_0_257"/>
          <p:cNvSpPr txBox="1">
            <a:spLocks noGrp="1"/>
          </p:cNvSpPr>
          <p:nvPr>
            <p:ph type="body" idx="1"/>
          </p:nvPr>
        </p:nvSpPr>
        <p:spPr>
          <a:xfrm>
            <a:off x="831850" y="1434906"/>
            <a:ext cx="10515600" cy="4654800"/>
          </a:xfrm>
          <a:prstGeom prst="rect">
            <a:avLst/>
          </a:prstGeom>
          <a:noFill/>
          <a:ln>
            <a:noFill/>
          </a:ln>
        </p:spPr>
        <p:txBody>
          <a:bodyPr spcFirstLastPara="1" wrap="square" lIns="91425" tIns="45700" rIns="91425" bIns="45700" anchor="t" anchorCtr="0">
            <a:normAutofit/>
          </a:bodyPr>
          <a:lstStyle/>
          <a:p>
            <a:pPr marL="914400" lvl="0" indent="-914400" algn="just" rtl="0">
              <a:lnSpc>
                <a:spcPct val="125000"/>
              </a:lnSpc>
              <a:spcBef>
                <a:spcPts val="0"/>
              </a:spcBef>
              <a:spcAft>
                <a:spcPts val="0"/>
              </a:spcAft>
              <a:buClr>
                <a:srgbClr val="888888"/>
              </a:buClr>
              <a:buSzPts val="1800"/>
              <a:buNone/>
            </a:pPr>
            <a:r>
              <a:rPr lang="en-US" sz="1800">
                <a:latin typeface="Arial"/>
                <a:ea typeface="Arial"/>
                <a:cs typeface="Arial"/>
                <a:sym typeface="Arial"/>
              </a:rPr>
              <a:t>ΜΕΡΟΣ 1	Ανατροφοδότηση σχετικά με την εφαρμογή			(30 λεπτά)</a:t>
            </a:r>
            <a:endParaRPr sz="1800">
              <a:latin typeface="Cambria"/>
              <a:ea typeface="Cambria"/>
              <a:cs typeface="Cambria"/>
              <a:sym typeface="Cambria"/>
            </a:endParaRPr>
          </a:p>
          <a:p>
            <a:pPr marL="0" lvl="0" indent="0" algn="just" rtl="0">
              <a:lnSpc>
                <a:spcPct val="125000"/>
              </a:lnSpc>
              <a:spcBef>
                <a:spcPts val="1800"/>
              </a:spcBef>
              <a:spcAft>
                <a:spcPts val="0"/>
              </a:spcAft>
              <a:buClr>
                <a:srgbClr val="888888"/>
              </a:buClr>
              <a:buSzPts val="1800"/>
              <a:buNone/>
            </a:pPr>
            <a:r>
              <a:rPr lang="en-US" sz="1800" b="1">
                <a:solidFill>
                  <a:srgbClr val="0000FF"/>
                </a:solidFill>
                <a:latin typeface="Arial"/>
                <a:ea typeface="Arial"/>
                <a:cs typeface="Arial"/>
                <a:sym typeface="Arial"/>
              </a:rPr>
              <a:t>ΜΕΡΟΣ 2 	Εισαγωγή στην κοινωνική ευαισθητοποίηση		(45 λεπτά)</a:t>
            </a:r>
            <a:endParaRPr sz="1800" b="1">
              <a:solidFill>
                <a:srgbClr val="0000FF"/>
              </a:solidFill>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3	Δημιουργία σχέσεων			                                    (45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4	Ενσυναίσθηση						                      (45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5 	ΕΦΑΡΜΟΓΗ						                             (10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6	ΑΝΤΑΝΑΚΛΑΣΗ					                             (15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7	ΑΞΙΟΛΟΓΗΣΗ					                               (5 λεπτά)</a:t>
            </a:r>
            <a:endParaRPr sz="1800">
              <a:latin typeface="Cambria"/>
              <a:ea typeface="Cambria"/>
              <a:cs typeface="Cambria"/>
              <a:sym typeface="Cambria"/>
            </a:endParaRPr>
          </a:p>
          <a:p>
            <a:pPr marL="0" lvl="0" indent="0" algn="l" rtl="0">
              <a:lnSpc>
                <a:spcPct val="90000"/>
              </a:lnSpc>
              <a:spcBef>
                <a:spcPts val="1800"/>
              </a:spcBef>
              <a:spcAft>
                <a:spcPts val="0"/>
              </a:spcAft>
              <a:buClr>
                <a:srgbClr val="888888"/>
              </a:buClr>
              <a:buSzPts val="2800"/>
              <a:buNone/>
            </a:pPr>
            <a:endParaRPr sz="2800"/>
          </a:p>
        </p:txBody>
      </p:sp>
      <p:sp>
        <p:nvSpPr>
          <p:cNvPr id="232" name="Google Shape;232;gcf136c9c30_0_25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Reflect project 2019 - 2022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cf136c9c30_0_263"/>
          <p:cNvSpPr txBox="1">
            <a:spLocks noGrp="1"/>
          </p:cNvSpPr>
          <p:nvPr>
            <p:ph type="title"/>
          </p:nvPr>
        </p:nvSpPr>
        <p:spPr>
          <a:xfrm>
            <a:off x="831850" y="464234"/>
            <a:ext cx="10515600" cy="87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4800" b="1">
                <a:solidFill>
                  <a:srgbClr val="980000"/>
                </a:solidFill>
              </a:rPr>
              <a:t>Συνεδρία 3</a:t>
            </a:r>
            <a:endParaRPr sz="4800" b="1">
              <a:solidFill>
                <a:srgbClr val="980000"/>
              </a:solidFill>
            </a:endParaRPr>
          </a:p>
        </p:txBody>
      </p:sp>
      <p:sp>
        <p:nvSpPr>
          <p:cNvPr id="238" name="Google Shape;238;gcf136c9c30_0_263"/>
          <p:cNvSpPr txBox="1">
            <a:spLocks noGrp="1"/>
          </p:cNvSpPr>
          <p:nvPr>
            <p:ph type="body" idx="1"/>
          </p:nvPr>
        </p:nvSpPr>
        <p:spPr>
          <a:xfrm>
            <a:off x="831850" y="1434906"/>
            <a:ext cx="10515600" cy="4654800"/>
          </a:xfrm>
          <a:prstGeom prst="rect">
            <a:avLst/>
          </a:prstGeom>
          <a:noFill/>
          <a:ln>
            <a:noFill/>
          </a:ln>
        </p:spPr>
        <p:txBody>
          <a:bodyPr spcFirstLastPara="1" wrap="square" lIns="91425" tIns="45700" rIns="91425" bIns="45700" anchor="t" anchorCtr="0">
            <a:normAutofit/>
          </a:bodyPr>
          <a:lstStyle/>
          <a:p>
            <a:pPr marL="914400" lvl="0" indent="-914400" algn="just" rtl="0">
              <a:lnSpc>
                <a:spcPct val="125000"/>
              </a:lnSpc>
              <a:spcBef>
                <a:spcPts val="0"/>
              </a:spcBef>
              <a:spcAft>
                <a:spcPts val="0"/>
              </a:spcAft>
              <a:buClr>
                <a:srgbClr val="888888"/>
              </a:buClr>
              <a:buSzPts val="1800"/>
              <a:buNone/>
            </a:pPr>
            <a:r>
              <a:rPr lang="en-US" sz="1800">
                <a:latin typeface="Arial"/>
                <a:ea typeface="Arial"/>
                <a:cs typeface="Arial"/>
                <a:sym typeface="Arial"/>
              </a:rPr>
              <a:t>ΜΕΡΟΣ 1	Ανατροφοδότηση σχετικά με την εφαρμογή			(30 λεπτά)</a:t>
            </a:r>
            <a:endParaRPr sz="1800">
              <a:latin typeface="Cambria"/>
              <a:ea typeface="Cambria"/>
              <a:cs typeface="Cambria"/>
              <a:sym typeface="Cambria"/>
            </a:endParaRPr>
          </a:p>
          <a:p>
            <a:pPr marL="0" lvl="0" indent="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2 	Εισαγωγή στην κοινωνική ευαισθητοποίηση			(45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b="1">
                <a:solidFill>
                  <a:srgbClr val="0000FF"/>
                </a:solidFill>
                <a:latin typeface="Arial"/>
                <a:ea typeface="Arial"/>
                <a:cs typeface="Arial"/>
                <a:sym typeface="Arial"/>
              </a:rPr>
              <a:t>ΜΕΡΟΣ 3	Δημιουργία σχέσεων			                             (45 λεπτά)</a:t>
            </a:r>
            <a:endParaRPr sz="1800" b="1">
              <a:solidFill>
                <a:srgbClr val="0000FF"/>
              </a:solidFill>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4	Ενσυναίσθηση						                      (45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5 	ΕΦΑΡΜΟΓΗ						                              (10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6	ΑΝΤΑΝΑΚΛΑΣΗ					                              (15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7	ΑΞΙΟΛΟΓΗΣΗ					                                (5 λεπτά)</a:t>
            </a:r>
            <a:endParaRPr sz="1800">
              <a:latin typeface="Cambria"/>
              <a:ea typeface="Cambria"/>
              <a:cs typeface="Cambria"/>
              <a:sym typeface="Cambria"/>
            </a:endParaRPr>
          </a:p>
          <a:p>
            <a:pPr marL="0" lvl="0" indent="0" algn="l" rtl="0">
              <a:lnSpc>
                <a:spcPct val="90000"/>
              </a:lnSpc>
              <a:spcBef>
                <a:spcPts val="1800"/>
              </a:spcBef>
              <a:spcAft>
                <a:spcPts val="0"/>
              </a:spcAft>
              <a:buClr>
                <a:srgbClr val="888888"/>
              </a:buClr>
              <a:buSzPts val="2800"/>
              <a:buNone/>
            </a:pPr>
            <a:endParaRPr sz="2800"/>
          </a:p>
        </p:txBody>
      </p:sp>
      <p:sp>
        <p:nvSpPr>
          <p:cNvPr id="239" name="Google Shape;239;gcf136c9c30_0_2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Reflect project 2019 - 2022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3"/>
          <p:cNvSpPr txBox="1">
            <a:spLocks noGrp="1"/>
          </p:cNvSpPr>
          <p:nvPr>
            <p:ph type="title"/>
          </p:nvPr>
        </p:nvSpPr>
        <p:spPr>
          <a:xfrm>
            <a:off x="755175" y="6557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solidFill>
                  <a:srgbClr val="980000"/>
                </a:solidFill>
              </a:rPr>
              <a:t>Δημιουργώντας το “ΕΜΕΙΣ”</a:t>
            </a:r>
            <a:endParaRPr>
              <a:solidFill>
                <a:srgbClr val="980000"/>
              </a:solidFill>
            </a:endParaRPr>
          </a:p>
        </p:txBody>
      </p:sp>
      <p:sp>
        <p:nvSpPr>
          <p:cNvPr id="245" name="Google Shape;245;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246" name="Google Shape;246;p13"/>
          <p:cNvSpPr/>
          <p:nvPr/>
        </p:nvSpPr>
        <p:spPr>
          <a:xfrm>
            <a:off x="3135630" y="1481504"/>
            <a:ext cx="1531922" cy="1462875"/>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ΕΓΩ</a:t>
            </a:r>
            <a:endParaRPr sz="1200" b="0" i="0" u="none" strike="noStrike" cap="none">
              <a:solidFill>
                <a:schemeClr val="lt1"/>
              </a:solidFill>
              <a:latin typeface="Calibri"/>
              <a:ea typeface="Calibri"/>
              <a:cs typeface="Calibri"/>
              <a:sym typeface="Calibri"/>
            </a:endParaRPr>
          </a:p>
        </p:txBody>
      </p:sp>
      <p:sp>
        <p:nvSpPr>
          <p:cNvPr id="247" name="Google Shape;247;p13"/>
          <p:cNvSpPr/>
          <p:nvPr/>
        </p:nvSpPr>
        <p:spPr>
          <a:xfrm>
            <a:off x="6827519" y="1461078"/>
            <a:ext cx="1572513" cy="1518918"/>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ΕΣΥ</a:t>
            </a:r>
            <a:endParaRPr sz="1200" b="0" i="0" u="none" strike="noStrike" cap="none">
              <a:solidFill>
                <a:schemeClr val="lt1"/>
              </a:solidFill>
              <a:latin typeface="Calibri"/>
              <a:ea typeface="Calibri"/>
              <a:cs typeface="Calibri"/>
              <a:sym typeface="Calibri"/>
            </a:endParaRPr>
          </a:p>
        </p:txBody>
      </p:sp>
      <p:sp>
        <p:nvSpPr>
          <p:cNvPr id="248" name="Google Shape;248;p13"/>
          <p:cNvSpPr/>
          <p:nvPr/>
        </p:nvSpPr>
        <p:spPr>
          <a:xfrm>
            <a:off x="4560649" y="2266128"/>
            <a:ext cx="2386626" cy="2443702"/>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i="0" u="none" strike="noStrike" cap="none">
                <a:solidFill>
                  <a:schemeClr val="lt1"/>
                </a:solidFill>
                <a:latin typeface="Calibri"/>
                <a:ea typeface="Calibri"/>
                <a:cs typeface="Calibri"/>
                <a:sym typeface="Calibri"/>
              </a:rPr>
              <a:t> </a:t>
            </a:r>
            <a:endParaRPr sz="12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n-US" sz="1200" b="1" i="0" u="none" strike="noStrike" cap="none">
                <a:solidFill>
                  <a:schemeClr val="lt1"/>
                </a:solidFill>
                <a:latin typeface="Calibri"/>
                <a:ea typeface="Calibri"/>
                <a:cs typeface="Calibri"/>
                <a:sym typeface="Calibri"/>
              </a:rPr>
              <a:t> </a:t>
            </a:r>
            <a:endParaRPr sz="12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ΕΜΕΙΣ</a:t>
            </a:r>
            <a:endParaRPr sz="12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n-US" sz="1200" b="1" i="0" u="none" strike="noStrike" cap="none">
                <a:solidFill>
                  <a:schemeClr val="lt1"/>
                </a:solidFill>
                <a:latin typeface="Calibri"/>
                <a:ea typeface="Calibri"/>
                <a:cs typeface="Calibri"/>
                <a:sym typeface="Calibri"/>
              </a:rPr>
              <a:t> </a:t>
            </a:r>
            <a:endParaRPr sz="1200" b="1"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n-US" sz="1200">
                <a:solidFill>
                  <a:schemeClr val="lt1"/>
                </a:solidFill>
                <a:latin typeface="Calibri"/>
                <a:ea typeface="Calibri"/>
                <a:cs typeface="Calibri"/>
                <a:sym typeface="Calibri"/>
              </a:rPr>
              <a:t>Κοινότητα</a:t>
            </a:r>
            <a:r>
              <a:rPr lang="en-US" sz="1200" b="0" i="0" u="none" strike="noStrike" cap="none">
                <a:solidFill>
                  <a:schemeClr val="lt1"/>
                </a:solidFill>
                <a:latin typeface="Calibri"/>
                <a:ea typeface="Calibri"/>
                <a:cs typeface="Calibri"/>
                <a:sym typeface="Calibri"/>
              </a:rPr>
              <a:t> / </a:t>
            </a:r>
            <a:r>
              <a:rPr lang="en-US" sz="1200">
                <a:solidFill>
                  <a:schemeClr val="lt1"/>
                </a:solidFill>
                <a:latin typeface="Calibri"/>
                <a:ea typeface="Calibri"/>
                <a:cs typeface="Calibri"/>
                <a:sym typeface="Calibri"/>
              </a:rPr>
              <a:t>Οργανισμός</a:t>
            </a:r>
            <a:endParaRPr sz="1200" b="0" i="0" u="none" strike="noStrike" cap="none">
              <a:solidFill>
                <a:schemeClr val="lt1"/>
              </a:solidFill>
              <a:latin typeface="Calibri"/>
              <a:ea typeface="Calibri"/>
              <a:cs typeface="Calibri"/>
              <a:sym typeface="Calibri"/>
            </a:endParaRPr>
          </a:p>
        </p:txBody>
      </p:sp>
      <p:sp>
        <p:nvSpPr>
          <p:cNvPr id="249" name="Google Shape;249;p13"/>
          <p:cNvSpPr/>
          <p:nvPr/>
        </p:nvSpPr>
        <p:spPr>
          <a:xfrm>
            <a:off x="3135630" y="4159000"/>
            <a:ext cx="1629540" cy="1525581"/>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ΑΛΛΟΙ</a:t>
            </a:r>
            <a:endParaRPr sz="1200" b="0" i="0" u="none" strike="noStrike" cap="none">
              <a:solidFill>
                <a:schemeClr val="lt1"/>
              </a:solidFill>
              <a:latin typeface="Calibri"/>
              <a:ea typeface="Calibri"/>
              <a:cs typeface="Calibri"/>
              <a:sym typeface="Calibri"/>
            </a:endParaRPr>
          </a:p>
        </p:txBody>
      </p:sp>
      <p:sp>
        <p:nvSpPr>
          <p:cNvPr id="250" name="Google Shape;250;p13"/>
          <p:cNvSpPr/>
          <p:nvPr/>
        </p:nvSpPr>
        <p:spPr>
          <a:xfrm>
            <a:off x="6752461" y="4101500"/>
            <a:ext cx="1506535" cy="1518919"/>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i="0" u="none" strike="noStrike" cap="none">
                <a:solidFill>
                  <a:schemeClr val="lt1"/>
                </a:solidFill>
                <a:latin typeface="Calibri"/>
                <a:ea typeface="Calibri"/>
                <a:cs typeface="Calibri"/>
                <a:sym typeface="Calibri"/>
              </a:rPr>
              <a:t> </a:t>
            </a:r>
            <a:endParaRPr sz="12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n-US" sz="1200" b="1">
                <a:solidFill>
                  <a:schemeClr val="lt1"/>
                </a:solidFill>
                <a:latin typeface="Calibri"/>
                <a:ea typeface="Calibri"/>
                <a:cs typeface="Calibri"/>
                <a:sym typeface="Calibri"/>
              </a:rPr>
              <a:t>ΠΛΑΙΣΙΟ</a:t>
            </a:r>
            <a:endParaRPr sz="1200" b="1">
              <a:solidFill>
                <a:schemeClr val="lt1"/>
              </a:solidFill>
              <a:latin typeface="Calibri"/>
              <a:ea typeface="Calibri"/>
              <a:cs typeface="Calibri"/>
              <a:sym typeface="Calibri"/>
            </a:endParaRPr>
          </a:p>
          <a:p>
            <a:pPr marL="0" marR="0" lvl="0" indent="0" algn="ctr" rtl="0">
              <a:spcBef>
                <a:spcPts val="0"/>
              </a:spcBef>
              <a:spcAft>
                <a:spcPts val="0"/>
              </a:spcAft>
              <a:buNone/>
            </a:pPr>
            <a:r>
              <a:rPr lang="en-US" sz="1200">
                <a:solidFill>
                  <a:schemeClr val="lt1"/>
                </a:solidFill>
                <a:latin typeface="Calibri"/>
                <a:ea typeface="Calibri"/>
                <a:cs typeface="Calibri"/>
                <a:sym typeface="Calibri"/>
              </a:rPr>
              <a:t>Περιβάλλον</a:t>
            </a:r>
            <a:endParaRPr sz="1200">
              <a:solidFill>
                <a:schemeClr val="lt1"/>
              </a:solidFill>
              <a:latin typeface="Calibri"/>
              <a:ea typeface="Calibri"/>
              <a:cs typeface="Calibri"/>
              <a:sym typeface="Calibri"/>
            </a:endParaRPr>
          </a:p>
          <a:p>
            <a:pPr marL="0" marR="0" lvl="0" indent="0" algn="l" rtl="0">
              <a:spcBef>
                <a:spcPts val="0"/>
              </a:spcBef>
              <a:spcAft>
                <a:spcPts val="0"/>
              </a:spcAft>
              <a:buNone/>
            </a:pPr>
            <a:r>
              <a:rPr lang="en-US" sz="1200" i="0" u="none" strike="noStrike" cap="none">
                <a:solidFill>
                  <a:schemeClr val="lt1"/>
                </a:solidFill>
                <a:latin typeface="Calibri"/>
                <a:ea typeface="Calibri"/>
                <a:cs typeface="Calibri"/>
                <a:sym typeface="Calibri"/>
              </a:rPr>
              <a:t> </a:t>
            </a:r>
            <a:endParaRPr/>
          </a:p>
        </p:txBody>
      </p:sp>
      <p:cxnSp>
        <p:nvCxnSpPr>
          <p:cNvPr id="251" name="Google Shape;251;p13"/>
          <p:cNvCxnSpPr/>
          <p:nvPr/>
        </p:nvCxnSpPr>
        <p:spPr>
          <a:xfrm rot="10800000" flipH="1">
            <a:off x="6535086" y="2406912"/>
            <a:ext cx="605790" cy="608330"/>
          </a:xfrm>
          <a:prstGeom prst="straightConnector1">
            <a:avLst/>
          </a:prstGeom>
          <a:noFill/>
          <a:ln w="31750" cap="flat" cmpd="sng">
            <a:solidFill>
              <a:schemeClr val="accent2"/>
            </a:solidFill>
            <a:prstDash val="solid"/>
            <a:miter lim="800000"/>
            <a:headEnd type="triangle" w="med" len="med"/>
            <a:tailEnd type="triangle" w="med" len="med"/>
          </a:ln>
        </p:spPr>
      </p:cxnSp>
      <p:cxnSp>
        <p:nvCxnSpPr>
          <p:cNvPr id="252" name="Google Shape;252;p13"/>
          <p:cNvCxnSpPr/>
          <p:nvPr/>
        </p:nvCxnSpPr>
        <p:spPr>
          <a:xfrm>
            <a:off x="4397375" y="2470986"/>
            <a:ext cx="562610" cy="608330"/>
          </a:xfrm>
          <a:prstGeom prst="straightConnector1">
            <a:avLst/>
          </a:prstGeom>
          <a:noFill/>
          <a:ln w="31750" cap="flat" cmpd="sng">
            <a:solidFill>
              <a:schemeClr val="accent2"/>
            </a:solidFill>
            <a:prstDash val="solid"/>
            <a:miter lim="800000"/>
            <a:headEnd type="triangle" w="med" len="med"/>
            <a:tailEnd type="triangle" w="med" len="med"/>
          </a:ln>
        </p:spPr>
      </p:cxnSp>
      <p:cxnSp>
        <p:nvCxnSpPr>
          <p:cNvPr id="253" name="Google Shape;253;p13"/>
          <p:cNvCxnSpPr/>
          <p:nvPr/>
        </p:nvCxnSpPr>
        <p:spPr>
          <a:xfrm rot="10800000" flipH="1">
            <a:off x="4397375" y="4081901"/>
            <a:ext cx="616585" cy="608330"/>
          </a:xfrm>
          <a:prstGeom prst="straightConnector1">
            <a:avLst/>
          </a:prstGeom>
          <a:noFill/>
          <a:ln w="31750" cap="flat" cmpd="sng">
            <a:solidFill>
              <a:schemeClr val="accent2"/>
            </a:solidFill>
            <a:prstDash val="solid"/>
            <a:miter lim="800000"/>
            <a:headEnd type="triangle" w="med" len="med"/>
            <a:tailEnd type="triangle" w="med" len="med"/>
          </a:ln>
        </p:spPr>
      </p:cxnSp>
      <p:cxnSp>
        <p:nvCxnSpPr>
          <p:cNvPr id="254" name="Google Shape;254;p13"/>
          <p:cNvCxnSpPr/>
          <p:nvPr/>
        </p:nvCxnSpPr>
        <p:spPr>
          <a:xfrm>
            <a:off x="6503671" y="4031008"/>
            <a:ext cx="562610" cy="608330"/>
          </a:xfrm>
          <a:prstGeom prst="straightConnector1">
            <a:avLst/>
          </a:prstGeom>
          <a:noFill/>
          <a:ln w="31750" cap="flat" cmpd="sng">
            <a:solidFill>
              <a:schemeClr val="accent2"/>
            </a:solidFill>
            <a:prstDash val="solid"/>
            <a:miter lim="800000"/>
            <a:headEnd type="triangle" w="med" len="med"/>
            <a:tailEnd type="triangle" w="med" len="med"/>
          </a:ln>
        </p:spPr>
      </p:cxnSp>
      <p:cxnSp>
        <p:nvCxnSpPr>
          <p:cNvPr id="255" name="Google Shape;255;p13"/>
          <p:cNvCxnSpPr/>
          <p:nvPr/>
        </p:nvCxnSpPr>
        <p:spPr>
          <a:xfrm>
            <a:off x="5073463" y="1825625"/>
            <a:ext cx="1370706" cy="0"/>
          </a:xfrm>
          <a:prstGeom prst="straightConnector1">
            <a:avLst/>
          </a:prstGeom>
          <a:noFill/>
          <a:ln w="31750" cap="flat" cmpd="sng">
            <a:solidFill>
              <a:schemeClr val="accent2"/>
            </a:solidFill>
            <a:prstDash val="solid"/>
            <a:miter lim="800000"/>
            <a:headEnd type="triangle" w="med" len="med"/>
            <a:tailEnd type="triangle" w="med" len="med"/>
          </a:ln>
        </p:spPr>
      </p:cxnSp>
      <p:cxnSp>
        <p:nvCxnSpPr>
          <p:cNvPr id="256" name="Google Shape;256;p13"/>
          <p:cNvCxnSpPr/>
          <p:nvPr/>
        </p:nvCxnSpPr>
        <p:spPr>
          <a:xfrm>
            <a:off x="5073463" y="5146193"/>
            <a:ext cx="1370706" cy="0"/>
          </a:xfrm>
          <a:prstGeom prst="straightConnector1">
            <a:avLst/>
          </a:prstGeom>
          <a:noFill/>
          <a:ln w="31750" cap="flat" cmpd="sng">
            <a:solidFill>
              <a:schemeClr val="accent2"/>
            </a:solidFill>
            <a:prstDash val="solid"/>
            <a:miter lim="800000"/>
            <a:headEnd type="triangle" w="med" len="med"/>
            <a:tailEnd type="triangle" w="med" len="med"/>
          </a:ln>
        </p:spPr>
      </p:cxnSp>
      <p:cxnSp>
        <p:nvCxnSpPr>
          <p:cNvPr id="257" name="Google Shape;257;p13"/>
          <p:cNvCxnSpPr/>
          <p:nvPr/>
        </p:nvCxnSpPr>
        <p:spPr>
          <a:xfrm>
            <a:off x="7660720" y="3113475"/>
            <a:ext cx="0" cy="1063625"/>
          </a:xfrm>
          <a:prstGeom prst="straightConnector1">
            <a:avLst/>
          </a:prstGeom>
          <a:noFill/>
          <a:ln w="31750" cap="flat" cmpd="sng">
            <a:solidFill>
              <a:schemeClr val="accent2"/>
            </a:solidFill>
            <a:prstDash val="solid"/>
            <a:miter lim="800000"/>
            <a:headEnd type="triangle" w="med" len="med"/>
            <a:tailEnd type="triangle" w="med" len="med"/>
          </a:ln>
        </p:spPr>
      </p:cxnSp>
      <p:cxnSp>
        <p:nvCxnSpPr>
          <p:cNvPr id="258" name="Google Shape;258;p13"/>
          <p:cNvCxnSpPr/>
          <p:nvPr/>
        </p:nvCxnSpPr>
        <p:spPr>
          <a:xfrm>
            <a:off x="3878513" y="3079316"/>
            <a:ext cx="0" cy="1063625"/>
          </a:xfrm>
          <a:prstGeom prst="straightConnector1">
            <a:avLst/>
          </a:prstGeom>
          <a:noFill/>
          <a:ln w="31750" cap="flat" cmpd="sng">
            <a:solidFill>
              <a:schemeClr val="accent2"/>
            </a:solidFill>
            <a:prstDash val="solid"/>
            <a:miter lim="800000"/>
            <a:headEnd type="triangle" w="med" len="med"/>
            <a:tailEnd type="triangle" w="med" len="med"/>
          </a:ln>
        </p:spPr>
      </p:cxnSp>
      <p:sp>
        <p:nvSpPr>
          <p:cNvPr id="259" name="Google Shape;259;p13"/>
          <p:cNvSpPr txBox="1"/>
          <p:nvPr/>
        </p:nvSpPr>
        <p:spPr>
          <a:xfrm>
            <a:off x="10745401" y="119500"/>
            <a:ext cx="14466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accent1"/>
                </a:solidFill>
                <a:latin typeface="Calibri"/>
                <a:ea typeface="Calibri"/>
                <a:cs typeface="Calibri"/>
                <a:sym typeface="Calibri"/>
              </a:rPr>
              <a:t>Εμείς</a:t>
            </a:r>
            <a:r>
              <a:rPr lang="en-US" sz="2600" b="0" i="0" u="none" strike="noStrike" cap="none">
                <a:solidFill>
                  <a:schemeClr val="accent1"/>
                </a:solidFill>
                <a:latin typeface="Calibri"/>
                <a:ea typeface="Calibri"/>
                <a:cs typeface="Calibri"/>
                <a:sym typeface="Calibri"/>
              </a:rPr>
              <a:t>  </a:t>
            </a:r>
            <a:endParaRPr sz="800"/>
          </a:p>
        </p:txBody>
      </p:sp>
      <p:pic>
        <p:nvPicPr>
          <p:cNvPr id="260" name="Google Shape;260;p13"/>
          <p:cNvPicPr preferRelativeResize="0"/>
          <p:nvPr/>
        </p:nvPicPr>
        <p:blipFill rotWithShape="1">
          <a:blip r:embed="rId3">
            <a:alphaModFix/>
          </a:blip>
          <a:srcRect/>
          <a:stretch/>
        </p:blipFill>
        <p:spPr>
          <a:xfrm>
            <a:off x="9729990" y="4847864"/>
            <a:ext cx="2179226" cy="1069727"/>
          </a:xfrm>
          <a:prstGeom prst="rect">
            <a:avLst/>
          </a:prstGeom>
          <a:noFill/>
          <a:ln>
            <a:noFill/>
          </a:ln>
        </p:spPr>
      </p:pic>
      <p:pic>
        <p:nvPicPr>
          <p:cNvPr id="261" name="Google Shape;261;p13"/>
          <p:cNvPicPr preferRelativeResize="0"/>
          <p:nvPr/>
        </p:nvPicPr>
        <p:blipFill rotWithShape="1">
          <a:blip r:embed="rId4">
            <a:alphaModFix/>
          </a:blip>
          <a:srcRect/>
          <a:stretch/>
        </p:blipFill>
        <p:spPr>
          <a:xfrm>
            <a:off x="304052" y="4847880"/>
            <a:ext cx="1147134" cy="1124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4"/>
          <p:cNvSpPr txBox="1">
            <a:spLocks noGrp="1"/>
          </p:cNvSpPr>
          <p:nvPr>
            <p:ph type="title"/>
          </p:nvPr>
        </p:nvSpPr>
        <p:spPr>
          <a:xfrm>
            <a:off x="1136428" y="627564"/>
            <a:ext cx="747417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200" b="1">
                <a:solidFill>
                  <a:srgbClr val="980000"/>
                </a:solidFill>
              </a:rPr>
              <a:t>Δημιουργία Σχέσεων - Δημιουργώντας το “ΕΜΕΙΣ”</a:t>
            </a:r>
            <a:endParaRPr sz="4200" b="1">
              <a:solidFill>
                <a:srgbClr val="980000"/>
              </a:solidFill>
            </a:endParaRPr>
          </a:p>
        </p:txBody>
      </p:sp>
      <p:sp>
        <p:nvSpPr>
          <p:cNvPr id="267" name="Google Shape;267;p14"/>
          <p:cNvSpPr txBox="1">
            <a:spLocks noGrp="1"/>
          </p:cNvSpPr>
          <p:nvPr>
            <p:ph type="body" idx="1"/>
          </p:nvPr>
        </p:nvSpPr>
        <p:spPr>
          <a:xfrm>
            <a:off x="1136429" y="2278173"/>
            <a:ext cx="6467867" cy="3450613"/>
          </a:xfrm>
          <a:prstGeom prst="rect">
            <a:avLst/>
          </a:prstGeom>
          <a:noFill/>
          <a:ln>
            <a:noFill/>
          </a:ln>
        </p:spPr>
        <p:txBody>
          <a:bodyPr spcFirstLastPara="1" wrap="square" lIns="91425" tIns="45700" rIns="91425" bIns="45700" anchor="ctr" anchorCtr="0">
            <a:normAutofit/>
          </a:bodyPr>
          <a:lstStyle/>
          <a:p>
            <a:pPr marL="457200" lvl="0" indent="-381000" algn="l" rtl="0">
              <a:lnSpc>
                <a:spcPct val="90000"/>
              </a:lnSpc>
              <a:spcBef>
                <a:spcPts val="1000"/>
              </a:spcBef>
              <a:spcAft>
                <a:spcPts val="0"/>
              </a:spcAft>
              <a:buSzPts val="2400"/>
              <a:buChar char="•"/>
            </a:pPr>
            <a:r>
              <a:rPr lang="en-US" sz="2400"/>
              <a:t>Δημιουργία σχέσεων		</a:t>
            </a:r>
            <a:endParaRPr sz="2400"/>
          </a:p>
          <a:p>
            <a:pPr marL="457200" lvl="0" indent="-381000" algn="l" rtl="0">
              <a:lnSpc>
                <a:spcPct val="90000"/>
              </a:lnSpc>
              <a:spcBef>
                <a:spcPts val="0"/>
              </a:spcBef>
              <a:spcAft>
                <a:spcPts val="0"/>
              </a:spcAft>
              <a:buSzPts val="2400"/>
              <a:buChar char="•"/>
            </a:pPr>
            <a:r>
              <a:rPr lang="en-US" sz="2400"/>
              <a:t>Κοινωνική νοημοσύνη</a:t>
            </a:r>
            <a:endParaRPr sz="2400"/>
          </a:p>
          <a:p>
            <a:pPr marL="457200" lvl="0" indent="-381000" algn="l" rtl="0">
              <a:lnSpc>
                <a:spcPct val="90000"/>
              </a:lnSpc>
              <a:spcBef>
                <a:spcPts val="0"/>
              </a:spcBef>
              <a:spcAft>
                <a:spcPts val="0"/>
              </a:spcAft>
              <a:buSzPts val="2400"/>
              <a:buChar char="•"/>
            </a:pPr>
            <a:r>
              <a:rPr lang="en-US" sz="2400"/>
              <a:t>Συναισθηματική νοημοσύνη</a:t>
            </a:r>
            <a:endParaRPr sz="2400"/>
          </a:p>
          <a:p>
            <a:pPr marL="457200" lvl="0" indent="-381000" algn="l" rtl="0">
              <a:lnSpc>
                <a:spcPct val="90000"/>
              </a:lnSpc>
              <a:spcBef>
                <a:spcPts val="0"/>
              </a:spcBef>
              <a:spcAft>
                <a:spcPts val="0"/>
              </a:spcAft>
              <a:buSzPts val="2400"/>
              <a:buChar char="•"/>
            </a:pPr>
            <a:r>
              <a:rPr lang="en-US" sz="2400"/>
              <a:t>Ανάπτυξη σχέσεων </a:t>
            </a:r>
            <a:endParaRPr sz="2400"/>
          </a:p>
          <a:p>
            <a:pPr marL="457200" lvl="0" indent="-381000" algn="l" rtl="0">
              <a:lnSpc>
                <a:spcPct val="90000"/>
              </a:lnSpc>
              <a:spcBef>
                <a:spcPts val="0"/>
              </a:spcBef>
              <a:spcAft>
                <a:spcPts val="0"/>
              </a:spcAft>
              <a:buSzPts val="2400"/>
              <a:buChar char="•"/>
            </a:pPr>
            <a:r>
              <a:rPr lang="en-US" sz="2400"/>
              <a:t>Μείωση του διαπροσωπικού χάσματος</a:t>
            </a:r>
            <a:endParaRPr sz="2400"/>
          </a:p>
          <a:p>
            <a:pPr marL="457200" lvl="0" indent="-381000" algn="l" rtl="0">
              <a:lnSpc>
                <a:spcPct val="90000"/>
              </a:lnSpc>
              <a:spcBef>
                <a:spcPts val="0"/>
              </a:spcBef>
              <a:spcAft>
                <a:spcPts val="0"/>
              </a:spcAft>
              <a:buSzPts val="2400"/>
              <a:buChar char="•"/>
            </a:pPr>
            <a:r>
              <a:rPr lang="en-US" sz="2400"/>
              <a:t>Ανάπτυξη δεσμού</a:t>
            </a:r>
            <a:endParaRPr sz="2400"/>
          </a:p>
          <a:p>
            <a:pPr marL="457200" lvl="0" indent="-381000" algn="l" rtl="0">
              <a:lnSpc>
                <a:spcPct val="90000"/>
              </a:lnSpc>
              <a:spcBef>
                <a:spcPts val="0"/>
              </a:spcBef>
              <a:spcAft>
                <a:spcPts val="0"/>
              </a:spcAft>
              <a:buSzPts val="2400"/>
              <a:buChar char="•"/>
            </a:pPr>
            <a:r>
              <a:rPr lang="en-US" sz="2400"/>
              <a:t>Ανάπτυξη εμπιστοσύνης</a:t>
            </a:r>
            <a:endParaRPr sz="2400"/>
          </a:p>
          <a:p>
            <a:pPr marL="228600" lvl="0" indent="-76200" algn="l" rtl="0">
              <a:lnSpc>
                <a:spcPct val="90000"/>
              </a:lnSpc>
              <a:spcBef>
                <a:spcPts val="1000"/>
              </a:spcBef>
              <a:spcAft>
                <a:spcPts val="0"/>
              </a:spcAft>
              <a:buClr>
                <a:schemeClr val="dk1"/>
              </a:buClr>
              <a:buSzPts val="2400"/>
              <a:buNone/>
            </a:pPr>
            <a:endParaRPr sz="2400"/>
          </a:p>
        </p:txBody>
      </p:sp>
      <p:pic>
        <p:nvPicPr>
          <p:cNvPr id="268" name="Google Shape;268;p14" descr="imagine_if_logo-5000x1639.png"/>
          <p:cNvPicPr preferRelativeResize="0"/>
          <p:nvPr/>
        </p:nvPicPr>
        <p:blipFill rotWithShape="1">
          <a:blip r:embed="rId3">
            <a:alphaModFix/>
          </a:blip>
          <a:srcRect/>
          <a:stretch/>
        </p:blipFill>
        <p:spPr>
          <a:xfrm>
            <a:off x="9381052" y="842551"/>
            <a:ext cx="1462088" cy="4020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5"/>
          <p:cNvSpPr txBox="1">
            <a:spLocks noGrp="1"/>
          </p:cNvSpPr>
          <p:nvPr>
            <p:ph type="title"/>
          </p:nvPr>
        </p:nvSpPr>
        <p:spPr>
          <a:xfrm>
            <a:off x="1136428" y="627564"/>
            <a:ext cx="747417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a:solidFill>
                  <a:srgbClr val="980000"/>
                </a:solidFill>
              </a:rPr>
              <a:t>Ποιοτική συμμαχία εργασίας-Τι είναι;</a:t>
            </a:r>
            <a:endParaRPr sz="3600" b="1">
              <a:solidFill>
                <a:srgbClr val="980000"/>
              </a:solidFill>
            </a:endParaRPr>
          </a:p>
        </p:txBody>
      </p:sp>
      <p:sp>
        <p:nvSpPr>
          <p:cNvPr id="274" name="Google Shape;274;p15"/>
          <p:cNvSpPr txBox="1">
            <a:spLocks noGrp="1"/>
          </p:cNvSpPr>
          <p:nvPr>
            <p:ph type="body" idx="1"/>
          </p:nvPr>
        </p:nvSpPr>
        <p:spPr>
          <a:xfrm>
            <a:off x="1136424" y="2278175"/>
            <a:ext cx="7631100" cy="34506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1000"/>
              </a:spcBef>
              <a:spcAft>
                <a:spcPts val="0"/>
              </a:spcAft>
              <a:buSzPts val="2400"/>
              <a:buChar char="•"/>
            </a:pPr>
            <a:r>
              <a:rPr lang="en-US" sz="2400"/>
              <a:t>Τι αναζητούμε;</a:t>
            </a:r>
            <a:endParaRPr sz="2400"/>
          </a:p>
          <a:p>
            <a:pPr marL="228600" lvl="0" indent="-228600" algn="l" rtl="0">
              <a:lnSpc>
                <a:spcPct val="90000"/>
              </a:lnSpc>
              <a:spcBef>
                <a:spcPts val="1000"/>
              </a:spcBef>
              <a:spcAft>
                <a:spcPts val="0"/>
              </a:spcAft>
              <a:buSzPts val="2400"/>
              <a:buChar char="•"/>
            </a:pPr>
            <a:r>
              <a:rPr lang="en-US" sz="2400"/>
              <a:t>Κριτήρια για να γνωρίζουμε ότι τα πάμε καλά</a:t>
            </a:r>
            <a:endParaRPr sz="2400"/>
          </a:p>
          <a:p>
            <a:pPr marL="228600" lvl="0" indent="-228600" algn="l" rtl="0">
              <a:lnSpc>
                <a:spcPct val="90000"/>
              </a:lnSpc>
              <a:spcBef>
                <a:spcPts val="1000"/>
              </a:spcBef>
              <a:spcAft>
                <a:spcPts val="0"/>
              </a:spcAft>
              <a:buSzPts val="2400"/>
              <a:buChar char="•"/>
            </a:pPr>
            <a:r>
              <a:rPr lang="en-US" sz="2400"/>
              <a:t>Ποια είναι τα προσόντα της συμμαχίας εργασίας;</a:t>
            </a:r>
            <a:endParaRPr sz="2400"/>
          </a:p>
          <a:p>
            <a:pPr marL="228600" lvl="0" indent="-228600" algn="l" rtl="0">
              <a:lnSpc>
                <a:spcPct val="90000"/>
              </a:lnSpc>
              <a:spcBef>
                <a:spcPts val="1000"/>
              </a:spcBef>
              <a:spcAft>
                <a:spcPts val="0"/>
              </a:spcAft>
              <a:buSzPts val="2400"/>
              <a:buChar char="•"/>
            </a:pPr>
            <a:r>
              <a:rPr lang="en-US" sz="2400"/>
              <a:t>Ποια είναι τα βασικά στοιχεία;</a:t>
            </a:r>
            <a:endParaRPr sz="2400"/>
          </a:p>
          <a:p>
            <a:pPr marL="228600" lvl="0" indent="-228600" algn="l" rtl="0">
              <a:lnSpc>
                <a:spcPct val="90000"/>
              </a:lnSpc>
              <a:spcBef>
                <a:spcPts val="1000"/>
              </a:spcBef>
              <a:spcAft>
                <a:spcPts val="0"/>
              </a:spcAft>
              <a:buSzPts val="2400"/>
              <a:buChar char="•"/>
            </a:pPr>
            <a:r>
              <a:rPr lang="en-US" sz="2400"/>
              <a:t>Πώς ξέρεις πότε πέτυχες αυτή τη συνεργασία;</a:t>
            </a:r>
            <a:endParaRPr sz="2400"/>
          </a:p>
          <a:p>
            <a:pPr marL="228600" lvl="0" indent="0" algn="l" rtl="0">
              <a:lnSpc>
                <a:spcPct val="90000"/>
              </a:lnSpc>
              <a:spcBef>
                <a:spcPts val="1000"/>
              </a:spcBef>
              <a:spcAft>
                <a:spcPts val="0"/>
              </a:spcAft>
              <a:buNone/>
            </a:pPr>
            <a:endParaRPr sz="2400"/>
          </a:p>
          <a:p>
            <a:pPr marL="228600" lvl="0" indent="-76200" algn="l" rtl="0">
              <a:lnSpc>
                <a:spcPct val="90000"/>
              </a:lnSpc>
              <a:spcBef>
                <a:spcPts val="1000"/>
              </a:spcBef>
              <a:spcAft>
                <a:spcPts val="0"/>
              </a:spcAft>
              <a:buClr>
                <a:schemeClr val="dk1"/>
              </a:buClr>
              <a:buSzPts val="2400"/>
              <a:buNone/>
            </a:pPr>
            <a:endParaRPr sz="2400"/>
          </a:p>
        </p:txBody>
      </p:sp>
      <p:pic>
        <p:nvPicPr>
          <p:cNvPr id="275" name="Google Shape;275;p15" descr="imagine_if_logo-5000x1639.png"/>
          <p:cNvPicPr preferRelativeResize="0"/>
          <p:nvPr/>
        </p:nvPicPr>
        <p:blipFill rotWithShape="1">
          <a:blip r:embed="rId3">
            <a:alphaModFix/>
          </a:blip>
          <a:srcRect/>
          <a:stretch/>
        </p:blipFill>
        <p:spPr>
          <a:xfrm>
            <a:off x="9254442" y="3227963"/>
            <a:ext cx="1462088" cy="402074"/>
          </a:xfrm>
          <a:prstGeom prst="rect">
            <a:avLst/>
          </a:prstGeom>
          <a:noFill/>
          <a:ln>
            <a:noFill/>
          </a:ln>
        </p:spPr>
      </p:pic>
      <p:sp>
        <p:nvSpPr>
          <p:cNvPr id="276" name="Google Shape;276;p15"/>
          <p:cNvSpPr txBox="1"/>
          <p:nvPr/>
        </p:nvSpPr>
        <p:spPr>
          <a:xfrm>
            <a:off x="10242903" y="536525"/>
            <a:ext cx="17793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accent1"/>
                </a:solidFill>
                <a:latin typeface="Calibri"/>
                <a:ea typeface="Calibri"/>
                <a:cs typeface="Calibri"/>
                <a:sym typeface="Calibri"/>
              </a:rPr>
              <a:t>ΕΜΕΙΣ</a:t>
            </a:r>
            <a:r>
              <a:rPr lang="en-US" sz="3200">
                <a:solidFill>
                  <a:schemeClr val="accent1"/>
                </a:solidFill>
                <a:latin typeface="Calibri"/>
                <a:ea typeface="Calibri"/>
                <a:cs typeface="Calibri"/>
                <a:sym typeface="Calibri"/>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title"/>
          </p:nvPr>
        </p:nvSpPr>
        <p:spPr>
          <a:xfrm>
            <a:off x="838200" y="365126"/>
            <a:ext cx="10515600" cy="8207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rgbClr val="980000"/>
                </a:solidFill>
              </a:rPr>
              <a:t>Ιδιότητες του μαθησιακού περιβάλλοντος</a:t>
            </a:r>
            <a:endParaRPr b="1">
              <a:solidFill>
                <a:srgbClr val="980000"/>
              </a:solidFill>
            </a:endParaRPr>
          </a:p>
        </p:txBody>
      </p:sp>
      <p:sp>
        <p:nvSpPr>
          <p:cNvPr id="282" name="Google Shape;282;p16"/>
          <p:cNvSpPr txBox="1">
            <a:spLocks noGrp="1"/>
          </p:cNvSpPr>
          <p:nvPr>
            <p:ph type="body" idx="1"/>
          </p:nvPr>
        </p:nvSpPr>
        <p:spPr>
          <a:xfrm>
            <a:off x="838200" y="1052450"/>
            <a:ext cx="10515600" cy="5141400"/>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1000"/>
              </a:spcBef>
              <a:spcAft>
                <a:spcPts val="0"/>
              </a:spcAft>
              <a:buSzPct val="100000"/>
              <a:buChar char="•"/>
            </a:pPr>
            <a:r>
              <a:rPr lang="en-US"/>
              <a:t>υπάρχει ειλικρινής και ανοιχτή επικοινωνία</a:t>
            </a:r>
            <a:endParaRPr/>
          </a:p>
          <a:p>
            <a:pPr marL="228600" lvl="0" indent="-228600" algn="l" rtl="0">
              <a:lnSpc>
                <a:spcPct val="90000"/>
              </a:lnSpc>
              <a:spcBef>
                <a:spcPts val="1000"/>
              </a:spcBef>
              <a:spcAft>
                <a:spcPts val="0"/>
              </a:spcAft>
              <a:buSzPct val="100000"/>
              <a:buChar char="•"/>
            </a:pPr>
            <a:r>
              <a:rPr lang="en-US"/>
              <a:t>αναγνώριση της προοπτικής των άλλων προσώπων</a:t>
            </a:r>
            <a:endParaRPr/>
          </a:p>
          <a:p>
            <a:pPr marL="228600" lvl="0" indent="-228600" algn="l" rtl="0">
              <a:lnSpc>
                <a:spcPct val="90000"/>
              </a:lnSpc>
              <a:spcBef>
                <a:spcPts val="1000"/>
              </a:spcBef>
              <a:spcAft>
                <a:spcPts val="0"/>
              </a:spcAft>
              <a:buSzPct val="100000"/>
              <a:buChar char="•"/>
            </a:pPr>
            <a:r>
              <a:rPr lang="en-US"/>
              <a:t>οι άνθρωποι ενεργοποιούνται, το κίνητρο για μάθηση είναι εγγενές και όχι εξωγενές</a:t>
            </a:r>
            <a:endParaRPr/>
          </a:p>
          <a:p>
            <a:pPr marL="228600" lvl="0" indent="-228600" algn="l" rtl="0">
              <a:lnSpc>
                <a:spcPct val="90000"/>
              </a:lnSpc>
              <a:spcBef>
                <a:spcPts val="1000"/>
              </a:spcBef>
              <a:spcAft>
                <a:spcPts val="0"/>
              </a:spcAft>
              <a:buSzPct val="100000"/>
              <a:buChar char="•"/>
            </a:pPr>
            <a:r>
              <a:rPr lang="en-US"/>
              <a:t>η εμπειρία  των μαθητών αναγνωρίζεται και αποτιμάται ως πόρος για περαιτέρω μάθηση· είναι σε θέση να συσχετίσουν τη μάθηση με τη δική τους εμπειρία</a:t>
            </a:r>
            <a:endParaRPr/>
          </a:p>
          <a:p>
            <a:pPr marL="228600" lvl="0" indent="-228600" algn="l" rtl="0">
              <a:lnSpc>
                <a:spcPct val="90000"/>
              </a:lnSpc>
              <a:spcBef>
                <a:spcPts val="1000"/>
              </a:spcBef>
              <a:spcAft>
                <a:spcPts val="0"/>
              </a:spcAft>
              <a:buSzPct val="100000"/>
              <a:buChar char="•"/>
            </a:pPr>
            <a:r>
              <a:rPr lang="en-US"/>
              <a:t>Λαμβάνονται υπόψη τα ατομικά τους στυλ μάθησης</a:t>
            </a:r>
            <a:endParaRPr/>
          </a:p>
          <a:p>
            <a:pPr marL="228600" marR="0" lvl="0" indent="-228600" algn="l" rtl="0">
              <a:lnSpc>
                <a:spcPct val="90000"/>
              </a:lnSpc>
              <a:spcBef>
                <a:spcPts val="1000"/>
              </a:spcBef>
              <a:spcAft>
                <a:spcPts val="0"/>
              </a:spcAft>
              <a:buSzPct val="100000"/>
              <a:buChar char="•"/>
            </a:pPr>
            <a:r>
              <a:rPr lang="en-US"/>
              <a:t>Το ψυχολογικό κλίμα ελαχιστοποιεί το άγχος και οι μαθητές αισθάνονται ικανοί να αναλάβουν ρίσκα και να προβληματιστούν σχετικά με νέες ιδέες. Αυτό απαιτεί σαφή κατανόηση του επιπέδου εμπιστευτικότητας και διαχείρισης των πληροφοριών που προέρχονται από την εποπτεία</a:t>
            </a:r>
            <a:endParaRPr/>
          </a:p>
          <a:p>
            <a:pPr marL="228600" lvl="0" indent="-228600" algn="l" rtl="0">
              <a:lnSpc>
                <a:spcPct val="90000"/>
              </a:lnSpc>
              <a:spcBef>
                <a:spcPts val="1000"/>
              </a:spcBef>
              <a:spcAft>
                <a:spcPts val="0"/>
              </a:spcAft>
              <a:buSzPct val="100000"/>
              <a:buChar char="•"/>
            </a:pPr>
            <a:r>
              <a:rPr lang="en-US"/>
              <a:t>η επιτυχία γιορτάζεται και τα δυνατά σημεία αναγνωρίζονται</a:t>
            </a:r>
            <a:endParaRPr/>
          </a:p>
          <a:p>
            <a:pPr marL="228600" lvl="0" indent="-228600" algn="l" rtl="0">
              <a:lnSpc>
                <a:spcPct val="90000"/>
              </a:lnSpc>
              <a:spcBef>
                <a:spcPts val="1000"/>
              </a:spcBef>
              <a:spcAft>
                <a:spcPts val="0"/>
              </a:spcAft>
              <a:buSzPct val="100000"/>
              <a:buChar char="•"/>
            </a:pPr>
            <a:r>
              <a:rPr lang="en-US"/>
              <a:t>οι μαθητές αισθάνονται σεβαστοί, πολύτιμοι και κατανοητοί, υπάρχει ενσυναίσθηση για την προοπτική τους </a:t>
            </a:r>
            <a:endParaRPr/>
          </a:p>
          <a:p>
            <a:pPr marL="228600" lvl="0" indent="-228600" algn="l" rtl="0">
              <a:lnSpc>
                <a:spcPct val="90000"/>
              </a:lnSpc>
              <a:spcBef>
                <a:spcPts val="1000"/>
              </a:spcBef>
              <a:spcAft>
                <a:spcPts val="0"/>
              </a:spcAft>
              <a:buSzPct val="100000"/>
              <a:buChar char="•"/>
            </a:pPr>
            <a:r>
              <a:rPr lang="en-US"/>
              <a:t>τα όρια της συμμαχίας εργασίας καθορίζονται σαφή και γίνονται κατανοητά από όλους τους εμπλεκόμενους</a:t>
            </a:r>
            <a:endParaRPr/>
          </a:p>
          <a:p>
            <a:pPr marL="228600" lvl="0" indent="-228600" algn="l" rtl="0">
              <a:lnSpc>
                <a:spcPct val="90000"/>
              </a:lnSpc>
              <a:spcBef>
                <a:spcPts val="1000"/>
              </a:spcBef>
              <a:spcAft>
                <a:spcPts val="0"/>
              </a:spcAft>
              <a:buSzPct val="100000"/>
              <a:buChar char="•"/>
            </a:pPr>
            <a:r>
              <a:rPr lang="en-US"/>
              <a:t>η σχέση έχει αμοιβαίο στοιχείο· ο Δάσκαλος δεν χρειάζεται να είναι πηγή όλης της γνώσης</a:t>
            </a:r>
            <a:endParaRPr/>
          </a:p>
          <a:p>
            <a:pPr marL="228600" lvl="0" indent="-104140" algn="l" rtl="0">
              <a:lnSpc>
                <a:spcPct val="90000"/>
              </a:lnSpc>
              <a:spcBef>
                <a:spcPts val="1000"/>
              </a:spcBef>
              <a:spcAft>
                <a:spcPts val="0"/>
              </a:spcAft>
              <a:buClr>
                <a:schemeClr val="dk1"/>
              </a:buClr>
              <a:buSzPct val="100000"/>
              <a:buNone/>
            </a:pPr>
            <a:endParaRPr/>
          </a:p>
        </p:txBody>
      </p:sp>
      <p:pic>
        <p:nvPicPr>
          <p:cNvPr id="283" name="Google Shape;283;p16" descr="imagine_if_logo-5000x1639.png"/>
          <p:cNvPicPr preferRelativeResize="0"/>
          <p:nvPr/>
        </p:nvPicPr>
        <p:blipFill rotWithShape="1">
          <a:blip r:embed="rId3">
            <a:alphaModFix/>
          </a:blip>
          <a:srcRect/>
          <a:stretch/>
        </p:blipFill>
        <p:spPr>
          <a:xfrm>
            <a:off x="642719" y="5602540"/>
            <a:ext cx="2256751" cy="70936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17" descr="A close up of text on a white background&#10;&#10;Description automatically generated"/>
          <p:cNvPicPr preferRelativeResize="0">
            <a:picLocks noGrp="1"/>
          </p:cNvPicPr>
          <p:nvPr>
            <p:ph type="body" idx="1"/>
          </p:nvPr>
        </p:nvPicPr>
        <p:blipFill rotWithShape="1">
          <a:blip r:embed="rId3">
            <a:alphaModFix/>
          </a:blip>
          <a:srcRect/>
          <a:stretch/>
        </p:blipFill>
        <p:spPr>
          <a:xfrm>
            <a:off x="1360400" y="296625"/>
            <a:ext cx="8052300" cy="6039300"/>
          </a:xfrm>
          <a:prstGeom prst="rect">
            <a:avLst/>
          </a:prstGeom>
          <a:noFill/>
          <a:ln>
            <a:noFill/>
          </a:ln>
        </p:spPr>
      </p:pic>
      <p:pic>
        <p:nvPicPr>
          <p:cNvPr id="289" name="Google Shape;289;p17" descr="imagine_if_logo-5000x1639.png"/>
          <p:cNvPicPr preferRelativeResize="0"/>
          <p:nvPr/>
        </p:nvPicPr>
        <p:blipFill rotWithShape="1">
          <a:blip r:embed="rId4">
            <a:alphaModFix/>
          </a:blip>
          <a:srcRect/>
          <a:stretch/>
        </p:blipFill>
        <p:spPr>
          <a:xfrm>
            <a:off x="9412627" y="577057"/>
            <a:ext cx="2124053" cy="62623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8"/>
          <p:cNvSpPr txBox="1">
            <a:spLocks noGrp="1"/>
          </p:cNvSpPr>
          <p:nvPr>
            <p:ph type="title"/>
          </p:nvPr>
        </p:nvSpPr>
        <p:spPr>
          <a:xfrm>
            <a:off x="838200" y="365125"/>
            <a:ext cx="10515600" cy="10574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solidFill>
                  <a:srgbClr val="980000"/>
                </a:solidFill>
              </a:rPr>
              <a:t>Διαπροσωπικό χάσμα και οικοδόμηση εμπιστοσύνης</a:t>
            </a:r>
            <a:endParaRPr>
              <a:solidFill>
                <a:srgbClr val="980000"/>
              </a:solidFill>
            </a:endParaRPr>
          </a:p>
        </p:txBody>
      </p:sp>
      <p:sp>
        <p:nvSpPr>
          <p:cNvPr id="295" name="Google Shape;295;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190500" algn="l" rtl="0">
              <a:lnSpc>
                <a:spcPct val="90000"/>
              </a:lnSpc>
              <a:spcBef>
                <a:spcPts val="1000"/>
              </a:spcBef>
              <a:spcAft>
                <a:spcPts val="0"/>
              </a:spcAft>
              <a:buSzPts val="2200"/>
              <a:buChar char="•"/>
            </a:pPr>
            <a:r>
              <a:rPr lang="en-US" sz="2200"/>
              <a:t>Αναθεώρηση στη ρύθμιση μας - Εξετάστε παραδείγματα με τα οποία μπορείτε να ταυτιστείτε</a:t>
            </a:r>
            <a:endParaRPr sz="2200"/>
          </a:p>
          <a:p>
            <a:pPr marL="228600" lvl="0" indent="-190500" algn="l" rtl="0">
              <a:lnSpc>
                <a:spcPct val="90000"/>
              </a:lnSpc>
              <a:spcBef>
                <a:spcPts val="1000"/>
              </a:spcBef>
              <a:spcAft>
                <a:spcPts val="0"/>
              </a:spcAft>
              <a:buSzPts val="2200"/>
              <a:buChar char="•"/>
            </a:pPr>
            <a:r>
              <a:rPr lang="en-US" sz="2200"/>
              <a:t>Προπονώντας ο ένας τον άλλον - Αναπτύσσονται για να χτίσουν την εμπιστοσύνη μεταξύ τους</a:t>
            </a:r>
            <a:endParaRPr/>
          </a:p>
        </p:txBody>
      </p:sp>
      <p:pic>
        <p:nvPicPr>
          <p:cNvPr id="296" name="Google Shape;296;p18" descr="A screenshot of a cell phone&#10;&#10;Description automatically generated"/>
          <p:cNvPicPr preferRelativeResize="0"/>
          <p:nvPr/>
        </p:nvPicPr>
        <p:blipFill rotWithShape="1">
          <a:blip r:embed="rId3">
            <a:alphaModFix/>
          </a:blip>
          <a:srcRect/>
          <a:stretch/>
        </p:blipFill>
        <p:spPr>
          <a:xfrm>
            <a:off x="1663503" y="3428999"/>
            <a:ext cx="7910802" cy="2747963"/>
          </a:xfrm>
          <a:prstGeom prst="rect">
            <a:avLst/>
          </a:prstGeom>
          <a:noFill/>
          <a:ln>
            <a:noFill/>
          </a:ln>
        </p:spPr>
      </p:pic>
      <p:pic>
        <p:nvPicPr>
          <p:cNvPr id="297" name="Google Shape;297;p18" descr="imagine_if_logo-5000x1639.png"/>
          <p:cNvPicPr preferRelativeResize="0"/>
          <p:nvPr/>
        </p:nvPicPr>
        <p:blipFill rotWithShape="1">
          <a:blip r:embed="rId4">
            <a:alphaModFix/>
          </a:blip>
          <a:srcRect/>
          <a:stretch/>
        </p:blipFill>
        <p:spPr>
          <a:xfrm>
            <a:off x="9963607" y="155944"/>
            <a:ext cx="2124054" cy="6262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cf136c9c30_0_485"/>
          <p:cNvSpPr txBox="1">
            <a:spLocks noGrp="1"/>
          </p:cNvSpPr>
          <p:nvPr>
            <p:ph type="title"/>
          </p:nvPr>
        </p:nvSpPr>
        <p:spPr>
          <a:xfrm>
            <a:off x="831850" y="464234"/>
            <a:ext cx="10515600" cy="87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4800" b="1">
                <a:solidFill>
                  <a:srgbClr val="980000"/>
                </a:solidFill>
              </a:rPr>
              <a:t>Συνεδρία 3</a:t>
            </a:r>
            <a:endParaRPr sz="4800" b="1">
              <a:solidFill>
                <a:srgbClr val="980000"/>
              </a:solidFill>
            </a:endParaRPr>
          </a:p>
        </p:txBody>
      </p:sp>
      <p:sp>
        <p:nvSpPr>
          <p:cNvPr id="303" name="Google Shape;303;gcf136c9c30_0_485"/>
          <p:cNvSpPr txBox="1">
            <a:spLocks noGrp="1"/>
          </p:cNvSpPr>
          <p:nvPr>
            <p:ph type="body" idx="1"/>
          </p:nvPr>
        </p:nvSpPr>
        <p:spPr>
          <a:xfrm>
            <a:off x="831850" y="1434906"/>
            <a:ext cx="10515600" cy="4654800"/>
          </a:xfrm>
          <a:prstGeom prst="rect">
            <a:avLst/>
          </a:prstGeom>
          <a:noFill/>
          <a:ln>
            <a:noFill/>
          </a:ln>
        </p:spPr>
        <p:txBody>
          <a:bodyPr spcFirstLastPara="1" wrap="square" lIns="91425" tIns="45700" rIns="91425" bIns="45700" anchor="t" anchorCtr="0">
            <a:normAutofit/>
          </a:bodyPr>
          <a:lstStyle/>
          <a:p>
            <a:pPr marL="914400" lvl="0" indent="-914400" algn="just" rtl="0">
              <a:lnSpc>
                <a:spcPct val="125000"/>
              </a:lnSpc>
              <a:spcBef>
                <a:spcPts val="0"/>
              </a:spcBef>
              <a:spcAft>
                <a:spcPts val="0"/>
              </a:spcAft>
              <a:buClr>
                <a:srgbClr val="888888"/>
              </a:buClr>
              <a:buSzPts val="1800"/>
              <a:buNone/>
            </a:pPr>
            <a:r>
              <a:rPr lang="en-US" sz="1800">
                <a:latin typeface="Arial"/>
                <a:ea typeface="Arial"/>
                <a:cs typeface="Arial"/>
                <a:sym typeface="Arial"/>
              </a:rPr>
              <a:t>ΜΕΡΟΣ 1	Ανατροφοδότηση σχετικά με την εφαρμογή			(30 λεπτά)</a:t>
            </a:r>
            <a:endParaRPr sz="1800">
              <a:latin typeface="Cambria"/>
              <a:ea typeface="Cambria"/>
              <a:cs typeface="Cambria"/>
              <a:sym typeface="Cambria"/>
            </a:endParaRPr>
          </a:p>
          <a:p>
            <a:pPr marL="0" lvl="0" indent="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2 	Εισαγωγή στην κοινωνική ευαισθητοποίηση			(45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3	Δημιουργία σχέσεων			                                    (45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b="1">
                <a:solidFill>
                  <a:srgbClr val="0000FF"/>
                </a:solidFill>
                <a:latin typeface="Arial"/>
                <a:ea typeface="Arial"/>
                <a:cs typeface="Arial"/>
                <a:sym typeface="Arial"/>
              </a:rPr>
              <a:t>ΜΕΡΟΣ 4	Ενσυναίσθηση						                     (45 λεπτά)</a:t>
            </a:r>
            <a:endParaRPr sz="1800" b="1">
              <a:solidFill>
                <a:srgbClr val="0000FF"/>
              </a:solidFill>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5 	ΕΦΑΡΜΟΓΗ						                             (10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6	ΑΝΤΑΝΑΚΛΑΣΗ					                             (15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7	ΑΞΙΟΛΟΓΗΣΗ					                               (5 λεπτά)</a:t>
            </a:r>
            <a:endParaRPr sz="1800">
              <a:latin typeface="Cambria"/>
              <a:ea typeface="Cambria"/>
              <a:cs typeface="Cambria"/>
              <a:sym typeface="Cambria"/>
            </a:endParaRPr>
          </a:p>
          <a:p>
            <a:pPr marL="0" lvl="0" indent="0" algn="l" rtl="0">
              <a:lnSpc>
                <a:spcPct val="90000"/>
              </a:lnSpc>
              <a:spcBef>
                <a:spcPts val="1800"/>
              </a:spcBef>
              <a:spcAft>
                <a:spcPts val="0"/>
              </a:spcAft>
              <a:buClr>
                <a:srgbClr val="888888"/>
              </a:buClr>
              <a:buSzPts val="2800"/>
              <a:buNone/>
            </a:pPr>
            <a:endParaRPr sz="2800"/>
          </a:p>
        </p:txBody>
      </p:sp>
      <p:sp>
        <p:nvSpPr>
          <p:cNvPr id="304" name="Google Shape;304;gcf136c9c30_0_48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Reflect project 2019 - 2022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sz="5200" b="1">
                <a:solidFill>
                  <a:srgbClr val="980000"/>
                </a:solidFill>
              </a:rPr>
              <a:t>Καλώς ήρθατε στη Συνεδρία 3</a:t>
            </a:r>
            <a:endParaRPr sz="5200" b="1">
              <a:solidFill>
                <a:srgbClr val="980000"/>
              </a:solidFill>
            </a:endParaRPr>
          </a:p>
        </p:txBody>
      </p:sp>
      <p:sp>
        <p:nvSpPr>
          <p:cNvPr id="157" name="Google Shape;15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a:p>
            <a:pPr marL="0" lvl="0" indent="0" algn="ctr" rtl="0">
              <a:lnSpc>
                <a:spcPct val="90000"/>
              </a:lnSpc>
              <a:spcBef>
                <a:spcPts val="0"/>
              </a:spcBef>
              <a:spcAft>
                <a:spcPts val="0"/>
              </a:spcAft>
              <a:buClr>
                <a:schemeClr val="dk1"/>
              </a:buClr>
              <a:buSzPts val="2400"/>
              <a:buNone/>
            </a:pPr>
            <a:r>
              <a:rPr lang="en-US" sz="4100" b="1"/>
              <a:t>Φτιάξε τη μέρα μου!</a:t>
            </a:r>
            <a:endParaRPr sz="41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20" descr="A picture containing sitting, bed, table, laying&#10;&#10;Description automatically generated"/>
          <p:cNvPicPr preferRelativeResize="0"/>
          <p:nvPr/>
        </p:nvPicPr>
        <p:blipFill rotWithShape="1">
          <a:blip r:embed="rId3">
            <a:alphaModFix/>
          </a:blip>
          <a:srcRect/>
          <a:stretch/>
        </p:blipFill>
        <p:spPr>
          <a:xfrm>
            <a:off x="3355894" y="-1"/>
            <a:ext cx="5873731" cy="6858001"/>
          </a:xfrm>
          <a:prstGeom prst="rect">
            <a:avLst/>
          </a:prstGeom>
          <a:noFill/>
          <a:ln>
            <a:noFill/>
          </a:ln>
        </p:spPr>
      </p:pic>
      <p:sp>
        <p:nvSpPr>
          <p:cNvPr id="310" name="Google Shape;310;p20"/>
          <p:cNvSpPr txBox="1"/>
          <p:nvPr/>
        </p:nvSpPr>
        <p:spPr>
          <a:xfrm>
            <a:off x="182650" y="3171625"/>
            <a:ext cx="3173400" cy="212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300">
                <a:solidFill>
                  <a:schemeClr val="dk1"/>
                </a:solidFill>
                <a:latin typeface="Calibri"/>
                <a:ea typeface="Calibri"/>
                <a:cs typeface="Calibri"/>
                <a:sym typeface="Calibri"/>
              </a:rPr>
              <a:t>“</a:t>
            </a:r>
            <a:r>
              <a:rPr lang="en-US" sz="3300" b="1">
                <a:solidFill>
                  <a:srgbClr val="980000"/>
                </a:solidFill>
                <a:latin typeface="Calibri"/>
                <a:ea typeface="Calibri"/>
                <a:cs typeface="Calibri"/>
                <a:sym typeface="Calibri"/>
              </a:rPr>
              <a:t>Οι λεπτομέρειες είναι που μετράνε.”</a:t>
            </a:r>
            <a:endParaRPr sz="2900" b="1">
              <a:solidFill>
                <a:srgbClr val="98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1"/>
          <p:cNvSpPr txBox="1">
            <a:spLocks noGrp="1"/>
          </p:cNvSpPr>
          <p:nvPr>
            <p:ph type="title"/>
          </p:nvPr>
        </p:nvSpPr>
        <p:spPr>
          <a:xfrm>
            <a:off x="415600" y="226442"/>
            <a:ext cx="11360700" cy="763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b="1">
                <a:solidFill>
                  <a:srgbClr val="980000"/>
                </a:solidFill>
              </a:rPr>
              <a:t>Δημιουργία ασφαλών χώρων μάθησης</a:t>
            </a:r>
            <a:endParaRPr b="1">
              <a:solidFill>
                <a:srgbClr val="980000"/>
              </a:solidFill>
            </a:endParaRPr>
          </a:p>
        </p:txBody>
      </p:sp>
      <p:sp>
        <p:nvSpPr>
          <p:cNvPr id="316" name="Google Shape;316;p21"/>
          <p:cNvSpPr txBox="1">
            <a:spLocks noGrp="1"/>
          </p:cNvSpPr>
          <p:nvPr>
            <p:ph type="body" idx="1"/>
          </p:nvPr>
        </p:nvSpPr>
        <p:spPr>
          <a:xfrm>
            <a:off x="415600" y="253575"/>
            <a:ext cx="11360700" cy="595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800"/>
              <a:buNone/>
            </a:pPr>
            <a:endParaRPr/>
          </a:p>
          <a:p>
            <a:pPr marL="0" lvl="0" indent="0" algn="ctr" rtl="0">
              <a:lnSpc>
                <a:spcPct val="90000"/>
              </a:lnSpc>
              <a:spcBef>
                <a:spcPts val="0"/>
              </a:spcBef>
              <a:spcAft>
                <a:spcPts val="0"/>
              </a:spcAft>
              <a:buClr>
                <a:schemeClr val="dk1"/>
              </a:buClr>
              <a:buSzPts val="1800"/>
              <a:buNone/>
            </a:pPr>
            <a:r>
              <a:rPr lang="en-US" sz="6700"/>
              <a:t>B = f(P,E)</a:t>
            </a:r>
            <a:endParaRPr sz="6700"/>
          </a:p>
          <a:p>
            <a:pPr marL="0" lvl="0" indent="0" algn="l" rtl="0">
              <a:lnSpc>
                <a:spcPct val="115000"/>
              </a:lnSpc>
              <a:spcBef>
                <a:spcPts val="500"/>
              </a:spcBef>
              <a:spcAft>
                <a:spcPts val="0"/>
              </a:spcAft>
              <a:buNone/>
            </a:pPr>
            <a:r>
              <a:rPr lang="en-US" sz="1750" b="1">
                <a:solidFill>
                  <a:srgbClr val="202122"/>
                </a:solidFill>
                <a:highlight>
                  <a:srgbClr val="FFFFFF"/>
                </a:highlight>
                <a:latin typeface="Arial"/>
                <a:ea typeface="Arial"/>
                <a:cs typeface="Arial"/>
                <a:sym typeface="Arial"/>
              </a:rPr>
              <a:t>Ο τύπος δηλώνει ότι η συμπεριφορά είναι </a:t>
            </a:r>
            <a:r>
              <a:rPr lang="en-US" sz="1750" b="1">
                <a:solidFill>
                  <a:srgbClr val="0645AD"/>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συνάρτηση</a:t>
            </a:r>
            <a:r>
              <a:rPr lang="en-US" sz="1750" b="1">
                <a:solidFill>
                  <a:srgbClr val="202122"/>
                </a:solidFill>
                <a:highlight>
                  <a:srgbClr val="FFFFFF"/>
                </a:highlight>
                <a:latin typeface="Arial"/>
                <a:ea typeface="Arial"/>
                <a:cs typeface="Arial"/>
                <a:sym typeface="Arial"/>
              </a:rPr>
              <a:t> του ατόμου και </a:t>
            </a:r>
            <a:r>
              <a:rPr lang="en-US" sz="1750" b="1">
                <a:solidFill>
                  <a:srgbClr val="0645AD"/>
                </a:solidFill>
                <a:highlight>
                  <a:srgbClr val="FFFFFF"/>
                </a:highlight>
                <a:uFill>
                  <a:noFill/>
                </a:u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του περιβάλλοντός του</a:t>
            </a:r>
            <a:r>
              <a:rPr lang="en-US" sz="1750" b="1">
                <a:solidFill>
                  <a:srgbClr val="202122"/>
                </a:solidFill>
                <a:highlight>
                  <a:srgbClr val="FFFFFF"/>
                </a:highlight>
                <a:latin typeface="Arial"/>
                <a:ea typeface="Arial"/>
                <a:cs typeface="Arial"/>
                <a:sym typeface="Arial"/>
              </a:rPr>
              <a:t> : </a:t>
            </a:r>
            <a:endParaRPr sz="2100" b="1" baseline="30000">
              <a:solidFill>
                <a:srgbClr val="202122"/>
              </a:solidFill>
              <a:highlight>
                <a:srgbClr val="FFFFFF"/>
              </a:highlight>
              <a:latin typeface="Arial"/>
              <a:ea typeface="Arial"/>
              <a:cs typeface="Arial"/>
              <a:sym typeface="Arial"/>
            </a:endParaRPr>
          </a:p>
          <a:p>
            <a:pPr marL="0" lvl="0" indent="0" algn="l" rtl="0">
              <a:lnSpc>
                <a:spcPct val="115000"/>
              </a:lnSpc>
              <a:spcBef>
                <a:spcPts val="500"/>
              </a:spcBef>
              <a:spcAft>
                <a:spcPts val="0"/>
              </a:spcAft>
              <a:buNone/>
            </a:pPr>
            <a:r>
              <a:rPr lang="en-US" sz="1650" b="1">
                <a:solidFill>
                  <a:srgbClr val="202122"/>
                </a:solidFill>
                <a:highlight>
                  <a:srgbClr val="FFFFFF"/>
                </a:highlight>
                <a:latin typeface="Arial"/>
                <a:ea typeface="Arial"/>
                <a:cs typeface="Arial"/>
                <a:sym typeface="Arial"/>
              </a:rPr>
              <a:t>Οπου </a:t>
            </a:r>
            <a:r>
              <a:rPr lang="en-US" sz="1850" b="1">
                <a:solidFill>
                  <a:srgbClr val="202122"/>
                </a:solidFill>
                <a:highlight>
                  <a:srgbClr val="FFFFFF"/>
                </a:highlight>
                <a:latin typeface="Arial"/>
                <a:ea typeface="Arial"/>
                <a:cs typeface="Arial"/>
                <a:sym typeface="Arial"/>
              </a:rPr>
              <a:t>B </a:t>
            </a:r>
            <a:r>
              <a:rPr lang="en-US" sz="1650" b="1">
                <a:solidFill>
                  <a:srgbClr val="202122"/>
                </a:solidFill>
                <a:highlight>
                  <a:srgbClr val="FFFFFF"/>
                </a:highlight>
                <a:latin typeface="Arial"/>
                <a:ea typeface="Arial"/>
                <a:cs typeface="Arial"/>
                <a:sym typeface="Arial"/>
              </a:rPr>
              <a:t>είναι </a:t>
            </a:r>
            <a:r>
              <a:rPr lang="en-US" sz="1650" b="1">
                <a:solidFill>
                  <a:srgbClr val="0645AD"/>
                </a:solidFill>
                <a:highlight>
                  <a:srgbClr val="FFFFFF"/>
                </a:highlight>
                <a:uFill>
                  <a:noFill/>
                </a:u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συμπεριφορά</a:t>
            </a:r>
            <a:r>
              <a:rPr lang="en-US" sz="1650" b="1">
                <a:solidFill>
                  <a:srgbClr val="202122"/>
                </a:solidFill>
                <a:highlight>
                  <a:srgbClr val="FFFFFF"/>
                </a:highlight>
                <a:latin typeface="Arial"/>
                <a:ea typeface="Arial"/>
                <a:cs typeface="Arial"/>
                <a:sym typeface="Arial"/>
              </a:rPr>
              <a:t> , </a:t>
            </a:r>
            <a:r>
              <a:rPr lang="en-US" sz="1850" b="1">
                <a:solidFill>
                  <a:srgbClr val="202122"/>
                </a:solidFill>
                <a:highlight>
                  <a:srgbClr val="FFFFFF"/>
                </a:highlight>
                <a:latin typeface="Arial"/>
                <a:ea typeface="Arial"/>
                <a:cs typeface="Arial"/>
                <a:sym typeface="Arial"/>
              </a:rPr>
              <a:t>P </a:t>
            </a:r>
            <a:r>
              <a:rPr lang="en-US" sz="1650" b="1">
                <a:solidFill>
                  <a:srgbClr val="202122"/>
                </a:solidFill>
                <a:highlight>
                  <a:srgbClr val="FFFFFF"/>
                </a:highlight>
                <a:latin typeface="Arial"/>
                <a:ea typeface="Arial"/>
                <a:cs typeface="Arial"/>
                <a:sym typeface="Arial"/>
              </a:rPr>
              <a:t>είναι το </a:t>
            </a:r>
            <a:r>
              <a:rPr lang="en-US" sz="1650" b="1" u="sng">
                <a:solidFill>
                  <a:srgbClr val="0645AD"/>
                </a:solidFill>
                <a:highlight>
                  <a:srgbClr val="FFFFFF"/>
                </a:highlight>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Πρόσωπο</a:t>
            </a:r>
            <a:r>
              <a:rPr lang="en-US" sz="1650" b="1">
                <a:solidFill>
                  <a:srgbClr val="202122"/>
                </a:solidFill>
                <a:highlight>
                  <a:srgbClr val="FFFFFF"/>
                </a:highlight>
                <a:latin typeface="Arial"/>
                <a:ea typeface="Arial"/>
                <a:cs typeface="Arial"/>
                <a:sym typeface="Arial"/>
              </a:rPr>
              <a:t> και </a:t>
            </a:r>
            <a:r>
              <a:rPr lang="en-US" sz="1850" b="1">
                <a:solidFill>
                  <a:srgbClr val="202122"/>
                </a:solidFill>
                <a:highlight>
                  <a:srgbClr val="FFFFFF"/>
                </a:highlight>
                <a:latin typeface="Arial"/>
                <a:ea typeface="Arial"/>
                <a:cs typeface="Arial"/>
                <a:sym typeface="Arial"/>
              </a:rPr>
              <a:t>E </a:t>
            </a:r>
            <a:r>
              <a:rPr lang="en-US" sz="1650" b="1">
                <a:solidFill>
                  <a:srgbClr val="202122"/>
                </a:solidFill>
                <a:highlight>
                  <a:srgbClr val="FFFFFF"/>
                </a:highlight>
                <a:latin typeface="Arial"/>
                <a:ea typeface="Arial"/>
                <a:cs typeface="Arial"/>
                <a:sym typeface="Arial"/>
              </a:rPr>
              <a:t>είναι το </a:t>
            </a:r>
            <a:r>
              <a:rPr lang="en-US" sz="1650" b="1">
                <a:solidFill>
                  <a:srgbClr val="0645AD"/>
                </a:solidFill>
                <a:highlight>
                  <a:srgbClr val="FFFFFF"/>
                </a:highlight>
                <a:uFill>
                  <a:noFill/>
                </a:u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περιβάλλον</a:t>
            </a:r>
            <a:r>
              <a:rPr lang="en-US" sz="1650" b="1">
                <a:solidFill>
                  <a:srgbClr val="202122"/>
                </a:solidFill>
                <a:highlight>
                  <a:srgbClr val="FFFFFF"/>
                </a:highlight>
                <a:latin typeface="Arial"/>
                <a:ea typeface="Arial"/>
                <a:cs typeface="Arial"/>
                <a:sym typeface="Arial"/>
              </a:rPr>
              <a:t> .</a:t>
            </a:r>
            <a:endParaRPr sz="2000" b="1">
              <a:solidFill>
                <a:srgbClr val="000000"/>
              </a:solidFill>
              <a:latin typeface="Arial"/>
              <a:ea typeface="Arial"/>
              <a:cs typeface="Arial"/>
              <a:sym typeface="Arial"/>
            </a:endParaRPr>
          </a:p>
          <a:p>
            <a:pPr marL="0" lvl="0" indent="0" algn="l" rtl="0">
              <a:lnSpc>
                <a:spcPct val="115000"/>
              </a:lnSpc>
              <a:spcBef>
                <a:spcPts val="500"/>
              </a:spcBef>
              <a:spcAft>
                <a:spcPts val="0"/>
              </a:spcAft>
              <a:buNone/>
            </a:pPr>
            <a:r>
              <a:rPr lang="en-US" sz="1750" b="1">
                <a:solidFill>
                  <a:srgbClr val="202122"/>
                </a:solidFill>
                <a:highlight>
                  <a:srgbClr val="FFFFFF"/>
                </a:highlight>
                <a:latin typeface="Arial"/>
                <a:ea typeface="Arial"/>
                <a:cs typeface="Arial"/>
                <a:sym typeface="Arial"/>
              </a:rPr>
              <a:t> Αυτή η εξίσωση παρουσιάστηκε για πρώτη φορά στο βιβλίο του Lewin, </a:t>
            </a:r>
            <a:r>
              <a:rPr lang="en-US" sz="1750" b="1" i="1">
                <a:solidFill>
                  <a:srgbClr val="202122"/>
                </a:solidFill>
                <a:highlight>
                  <a:srgbClr val="FFFFFF"/>
                </a:highlight>
                <a:latin typeface="Arial"/>
                <a:ea typeface="Arial"/>
                <a:cs typeface="Arial"/>
                <a:sym typeface="Arial"/>
              </a:rPr>
              <a:t>Principles of Topological Psychology</a:t>
            </a:r>
            <a:r>
              <a:rPr lang="en-US" sz="1750" b="1">
                <a:solidFill>
                  <a:srgbClr val="202122"/>
                </a:solidFill>
                <a:highlight>
                  <a:srgbClr val="FFFFFF"/>
                </a:highlight>
                <a:latin typeface="Arial"/>
                <a:ea typeface="Arial"/>
                <a:cs typeface="Arial"/>
                <a:sym typeface="Arial"/>
              </a:rPr>
              <a:t> , που δημοσιεύθηκε το 1936. </a:t>
            </a:r>
            <a:r>
              <a:rPr lang="en-US" sz="2100" b="1" baseline="30000">
                <a:solidFill>
                  <a:srgbClr val="0645AD"/>
                </a:solidFill>
                <a:highlight>
                  <a:srgbClr val="FFFFFF"/>
                </a:highlight>
                <a:uFill>
                  <a:noFill/>
                </a:uFill>
                <a:latin typeface="Arial"/>
                <a:ea typeface="Arial"/>
                <a:cs typeface="Arial"/>
                <a:sym typeface="Aria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[2]</a:t>
            </a:r>
            <a:r>
              <a:rPr lang="en-US" sz="1750" b="1">
                <a:solidFill>
                  <a:srgbClr val="202122"/>
                </a:solidFill>
                <a:highlight>
                  <a:srgbClr val="FFFFFF"/>
                </a:highlight>
                <a:latin typeface="Arial"/>
                <a:ea typeface="Arial"/>
                <a:cs typeface="Arial"/>
                <a:sym typeface="Arial"/>
              </a:rPr>
              <a:t> Η εξίσωση προτάθηκε ως μια προσπάθεια ενοποίησης των διαφόρων κλάδων της ψυχολογίας (π.χ. παιδική ψυχολογία, ζωική ψυχολογία, ψυχοπαθολογία) με μια ευέλικτη θεωρία που εφαρμόζεται σε όλους τους διακριτούς κλάδους της ψυχολογίας. </a:t>
            </a:r>
            <a:r>
              <a:rPr lang="en-US" sz="2100" b="1" baseline="30000">
                <a:solidFill>
                  <a:srgbClr val="0645AD"/>
                </a:solidFill>
                <a:highlight>
                  <a:srgbClr val="FFFFFF"/>
                </a:highlight>
                <a:uFill>
                  <a:noFill/>
                </a:uFill>
                <a:latin typeface="Arial"/>
                <a:ea typeface="Arial"/>
                <a:cs typeface="Arial"/>
                <a:sym typeface="Aria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[3]</a:t>
            </a:r>
            <a:r>
              <a:rPr lang="en-US" sz="1750" b="1">
                <a:solidFill>
                  <a:srgbClr val="202122"/>
                </a:solidFill>
                <a:highlight>
                  <a:srgbClr val="FFFFFF"/>
                </a:highlight>
                <a:latin typeface="Arial"/>
                <a:ea typeface="Arial"/>
                <a:cs typeface="Arial"/>
                <a:sym typeface="Arial"/>
              </a:rPr>
              <a:t> </a:t>
            </a:r>
            <a:endParaRPr sz="1750" b="1">
              <a:solidFill>
                <a:srgbClr val="202122"/>
              </a:solidFill>
              <a:highlight>
                <a:srgbClr val="FFFFFF"/>
              </a:highlight>
              <a:latin typeface="Arial"/>
              <a:ea typeface="Arial"/>
              <a:cs typeface="Arial"/>
              <a:sym typeface="Arial"/>
            </a:endParaRPr>
          </a:p>
          <a:p>
            <a:pPr marL="0" lvl="0" indent="0" algn="l" rtl="0">
              <a:lnSpc>
                <a:spcPct val="115000"/>
              </a:lnSpc>
              <a:spcBef>
                <a:spcPts val="500"/>
              </a:spcBef>
              <a:spcAft>
                <a:spcPts val="0"/>
              </a:spcAft>
              <a:buNone/>
            </a:pPr>
            <a:r>
              <a:rPr lang="en-US" sz="1750" b="1">
                <a:solidFill>
                  <a:srgbClr val="202122"/>
                </a:solidFill>
                <a:highlight>
                  <a:srgbClr val="FFFFFF"/>
                </a:highlight>
                <a:latin typeface="Arial"/>
                <a:ea typeface="Arial"/>
                <a:cs typeface="Arial"/>
                <a:sym typeface="Arial"/>
              </a:rPr>
              <a:t>Αυτή η εξίσωση σχετίζεται άμεσα με τη </a:t>
            </a:r>
            <a:r>
              <a:rPr lang="en-US" sz="1750" b="1">
                <a:solidFill>
                  <a:srgbClr val="0645AD"/>
                </a:solidFill>
                <a:highlight>
                  <a:srgbClr val="FFFFFF"/>
                </a:highlight>
                <a:uFill>
                  <a:noFill/>
                </a:uFill>
                <a:latin typeface="Arial"/>
                <a:ea typeface="Arial"/>
                <a:cs typeface="Arial"/>
                <a:sym typeface="Aria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θεωρία πεδίου</a:t>
            </a:r>
            <a:r>
              <a:rPr lang="en-US" sz="1750" b="1">
                <a:solidFill>
                  <a:srgbClr val="202122"/>
                </a:solidFill>
                <a:highlight>
                  <a:srgbClr val="FFFFFF"/>
                </a:highlight>
                <a:latin typeface="Arial"/>
                <a:ea typeface="Arial"/>
                <a:cs typeface="Arial"/>
                <a:sym typeface="Arial"/>
              </a:rPr>
              <a:t> του Lewin . </a:t>
            </a:r>
            <a:endParaRPr sz="1750" b="1">
              <a:solidFill>
                <a:srgbClr val="202122"/>
              </a:solidFill>
              <a:highlight>
                <a:srgbClr val="FFFFFF"/>
              </a:highlight>
              <a:latin typeface="Arial"/>
              <a:ea typeface="Arial"/>
              <a:cs typeface="Arial"/>
              <a:sym typeface="Arial"/>
            </a:endParaRPr>
          </a:p>
          <a:p>
            <a:pPr marL="0" lvl="0" indent="0" algn="l" rtl="0">
              <a:lnSpc>
                <a:spcPct val="115000"/>
              </a:lnSpc>
              <a:spcBef>
                <a:spcPts val="500"/>
              </a:spcBef>
              <a:spcAft>
                <a:spcPts val="0"/>
              </a:spcAft>
              <a:buNone/>
            </a:pPr>
            <a:r>
              <a:rPr lang="en-US" sz="1750" b="1">
                <a:solidFill>
                  <a:srgbClr val="202122"/>
                </a:solidFill>
                <a:highlight>
                  <a:srgbClr val="FFFFFF"/>
                </a:highlight>
                <a:latin typeface="Arial"/>
                <a:ea typeface="Arial"/>
                <a:cs typeface="Arial"/>
                <a:sym typeface="Arial"/>
              </a:rPr>
              <a:t>Η θεωρία πεδίου επικεντρώνεται στην ιδέα ότι ο χώρος ζωής ενός ατόμου καθορίζει τη συμπεριφορά</a:t>
            </a:r>
            <a:r>
              <a:rPr lang="en-US" sz="2450" b="1">
                <a:solidFill>
                  <a:srgbClr val="202122"/>
                </a:solidFill>
                <a:highlight>
                  <a:srgbClr val="FFFFFF"/>
                </a:highlight>
                <a:latin typeface="Arial"/>
                <a:ea typeface="Arial"/>
                <a:cs typeface="Arial"/>
                <a:sym typeface="Arial"/>
              </a:rPr>
              <a:t> </a:t>
            </a:r>
            <a:r>
              <a:rPr lang="en-US" sz="1850" b="1">
                <a:solidFill>
                  <a:srgbClr val="202122"/>
                </a:solidFill>
                <a:highlight>
                  <a:srgbClr val="FFFFFF"/>
                </a:highlight>
                <a:latin typeface="Arial"/>
                <a:ea typeface="Arial"/>
                <a:cs typeface="Arial"/>
                <a:sym typeface="Arial"/>
              </a:rPr>
              <a:t>του. </a:t>
            </a:r>
            <a:endParaRPr sz="1850" b="1">
              <a:solidFill>
                <a:srgbClr val="202122"/>
              </a:solidFill>
              <a:highlight>
                <a:srgbClr val="FFFFFF"/>
              </a:highlight>
              <a:latin typeface="Arial"/>
              <a:ea typeface="Arial"/>
              <a:cs typeface="Arial"/>
              <a:sym typeface="Arial"/>
            </a:endParaRPr>
          </a:p>
          <a:p>
            <a:pPr marL="0" lvl="0" indent="0" algn="just" rtl="0">
              <a:lnSpc>
                <a:spcPct val="90000"/>
              </a:lnSpc>
              <a:spcBef>
                <a:spcPts val="500"/>
              </a:spcBef>
              <a:spcAft>
                <a:spcPts val="0"/>
              </a:spcAft>
              <a:buClr>
                <a:schemeClr val="dk1"/>
              </a:buClr>
              <a:buSzPts val="1800"/>
              <a:buNone/>
            </a:pPr>
            <a:r>
              <a:rPr lang="en-US" sz="1550" b="1">
                <a:solidFill>
                  <a:srgbClr val="202122"/>
                </a:solidFill>
                <a:highlight>
                  <a:srgbClr val="FFFFFF"/>
                </a:highlight>
                <a:latin typeface="Arial"/>
                <a:ea typeface="Arial"/>
                <a:cs typeface="Arial"/>
                <a:sym typeface="Arial"/>
              </a:rPr>
              <a:t>Ο Lewin υποστήριξε ότι οι μεταβλητές στην εξίσωση (π.χ. </a:t>
            </a:r>
            <a:r>
              <a:rPr lang="en-US" sz="1550" b="1" i="1">
                <a:solidFill>
                  <a:srgbClr val="202122"/>
                </a:solidFill>
                <a:highlight>
                  <a:srgbClr val="FFFFFF"/>
                </a:highlight>
                <a:latin typeface="Arial"/>
                <a:ea typeface="Arial"/>
                <a:cs typeface="Arial"/>
                <a:sym typeface="Arial"/>
              </a:rPr>
              <a:t>P</a:t>
            </a:r>
            <a:r>
              <a:rPr lang="en-US" sz="1550" b="1">
                <a:solidFill>
                  <a:srgbClr val="202122"/>
                </a:solidFill>
                <a:highlight>
                  <a:srgbClr val="FFFFFF"/>
                </a:highlight>
                <a:latin typeface="Arial"/>
                <a:ea typeface="Arial"/>
                <a:cs typeface="Arial"/>
                <a:sym typeface="Arial"/>
              </a:rPr>
              <a:t> και </a:t>
            </a:r>
            <a:r>
              <a:rPr lang="en-US" sz="1550" b="1" i="1">
                <a:solidFill>
                  <a:srgbClr val="202122"/>
                </a:solidFill>
                <a:highlight>
                  <a:srgbClr val="FFFFFF"/>
                </a:highlight>
                <a:latin typeface="Arial"/>
                <a:ea typeface="Arial"/>
                <a:cs typeface="Arial"/>
                <a:sym typeface="Arial"/>
              </a:rPr>
              <a:t>E</a:t>
            </a:r>
            <a:r>
              <a:rPr lang="en-US" sz="1550" b="1">
                <a:solidFill>
                  <a:srgbClr val="202122"/>
                </a:solidFill>
                <a:highlight>
                  <a:srgbClr val="FFFFFF"/>
                </a:highlight>
                <a:latin typeface="Arial"/>
                <a:ea typeface="Arial"/>
                <a:cs typeface="Arial"/>
                <a:sym typeface="Arial"/>
              </a:rPr>
              <a:t> ) θα μπορούσαν να αντικατασταθούν με τα συγκεκριμένα, μοναδικά περιστατικά και προσωπικά χαρακτηριστικά του ατόμου. Ως αποτέλεσμα, πίστευε επίσης ότι ο τύπος του, μολονότι φαινομενικά αφηρημένος και θεωρητικός, είχε ξεχωριστές συγκεκριμένες εφαρμογές για την ψυχολογία. </a:t>
            </a:r>
            <a:r>
              <a:rPr lang="en-US" sz="1900" b="1" baseline="30000">
                <a:solidFill>
                  <a:srgbClr val="0645AD"/>
                </a:solidFill>
                <a:highlight>
                  <a:srgbClr val="FFFFFF"/>
                </a:highlight>
                <a:uFill>
                  <a:noFill/>
                </a:uFill>
                <a:latin typeface="Arial"/>
                <a:ea typeface="Arial"/>
                <a:cs typeface="Arial"/>
                <a:sym typeface="Arial"/>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[5</a:t>
            </a:r>
            <a:endParaRPr sz="2300" b="1"/>
          </a:p>
          <a:p>
            <a:pPr marL="0" lvl="0" indent="0" algn="ctr" rtl="0">
              <a:lnSpc>
                <a:spcPct val="90000"/>
              </a:lnSpc>
              <a:spcBef>
                <a:spcPts val="0"/>
              </a:spcBef>
              <a:spcAft>
                <a:spcPts val="0"/>
              </a:spcAft>
              <a:buClr>
                <a:schemeClr val="dk1"/>
              </a:buClr>
              <a:buSzPts val="1800"/>
              <a:buNone/>
            </a:pPr>
            <a:endParaRPr sz="4400"/>
          </a:p>
          <a:p>
            <a:pPr marL="0" lvl="0" indent="0" algn="l" rtl="0">
              <a:lnSpc>
                <a:spcPct val="90000"/>
              </a:lnSpc>
              <a:spcBef>
                <a:spcPts val="0"/>
              </a:spcBef>
              <a:spcAft>
                <a:spcPts val="0"/>
              </a:spcAft>
              <a:buClr>
                <a:schemeClr val="dk1"/>
              </a:buClr>
              <a:buSzPts val="1800"/>
              <a:buNone/>
            </a:pPr>
            <a:endParaRPr sz="2000"/>
          </a:p>
          <a:p>
            <a:pPr marL="0" lvl="0" indent="0" algn="l" rtl="0">
              <a:lnSpc>
                <a:spcPct val="90000"/>
              </a:lnSpc>
              <a:spcBef>
                <a:spcPts val="0"/>
              </a:spcBef>
              <a:spcAft>
                <a:spcPts val="0"/>
              </a:spcAft>
              <a:buClr>
                <a:schemeClr val="dk1"/>
              </a:buClr>
              <a:buSzPts val="1800"/>
              <a:buNone/>
            </a:pPr>
            <a:endParaRPr/>
          </a:p>
        </p:txBody>
      </p:sp>
      <p:pic>
        <p:nvPicPr>
          <p:cNvPr id="317" name="Google Shape;317;p21" descr="imagine_if_logo-5000x1639.png"/>
          <p:cNvPicPr preferRelativeResize="0"/>
          <p:nvPr/>
        </p:nvPicPr>
        <p:blipFill rotWithShape="1">
          <a:blip r:embed="rId12">
            <a:alphaModFix/>
          </a:blip>
          <a:srcRect/>
          <a:stretch/>
        </p:blipFill>
        <p:spPr>
          <a:xfrm>
            <a:off x="9853080" y="253567"/>
            <a:ext cx="2256748" cy="70936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2"/>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solidFill>
                  <a:srgbClr val="980000"/>
                </a:solidFill>
              </a:rPr>
              <a:t>Πλαίσιο</a:t>
            </a:r>
            <a:endParaRPr>
              <a:solidFill>
                <a:srgbClr val="980000"/>
              </a:solidFill>
            </a:endParaRPr>
          </a:p>
        </p:txBody>
      </p:sp>
      <p:sp>
        <p:nvSpPr>
          <p:cNvPr id="323" name="Google Shape;323;p22"/>
          <p:cNvSpPr txBox="1">
            <a:spLocks noGrp="1"/>
          </p:cNvSpPr>
          <p:nvPr>
            <p:ph type="body" idx="1"/>
          </p:nvPr>
        </p:nvSpPr>
        <p:spPr>
          <a:xfrm>
            <a:off x="838200" y="994875"/>
            <a:ext cx="11134200" cy="5381700"/>
          </a:xfrm>
          <a:prstGeom prst="rect">
            <a:avLst/>
          </a:prstGeom>
          <a:noFill/>
          <a:ln>
            <a:noFill/>
          </a:ln>
        </p:spPr>
        <p:txBody>
          <a:bodyPr spcFirstLastPara="1" wrap="square" lIns="91425" tIns="45700" rIns="91425" bIns="45700" anchor="t" anchorCtr="0">
            <a:normAutofit fontScale="85000" lnSpcReduction="20000"/>
          </a:bodyPr>
          <a:lstStyle/>
          <a:p>
            <a:pPr marL="228600" lvl="0" indent="-215265" algn="l" rtl="0">
              <a:lnSpc>
                <a:spcPct val="90000"/>
              </a:lnSpc>
              <a:spcBef>
                <a:spcPts val="0"/>
              </a:spcBef>
              <a:spcAft>
                <a:spcPts val="0"/>
              </a:spcAft>
              <a:buClr>
                <a:schemeClr val="dk1"/>
              </a:buClr>
              <a:buSzPct val="100000"/>
              <a:buChar char="•"/>
            </a:pPr>
            <a:r>
              <a:rPr lang="en-US" b="1"/>
              <a:t>Περιβάλλον				Νόρμες</a:t>
            </a:r>
            <a:endParaRPr b="1"/>
          </a:p>
          <a:p>
            <a:pPr marL="228600" lvl="0" indent="-215265" algn="l" rtl="0">
              <a:lnSpc>
                <a:spcPct val="90000"/>
              </a:lnSpc>
              <a:spcBef>
                <a:spcPts val="1000"/>
              </a:spcBef>
              <a:spcAft>
                <a:spcPts val="0"/>
              </a:spcAft>
              <a:buClr>
                <a:schemeClr val="dk1"/>
              </a:buClr>
              <a:buSzPct val="100000"/>
              <a:buChar char="•"/>
            </a:pPr>
            <a:r>
              <a:rPr lang="en-US" b="1"/>
              <a:t>Κουλτούρα				Αποδεκτή Συμπεριφορά</a:t>
            </a:r>
            <a:endParaRPr b="1"/>
          </a:p>
          <a:p>
            <a:pPr marL="228600" lvl="0" indent="-215265" algn="l" rtl="0">
              <a:lnSpc>
                <a:spcPct val="90000"/>
              </a:lnSpc>
              <a:spcBef>
                <a:spcPts val="1000"/>
              </a:spcBef>
              <a:spcAft>
                <a:spcPts val="0"/>
              </a:spcAft>
              <a:buClr>
                <a:schemeClr val="dk1"/>
              </a:buClr>
              <a:buSzPct val="100000"/>
              <a:buChar char="•"/>
            </a:pPr>
            <a:r>
              <a:rPr lang="en-US" b="1"/>
              <a:t>Συμπεριφορές</a:t>
            </a:r>
            <a:r>
              <a:rPr lang="en-US"/>
              <a:t>		       </a:t>
            </a:r>
            <a:r>
              <a:rPr lang="en-US" b="1"/>
              <a:t>Ο ρόλος μου</a:t>
            </a:r>
            <a:endParaRPr b="1"/>
          </a:p>
          <a:p>
            <a:pPr marL="228600" lvl="0" indent="-122872" algn="l" rtl="0">
              <a:lnSpc>
                <a:spcPct val="90000"/>
              </a:lnSpc>
              <a:spcBef>
                <a:spcPts val="1000"/>
              </a:spcBef>
              <a:spcAft>
                <a:spcPts val="0"/>
              </a:spcAft>
              <a:buClr>
                <a:schemeClr val="dk1"/>
              </a:buClr>
              <a:buSzPct val="100000"/>
              <a:buNone/>
            </a:pPr>
            <a:endParaRPr sz="1800"/>
          </a:p>
          <a:p>
            <a:pPr marL="457200" lvl="0" indent="-390912" algn="l" rtl="0">
              <a:lnSpc>
                <a:spcPct val="90000"/>
              </a:lnSpc>
              <a:spcBef>
                <a:spcPts val="1000"/>
              </a:spcBef>
              <a:spcAft>
                <a:spcPts val="0"/>
              </a:spcAft>
              <a:buSzPct val="100000"/>
              <a:buChar char="•"/>
            </a:pPr>
            <a:r>
              <a:rPr lang="en-US" sz="3007" b="1"/>
              <a:t>Τι μπορούμε να κάνουμε για να κάνουμε το περιβάλλον πιο φιλικό / προσβάσιμο / ασφαλές;</a:t>
            </a:r>
            <a:endParaRPr sz="3007" b="1"/>
          </a:p>
          <a:p>
            <a:pPr marL="228600" lvl="0" indent="-64135" algn="l" rtl="0">
              <a:lnSpc>
                <a:spcPct val="90000"/>
              </a:lnSpc>
              <a:spcBef>
                <a:spcPts val="1000"/>
              </a:spcBef>
              <a:spcAft>
                <a:spcPts val="0"/>
              </a:spcAft>
              <a:buClr>
                <a:schemeClr val="dk1"/>
              </a:buClr>
              <a:buSzPct val="91610"/>
              <a:buFont typeface="Arial"/>
              <a:buNone/>
            </a:pPr>
            <a:endParaRPr sz="1200" b="1"/>
          </a:p>
          <a:p>
            <a:pPr marL="457200" lvl="0" indent="-390912" algn="l" rtl="0">
              <a:lnSpc>
                <a:spcPct val="90000"/>
              </a:lnSpc>
              <a:spcBef>
                <a:spcPts val="1000"/>
              </a:spcBef>
              <a:spcAft>
                <a:spcPts val="0"/>
              </a:spcAft>
              <a:buSzPct val="100000"/>
              <a:buChar char="•"/>
            </a:pPr>
            <a:r>
              <a:rPr lang="en-US" sz="3007" b="1"/>
              <a:t>Ποιες είναι οι βασικές τάσεις ή παράγοντες που σχετίζονται περισσότερο με το ζήτημα της αλλαγής σας και μπορεί να συμβάλλουν στην αλλαγή (θετικός παράγοντας) ή να την εμποδίζουν (αρνητικός παράγοντας);</a:t>
            </a:r>
            <a:endParaRPr sz="3007" b="1"/>
          </a:p>
          <a:p>
            <a:pPr marL="228600" lvl="0" indent="-64135" algn="l" rtl="0">
              <a:lnSpc>
                <a:spcPct val="90000"/>
              </a:lnSpc>
              <a:spcBef>
                <a:spcPts val="1000"/>
              </a:spcBef>
              <a:spcAft>
                <a:spcPts val="0"/>
              </a:spcAft>
              <a:buClr>
                <a:schemeClr val="dk1"/>
              </a:buClr>
              <a:buSzPct val="99470"/>
              <a:buFont typeface="Arial"/>
              <a:buNone/>
            </a:pPr>
            <a:endParaRPr sz="1105"/>
          </a:p>
          <a:p>
            <a:pPr marL="457200" lvl="0" indent="-390912" algn="l" rtl="0">
              <a:lnSpc>
                <a:spcPct val="90000"/>
              </a:lnSpc>
              <a:spcBef>
                <a:spcPts val="1000"/>
              </a:spcBef>
              <a:spcAft>
                <a:spcPts val="0"/>
              </a:spcAft>
              <a:buSzPct val="100000"/>
              <a:buChar char="•"/>
            </a:pPr>
            <a:r>
              <a:rPr lang="en-US" sz="3007" b="1"/>
              <a:t>Ποιες είναι οι επιπτώσεις για εσάς ή την κοινότητά σας;</a:t>
            </a:r>
            <a:endParaRPr sz="3007" b="1"/>
          </a:p>
          <a:p>
            <a:pPr marL="228600" lvl="0" indent="-64135" algn="l" rtl="0">
              <a:lnSpc>
                <a:spcPct val="90000"/>
              </a:lnSpc>
              <a:spcBef>
                <a:spcPts val="1000"/>
              </a:spcBef>
              <a:spcAft>
                <a:spcPts val="0"/>
              </a:spcAft>
              <a:buClr>
                <a:schemeClr val="dk1"/>
              </a:buClr>
              <a:buSzPct val="104761"/>
              <a:buFont typeface="Arial"/>
              <a:buNone/>
            </a:pPr>
            <a:endParaRPr sz="1050"/>
          </a:p>
          <a:p>
            <a:pPr marL="457200" lvl="0" indent="-390912" algn="l" rtl="0">
              <a:lnSpc>
                <a:spcPct val="90000"/>
              </a:lnSpc>
              <a:spcBef>
                <a:spcPts val="1000"/>
              </a:spcBef>
              <a:spcAft>
                <a:spcPts val="0"/>
              </a:spcAft>
              <a:buSzPct val="100000"/>
              <a:buChar char="•"/>
            </a:pPr>
            <a:r>
              <a:rPr lang="en-US" sz="3007" b="1"/>
              <a:t>Ποιες συγκεκριμένες ευκαιρίες ή προκλήσεις μπορεί να χρειαστεί να αντιμετωπίσετε καθώς αναλαμβάνετε τις  δραστηριότητες αλλαγής;</a:t>
            </a:r>
            <a:endParaRPr sz="3007" b="1"/>
          </a:p>
          <a:p>
            <a:pPr marL="228600" lvl="0" indent="-64135" algn="l" rtl="0">
              <a:lnSpc>
                <a:spcPct val="90000"/>
              </a:lnSpc>
              <a:spcBef>
                <a:spcPts val="1000"/>
              </a:spcBef>
              <a:spcAft>
                <a:spcPts val="0"/>
              </a:spcAft>
              <a:buClr>
                <a:schemeClr val="dk1"/>
              </a:buClr>
              <a:buSzPct val="93110"/>
              <a:buNone/>
            </a:pPr>
            <a:endParaRPr sz="3007"/>
          </a:p>
        </p:txBody>
      </p:sp>
      <p:pic>
        <p:nvPicPr>
          <p:cNvPr id="324" name="Google Shape;324;p22"/>
          <p:cNvPicPr preferRelativeResize="0"/>
          <p:nvPr/>
        </p:nvPicPr>
        <p:blipFill rotWithShape="1">
          <a:blip r:embed="rId3">
            <a:alphaModFix/>
          </a:blip>
          <a:srcRect/>
          <a:stretch/>
        </p:blipFill>
        <p:spPr>
          <a:xfrm>
            <a:off x="9318461" y="683918"/>
            <a:ext cx="2180573" cy="6879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a:solidFill>
                  <a:srgbClr val="980000"/>
                </a:solidFill>
                <a:highlight>
                  <a:srgbClr val="FFFFFF"/>
                </a:highlight>
                <a:latin typeface="Arial"/>
                <a:ea typeface="Arial"/>
                <a:cs typeface="Arial"/>
                <a:sym typeface="Arial"/>
              </a:rPr>
              <a:t>Psychologically informed environments (PIEs)</a:t>
            </a:r>
            <a:endParaRPr sz="5000" b="1">
              <a:solidFill>
                <a:srgbClr val="980000"/>
              </a:solidFill>
            </a:endParaRPr>
          </a:p>
        </p:txBody>
      </p:sp>
      <p:sp>
        <p:nvSpPr>
          <p:cNvPr id="330" name="Google Shape;330;p23"/>
          <p:cNvSpPr txBox="1">
            <a:spLocks noGrp="1"/>
          </p:cNvSpPr>
          <p:nvPr>
            <p:ph type="body" idx="1"/>
          </p:nvPr>
        </p:nvSpPr>
        <p:spPr>
          <a:xfrm>
            <a:off x="539300" y="1690700"/>
            <a:ext cx="10515600" cy="4351200"/>
          </a:xfrm>
          <a:prstGeom prst="rect">
            <a:avLst/>
          </a:prstGeom>
          <a:noFill/>
          <a:ln>
            <a:noFill/>
          </a:ln>
        </p:spPr>
        <p:txBody>
          <a:bodyPr spcFirstLastPara="1" wrap="square" lIns="91425" tIns="45700" rIns="91425" bIns="45700" anchor="t" anchorCtr="0">
            <a:normAutofit lnSpcReduction="10000"/>
          </a:bodyPr>
          <a:lstStyle/>
          <a:p>
            <a:pPr marL="228600" lvl="0" indent="-50800" algn="l" rtl="0">
              <a:lnSpc>
                <a:spcPct val="90000"/>
              </a:lnSpc>
              <a:spcBef>
                <a:spcPts val="0"/>
              </a:spcBef>
              <a:spcAft>
                <a:spcPts val="0"/>
              </a:spcAft>
              <a:buClr>
                <a:schemeClr val="dk1"/>
              </a:buClr>
              <a:buSzPts val="2800"/>
              <a:buNone/>
            </a:pPr>
            <a:r>
              <a:rPr lang="en-US" sz="3000">
                <a:solidFill>
                  <a:srgbClr val="202124"/>
                </a:solidFill>
                <a:highlight>
                  <a:srgbClr val="FFFFFF"/>
                </a:highlight>
                <a:latin typeface="Arial"/>
                <a:ea typeface="Arial"/>
                <a:cs typeface="Arial"/>
                <a:sym typeface="Arial"/>
              </a:rPr>
              <a:t>Psychologically informed </a:t>
            </a:r>
            <a:r>
              <a:rPr lang="en-US" sz="3000" b="1">
                <a:solidFill>
                  <a:srgbClr val="202124"/>
                </a:solidFill>
                <a:highlight>
                  <a:srgbClr val="FFFFFF"/>
                </a:highlight>
                <a:latin typeface="Arial"/>
                <a:ea typeface="Arial"/>
                <a:cs typeface="Arial"/>
                <a:sym typeface="Arial"/>
              </a:rPr>
              <a:t>environments</a:t>
            </a:r>
            <a:r>
              <a:rPr lang="en-US" sz="3000">
                <a:solidFill>
                  <a:srgbClr val="202124"/>
                </a:solidFill>
                <a:highlight>
                  <a:srgbClr val="FFFFFF"/>
                </a:highlight>
                <a:latin typeface="Arial"/>
                <a:ea typeface="Arial"/>
                <a:cs typeface="Arial"/>
                <a:sym typeface="Arial"/>
              </a:rPr>
              <a:t> (</a:t>
            </a:r>
            <a:r>
              <a:rPr lang="en-US" sz="3000" b="1">
                <a:solidFill>
                  <a:srgbClr val="202124"/>
                </a:solidFill>
                <a:highlight>
                  <a:srgbClr val="FFFFFF"/>
                </a:highlight>
                <a:latin typeface="Arial"/>
                <a:ea typeface="Arial"/>
                <a:cs typeface="Arial"/>
                <a:sym typeface="Arial"/>
              </a:rPr>
              <a:t>PIEs</a:t>
            </a:r>
            <a:r>
              <a:rPr lang="en-US" sz="3000">
                <a:solidFill>
                  <a:srgbClr val="202124"/>
                </a:solidFill>
                <a:highlight>
                  <a:srgbClr val="FFFFFF"/>
                </a:highlight>
                <a:latin typeface="Arial"/>
                <a:ea typeface="Arial"/>
                <a:cs typeface="Arial"/>
                <a:sym typeface="Arial"/>
              </a:rPr>
              <a:t>) are services where the day-to-day running has been designed to take the psychological and emotional needs of people with these experiences into account. …</a:t>
            </a:r>
            <a:endParaRPr sz="3000">
              <a:solidFill>
                <a:srgbClr val="202124"/>
              </a:solidFill>
              <a:highlight>
                <a:srgbClr val="FFFFFF"/>
              </a:highlight>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r>
              <a:rPr lang="en-US" sz="3000">
                <a:solidFill>
                  <a:srgbClr val="202124"/>
                </a:solidFill>
                <a:highlight>
                  <a:srgbClr val="FFFFFF"/>
                </a:highlight>
                <a:latin typeface="Arial"/>
                <a:ea typeface="Arial"/>
                <a:cs typeface="Arial"/>
                <a:sym typeface="Arial"/>
              </a:rPr>
              <a:t> Rather, </a:t>
            </a:r>
            <a:r>
              <a:rPr lang="en-US" sz="3000" b="1">
                <a:solidFill>
                  <a:srgbClr val="202124"/>
                </a:solidFill>
                <a:highlight>
                  <a:srgbClr val="FFFFFF"/>
                </a:highlight>
                <a:latin typeface="Arial"/>
                <a:ea typeface="Arial"/>
                <a:cs typeface="Arial"/>
                <a:sym typeface="Arial"/>
              </a:rPr>
              <a:t>PIE</a:t>
            </a:r>
            <a:r>
              <a:rPr lang="en-US" sz="3000">
                <a:solidFill>
                  <a:srgbClr val="202124"/>
                </a:solidFill>
                <a:highlight>
                  <a:srgbClr val="FFFFFF"/>
                </a:highlight>
                <a:latin typeface="Arial"/>
                <a:ea typeface="Arial"/>
                <a:cs typeface="Arial"/>
                <a:sym typeface="Arial"/>
              </a:rPr>
              <a:t> is a mode of working that places people and their individual needs at the centre.</a:t>
            </a:r>
            <a:r>
              <a:rPr lang="en-US" sz="1200">
                <a:solidFill>
                  <a:srgbClr val="202124"/>
                </a:solidFill>
                <a:highlight>
                  <a:srgbClr val="FFFFFF"/>
                </a:highlight>
                <a:latin typeface="Arial"/>
                <a:ea typeface="Arial"/>
                <a:cs typeface="Arial"/>
                <a:sym typeface="Arial"/>
              </a:rPr>
              <a:t>.</a:t>
            </a:r>
            <a:endParaRPr sz="1200">
              <a:solidFill>
                <a:srgbClr val="202124"/>
              </a:solidFill>
              <a:highlight>
                <a:srgbClr val="FFFFFF"/>
              </a:highlight>
              <a:latin typeface="Arial"/>
              <a:ea typeface="Arial"/>
              <a:cs typeface="Arial"/>
              <a:sym typeface="Arial"/>
            </a:endParaRPr>
          </a:p>
          <a:p>
            <a:pPr marL="228600" lvl="0" indent="-50800" algn="l" rtl="0">
              <a:lnSpc>
                <a:spcPct val="90000"/>
              </a:lnSpc>
              <a:spcBef>
                <a:spcPts val="0"/>
              </a:spcBef>
              <a:spcAft>
                <a:spcPts val="0"/>
              </a:spcAft>
              <a:buClr>
                <a:schemeClr val="dk1"/>
              </a:buClr>
              <a:buSzPts val="1100"/>
              <a:buFont typeface="Arial"/>
              <a:buNone/>
            </a:pPr>
            <a:r>
              <a:rPr lang="en-US" sz="2400">
                <a:solidFill>
                  <a:srgbClr val="202124"/>
                </a:solidFill>
                <a:highlight>
                  <a:srgbClr val="FFFFFF"/>
                </a:highlight>
                <a:latin typeface="Arial"/>
                <a:ea typeface="Arial"/>
                <a:cs typeface="Arial"/>
                <a:sym typeface="Arial"/>
              </a:rPr>
              <a:t>Τα ψυχολογικά ενημερωμένα περιβάλλοντα (PIE) είναι υπηρεσίες όπου η καθημερινή λειτουργία έχει σχεδιαστεί για να λαμβάνει υπόψη τις ψυχολογικές και συναισθηματικές ανάγκες των ατόμων με αυτές τις εμπειρίες. …</a:t>
            </a:r>
            <a:endParaRPr sz="2400">
              <a:solidFill>
                <a:srgbClr val="202124"/>
              </a:solidFill>
              <a:highlight>
                <a:srgbClr val="FFFFFF"/>
              </a:highlight>
              <a:latin typeface="Arial"/>
              <a:ea typeface="Arial"/>
              <a:cs typeface="Arial"/>
              <a:sym typeface="Arial"/>
            </a:endParaRPr>
          </a:p>
          <a:p>
            <a:pPr marL="228600" lvl="0" indent="-50800" algn="l" rtl="0">
              <a:lnSpc>
                <a:spcPct val="90000"/>
              </a:lnSpc>
              <a:spcBef>
                <a:spcPts val="0"/>
              </a:spcBef>
              <a:spcAft>
                <a:spcPts val="0"/>
              </a:spcAft>
              <a:buClr>
                <a:schemeClr val="dk1"/>
              </a:buClr>
              <a:buSzPts val="1100"/>
              <a:buFont typeface="Arial"/>
              <a:buNone/>
            </a:pPr>
            <a:r>
              <a:rPr lang="en-US" sz="2400">
                <a:solidFill>
                  <a:srgbClr val="202124"/>
                </a:solidFill>
                <a:highlight>
                  <a:srgbClr val="FFFFFF"/>
                </a:highlight>
                <a:latin typeface="Arial"/>
                <a:ea typeface="Arial"/>
                <a:cs typeface="Arial"/>
                <a:sym typeface="Arial"/>
              </a:rPr>
              <a:t>  Το PIE είναι ένας τρόπος εργασίας που τοποθετεί τους ανθρώπους και τις ατομικές τους ανάγκες στο κέντρο.</a:t>
            </a:r>
            <a:endParaRPr sz="2400">
              <a:solidFill>
                <a:srgbClr val="202124"/>
              </a:solidFill>
              <a:highlight>
                <a:srgbClr val="FFFFFF"/>
              </a:highlight>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sz="1200">
              <a:solidFill>
                <a:srgbClr val="202124"/>
              </a:solidFill>
              <a:highlight>
                <a:srgbClr val="FFFFFF"/>
              </a:highlight>
              <a:latin typeface="Arial"/>
              <a:ea typeface="Arial"/>
              <a:cs typeface="Arial"/>
              <a:sym typeface="Arial"/>
            </a:endParaRPr>
          </a:p>
        </p:txBody>
      </p:sp>
      <p:sp>
        <p:nvSpPr>
          <p:cNvPr id="331" name="Google Shape;33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Reflect project 2019 - 2022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100" b="1">
                <a:solidFill>
                  <a:srgbClr val="980000"/>
                </a:solidFill>
              </a:rPr>
              <a:t>Πώς είναι το περιβάλλον PIE στο σχολείο σας;</a:t>
            </a:r>
            <a:endParaRPr sz="4100" b="1">
              <a:solidFill>
                <a:srgbClr val="980000"/>
              </a:solidFill>
            </a:endParaRPr>
          </a:p>
        </p:txBody>
      </p:sp>
      <p:sp>
        <p:nvSpPr>
          <p:cNvPr id="337" name="Google Shape;33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US" b="1"/>
              <a:t>Συζητήστε το με άλλους συναδέλφους σας στο σχολείο!!</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cf136c9c30_0_493"/>
          <p:cNvSpPr txBox="1">
            <a:spLocks noGrp="1"/>
          </p:cNvSpPr>
          <p:nvPr>
            <p:ph type="title"/>
          </p:nvPr>
        </p:nvSpPr>
        <p:spPr>
          <a:xfrm>
            <a:off x="831850" y="464234"/>
            <a:ext cx="10515600" cy="87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4800" b="1">
                <a:solidFill>
                  <a:srgbClr val="980000"/>
                </a:solidFill>
              </a:rPr>
              <a:t>Συνεδρία 3</a:t>
            </a:r>
            <a:endParaRPr sz="4800" b="1">
              <a:solidFill>
                <a:srgbClr val="980000"/>
              </a:solidFill>
            </a:endParaRPr>
          </a:p>
        </p:txBody>
      </p:sp>
      <p:sp>
        <p:nvSpPr>
          <p:cNvPr id="343" name="Google Shape;343;gcf136c9c30_0_493"/>
          <p:cNvSpPr txBox="1">
            <a:spLocks noGrp="1"/>
          </p:cNvSpPr>
          <p:nvPr>
            <p:ph type="body" idx="1"/>
          </p:nvPr>
        </p:nvSpPr>
        <p:spPr>
          <a:xfrm>
            <a:off x="831850" y="1434906"/>
            <a:ext cx="10515600" cy="4654800"/>
          </a:xfrm>
          <a:prstGeom prst="rect">
            <a:avLst/>
          </a:prstGeom>
          <a:noFill/>
          <a:ln>
            <a:noFill/>
          </a:ln>
        </p:spPr>
        <p:txBody>
          <a:bodyPr spcFirstLastPara="1" wrap="square" lIns="91425" tIns="45700" rIns="91425" bIns="45700" anchor="t" anchorCtr="0">
            <a:normAutofit/>
          </a:bodyPr>
          <a:lstStyle/>
          <a:p>
            <a:pPr marL="914400" lvl="0" indent="-914400" algn="just" rtl="0">
              <a:lnSpc>
                <a:spcPct val="125000"/>
              </a:lnSpc>
              <a:spcBef>
                <a:spcPts val="0"/>
              </a:spcBef>
              <a:spcAft>
                <a:spcPts val="0"/>
              </a:spcAft>
              <a:buClr>
                <a:srgbClr val="888888"/>
              </a:buClr>
              <a:buSzPts val="1800"/>
              <a:buNone/>
            </a:pPr>
            <a:r>
              <a:rPr lang="en-US" sz="1800">
                <a:latin typeface="Arial"/>
                <a:ea typeface="Arial"/>
                <a:cs typeface="Arial"/>
                <a:sym typeface="Arial"/>
              </a:rPr>
              <a:t>ΜΕΡΟΣ 1	Ανατροφοδότηση σχετικά με την εφαρμογή			(30 λεπτά)</a:t>
            </a:r>
            <a:endParaRPr sz="1800">
              <a:latin typeface="Cambria"/>
              <a:ea typeface="Cambria"/>
              <a:cs typeface="Cambria"/>
              <a:sym typeface="Cambria"/>
            </a:endParaRPr>
          </a:p>
          <a:p>
            <a:pPr marL="0" lvl="0" indent="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2 	Εισαγωγή στην κοινωνική ευαισθητοποίηση			(45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3	Δημιουργία σχέσεων			                                     (45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4	Ενσυναίσθηση						                      (45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b="1">
                <a:solidFill>
                  <a:srgbClr val="0000FF"/>
                </a:solidFill>
                <a:latin typeface="Arial"/>
                <a:ea typeface="Arial"/>
                <a:cs typeface="Arial"/>
                <a:sym typeface="Arial"/>
              </a:rPr>
              <a:t>ΜΕΡΟΣ 5 	ΕΦΑΡΜΟΓΗ						                              (10 λεπτά)</a:t>
            </a:r>
            <a:endParaRPr sz="1800" b="1">
              <a:solidFill>
                <a:srgbClr val="0000FF"/>
              </a:solidFill>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6	ΑΝΤΑΝΑΚΛΑΣΗ					                              (15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7	ΑΞΙΟΛΟΓΗΣΗ					                                (5 λεπτά)</a:t>
            </a:r>
            <a:endParaRPr sz="1800">
              <a:latin typeface="Cambria"/>
              <a:ea typeface="Cambria"/>
              <a:cs typeface="Cambria"/>
              <a:sym typeface="Cambria"/>
            </a:endParaRPr>
          </a:p>
          <a:p>
            <a:pPr marL="0" lvl="0" indent="0" algn="l" rtl="0">
              <a:lnSpc>
                <a:spcPct val="90000"/>
              </a:lnSpc>
              <a:spcBef>
                <a:spcPts val="1800"/>
              </a:spcBef>
              <a:spcAft>
                <a:spcPts val="0"/>
              </a:spcAft>
              <a:buClr>
                <a:srgbClr val="888888"/>
              </a:buClr>
              <a:buSzPts val="2800"/>
              <a:buNone/>
            </a:pPr>
            <a:endParaRPr sz="2800"/>
          </a:p>
        </p:txBody>
      </p:sp>
      <p:sp>
        <p:nvSpPr>
          <p:cNvPr id="344" name="Google Shape;344;gcf136c9c30_0_49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Reflect project 2019 - 2022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6"/>
          <p:cNvSpPr txBox="1">
            <a:spLocks noGrp="1"/>
          </p:cNvSpPr>
          <p:nvPr>
            <p:ph type="title"/>
          </p:nvPr>
        </p:nvSpPr>
        <p:spPr>
          <a:xfrm>
            <a:off x="4677125" y="385775"/>
            <a:ext cx="7290600" cy="1100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960"/>
              <a:buFont typeface="Calibri"/>
              <a:buNone/>
            </a:pPr>
            <a:r>
              <a:rPr lang="en-US" sz="3160" b="1"/>
              <a:t>Συν-δημιουργώντας μια συνταγή (σε κάρτα) για να “Φτιάξω τη Μέρα μου”</a:t>
            </a:r>
            <a:r>
              <a:rPr lang="en-US" sz="3559" b="1"/>
              <a:t> </a:t>
            </a:r>
            <a:endParaRPr sz="3559"/>
          </a:p>
        </p:txBody>
      </p:sp>
      <p:sp>
        <p:nvSpPr>
          <p:cNvPr id="350" name="Google Shape;350;p26"/>
          <p:cNvSpPr txBox="1">
            <a:spLocks noGrp="1"/>
          </p:cNvSpPr>
          <p:nvPr>
            <p:ph type="body" idx="1"/>
          </p:nvPr>
        </p:nvSpPr>
        <p:spPr>
          <a:xfrm>
            <a:off x="4965431" y="1485900"/>
            <a:ext cx="6586489" cy="473792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Clr>
                <a:schemeClr val="dk1"/>
              </a:buClr>
              <a:buSzPct val="100000"/>
              <a:buNone/>
            </a:pPr>
            <a:r>
              <a:rPr lang="en-US"/>
              <a:t>Υλικά;</a:t>
            </a:r>
            <a:endParaRPr/>
          </a:p>
          <a:p>
            <a:pPr marL="228600" lvl="0" indent="-228600" algn="l" rtl="0">
              <a:lnSpc>
                <a:spcPct val="90000"/>
              </a:lnSpc>
              <a:spcBef>
                <a:spcPts val="1000"/>
              </a:spcBef>
              <a:spcAft>
                <a:spcPts val="0"/>
              </a:spcAft>
              <a:buClr>
                <a:schemeClr val="dk1"/>
              </a:buClr>
              <a:buSzPct val="100000"/>
              <a:buChar char="•"/>
            </a:pPr>
            <a:r>
              <a:rPr lang="en-US"/>
              <a:t>5 τη μέρα</a:t>
            </a:r>
            <a:endParaRPr/>
          </a:p>
          <a:p>
            <a:pPr marL="228600" lvl="0" indent="-228600" algn="l" rtl="0">
              <a:lnSpc>
                <a:spcPct val="90000"/>
              </a:lnSpc>
              <a:spcBef>
                <a:spcPts val="1000"/>
              </a:spcBef>
              <a:spcAft>
                <a:spcPts val="0"/>
              </a:spcAft>
              <a:buClr>
                <a:schemeClr val="dk1"/>
              </a:buClr>
              <a:buSzPct val="100000"/>
              <a:buChar char="•"/>
            </a:pPr>
            <a:r>
              <a:rPr lang="en-US"/>
              <a:t>Διαφορετικά</a:t>
            </a:r>
            <a:endParaRPr/>
          </a:p>
          <a:p>
            <a:pPr marL="228600" lvl="0" indent="-228600" algn="l" rtl="0">
              <a:lnSpc>
                <a:spcPct val="90000"/>
              </a:lnSpc>
              <a:spcBef>
                <a:spcPts val="1000"/>
              </a:spcBef>
              <a:spcAft>
                <a:spcPts val="0"/>
              </a:spcAft>
              <a:buClr>
                <a:schemeClr val="dk1"/>
              </a:buClr>
              <a:buSzPct val="100000"/>
              <a:buChar char="•"/>
            </a:pPr>
            <a:r>
              <a:rPr lang="en-US"/>
              <a:t>Εποχιακά</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Μέθοδος;</a:t>
            </a:r>
            <a:endParaRPr/>
          </a:p>
          <a:p>
            <a:pPr marL="228600" lvl="0" indent="-228600" algn="l" rtl="0">
              <a:lnSpc>
                <a:spcPct val="90000"/>
              </a:lnSpc>
              <a:spcBef>
                <a:spcPts val="1000"/>
              </a:spcBef>
              <a:spcAft>
                <a:spcPts val="0"/>
              </a:spcAft>
              <a:buClr>
                <a:schemeClr val="dk1"/>
              </a:buClr>
              <a:buSzPct val="100000"/>
              <a:buChar char="•"/>
            </a:pPr>
            <a:r>
              <a:rPr lang="en-US"/>
              <a:t>Εύκολα Βήματα</a:t>
            </a:r>
            <a:endParaRPr/>
          </a:p>
          <a:p>
            <a:pPr marL="228600" lvl="0" indent="-228600" algn="l" rtl="0">
              <a:lnSpc>
                <a:spcPct val="90000"/>
              </a:lnSpc>
              <a:spcBef>
                <a:spcPts val="1000"/>
              </a:spcBef>
              <a:spcAft>
                <a:spcPts val="0"/>
              </a:spcAft>
              <a:buClr>
                <a:schemeClr val="dk1"/>
              </a:buClr>
              <a:buSzPct val="100000"/>
              <a:buChar char="•"/>
            </a:pPr>
            <a:r>
              <a:rPr lang="en-US"/>
              <a:t>Προσαρμοστικά</a:t>
            </a:r>
            <a:endParaRPr/>
          </a:p>
          <a:p>
            <a:pPr marL="228600" lvl="0" indent="-228600" algn="l" rtl="0">
              <a:lnSpc>
                <a:spcPct val="90000"/>
              </a:lnSpc>
              <a:spcBef>
                <a:spcPts val="1000"/>
              </a:spcBef>
              <a:spcAft>
                <a:spcPts val="0"/>
              </a:spcAft>
              <a:buClr>
                <a:schemeClr val="dk1"/>
              </a:buClr>
              <a:buSzPct val="100000"/>
              <a:buChar char="•"/>
            </a:pPr>
            <a:r>
              <a:rPr lang="en-US"/>
              <a:t>Διασκεδαστικά</a:t>
            </a:r>
            <a:endParaRPr/>
          </a:p>
          <a:p>
            <a:pPr marL="228600" lvl="0" indent="-13081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None/>
            </a:pPr>
            <a:r>
              <a:rPr lang="en-US"/>
              <a:t>Απλά να σκεφτείς;</a:t>
            </a:r>
            <a:endParaRPr/>
          </a:p>
          <a:p>
            <a:pPr marL="228600" lvl="0" indent="-228600" algn="l" rtl="0">
              <a:lnSpc>
                <a:spcPct val="90000"/>
              </a:lnSpc>
              <a:spcBef>
                <a:spcPts val="1000"/>
              </a:spcBef>
              <a:spcAft>
                <a:spcPts val="0"/>
              </a:spcAft>
              <a:buSzPct val="100000"/>
              <a:buChar char="•"/>
            </a:pPr>
            <a:r>
              <a:rPr lang="en-US"/>
              <a:t>Τι άλλο</a:t>
            </a:r>
            <a:endParaRPr/>
          </a:p>
          <a:p>
            <a:pPr marL="228600" lvl="0" indent="-228600" algn="l" rtl="0">
              <a:lnSpc>
                <a:spcPct val="90000"/>
              </a:lnSpc>
              <a:spcBef>
                <a:spcPts val="1000"/>
              </a:spcBef>
              <a:spcAft>
                <a:spcPts val="0"/>
              </a:spcAft>
              <a:buSzPct val="100000"/>
              <a:buChar char="•"/>
            </a:pPr>
            <a:r>
              <a:rPr lang="en-US"/>
              <a:t>Αυτο-αντανάκλαση</a:t>
            </a:r>
            <a:endParaRPr/>
          </a:p>
          <a:p>
            <a:pPr marL="228600" lvl="0" indent="-228600" algn="l" rtl="0">
              <a:lnSpc>
                <a:spcPct val="90000"/>
              </a:lnSpc>
              <a:spcBef>
                <a:spcPts val="1000"/>
              </a:spcBef>
              <a:spcAft>
                <a:spcPts val="0"/>
              </a:spcAft>
              <a:buSzPct val="100000"/>
              <a:buChar char="•"/>
            </a:pPr>
            <a:r>
              <a:rPr lang="en-US"/>
              <a:t>Πρακτική</a:t>
            </a:r>
            <a:endParaRPr/>
          </a:p>
          <a:p>
            <a:pPr marL="0" lvl="0" indent="0" algn="l" rtl="0">
              <a:lnSpc>
                <a:spcPct val="90000"/>
              </a:lnSpc>
              <a:spcBef>
                <a:spcPts val="1000"/>
              </a:spcBef>
              <a:spcAft>
                <a:spcPts val="0"/>
              </a:spcAft>
              <a:buClr>
                <a:schemeClr val="dk1"/>
              </a:buClr>
              <a:buSzPct val="100000"/>
              <a:buNone/>
            </a:pPr>
            <a:endParaRPr/>
          </a:p>
        </p:txBody>
      </p:sp>
      <p:pic>
        <p:nvPicPr>
          <p:cNvPr id="351" name="Google Shape;351;p26"/>
          <p:cNvPicPr preferRelativeResize="0"/>
          <p:nvPr/>
        </p:nvPicPr>
        <p:blipFill rotWithShape="1">
          <a:blip r:embed="rId3">
            <a:alphaModFix/>
          </a:blip>
          <a:srcRect l="23913" r="30967" b="-1"/>
          <a:stretch/>
        </p:blipFill>
        <p:spPr>
          <a:xfrm>
            <a:off x="861122" y="380243"/>
            <a:ext cx="3660169" cy="541495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27" descr="Text&#10;&#10;Description automatically generated with medium confidence"/>
          <p:cNvPicPr preferRelativeResize="0"/>
          <p:nvPr/>
        </p:nvPicPr>
        <p:blipFill rotWithShape="1">
          <a:blip r:embed="rId3">
            <a:alphaModFix/>
          </a:blip>
          <a:srcRect/>
          <a:stretch/>
        </p:blipFill>
        <p:spPr>
          <a:xfrm>
            <a:off x="1922575" y="0"/>
            <a:ext cx="4768575" cy="6858000"/>
          </a:xfrm>
          <a:prstGeom prst="rect">
            <a:avLst/>
          </a:prstGeom>
          <a:noFill/>
          <a:ln>
            <a:noFill/>
          </a:ln>
        </p:spPr>
      </p:pic>
      <p:pic>
        <p:nvPicPr>
          <p:cNvPr id="357" name="Google Shape;357;p27" descr="Diagram&#10;&#10;Description automatically generated"/>
          <p:cNvPicPr preferRelativeResize="0"/>
          <p:nvPr/>
        </p:nvPicPr>
        <p:blipFill rotWithShape="1">
          <a:blip r:embed="rId4">
            <a:alphaModFix/>
          </a:blip>
          <a:srcRect/>
          <a:stretch/>
        </p:blipFill>
        <p:spPr>
          <a:xfrm>
            <a:off x="6890400" y="0"/>
            <a:ext cx="4833788" cy="6858000"/>
          </a:xfrm>
          <a:prstGeom prst="rect">
            <a:avLst/>
          </a:prstGeom>
          <a:noFill/>
          <a:ln>
            <a:noFill/>
          </a:ln>
        </p:spPr>
      </p:pic>
      <p:sp>
        <p:nvSpPr>
          <p:cNvPr id="358" name="Google Shape;358;p27"/>
          <p:cNvSpPr txBox="1"/>
          <p:nvPr/>
        </p:nvSpPr>
        <p:spPr>
          <a:xfrm>
            <a:off x="48175" y="533332"/>
            <a:ext cx="1874400" cy="1246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chemeClr val="dk1"/>
                </a:solidFill>
                <a:latin typeface="Calibri"/>
                <a:ea typeface="Calibri"/>
                <a:cs typeface="Calibri"/>
                <a:sym typeface="Calibri"/>
              </a:rPr>
              <a:t>Παράδειγμα συνταγής (σε κάρτα)</a:t>
            </a:r>
            <a:endParaRPr sz="11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cf136c9c30_0_412"/>
          <p:cNvSpPr txBox="1">
            <a:spLocks noGrp="1"/>
          </p:cNvSpPr>
          <p:nvPr>
            <p:ph type="title"/>
          </p:nvPr>
        </p:nvSpPr>
        <p:spPr>
          <a:xfrm>
            <a:off x="838200" y="565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rgbClr val="980000"/>
                </a:solidFill>
              </a:rPr>
              <a:t>Πακέτο εφαρμογής</a:t>
            </a:r>
            <a:endParaRPr b="1">
              <a:solidFill>
                <a:srgbClr val="980000"/>
              </a:solidFill>
            </a:endParaRPr>
          </a:p>
        </p:txBody>
      </p:sp>
      <p:sp>
        <p:nvSpPr>
          <p:cNvPr id="364" name="Google Shape;364;gcf136c9c30_0_412"/>
          <p:cNvSpPr txBox="1">
            <a:spLocks noGrp="1"/>
          </p:cNvSpPr>
          <p:nvPr>
            <p:ph type="body" idx="1"/>
          </p:nvPr>
        </p:nvSpPr>
        <p:spPr>
          <a:xfrm>
            <a:off x="838200" y="1561514"/>
            <a:ext cx="10515600" cy="46155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a:t>Προσδοκίες να δοκιμάσετε </a:t>
            </a:r>
            <a:r>
              <a:rPr lang="en-US" b="1"/>
              <a:t>τουλάχιστον μία από τις ασκήσεις </a:t>
            </a:r>
            <a:r>
              <a:rPr lang="en-US"/>
              <a:t>με ένα άτομο ή ομάδα μέσα στις επόμενες δύο εβδομάδες μεταξύ των συνεδριών μας.</a:t>
            </a:r>
            <a:endParaRPr/>
          </a:p>
          <a:p>
            <a:pPr marL="228600" lvl="0" indent="-64135" algn="l" rtl="0">
              <a:lnSpc>
                <a:spcPct val="90000"/>
              </a:lnSpc>
              <a:spcBef>
                <a:spcPts val="1000"/>
              </a:spcBef>
              <a:spcAft>
                <a:spcPts val="0"/>
              </a:spcAft>
              <a:buClr>
                <a:schemeClr val="dk1"/>
              </a:buClr>
              <a:buSzPts val="2590"/>
              <a:buNone/>
            </a:pPr>
            <a:endParaRPr sz="393"/>
          </a:p>
          <a:p>
            <a:pPr marL="228600" lvl="0" indent="-228600" algn="l" rtl="0">
              <a:lnSpc>
                <a:spcPct val="90000"/>
              </a:lnSpc>
              <a:spcBef>
                <a:spcPts val="1000"/>
              </a:spcBef>
              <a:spcAft>
                <a:spcPts val="0"/>
              </a:spcAft>
              <a:buClr>
                <a:schemeClr val="dk1"/>
              </a:buClr>
              <a:buSzPct val="100000"/>
              <a:buChar char="•"/>
            </a:pPr>
            <a:r>
              <a:rPr lang="en-US"/>
              <a:t>Χρησιμοποιήστε το φύλλο για να καταγράψετε πώς πήγε – μόνο μερικές </a:t>
            </a:r>
            <a:r>
              <a:rPr lang="en-US" b="1"/>
              <a:t>σύντομες σημειώσεις</a:t>
            </a:r>
            <a:r>
              <a:rPr lang="en-US"/>
              <a:t> για να βοηθήσει να συλλάβετε τι λειτουργεί και τι μπορεί να βελτιωθεί σε μία άσκηση. Είναι μια μορφή διαδραστικής έρευνας.</a:t>
            </a:r>
            <a:endParaRPr/>
          </a:p>
          <a:p>
            <a:pPr marL="228600" lvl="0" indent="-64135" algn="l" rtl="0">
              <a:lnSpc>
                <a:spcPct val="90000"/>
              </a:lnSpc>
              <a:spcBef>
                <a:spcPts val="1000"/>
              </a:spcBef>
              <a:spcAft>
                <a:spcPts val="0"/>
              </a:spcAft>
              <a:buClr>
                <a:schemeClr val="dk1"/>
              </a:buClr>
              <a:buSzPct val="350000"/>
              <a:buNone/>
            </a:pPr>
            <a:endParaRPr sz="800"/>
          </a:p>
          <a:p>
            <a:pPr marL="228600" lvl="0" indent="-228600" algn="l" rtl="0">
              <a:lnSpc>
                <a:spcPct val="90000"/>
              </a:lnSpc>
              <a:spcBef>
                <a:spcPts val="1000"/>
              </a:spcBef>
              <a:spcAft>
                <a:spcPts val="0"/>
              </a:spcAft>
              <a:buClr>
                <a:schemeClr val="dk1"/>
              </a:buClr>
              <a:buSzPct val="100000"/>
              <a:buChar char="•"/>
            </a:pPr>
            <a:r>
              <a:rPr lang="en-US"/>
              <a:t>Θα διερευνήσουμε τα ευρήματα και την εμπειρία σας στην αρχή κάθε μιας από τις επόμενες συνεδρίες</a:t>
            </a:r>
            <a:endParaRPr/>
          </a:p>
          <a:p>
            <a:pPr marL="228600" lvl="0" indent="-64135" algn="l" rtl="0">
              <a:lnSpc>
                <a:spcPct val="90000"/>
              </a:lnSpc>
              <a:spcBef>
                <a:spcPts val="1000"/>
              </a:spcBef>
              <a:spcAft>
                <a:spcPts val="0"/>
              </a:spcAft>
              <a:buClr>
                <a:schemeClr val="dk1"/>
              </a:buClr>
              <a:buSzPct val="220370"/>
              <a:buNone/>
            </a:pPr>
            <a:endParaRPr sz="1270"/>
          </a:p>
          <a:p>
            <a:pPr marL="228600" lvl="0" indent="-228600" algn="l" rtl="0">
              <a:lnSpc>
                <a:spcPct val="90000"/>
              </a:lnSpc>
              <a:spcBef>
                <a:spcPts val="1000"/>
              </a:spcBef>
              <a:spcAft>
                <a:spcPts val="0"/>
              </a:spcAft>
              <a:buClr>
                <a:schemeClr val="dk1"/>
              </a:buClr>
              <a:buSzPct val="100000"/>
              <a:buChar char="•"/>
            </a:pPr>
            <a:r>
              <a:rPr lang="en-US"/>
              <a:t>Παρακαλούμε προσέξτε για οποιεσδήποτε άλλες ασκήσεις που γνωρίζετε ότι θα μπορούσε να λειτουργήσει ή να αναπτύξει ή να προσαρμόσει τις δικές σας.</a:t>
            </a:r>
            <a:endParaRPr/>
          </a:p>
        </p:txBody>
      </p:sp>
      <p:sp>
        <p:nvSpPr>
          <p:cNvPr id="365" name="Google Shape;365;gcf136c9c30_0_4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Αντανάκλαση του έργου 2019-2022</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cf136c9c30_0_500"/>
          <p:cNvSpPr txBox="1">
            <a:spLocks noGrp="1"/>
          </p:cNvSpPr>
          <p:nvPr>
            <p:ph type="title"/>
          </p:nvPr>
        </p:nvSpPr>
        <p:spPr>
          <a:xfrm>
            <a:off x="831850" y="464234"/>
            <a:ext cx="10515600" cy="87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4800" b="1">
                <a:solidFill>
                  <a:srgbClr val="980000"/>
                </a:solidFill>
              </a:rPr>
              <a:t>Συνεδρία 3</a:t>
            </a:r>
            <a:endParaRPr sz="4800" b="1">
              <a:solidFill>
                <a:srgbClr val="980000"/>
              </a:solidFill>
            </a:endParaRPr>
          </a:p>
        </p:txBody>
      </p:sp>
      <p:sp>
        <p:nvSpPr>
          <p:cNvPr id="371" name="Google Shape;371;gcf136c9c30_0_500"/>
          <p:cNvSpPr txBox="1">
            <a:spLocks noGrp="1"/>
          </p:cNvSpPr>
          <p:nvPr>
            <p:ph type="body" idx="1"/>
          </p:nvPr>
        </p:nvSpPr>
        <p:spPr>
          <a:xfrm>
            <a:off x="831850" y="1434906"/>
            <a:ext cx="10515600" cy="4654800"/>
          </a:xfrm>
          <a:prstGeom prst="rect">
            <a:avLst/>
          </a:prstGeom>
          <a:noFill/>
          <a:ln>
            <a:noFill/>
          </a:ln>
        </p:spPr>
        <p:txBody>
          <a:bodyPr spcFirstLastPara="1" wrap="square" lIns="91425" tIns="45700" rIns="91425" bIns="45700" anchor="t" anchorCtr="0">
            <a:normAutofit/>
          </a:bodyPr>
          <a:lstStyle/>
          <a:p>
            <a:pPr marL="914400" lvl="0" indent="-914400" algn="just" rtl="0">
              <a:lnSpc>
                <a:spcPct val="125000"/>
              </a:lnSpc>
              <a:spcBef>
                <a:spcPts val="0"/>
              </a:spcBef>
              <a:spcAft>
                <a:spcPts val="0"/>
              </a:spcAft>
              <a:buClr>
                <a:srgbClr val="888888"/>
              </a:buClr>
              <a:buSzPts val="1800"/>
              <a:buNone/>
            </a:pPr>
            <a:r>
              <a:rPr lang="en-US" sz="1800">
                <a:latin typeface="Arial"/>
                <a:ea typeface="Arial"/>
                <a:cs typeface="Arial"/>
                <a:sym typeface="Arial"/>
              </a:rPr>
              <a:t>ΜΕΡΟΣ 1	Ανατροφοδότηση σχετικά με την εφαρμογή			(30 λεπτά)</a:t>
            </a:r>
            <a:endParaRPr sz="1800">
              <a:latin typeface="Cambria"/>
              <a:ea typeface="Cambria"/>
              <a:cs typeface="Cambria"/>
              <a:sym typeface="Cambria"/>
            </a:endParaRPr>
          </a:p>
          <a:p>
            <a:pPr marL="0" lvl="0" indent="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2 	Εισαγωγή στην κοινωνική ευαισθητοποίηση			(45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3	Δημιουργία σχέσεων			                                    (45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4	Ενσυναίσθηση						                      (45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5 	ΕΦΑΡΜΟΓΗ						                              (10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b="1">
                <a:solidFill>
                  <a:srgbClr val="0000FF"/>
                </a:solidFill>
                <a:latin typeface="Arial"/>
                <a:ea typeface="Arial"/>
                <a:cs typeface="Arial"/>
                <a:sym typeface="Arial"/>
              </a:rPr>
              <a:t>ΜΕΡΟΣ 6	ΑΝΤΑΝΑΚΛΑΣΗ					                              (15 λεπτά)</a:t>
            </a:r>
            <a:endParaRPr sz="1800" b="1">
              <a:solidFill>
                <a:srgbClr val="0000FF"/>
              </a:solidFill>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7	ΑΞΙΟΛΟΓΗΣΗ					                                (5 λεπτά)</a:t>
            </a:r>
            <a:endParaRPr sz="1800">
              <a:latin typeface="Cambria"/>
              <a:ea typeface="Cambria"/>
              <a:cs typeface="Cambria"/>
              <a:sym typeface="Cambria"/>
            </a:endParaRPr>
          </a:p>
          <a:p>
            <a:pPr marL="0" lvl="0" indent="0" algn="l" rtl="0">
              <a:lnSpc>
                <a:spcPct val="90000"/>
              </a:lnSpc>
              <a:spcBef>
                <a:spcPts val="1800"/>
              </a:spcBef>
              <a:spcAft>
                <a:spcPts val="0"/>
              </a:spcAft>
              <a:buClr>
                <a:srgbClr val="888888"/>
              </a:buClr>
              <a:buSzPts val="2800"/>
              <a:buNone/>
            </a:pPr>
            <a:endParaRPr sz="2800"/>
          </a:p>
        </p:txBody>
      </p:sp>
      <p:sp>
        <p:nvSpPr>
          <p:cNvPr id="372" name="Google Shape;372;gcf136c9c30_0_50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Reflect project 2019 - 2022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2" name="Google Shape;162;gcf136c9c30_0_0"/>
          <p:cNvGrpSpPr/>
          <p:nvPr/>
        </p:nvGrpSpPr>
        <p:grpSpPr>
          <a:xfrm>
            <a:off x="2843763" y="236010"/>
            <a:ext cx="5767789" cy="6386017"/>
            <a:chOff x="1744395" y="632"/>
            <a:chExt cx="5767789" cy="6386017"/>
          </a:xfrm>
        </p:grpSpPr>
        <p:sp>
          <p:nvSpPr>
            <p:cNvPr id="163" name="Google Shape;163;gcf136c9c30_0_0"/>
            <p:cNvSpPr/>
            <p:nvPr/>
          </p:nvSpPr>
          <p:spPr>
            <a:xfrm>
              <a:off x="2856808" y="1422159"/>
              <a:ext cx="3543000" cy="3543000"/>
            </a:xfrm>
            <a:prstGeom prst="ellipse">
              <a:avLst/>
            </a:prstGeom>
            <a:solidFill>
              <a:schemeClr val="accent2">
                <a:alpha val="498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gcf136c9c30_0_0"/>
            <p:cNvSpPr txBox="1"/>
            <p:nvPr/>
          </p:nvSpPr>
          <p:spPr>
            <a:xfrm>
              <a:off x="3375657" y="1941008"/>
              <a:ext cx="2505300" cy="2505300"/>
            </a:xfrm>
            <a:prstGeom prst="rect">
              <a:avLst/>
            </a:prstGeom>
            <a:noFill/>
            <a:ln>
              <a:noFill/>
            </a:ln>
          </p:spPr>
          <p:txBody>
            <a:bodyPr spcFirstLastPara="1" wrap="square" lIns="73650" tIns="73650" rIns="73650" bIns="73650" anchor="ctr" anchorCtr="0">
              <a:noAutofit/>
            </a:bodyPr>
            <a:lstStyle/>
            <a:p>
              <a:pPr marL="0" marR="0" lvl="0" indent="0" algn="ctr" rtl="0">
                <a:lnSpc>
                  <a:spcPct val="90000"/>
                </a:lnSpc>
                <a:spcBef>
                  <a:spcPts val="0"/>
                </a:spcBef>
                <a:spcAft>
                  <a:spcPts val="0"/>
                </a:spcAft>
                <a:buClr>
                  <a:schemeClr val="dk1"/>
                </a:buClr>
                <a:buSzPts val="5800"/>
                <a:buFont typeface="Calibri"/>
                <a:buNone/>
              </a:pPr>
              <a:r>
                <a:rPr lang="en-US" sz="3300">
                  <a:solidFill>
                    <a:schemeClr val="dk1"/>
                  </a:solidFill>
                  <a:latin typeface="Calibri"/>
                  <a:ea typeface="Calibri"/>
                  <a:cs typeface="Calibri"/>
                  <a:sym typeface="Calibri"/>
                </a:rPr>
                <a:t>Θεματολογία Σεμιναρίου</a:t>
              </a:r>
              <a:endParaRPr sz="100"/>
            </a:p>
          </p:txBody>
        </p:sp>
        <p:sp>
          <p:nvSpPr>
            <p:cNvPr id="165" name="Google Shape;165;gcf136c9c30_0_0"/>
            <p:cNvSpPr/>
            <p:nvPr/>
          </p:nvSpPr>
          <p:spPr>
            <a:xfrm>
              <a:off x="3742539" y="632"/>
              <a:ext cx="1771500" cy="1771500"/>
            </a:xfrm>
            <a:prstGeom prst="ellipse">
              <a:avLst/>
            </a:prstGeom>
            <a:solidFill>
              <a:srgbClr val="DE7946">
                <a:alpha val="49800"/>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gcf136c9c30_0_0"/>
            <p:cNvSpPr txBox="1"/>
            <p:nvPr/>
          </p:nvSpPr>
          <p:spPr>
            <a:xfrm>
              <a:off x="4001964" y="260057"/>
              <a:ext cx="1252500" cy="12525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i="1">
                  <a:solidFill>
                    <a:schemeClr val="dk1"/>
                  </a:solidFill>
                  <a:latin typeface="Calibri"/>
                  <a:ea typeface="Calibri"/>
                  <a:cs typeface="Calibri"/>
                  <a:sym typeface="Calibri"/>
                </a:rPr>
                <a:t>Make </a:t>
              </a:r>
              <a:endParaRPr i="1"/>
            </a:p>
            <a:p>
              <a:pPr marL="0" marR="0" lvl="0" indent="0" algn="ctr" rtl="0">
                <a:lnSpc>
                  <a:spcPct val="90000"/>
                </a:lnSpc>
                <a:spcBef>
                  <a:spcPts val="490"/>
                </a:spcBef>
                <a:spcAft>
                  <a:spcPts val="0"/>
                </a:spcAft>
                <a:buClr>
                  <a:schemeClr val="dk1"/>
                </a:buClr>
                <a:buSzPts val="1400"/>
                <a:buFont typeface="Calibri"/>
                <a:buNone/>
              </a:pPr>
              <a:r>
                <a:rPr lang="en-US" sz="1400" i="1">
                  <a:solidFill>
                    <a:schemeClr val="dk1"/>
                  </a:solidFill>
                  <a:latin typeface="Calibri"/>
                  <a:ea typeface="Calibri"/>
                  <a:cs typeface="Calibri"/>
                  <a:sym typeface="Calibri"/>
                </a:rPr>
                <a:t>SEL-EF everyday</a:t>
              </a:r>
              <a:endParaRPr sz="1400" i="1">
                <a:solidFill>
                  <a:schemeClr val="dk1"/>
                </a:solidFill>
                <a:latin typeface="Calibri"/>
                <a:ea typeface="Calibri"/>
                <a:cs typeface="Calibri"/>
                <a:sym typeface="Calibri"/>
              </a:endParaRPr>
            </a:p>
          </p:txBody>
        </p:sp>
        <p:sp>
          <p:nvSpPr>
            <p:cNvPr id="167" name="Google Shape;167;gcf136c9c30_0_0"/>
            <p:cNvSpPr/>
            <p:nvPr/>
          </p:nvSpPr>
          <p:spPr>
            <a:xfrm>
              <a:off x="5740684" y="1154261"/>
              <a:ext cx="1771500" cy="1771500"/>
            </a:xfrm>
            <a:prstGeom prst="ellipse">
              <a:avLst/>
            </a:prstGeom>
            <a:solidFill>
              <a:srgbClr val="D07A5B">
                <a:alpha val="49800"/>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gcf136c9c30_0_0"/>
            <p:cNvSpPr txBox="1"/>
            <p:nvPr/>
          </p:nvSpPr>
          <p:spPr>
            <a:xfrm>
              <a:off x="6000109" y="1413686"/>
              <a:ext cx="1252500" cy="12525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SELF </a:t>
              </a:r>
              <a:r>
                <a:rPr lang="en-US">
                  <a:solidFill>
                    <a:schemeClr val="dk1"/>
                  </a:solidFill>
                  <a:latin typeface="Calibri"/>
                  <a:ea typeface="Calibri"/>
                  <a:cs typeface="Calibri"/>
                  <a:sym typeface="Calibri"/>
                </a:rPr>
                <a:t>ένωνει </a:t>
              </a:r>
              <a:r>
                <a:rPr lang="en-US" sz="1400">
                  <a:solidFill>
                    <a:schemeClr val="dk1"/>
                  </a:solidFill>
                  <a:latin typeface="Calibri"/>
                  <a:ea typeface="Calibri"/>
                  <a:cs typeface="Calibri"/>
                  <a:sym typeface="Calibri"/>
                </a:rPr>
                <a:t>SEL </a:t>
              </a:r>
              <a:r>
                <a:rPr lang="en-US">
                  <a:solidFill>
                    <a:schemeClr val="dk1"/>
                  </a:solidFill>
                  <a:latin typeface="Calibri"/>
                  <a:ea typeface="Calibri"/>
                  <a:cs typeface="Calibri"/>
                  <a:sym typeface="Calibri"/>
                </a:rPr>
                <a:t>και</a:t>
              </a:r>
              <a:r>
                <a:rPr lang="en-US" sz="1400">
                  <a:solidFill>
                    <a:schemeClr val="dk1"/>
                  </a:solidFill>
                  <a:latin typeface="Calibri"/>
                  <a:ea typeface="Calibri"/>
                  <a:cs typeface="Calibri"/>
                  <a:sym typeface="Calibri"/>
                </a:rPr>
                <a:t> EF </a:t>
              </a:r>
              <a:endParaRPr sz="1400">
                <a:solidFill>
                  <a:schemeClr val="dk1"/>
                </a:solidFill>
                <a:latin typeface="Calibri"/>
                <a:ea typeface="Calibri"/>
                <a:cs typeface="Calibri"/>
                <a:sym typeface="Calibri"/>
              </a:endParaRPr>
            </a:p>
          </p:txBody>
        </p:sp>
        <p:sp>
          <p:nvSpPr>
            <p:cNvPr id="169" name="Google Shape;169;gcf136c9c30_0_0"/>
            <p:cNvSpPr/>
            <p:nvPr/>
          </p:nvSpPr>
          <p:spPr>
            <a:xfrm>
              <a:off x="5740684" y="3461520"/>
              <a:ext cx="1771500" cy="1771500"/>
            </a:xfrm>
            <a:prstGeom prst="ellipse">
              <a:avLst/>
            </a:prstGeom>
            <a:solidFill>
              <a:srgbClr val="C47F6E">
                <a:alpha val="49800"/>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gcf136c9c30_0_0"/>
            <p:cNvSpPr txBox="1"/>
            <p:nvPr/>
          </p:nvSpPr>
          <p:spPr>
            <a:xfrm>
              <a:off x="6000109" y="3720945"/>
              <a:ext cx="1252500" cy="12525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i="1">
                  <a:solidFill>
                    <a:srgbClr val="4C1130"/>
                  </a:solidFill>
                  <a:latin typeface="Calibri"/>
                  <a:ea typeface="Calibri"/>
                  <a:cs typeface="Calibri"/>
                  <a:sym typeface="Calibri"/>
                </a:rPr>
                <a:t>Make My Day!</a:t>
              </a:r>
              <a:endParaRPr sz="1400" i="1">
                <a:solidFill>
                  <a:srgbClr val="4C1130"/>
                </a:solidFill>
                <a:latin typeface="Calibri"/>
                <a:ea typeface="Calibri"/>
                <a:cs typeface="Calibri"/>
                <a:sym typeface="Calibri"/>
              </a:endParaRPr>
            </a:p>
          </p:txBody>
        </p:sp>
        <p:sp>
          <p:nvSpPr>
            <p:cNvPr id="171" name="Google Shape;171;gcf136c9c30_0_0"/>
            <p:cNvSpPr/>
            <p:nvPr/>
          </p:nvSpPr>
          <p:spPr>
            <a:xfrm>
              <a:off x="3742539" y="4615149"/>
              <a:ext cx="1771500" cy="1771500"/>
            </a:xfrm>
            <a:prstGeom prst="ellipse">
              <a:avLst/>
            </a:prstGeom>
            <a:solidFill>
              <a:srgbClr val="B88881">
                <a:alpha val="49800"/>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gcf136c9c30_0_0"/>
            <p:cNvSpPr txBox="1"/>
            <p:nvPr/>
          </p:nvSpPr>
          <p:spPr>
            <a:xfrm>
              <a:off x="4001964" y="4874574"/>
              <a:ext cx="1252500" cy="12525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a:solidFill>
                    <a:schemeClr val="dk1"/>
                  </a:solidFill>
                  <a:latin typeface="Calibri"/>
                  <a:ea typeface="Calibri"/>
                  <a:cs typeface="Calibri"/>
                  <a:sym typeface="Calibri"/>
                </a:rPr>
                <a:t>Γονεϊκή και κοινοτική συμμετοχή</a:t>
              </a:r>
              <a:endParaRPr sz="1400">
                <a:solidFill>
                  <a:schemeClr val="dk1"/>
                </a:solidFill>
                <a:latin typeface="Calibri"/>
                <a:ea typeface="Calibri"/>
                <a:cs typeface="Calibri"/>
                <a:sym typeface="Calibri"/>
              </a:endParaRPr>
            </a:p>
          </p:txBody>
        </p:sp>
        <p:sp>
          <p:nvSpPr>
            <p:cNvPr id="173" name="Google Shape;173;gcf136c9c30_0_0"/>
            <p:cNvSpPr/>
            <p:nvPr/>
          </p:nvSpPr>
          <p:spPr>
            <a:xfrm>
              <a:off x="1744395" y="3461520"/>
              <a:ext cx="1771500" cy="1771500"/>
            </a:xfrm>
            <a:prstGeom prst="ellipse">
              <a:avLst/>
            </a:prstGeom>
            <a:solidFill>
              <a:srgbClr val="AD9593">
                <a:alpha val="49800"/>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gcf136c9c30_0_0"/>
            <p:cNvSpPr txBox="1"/>
            <p:nvPr/>
          </p:nvSpPr>
          <p:spPr>
            <a:xfrm>
              <a:off x="2003895" y="3720945"/>
              <a:ext cx="1252500" cy="12525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0" marR="0" lvl="0" indent="0" algn="ctr" rtl="0">
                <a:lnSpc>
                  <a:spcPct val="90000"/>
                </a:lnSpc>
                <a:spcBef>
                  <a:spcPts val="490"/>
                </a:spcBef>
                <a:spcAft>
                  <a:spcPts val="0"/>
                </a:spcAft>
                <a:buClr>
                  <a:schemeClr val="dk1"/>
                </a:buClr>
                <a:buSzPts val="1400"/>
                <a:buFont typeface="Calibri"/>
                <a:buNone/>
              </a:pPr>
              <a:r>
                <a:rPr lang="en-US">
                  <a:solidFill>
                    <a:schemeClr val="dk1"/>
                  </a:solidFill>
                  <a:latin typeface="Calibri"/>
                  <a:ea typeface="Calibri"/>
                  <a:cs typeface="Calibri"/>
                  <a:sym typeface="Calibri"/>
                </a:rPr>
                <a:t>Μοντέλο καθοδήγησης “Αντανάκλασης”</a:t>
              </a:r>
              <a:r>
                <a:rPr lang="en-US" sz="1400">
                  <a:solidFill>
                    <a:schemeClr val="dk1"/>
                  </a:solidFill>
                  <a:latin typeface="Calibri"/>
                  <a:ea typeface="Calibri"/>
                  <a:cs typeface="Calibri"/>
                  <a:sym typeface="Calibri"/>
                </a:rPr>
                <a:t> </a:t>
              </a:r>
              <a:endParaRPr/>
            </a:p>
            <a:p>
              <a:pPr marL="0" marR="0" lvl="0" indent="0" algn="ctr" rtl="0">
                <a:lnSpc>
                  <a:spcPct val="90000"/>
                </a:lnSpc>
                <a:spcBef>
                  <a:spcPts val="490"/>
                </a:spcBef>
                <a:spcAft>
                  <a:spcPts val="0"/>
                </a:spcAft>
                <a:buClr>
                  <a:schemeClr val="dk1"/>
                </a:buClr>
                <a:buSzPts val="1400"/>
                <a:buFont typeface="Calibri"/>
                <a:buNone/>
              </a:pPr>
              <a:r>
                <a:rPr lang="en-US" sz="1400" i="1">
                  <a:solidFill>
                    <a:schemeClr val="dk1"/>
                  </a:solidFill>
                  <a:latin typeface="Calibri"/>
                  <a:ea typeface="Calibri"/>
                  <a:cs typeface="Calibri"/>
                  <a:sym typeface="Calibri"/>
                </a:rPr>
                <a:t>SEE THINK SAY DO</a:t>
              </a:r>
              <a:endParaRPr sz="1400" i="1">
                <a:solidFill>
                  <a:schemeClr val="dk1"/>
                </a:solidFill>
                <a:latin typeface="Calibri"/>
                <a:ea typeface="Calibri"/>
                <a:cs typeface="Calibri"/>
                <a:sym typeface="Calibri"/>
              </a:endParaRPr>
            </a:p>
          </p:txBody>
        </p:sp>
        <p:sp>
          <p:nvSpPr>
            <p:cNvPr id="175" name="Google Shape;175;gcf136c9c30_0_0"/>
            <p:cNvSpPr/>
            <p:nvPr/>
          </p:nvSpPr>
          <p:spPr>
            <a:xfrm>
              <a:off x="1744395" y="1154261"/>
              <a:ext cx="1771500" cy="1771500"/>
            </a:xfrm>
            <a:prstGeom prst="ellipse">
              <a:avLst/>
            </a:prstGeom>
            <a:solidFill>
              <a:srgbClr val="A4A4A4">
                <a:alpha val="49800"/>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gcf136c9c30_0_0"/>
            <p:cNvSpPr txBox="1"/>
            <p:nvPr/>
          </p:nvSpPr>
          <p:spPr>
            <a:xfrm>
              <a:off x="2003820" y="1413686"/>
              <a:ext cx="1252500" cy="12525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a:solidFill>
                    <a:schemeClr val="dk1"/>
                  </a:solidFill>
                  <a:latin typeface="Calibri"/>
                  <a:ea typeface="Calibri"/>
                  <a:cs typeface="Calibri"/>
                  <a:sym typeface="Calibri"/>
                </a:rPr>
                <a:t>Εφαρμογή έργου και έρευνα δράσης</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cf136c9c30_0_270"/>
          <p:cNvSpPr txBox="1">
            <a:spLocks noGrp="1"/>
          </p:cNvSpPr>
          <p:nvPr>
            <p:ph type="title"/>
          </p:nvPr>
        </p:nvSpPr>
        <p:spPr>
          <a:xfrm>
            <a:off x="779110" y="669750"/>
            <a:ext cx="3163800" cy="525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Calibri"/>
              <a:buNone/>
            </a:pPr>
            <a:r>
              <a:rPr lang="en-US" b="1">
                <a:solidFill>
                  <a:srgbClr val="980000"/>
                </a:solidFill>
              </a:rPr>
              <a:t>Make My Day  coaching</a:t>
            </a:r>
            <a:endParaRPr>
              <a:solidFill>
                <a:srgbClr val="980000"/>
              </a:solidFill>
            </a:endParaRPr>
          </a:p>
        </p:txBody>
      </p:sp>
      <p:grpSp>
        <p:nvGrpSpPr>
          <p:cNvPr id="378" name="Google Shape;378;gcf136c9c30_0_270"/>
          <p:cNvGrpSpPr/>
          <p:nvPr/>
        </p:nvGrpSpPr>
        <p:grpSpPr>
          <a:xfrm>
            <a:off x="4229600" y="213"/>
            <a:ext cx="6857700" cy="6857700"/>
            <a:chOff x="672012" y="0"/>
            <a:chExt cx="6857700" cy="6857700"/>
          </a:xfrm>
        </p:grpSpPr>
        <p:sp>
          <p:nvSpPr>
            <p:cNvPr id="379" name="Google Shape;379;gcf136c9c30_0_270"/>
            <p:cNvSpPr/>
            <p:nvPr/>
          </p:nvSpPr>
          <p:spPr>
            <a:xfrm>
              <a:off x="672012" y="0"/>
              <a:ext cx="6857700" cy="6857700"/>
            </a:xfrm>
            <a:prstGeom prst="quadArrow">
              <a:avLst>
                <a:gd name="adj1" fmla="val 2000"/>
                <a:gd name="adj2" fmla="val 4000"/>
                <a:gd name="adj3" fmla="val 5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gcf136c9c30_0_270"/>
            <p:cNvSpPr/>
            <p:nvPr/>
          </p:nvSpPr>
          <p:spPr>
            <a:xfrm>
              <a:off x="1117754" y="445742"/>
              <a:ext cx="2742900" cy="274290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gcf136c9c30_0_270"/>
            <p:cNvSpPr txBox="1"/>
            <p:nvPr/>
          </p:nvSpPr>
          <p:spPr>
            <a:xfrm>
              <a:off x="1251658" y="579646"/>
              <a:ext cx="2475300" cy="2475300"/>
            </a:xfrm>
            <a:prstGeom prst="rect">
              <a:avLst/>
            </a:prstGeom>
            <a:noFill/>
            <a:ln>
              <a:noFill/>
            </a:ln>
          </p:spPr>
          <p:txBody>
            <a:bodyPr spcFirstLastPara="1" wrap="square" lIns="228600" tIns="228600" rIns="228600" bIns="228600" anchor="ctr" anchorCtr="0">
              <a:noAutofit/>
            </a:bodyPr>
            <a:lstStyle/>
            <a:p>
              <a:pPr marL="0" marR="0" lvl="0" indent="0" algn="ctr" rtl="0">
                <a:lnSpc>
                  <a:spcPct val="90000"/>
                </a:lnSpc>
                <a:spcBef>
                  <a:spcPts val="0"/>
                </a:spcBef>
                <a:spcAft>
                  <a:spcPts val="0"/>
                </a:spcAft>
                <a:buClr>
                  <a:schemeClr val="lt1"/>
                </a:buClr>
                <a:buSzPts val="6000"/>
                <a:buFont typeface="Calibri"/>
                <a:buNone/>
              </a:pPr>
              <a:r>
                <a:rPr lang="en-US" sz="6000" b="1">
                  <a:solidFill>
                    <a:schemeClr val="lt1"/>
                  </a:solidFill>
                  <a:latin typeface="Calibri"/>
                  <a:ea typeface="Calibri"/>
                  <a:cs typeface="Calibri"/>
                  <a:sym typeface="Calibri"/>
                </a:rPr>
                <a:t>SEE</a:t>
              </a:r>
              <a:endParaRPr sz="6000" b="1">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6000"/>
                <a:buFont typeface="Calibri"/>
                <a:buNone/>
              </a:pPr>
              <a:r>
                <a:rPr lang="en-US" sz="3000" b="1">
                  <a:solidFill>
                    <a:schemeClr val="lt1"/>
                  </a:solidFill>
                  <a:latin typeface="Calibri"/>
                  <a:ea typeface="Calibri"/>
                  <a:cs typeface="Calibri"/>
                  <a:sym typeface="Calibri"/>
                </a:rPr>
                <a:t>(βλέπω)</a:t>
              </a:r>
              <a:endParaRPr sz="3000" b="1">
                <a:solidFill>
                  <a:schemeClr val="lt1"/>
                </a:solidFill>
                <a:latin typeface="Calibri"/>
                <a:ea typeface="Calibri"/>
                <a:cs typeface="Calibri"/>
                <a:sym typeface="Calibri"/>
              </a:endParaRPr>
            </a:p>
          </p:txBody>
        </p:sp>
        <p:sp>
          <p:nvSpPr>
            <p:cNvPr id="382" name="Google Shape;382;gcf136c9c30_0_270"/>
            <p:cNvSpPr/>
            <p:nvPr/>
          </p:nvSpPr>
          <p:spPr>
            <a:xfrm>
              <a:off x="1166525" y="3667922"/>
              <a:ext cx="2742900" cy="2742900"/>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gcf136c9c30_0_270"/>
            <p:cNvSpPr txBox="1"/>
            <p:nvPr/>
          </p:nvSpPr>
          <p:spPr>
            <a:xfrm>
              <a:off x="1300429" y="3801826"/>
              <a:ext cx="2475300" cy="2475300"/>
            </a:xfrm>
            <a:prstGeom prst="rect">
              <a:avLst/>
            </a:prstGeom>
            <a:noFill/>
            <a:ln>
              <a:noFill/>
            </a:ln>
          </p:spPr>
          <p:txBody>
            <a:bodyPr spcFirstLastPara="1" wrap="square" lIns="228600" tIns="228600" rIns="228600" bIns="228600" anchor="ctr" anchorCtr="0">
              <a:noAutofit/>
            </a:bodyPr>
            <a:lstStyle/>
            <a:p>
              <a:pPr marL="0" marR="0" lvl="0" indent="0" algn="ctr" rtl="0">
                <a:lnSpc>
                  <a:spcPct val="90000"/>
                </a:lnSpc>
                <a:spcBef>
                  <a:spcPts val="0"/>
                </a:spcBef>
                <a:spcAft>
                  <a:spcPts val="0"/>
                </a:spcAft>
                <a:buClr>
                  <a:schemeClr val="lt1"/>
                </a:buClr>
                <a:buSzPts val="6000"/>
                <a:buFont typeface="Calibri"/>
                <a:buNone/>
              </a:pPr>
              <a:r>
                <a:rPr lang="en-US" sz="6000">
                  <a:solidFill>
                    <a:schemeClr val="lt1"/>
                  </a:solidFill>
                  <a:latin typeface="Calibri"/>
                  <a:ea typeface="Calibri"/>
                  <a:cs typeface="Calibri"/>
                  <a:sym typeface="Calibri"/>
                </a:rPr>
                <a:t>DO</a:t>
              </a:r>
              <a:endParaRPr sz="6000">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6000"/>
                <a:buFont typeface="Calibri"/>
                <a:buNone/>
              </a:pPr>
              <a:r>
                <a:rPr lang="en-US" sz="3000" b="1">
                  <a:solidFill>
                    <a:schemeClr val="lt1"/>
                  </a:solidFill>
                  <a:latin typeface="Calibri"/>
                  <a:ea typeface="Calibri"/>
                  <a:cs typeface="Calibri"/>
                  <a:sym typeface="Calibri"/>
                </a:rPr>
                <a:t>(πράττω)</a:t>
              </a:r>
              <a:endParaRPr sz="3000" b="1">
                <a:solidFill>
                  <a:schemeClr val="lt1"/>
                </a:solidFill>
                <a:latin typeface="Calibri"/>
                <a:ea typeface="Calibri"/>
                <a:cs typeface="Calibri"/>
                <a:sym typeface="Calibri"/>
              </a:endParaRPr>
            </a:p>
          </p:txBody>
        </p:sp>
        <p:sp>
          <p:nvSpPr>
            <p:cNvPr id="384" name="Google Shape;384;gcf136c9c30_0_270"/>
            <p:cNvSpPr/>
            <p:nvPr/>
          </p:nvSpPr>
          <p:spPr>
            <a:xfrm>
              <a:off x="4519109" y="508831"/>
              <a:ext cx="2742900" cy="2742900"/>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gcf136c9c30_0_270"/>
            <p:cNvSpPr txBox="1"/>
            <p:nvPr/>
          </p:nvSpPr>
          <p:spPr>
            <a:xfrm>
              <a:off x="4653013" y="642735"/>
              <a:ext cx="2475300" cy="2475300"/>
            </a:xfrm>
            <a:prstGeom prst="rect">
              <a:avLst/>
            </a:prstGeom>
            <a:noFill/>
            <a:ln>
              <a:noFill/>
            </a:ln>
          </p:spPr>
          <p:txBody>
            <a:bodyPr spcFirstLastPara="1" wrap="square" lIns="228600" tIns="228600" rIns="228600" bIns="228600" anchor="ctr" anchorCtr="0">
              <a:noAutofit/>
            </a:bodyPr>
            <a:lstStyle/>
            <a:p>
              <a:pPr marL="0" marR="0" lvl="0" indent="0" algn="ctr" rtl="0">
                <a:lnSpc>
                  <a:spcPct val="90000"/>
                </a:lnSpc>
                <a:spcBef>
                  <a:spcPts val="0"/>
                </a:spcBef>
                <a:spcAft>
                  <a:spcPts val="0"/>
                </a:spcAft>
                <a:buClr>
                  <a:schemeClr val="lt1"/>
                </a:buClr>
                <a:buSzPts val="6000"/>
                <a:buFont typeface="Calibri"/>
                <a:buNone/>
              </a:pPr>
              <a:r>
                <a:rPr lang="en-US" sz="6000" b="1">
                  <a:solidFill>
                    <a:schemeClr val="lt1"/>
                  </a:solidFill>
                  <a:latin typeface="Calibri"/>
                  <a:ea typeface="Calibri"/>
                  <a:cs typeface="Calibri"/>
                  <a:sym typeface="Calibri"/>
                </a:rPr>
                <a:t>THINK</a:t>
              </a:r>
              <a:endParaRPr sz="6000" b="1">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6000"/>
                <a:buFont typeface="Calibri"/>
                <a:buNone/>
              </a:pPr>
              <a:r>
                <a:rPr lang="en-US" sz="3000" b="1">
                  <a:solidFill>
                    <a:schemeClr val="lt1"/>
                  </a:solidFill>
                  <a:latin typeface="Calibri"/>
                  <a:ea typeface="Calibri"/>
                  <a:cs typeface="Calibri"/>
                  <a:sym typeface="Calibri"/>
                </a:rPr>
                <a:t>(</a:t>
              </a:r>
              <a:r>
                <a:rPr lang="en-US" sz="2900" b="1">
                  <a:solidFill>
                    <a:schemeClr val="lt1"/>
                  </a:solidFill>
                  <a:latin typeface="Calibri"/>
                  <a:ea typeface="Calibri"/>
                  <a:cs typeface="Calibri"/>
                  <a:sym typeface="Calibri"/>
                </a:rPr>
                <a:t>σκέφτομαι</a:t>
              </a:r>
              <a:r>
                <a:rPr lang="en-US" sz="3000" b="1">
                  <a:solidFill>
                    <a:schemeClr val="lt1"/>
                  </a:solidFill>
                  <a:latin typeface="Calibri"/>
                  <a:ea typeface="Calibri"/>
                  <a:cs typeface="Calibri"/>
                  <a:sym typeface="Calibri"/>
                </a:rPr>
                <a:t>)</a:t>
              </a:r>
              <a:endParaRPr sz="3000" b="1">
                <a:solidFill>
                  <a:schemeClr val="lt1"/>
                </a:solidFill>
                <a:latin typeface="Calibri"/>
                <a:ea typeface="Calibri"/>
                <a:cs typeface="Calibri"/>
                <a:sym typeface="Calibri"/>
              </a:endParaRPr>
            </a:p>
          </p:txBody>
        </p:sp>
        <p:sp>
          <p:nvSpPr>
            <p:cNvPr id="386" name="Google Shape;386;gcf136c9c30_0_270"/>
            <p:cNvSpPr/>
            <p:nvPr/>
          </p:nvSpPr>
          <p:spPr>
            <a:xfrm>
              <a:off x="4340812" y="3668800"/>
              <a:ext cx="2742900" cy="27429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gcf136c9c30_0_270"/>
            <p:cNvSpPr txBox="1"/>
            <p:nvPr/>
          </p:nvSpPr>
          <p:spPr>
            <a:xfrm>
              <a:off x="4474716" y="3801829"/>
              <a:ext cx="2475300" cy="2475300"/>
            </a:xfrm>
            <a:prstGeom prst="rect">
              <a:avLst/>
            </a:prstGeom>
            <a:noFill/>
            <a:ln>
              <a:noFill/>
            </a:ln>
          </p:spPr>
          <p:txBody>
            <a:bodyPr spcFirstLastPara="1" wrap="square" lIns="228600" tIns="228600" rIns="228600" bIns="228600" anchor="ctr" anchorCtr="0">
              <a:noAutofit/>
            </a:bodyPr>
            <a:lstStyle/>
            <a:p>
              <a:pPr marL="0" marR="0" lvl="0" indent="0" algn="ctr" rtl="0">
                <a:lnSpc>
                  <a:spcPct val="90000"/>
                </a:lnSpc>
                <a:spcBef>
                  <a:spcPts val="0"/>
                </a:spcBef>
                <a:spcAft>
                  <a:spcPts val="0"/>
                </a:spcAft>
                <a:buClr>
                  <a:schemeClr val="lt1"/>
                </a:buClr>
                <a:buSzPts val="6000"/>
                <a:buFont typeface="Calibri"/>
                <a:buNone/>
              </a:pPr>
              <a:r>
                <a:rPr lang="en-US" sz="6000" b="1">
                  <a:solidFill>
                    <a:schemeClr val="lt1"/>
                  </a:solidFill>
                  <a:latin typeface="Calibri"/>
                  <a:ea typeface="Calibri"/>
                  <a:cs typeface="Calibri"/>
                  <a:sym typeface="Calibri"/>
                </a:rPr>
                <a:t>SAY</a:t>
              </a:r>
              <a:endParaRPr sz="6000" b="1">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6000"/>
                <a:buFont typeface="Calibri"/>
                <a:buNone/>
              </a:pPr>
              <a:r>
                <a:rPr lang="en-US" sz="3000" b="1">
                  <a:solidFill>
                    <a:schemeClr val="lt1"/>
                  </a:solidFill>
                  <a:latin typeface="Calibri"/>
                  <a:ea typeface="Calibri"/>
                  <a:cs typeface="Calibri"/>
                  <a:sym typeface="Calibri"/>
                </a:rPr>
                <a:t>(μιλάω)</a:t>
              </a:r>
              <a:endParaRPr sz="3000" b="1">
                <a:solidFill>
                  <a:schemeClr val="lt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cf136c9c30_0_341"/>
          <p:cNvSpPr txBox="1">
            <a:spLocks noGrp="1"/>
          </p:cNvSpPr>
          <p:nvPr>
            <p:ph type="title"/>
          </p:nvPr>
        </p:nvSpPr>
        <p:spPr>
          <a:xfrm>
            <a:off x="257421" y="528450"/>
            <a:ext cx="4466700" cy="52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rgbClr val="980000"/>
                </a:solidFill>
              </a:rPr>
              <a:t>Make My Day  SEL/EF coaching</a:t>
            </a:r>
            <a:r>
              <a:rPr lang="en-US" b="1">
                <a:solidFill>
                  <a:srgbClr val="000000"/>
                </a:solidFill>
              </a:rPr>
              <a:t> </a:t>
            </a:r>
            <a:r>
              <a:rPr lang="en-US" b="1">
                <a:solidFill>
                  <a:schemeClr val="lt1"/>
                </a:solidFill>
              </a:rPr>
              <a:t>approach</a:t>
            </a:r>
            <a:endParaRPr/>
          </a:p>
        </p:txBody>
      </p:sp>
      <p:grpSp>
        <p:nvGrpSpPr>
          <p:cNvPr id="393" name="Google Shape;393;gcf136c9c30_0_341"/>
          <p:cNvGrpSpPr/>
          <p:nvPr/>
        </p:nvGrpSpPr>
        <p:grpSpPr>
          <a:xfrm>
            <a:off x="5189788" y="303591"/>
            <a:ext cx="5896800" cy="5896800"/>
            <a:chOff x="672652" y="0"/>
            <a:chExt cx="5896800" cy="5896800"/>
          </a:xfrm>
        </p:grpSpPr>
        <p:sp>
          <p:nvSpPr>
            <p:cNvPr id="394" name="Google Shape;394;gcf136c9c30_0_341"/>
            <p:cNvSpPr/>
            <p:nvPr/>
          </p:nvSpPr>
          <p:spPr>
            <a:xfrm>
              <a:off x="672652" y="0"/>
              <a:ext cx="5896800" cy="5896800"/>
            </a:xfrm>
            <a:prstGeom prst="quadArrow">
              <a:avLst>
                <a:gd name="adj1" fmla="val 2000"/>
                <a:gd name="adj2" fmla="val 4000"/>
                <a:gd name="adj3" fmla="val 5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gcf136c9c30_0_341"/>
            <p:cNvSpPr/>
            <p:nvPr/>
          </p:nvSpPr>
          <p:spPr>
            <a:xfrm>
              <a:off x="1055940" y="383288"/>
              <a:ext cx="2358600" cy="235860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gcf136c9c30_0_341"/>
            <p:cNvSpPr txBox="1"/>
            <p:nvPr/>
          </p:nvSpPr>
          <p:spPr>
            <a:xfrm>
              <a:off x="1171082" y="498430"/>
              <a:ext cx="2128500" cy="212850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lt1"/>
                </a:buClr>
                <a:buSzPts val="1900"/>
                <a:buFont typeface="Calibri"/>
                <a:buNone/>
              </a:pPr>
              <a:r>
                <a:rPr lang="en-US" sz="2000" b="1">
                  <a:latin typeface="Calibri"/>
                  <a:ea typeface="Calibri"/>
                  <a:cs typeface="Calibri"/>
                  <a:sym typeface="Calibri"/>
                </a:rPr>
                <a:t>SEE (=Βλέπω)</a:t>
              </a:r>
              <a:endParaRPr sz="2000" b="1">
                <a:latin typeface="Calibri"/>
                <a:ea typeface="Calibri"/>
                <a:cs typeface="Calibri"/>
                <a:sym typeface="Calibri"/>
              </a:endParaRPr>
            </a:p>
            <a:p>
              <a:pPr marL="114300" marR="0" lvl="1" indent="-127000" algn="l" rtl="0">
                <a:lnSpc>
                  <a:spcPct val="90000"/>
                </a:lnSpc>
                <a:spcBef>
                  <a:spcPts val="225"/>
                </a:spcBef>
                <a:spcAft>
                  <a:spcPts val="0"/>
                </a:spcAft>
                <a:buSzPts val="1700"/>
                <a:buFont typeface="Calibri"/>
                <a:buChar char="•"/>
              </a:pPr>
              <a:r>
                <a:rPr lang="en-US" sz="1700" b="1">
                  <a:latin typeface="Calibri"/>
                  <a:ea typeface="Calibri"/>
                  <a:cs typeface="Calibri"/>
                  <a:sym typeface="Calibri"/>
                </a:rPr>
                <a:t>Τι παρατήρησα; </a:t>
              </a:r>
              <a:endParaRPr sz="1700" b="1">
                <a:latin typeface="Calibri"/>
                <a:ea typeface="Calibri"/>
                <a:cs typeface="Calibri"/>
                <a:sym typeface="Calibri"/>
              </a:endParaRPr>
            </a:p>
            <a:p>
              <a:pPr marL="114300" marR="0" lvl="1" indent="-127000" algn="l" rtl="0">
                <a:lnSpc>
                  <a:spcPct val="90000"/>
                </a:lnSpc>
                <a:spcBef>
                  <a:spcPts val="225"/>
                </a:spcBef>
                <a:spcAft>
                  <a:spcPts val="0"/>
                </a:spcAft>
                <a:buSzPts val="1700"/>
                <a:buFont typeface="Calibri"/>
                <a:buChar char="•"/>
              </a:pPr>
              <a:r>
                <a:rPr lang="en-US" sz="1700" b="1">
                  <a:latin typeface="Calibri"/>
                  <a:ea typeface="Calibri"/>
                  <a:cs typeface="Calibri"/>
                  <a:sym typeface="Calibri"/>
                </a:rPr>
                <a:t>Τι συνέβη;</a:t>
              </a:r>
              <a:endParaRPr sz="1600" b="1"/>
            </a:p>
            <a:p>
              <a:pPr marL="114300" marR="0" lvl="1" indent="-127000" algn="l" rtl="0">
                <a:lnSpc>
                  <a:spcPct val="90000"/>
                </a:lnSpc>
                <a:spcBef>
                  <a:spcPts val="225"/>
                </a:spcBef>
                <a:spcAft>
                  <a:spcPts val="0"/>
                </a:spcAft>
                <a:buSzPts val="1700"/>
                <a:buFont typeface="Calibri"/>
                <a:buChar char="•"/>
              </a:pPr>
              <a:r>
                <a:rPr lang="en-US" sz="1700" b="1">
                  <a:latin typeface="Calibri"/>
                  <a:ea typeface="Calibri"/>
                  <a:cs typeface="Calibri"/>
                  <a:sym typeface="Calibri"/>
                </a:rPr>
                <a:t>Περιέργεια</a:t>
              </a:r>
              <a:endParaRPr sz="1600" b="1"/>
            </a:p>
            <a:p>
              <a:pPr marL="114300" marR="0" lvl="1" indent="-127000" algn="l" rtl="0">
                <a:lnSpc>
                  <a:spcPct val="90000"/>
                </a:lnSpc>
                <a:spcBef>
                  <a:spcPts val="225"/>
                </a:spcBef>
                <a:spcAft>
                  <a:spcPts val="0"/>
                </a:spcAft>
                <a:buSzPts val="1700"/>
                <a:buFont typeface="Calibri"/>
                <a:buChar char="•"/>
              </a:pPr>
              <a:r>
                <a:rPr lang="en-US" sz="1700" b="1">
                  <a:latin typeface="Calibri"/>
                  <a:ea typeface="Calibri"/>
                  <a:cs typeface="Calibri"/>
                  <a:sym typeface="Calibri"/>
                </a:rPr>
                <a:t>Τι σκέφτεται και νιώθει το παιδί; </a:t>
              </a:r>
              <a:r>
                <a:rPr lang="en-US" sz="1700" b="1" i="0" u="none" strike="noStrike" cap="none">
                  <a:latin typeface="Calibri"/>
                  <a:ea typeface="Calibri"/>
                  <a:cs typeface="Calibri"/>
                  <a:sym typeface="Calibri"/>
                </a:rPr>
                <a:t> (</a:t>
              </a:r>
              <a:r>
                <a:rPr lang="en-US" sz="1700" b="1">
                  <a:latin typeface="Calibri"/>
                  <a:ea typeface="Calibri"/>
                  <a:cs typeface="Calibri"/>
                  <a:sym typeface="Calibri"/>
                </a:rPr>
                <a:t>ενσυναίσθηση</a:t>
              </a:r>
              <a:r>
                <a:rPr lang="en-US" sz="1700" b="1" i="0" u="none" strike="noStrike" cap="none">
                  <a:latin typeface="Calibri"/>
                  <a:ea typeface="Calibri"/>
                  <a:cs typeface="Calibri"/>
                  <a:sym typeface="Calibri"/>
                </a:rPr>
                <a:t>)</a:t>
              </a:r>
              <a:endParaRPr sz="1600" b="1"/>
            </a:p>
          </p:txBody>
        </p:sp>
        <p:sp>
          <p:nvSpPr>
            <p:cNvPr id="397" name="Google Shape;397;gcf136c9c30_0_341"/>
            <p:cNvSpPr/>
            <p:nvPr/>
          </p:nvSpPr>
          <p:spPr>
            <a:xfrm>
              <a:off x="3827410" y="383288"/>
              <a:ext cx="2358600" cy="2358600"/>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gcf136c9c30_0_341"/>
            <p:cNvSpPr txBox="1"/>
            <p:nvPr/>
          </p:nvSpPr>
          <p:spPr>
            <a:xfrm>
              <a:off x="3942564" y="498434"/>
              <a:ext cx="2358600" cy="235860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800" b="1">
                  <a:latin typeface="Calibri"/>
                  <a:ea typeface="Calibri"/>
                  <a:cs typeface="Calibri"/>
                  <a:sym typeface="Calibri"/>
                </a:rPr>
                <a:t>THINK (=Σκέφτομαι)</a:t>
              </a:r>
              <a:endParaRPr sz="1800" b="1">
                <a:latin typeface="Calibri"/>
                <a:ea typeface="Calibri"/>
                <a:cs typeface="Calibri"/>
                <a:sym typeface="Calibri"/>
              </a:endParaRPr>
            </a:p>
            <a:p>
              <a:pPr marL="114300" marR="0" lvl="1" indent="-120650" algn="l" rtl="0">
                <a:lnSpc>
                  <a:spcPct val="90000"/>
                </a:lnSpc>
                <a:spcBef>
                  <a:spcPts val="665"/>
                </a:spcBef>
                <a:spcAft>
                  <a:spcPts val="0"/>
                </a:spcAft>
                <a:buSzPts val="1600"/>
                <a:buFont typeface="Calibri"/>
                <a:buChar char="•"/>
              </a:pPr>
              <a:r>
                <a:rPr lang="en-US" sz="1600" b="1">
                  <a:latin typeface="Calibri"/>
                  <a:ea typeface="Calibri"/>
                  <a:cs typeface="Calibri"/>
                  <a:sym typeface="Calibri"/>
                </a:rPr>
                <a:t>Τι λένε η</a:t>
              </a:r>
              <a:r>
                <a:rPr lang="en-US" sz="1600" b="1" i="0" u="none" strike="noStrike" cap="none">
                  <a:latin typeface="Calibri"/>
                  <a:ea typeface="Calibri"/>
                  <a:cs typeface="Calibri"/>
                  <a:sym typeface="Calibri"/>
                </a:rPr>
                <a:t> SEL/EF </a:t>
              </a:r>
              <a:r>
                <a:rPr lang="en-US" sz="1600" b="1">
                  <a:latin typeface="Calibri"/>
                  <a:ea typeface="Calibri"/>
                  <a:cs typeface="Calibri"/>
                  <a:sym typeface="Calibri"/>
                </a:rPr>
                <a:t>για αυτό; Πως αυτό δικαιολογεί την απάντηση μου;</a:t>
              </a:r>
              <a:endParaRPr sz="1600" b="1">
                <a:latin typeface="Calibri"/>
                <a:ea typeface="Calibri"/>
                <a:cs typeface="Calibri"/>
                <a:sym typeface="Calibri"/>
              </a:endParaRPr>
            </a:p>
            <a:p>
              <a:pPr marL="114300" marR="0" lvl="1" indent="-120650" algn="l" rtl="0">
                <a:lnSpc>
                  <a:spcPct val="90000"/>
                </a:lnSpc>
                <a:spcBef>
                  <a:spcPts val="225"/>
                </a:spcBef>
                <a:spcAft>
                  <a:spcPts val="0"/>
                </a:spcAft>
                <a:buSzPts val="1600"/>
                <a:buFont typeface="Calibri"/>
                <a:buChar char="•"/>
              </a:pPr>
              <a:r>
                <a:rPr lang="en-US" sz="1600" b="1">
                  <a:latin typeface="Calibri"/>
                  <a:ea typeface="Calibri"/>
                  <a:cs typeface="Calibri"/>
                  <a:sym typeface="Calibri"/>
                </a:rPr>
                <a:t>Κατανόηση της συμπεριφοράς για την τεκμηρίωση της απάντησης</a:t>
              </a:r>
              <a:endParaRPr sz="1600" b="1">
                <a:latin typeface="Calibri"/>
                <a:ea typeface="Calibri"/>
                <a:cs typeface="Calibri"/>
                <a:sym typeface="Calibri"/>
              </a:endParaRPr>
            </a:p>
          </p:txBody>
        </p:sp>
        <p:sp>
          <p:nvSpPr>
            <p:cNvPr id="399" name="Google Shape;399;gcf136c9c30_0_341"/>
            <p:cNvSpPr/>
            <p:nvPr/>
          </p:nvSpPr>
          <p:spPr>
            <a:xfrm>
              <a:off x="1055940" y="3154757"/>
              <a:ext cx="2358600" cy="2358600"/>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gcf136c9c30_0_341"/>
            <p:cNvSpPr txBox="1"/>
            <p:nvPr/>
          </p:nvSpPr>
          <p:spPr>
            <a:xfrm>
              <a:off x="1171082" y="3269899"/>
              <a:ext cx="2128500" cy="212850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800" b="1">
                  <a:latin typeface="Calibri"/>
                  <a:ea typeface="Calibri"/>
                  <a:cs typeface="Calibri"/>
                  <a:sym typeface="Calibri"/>
                </a:rPr>
                <a:t>SAY (=Μιλάω)</a:t>
              </a:r>
              <a:endParaRPr sz="1800" b="1">
                <a:latin typeface="Calibri"/>
                <a:ea typeface="Calibri"/>
                <a:cs typeface="Calibri"/>
                <a:sym typeface="Calibri"/>
              </a:endParaRPr>
            </a:p>
            <a:p>
              <a:pPr marL="114300" marR="0" lvl="1" indent="-127000" algn="l" rtl="0">
                <a:lnSpc>
                  <a:spcPct val="90000"/>
                </a:lnSpc>
                <a:spcBef>
                  <a:spcPts val="665"/>
                </a:spcBef>
                <a:spcAft>
                  <a:spcPts val="0"/>
                </a:spcAft>
                <a:buClr>
                  <a:schemeClr val="lt1"/>
                </a:buClr>
                <a:buSzPts val="1700"/>
                <a:buFont typeface="Calibri"/>
                <a:buChar char="•"/>
              </a:pPr>
              <a:r>
                <a:rPr lang="en-US" sz="1700" b="1">
                  <a:latin typeface="Calibri"/>
                  <a:ea typeface="Calibri"/>
                  <a:cs typeface="Calibri"/>
                  <a:sym typeface="Calibri"/>
                </a:rPr>
                <a:t>Τι μπορώ να πω; Ρεπερτόριο πραγμάτων για να φτιάξεις τη μέρα κάποιου (Make someone’s Day)</a:t>
              </a:r>
              <a:r>
                <a:rPr lang="en-US" sz="1700">
                  <a:solidFill>
                    <a:schemeClr val="lt1"/>
                  </a:solidFill>
                  <a:latin typeface="Calibri"/>
                  <a:ea typeface="Calibri"/>
                  <a:cs typeface="Calibri"/>
                  <a:sym typeface="Calibri"/>
                </a:rPr>
                <a:t> </a:t>
              </a:r>
              <a:endParaRPr sz="1700">
                <a:solidFill>
                  <a:schemeClr val="lt1"/>
                </a:solidFill>
                <a:latin typeface="Calibri"/>
                <a:ea typeface="Calibri"/>
                <a:cs typeface="Calibri"/>
                <a:sym typeface="Calibri"/>
              </a:endParaRPr>
            </a:p>
          </p:txBody>
        </p:sp>
        <p:sp>
          <p:nvSpPr>
            <p:cNvPr id="401" name="Google Shape;401;gcf136c9c30_0_341"/>
            <p:cNvSpPr/>
            <p:nvPr/>
          </p:nvSpPr>
          <p:spPr>
            <a:xfrm>
              <a:off x="3827410" y="3154757"/>
              <a:ext cx="2358600" cy="23586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gcf136c9c30_0_341"/>
            <p:cNvSpPr txBox="1"/>
            <p:nvPr/>
          </p:nvSpPr>
          <p:spPr>
            <a:xfrm>
              <a:off x="3942552" y="3269899"/>
              <a:ext cx="2128500" cy="212850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lt1"/>
                </a:buClr>
                <a:buSzPts val="1900"/>
                <a:buFont typeface="Calibri"/>
                <a:buNone/>
              </a:pPr>
              <a:r>
                <a:rPr lang="en-US" sz="2100" b="1">
                  <a:latin typeface="Calibri"/>
                  <a:ea typeface="Calibri"/>
                  <a:cs typeface="Calibri"/>
                  <a:sym typeface="Calibri"/>
                </a:rPr>
                <a:t>DO (=Πράττω)</a:t>
              </a:r>
              <a:endParaRPr sz="2100" b="1">
                <a:latin typeface="Calibri"/>
                <a:ea typeface="Calibri"/>
                <a:cs typeface="Calibri"/>
                <a:sym typeface="Calibri"/>
              </a:endParaRPr>
            </a:p>
            <a:p>
              <a:pPr marL="114300" marR="0" lvl="1" indent="-133350" algn="l" rtl="0">
                <a:lnSpc>
                  <a:spcPct val="90000"/>
                </a:lnSpc>
                <a:spcBef>
                  <a:spcPts val="665"/>
                </a:spcBef>
                <a:spcAft>
                  <a:spcPts val="0"/>
                </a:spcAft>
                <a:buSzPts val="1800"/>
                <a:buFont typeface="Calibri"/>
                <a:buChar char="•"/>
              </a:pPr>
              <a:r>
                <a:rPr lang="en-US" sz="1800" b="1">
                  <a:latin typeface="Calibri"/>
                  <a:ea typeface="Calibri"/>
                  <a:cs typeface="Calibri"/>
                  <a:sym typeface="Calibri"/>
                </a:rPr>
                <a:t>Τι μπορώ να κάνω;</a:t>
              </a:r>
              <a:r>
                <a:rPr lang="en-US" sz="1800" b="1" i="0" u="none" strike="noStrike" cap="none">
                  <a:latin typeface="Calibri"/>
                  <a:ea typeface="Calibri"/>
                  <a:cs typeface="Calibri"/>
                  <a:sym typeface="Calibri"/>
                </a:rPr>
                <a:t> </a:t>
              </a:r>
              <a:r>
                <a:rPr lang="en-US" sz="1800" b="1">
                  <a:latin typeface="Calibri"/>
                  <a:ea typeface="Calibri"/>
                  <a:cs typeface="Calibri"/>
                  <a:sym typeface="Calibri"/>
                </a:rPr>
                <a:t>Ρεπερτόριο πραγμάτων για να φτιάξεις τη μέρα κάποιου (Make someone’s Day)</a:t>
              </a:r>
              <a:endParaRPr sz="1700" b="1"/>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cf136c9c30_0_506"/>
          <p:cNvSpPr txBox="1">
            <a:spLocks noGrp="1"/>
          </p:cNvSpPr>
          <p:nvPr>
            <p:ph type="title"/>
          </p:nvPr>
        </p:nvSpPr>
        <p:spPr>
          <a:xfrm>
            <a:off x="831850" y="464234"/>
            <a:ext cx="10515600" cy="87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4800" b="1">
                <a:solidFill>
                  <a:srgbClr val="980000"/>
                </a:solidFill>
              </a:rPr>
              <a:t>Συνεδρία 3</a:t>
            </a:r>
            <a:endParaRPr sz="4800" b="1">
              <a:solidFill>
                <a:srgbClr val="980000"/>
              </a:solidFill>
            </a:endParaRPr>
          </a:p>
        </p:txBody>
      </p:sp>
      <p:sp>
        <p:nvSpPr>
          <p:cNvPr id="408" name="Google Shape;408;gcf136c9c30_0_506"/>
          <p:cNvSpPr txBox="1">
            <a:spLocks noGrp="1"/>
          </p:cNvSpPr>
          <p:nvPr>
            <p:ph type="body" idx="1"/>
          </p:nvPr>
        </p:nvSpPr>
        <p:spPr>
          <a:xfrm>
            <a:off x="831850" y="1434906"/>
            <a:ext cx="10515600" cy="4654800"/>
          </a:xfrm>
          <a:prstGeom prst="rect">
            <a:avLst/>
          </a:prstGeom>
          <a:noFill/>
          <a:ln>
            <a:noFill/>
          </a:ln>
        </p:spPr>
        <p:txBody>
          <a:bodyPr spcFirstLastPara="1" wrap="square" lIns="91425" tIns="45700" rIns="91425" bIns="45700" anchor="t" anchorCtr="0">
            <a:normAutofit/>
          </a:bodyPr>
          <a:lstStyle/>
          <a:p>
            <a:pPr marL="914400" lvl="0" indent="-914400" algn="just" rtl="0">
              <a:lnSpc>
                <a:spcPct val="125000"/>
              </a:lnSpc>
              <a:spcBef>
                <a:spcPts val="0"/>
              </a:spcBef>
              <a:spcAft>
                <a:spcPts val="0"/>
              </a:spcAft>
              <a:buClr>
                <a:srgbClr val="888888"/>
              </a:buClr>
              <a:buSzPts val="1800"/>
              <a:buNone/>
            </a:pPr>
            <a:r>
              <a:rPr lang="en-US" sz="1800">
                <a:latin typeface="Arial"/>
                <a:ea typeface="Arial"/>
                <a:cs typeface="Arial"/>
                <a:sym typeface="Arial"/>
              </a:rPr>
              <a:t>ΜΕΡΟΣ 1	Ανατροφοδότηση σχετικά με την εφαρμογή			(30 λεπτά)</a:t>
            </a:r>
            <a:endParaRPr sz="1800">
              <a:latin typeface="Cambria"/>
              <a:ea typeface="Cambria"/>
              <a:cs typeface="Cambria"/>
              <a:sym typeface="Cambria"/>
            </a:endParaRPr>
          </a:p>
          <a:p>
            <a:pPr marL="0" lvl="0" indent="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2 	Εισαγωγή στην κοινωνική ευαισθητοποίηση			(45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3	Δημιουργία σχέσεων			                                     (45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4	Ενσυναίσθηση						                      (45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5 	ΕΦΑΡΜΟΓΗ						                              (10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6	ΑΝΤΑΝΑΚΛΑΣΗ					                              (15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b="1">
                <a:solidFill>
                  <a:srgbClr val="0000FF"/>
                </a:solidFill>
                <a:latin typeface="Arial"/>
                <a:ea typeface="Arial"/>
                <a:cs typeface="Arial"/>
                <a:sym typeface="Arial"/>
              </a:rPr>
              <a:t>ΜΕΡΟΣ 7	ΑΞΙΟΛΟΓΗΣΗ					                               (5 λεπτά)</a:t>
            </a:r>
            <a:endParaRPr sz="1800" b="1">
              <a:solidFill>
                <a:srgbClr val="0000FF"/>
              </a:solidFill>
              <a:latin typeface="Cambria"/>
              <a:ea typeface="Cambria"/>
              <a:cs typeface="Cambria"/>
              <a:sym typeface="Cambria"/>
            </a:endParaRPr>
          </a:p>
          <a:p>
            <a:pPr marL="0" lvl="0" indent="0" algn="l" rtl="0">
              <a:lnSpc>
                <a:spcPct val="90000"/>
              </a:lnSpc>
              <a:spcBef>
                <a:spcPts val="1800"/>
              </a:spcBef>
              <a:spcAft>
                <a:spcPts val="0"/>
              </a:spcAft>
              <a:buClr>
                <a:srgbClr val="888888"/>
              </a:buClr>
              <a:buSzPts val="2800"/>
              <a:buNone/>
            </a:pPr>
            <a:endParaRPr sz="2800"/>
          </a:p>
        </p:txBody>
      </p:sp>
      <p:sp>
        <p:nvSpPr>
          <p:cNvPr id="409" name="Google Shape;409;gcf136c9c30_0_50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Reflect project 2019 - 2022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3"/>
          <p:cNvSpPr txBox="1">
            <a:spLocks noGrp="1"/>
          </p:cNvSpPr>
          <p:nvPr>
            <p:ph type="title"/>
          </p:nvPr>
        </p:nvSpPr>
        <p:spPr>
          <a:xfrm>
            <a:off x="838200" y="681037"/>
            <a:ext cx="10515600" cy="1144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rgbClr val="980000"/>
                </a:solidFill>
              </a:rPr>
              <a:t>Πριν φύγετε...</a:t>
            </a:r>
            <a:endParaRPr b="1">
              <a:solidFill>
                <a:srgbClr val="980000"/>
              </a:solidFill>
            </a:endParaRPr>
          </a:p>
        </p:txBody>
      </p:sp>
      <p:sp>
        <p:nvSpPr>
          <p:cNvPr id="415" name="Google Shape;415;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20000"/>
          </a:bodyPr>
          <a:lstStyle/>
          <a:p>
            <a:pPr marL="228600" lvl="0" indent="-50800" algn="l" rtl="0">
              <a:spcBef>
                <a:spcPts val="0"/>
              </a:spcBef>
              <a:spcAft>
                <a:spcPts val="0"/>
              </a:spcAft>
              <a:buClr>
                <a:schemeClr val="dk1"/>
              </a:buClr>
              <a:buSzPts val="2800"/>
              <a:buNone/>
            </a:pPr>
            <a:endParaRPr/>
          </a:p>
          <a:p>
            <a:pPr marL="0" lvl="0" indent="0" algn="ctr" rtl="0">
              <a:spcBef>
                <a:spcPts val="1000"/>
              </a:spcBef>
              <a:spcAft>
                <a:spcPts val="0"/>
              </a:spcAft>
              <a:buClr>
                <a:schemeClr val="dk1"/>
              </a:buClr>
              <a:buSzPts val="2800"/>
              <a:buNone/>
            </a:pPr>
            <a:r>
              <a:rPr lang="en-US" sz="2700"/>
              <a:t>Παρακαλώ συμπληρώσετε την αξιολόγηση της συνεδρίας στον παρακάτω σύνδεσμο :</a:t>
            </a:r>
            <a:r>
              <a:rPr lang="en-US" sz="3600" b="1">
                <a:solidFill>
                  <a:srgbClr val="0000FF"/>
                </a:solidFill>
              </a:rPr>
              <a:t> </a:t>
            </a:r>
            <a:r>
              <a:rPr lang="en-US" sz="1856">
                <a:solidFill>
                  <a:srgbClr val="222222"/>
                </a:solidFill>
                <a:highlight>
                  <a:schemeClr val="lt1"/>
                </a:highlight>
              </a:rPr>
              <a:t> </a:t>
            </a:r>
            <a:endParaRPr sz="1856">
              <a:solidFill>
                <a:srgbClr val="222222"/>
              </a:solidFill>
              <a:highlight>
                <a:schemeClr val="lt1"/>
              </a:highlight>
            </a:endParaRPr>
          </a:p>
          <a:p>
            <a:pPr marL="0" lvl="0" indent="0" algn="ctr" rtl="0">
              <a:spcBef>
                <a:spcPts val="1000"/>
              </a:spcBef>
              <a:spcAft>
                <a:spcPts val="0"/>
              </a:spcAft>
              <a:buClr>
                <a:schemeClr val="dk1"/>
              </a:buClr>
              <a:buSzPts val="2800"/>
              <a:buNone/>
            </a:pPr>
            <a:endParaRPr sz="3600" b="1">
              <a:solidFill>
                <a:srgbClr val="0000FF"/>
              </a:solidFill>
            </a:endParaRPr>
          </a:p>
          <a:p>
            <a:pPr marL="0" lvl="0" indent="0" algn="l" rtl="0">
              <a:spcBef>
                <a:spcPts val="1000"/>
              </a:spcBef>
              <a:spcAft>
                <a:spcPts val="0"/>
              </a:spcAft>
              <a:buClr>
                <a:schemeClr val="dk1"/>
              </a:buClr>
              <a:buSzPts val="2800"/>
              <a:buNone/>
            </a:pPr>
            <a:r>
              <a:rPr lang="en-US" sz="2700"/>
              <a:t>Μη ξεχάσετε να χρησιμοποιήσετε αυτό το έγγραφο για να καταγράψετε τη δική σας διαδραστική μάθηση :</a:t>
            </a:r>
            <a:endParaRPr sz="2700">
              <a:solidFill>
                <a:srgbClr val="0000FF"/>
              </a:solidFill>
            </a:endParaRPr>
          </a:p>
          <a:p>
            <a:pPr marL="228600" lvl="0" indent="-50800" algn="l" rtl="0">
              <a:spcBef>
                <a:spcPts val="1000"/>
              </a:spcBef>
              <a:spcAft>
                <a:spcPts val="0"/>
              </a:spcAft>
              <a:buClr>
                <a:schemeClr val="dk1"/>
              </a:buClr>
              <a:buSzPts val="2800"/>
              <a:buNone/>
            </a:pPr>
            <a:endParaRPr sz="2700"/>
          </a:p>
          <a:p>
            <a:pPr marL="0" lvl="0" indent="0" algn="l" rtl="0">
              <a:spcBef>
                <a:spcPts val="1000"/>
              </a:spcBef>
              <a:spcAft>
                <a:spcPts val="0"/>
              </a:spcAft>
              <a:buClr>
                <a:schemeClr val="dk1"/>
              </a:buClr>
              <a:buSzPts val="2800"/>
              <a:buNone/>
            </a:pPr>
            <a:r>
              <a:rPr lang="en-US" sz="2700"/>
              <a:t>Στοιχεία συντονιστή: </a:t>
            </a:r>
            <a:r>
              <a:rPr lang="en-US" sz="2700">
                <a:solidFill>
                  <a:srgbClr val="0000FF"/>
                </a:solidFill>
              </a:rPr>
              <a:t>Μίλτος Σακελλαρίου</a:t>
            </a:r>
            <a:endParaRPr sz="2700"/>
          </a:p>
          <a:p>
            <a:pPr marL="228600" lvl="0" indent="-50800" algn="l" rtl="0">
              <a:spcBef>
                <a:spcPts val="1000"/>
              </a:spcBef>
              <a:spcAft>
                <a:spcPts val="0"/>
              </a:spcAft>
              <a:buClr>
                <a:schemeClr val="dk1"/>
              </a:buClr>
              <a:buSzPts val="2800"/>
              <a:buNone/>
            </a:pPr>
            <a:endParaRPr/>
          </a:p>
          <a:p>
            <a:pPr marL="0" lvl="0" indent="0" algn="ctr" rtl="0">
              <a:spcBef>
                <a:spcPts val="1000"/>
              </a:spcBef>
              <a:spcAft>
                <a:spcPts val="0"/>
              </a:spcAft>
              <a:buClr>
                <a:schemeClr val="dk1"/>
              </a:buClr>
              <a:buSzPts val="2800"/>
              <a:buNone/>
            </a:pPr>
            <a:r>
              <a:rPr lang="en-US"/>
              <a:t>Καλό δεκαπενθήμερο ! </a:t>
            </a:r>
            <a:r>
              <a:rPr lang="en-US">
                <a:solidFill>
                  <a:srgbClr val="980000"/>
                </a:solidFill>
              </a:rPr>
              <a:t>:)</a:t>
            </a:r>
            <a:endParaRPr/>
          </a:p>
        </p:txBody>
      </p:sp>
      <p:sp>
        <p:nvSpPr>
          <p:cNvPr id="416" name="Google Shape;41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Reflect project 2019 - 2022</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cf136c9c30_0_97"/>
          <p:cNvSpPr txBox="1">
            <a:spLocks noGrp="1"/>
          </p:cNvSpPr>
          <p:nvPr>
            <p:ph type="title"/>
          </p:nvPr>
        </p:nvSpPr>
        <p:spPr>
          <a:xfrm>
            <a:off x="419100" y="327025"/>
            <a:ext cx="11353800" cy="633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
            </a:r>
            <a:br>
              <a:rPr lang="en-US"/>
            </a:br>
            <a:r>
              <a:rPr lang="en-US" sz="4288" b="1">
                <a:solidFill>
                  <a:srgbClr val="980000"/>
                </a:solidFill>
              </a:rPr>
              <a:t>Φτιάξε τη Μέρα Μου!Μη τυχαίες Πράξεις Καλοσύνης</a:t>
            </a:r>
            <a:r>
              <a:rPr lang="en-US"/>
              <a:t/>
            </a:r>
            <a:br>
              <a:rPr lang="en-US"/>
            </a:br>
            <a:endParaRPr/>
          </a:p>
        </p:txBody>
      </p:sp>
      <p:sp>
        <p:nvSpPr>
          <p:cNvPr id="182" name="Google Shape;182;gcf136c9c30_0_97"/>
          <p:cNvSpPr txBox="1">
            <a:spLocks noGrp="1"/>
          </p:cNvSpPr>
          <p:nvPr>
            <p:ph type="body" idx="1"/>
          </p:nvPr>
        </p:nvSpPr>
        <p:spPr>
          <a:xfrm>
            <a:off x="838200" y="1350498"/>
            <a:ext cx="10515600" cy="48264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b="1">
                <a:solidFill>
                  <a:srgbClr val="0000FF"/>
                </a:solidFill>
              </a:rPr>
              <a:t>Να φροντίζουμε τους εαυτούς μας</a:t>
            </a:r>
            <a:r>
              <a:rPr lang="en-US"/>
              <a:t>:</a:t>
            </a:r>
            <a:endParaRPr/>
          </a:p>
          <a:p>
            <a:pPr marL="685800" lvl="1" indent="-219075" algn="l" rtl="0">
              <a:lnSpc>
                <a:spcPct val="90000"/>
              </a:lnSpc>
              <a:spcBef>
                <a:spcPts val="500"/>
              </a:spcBef>
              <a:spcAft>
                <a:spcPts val="0"/>
              </a:spcAft>
              <a:buClr>
                <a:schemeClr val="dk1"/>
              </a:buClr>
              <a:buSzPct val="100000"/>
              <a:buChar char="•"/>
            </a:pPr>
            <a:r>
              <a:rPr lang="en-US" sz="2000"/>
              <a:t>Δημιουργία ενός περιβάλλοντος φροντίδας και προστασίας της κοινωνικής μάθησης</a:t>
            </a:r>
            <a:endParaRPr/>
          </a:p>
          <a:p>
            <a:pPr marL="685800" lvl="1" indent="-219075" algn="l" rtl="0">
              <a:lnSpc>
                <a:spcPct val="90000"/>
              </a:lnSpc>
              <a:spcBef>
                <a:spcPts val="500"/>
              </a:spcBef>
              <a:spcAft>
                <a:spcPts val="0"/>
              </a:spcAft>
              <a:buClr>
                <a:schemeClr val="dk1"/>
              </a:buClr>
              <a:buSzPct val="100000"/>
              <a:buChar char="•"/>
            </a:pPr>
            <a:r>
              <a:rPr lang="en-US" sz="2000"/>
              <a:t>Να είμαστε συμπονετικοί, να παρατηρούμε τις δικές μας δυσκολίες και τις δυσκολίες των άλλων</a:t>
            </a:r>
            <a:endParaRPr/>
          </a:p>
          <a:p>
            <a:pPr marL="685800" lvl="1" indent="-219075" algn="l" rtl="0">
              <a:lnSpc>
                <a:spcPct val="90000"/>
              </a:lnSpc>
              <a:spcBef>
                <a:spcPts val="500"/>
              </a:spcBef>
              <a:spcAft>
                <a:spcPts val="0"/>
              </a:spcAft>
              <a:buClr>
                <a:schemeClr val="dk1"/>
              </a:buClr>
              <a:buSzPct val="100000"/>
              <a:buChar char="•"/>
            </a:pPr>
            <a:r>
              <a:rPr lang="en-US" sz="2000"/>
              <a:t>Να φερόμαστε στον εαυτό μας και στους άλλους με καλοσύνη.</a:t>
            </a:r>
            <a:endParaRPr/>
          </a:p>
          <a:p>
            <a:pPr marL="685800" lvl="1" indent="-111125" algn="l" rtl="0">
              <a:lnSpc>
                <a:spcPct val="90000"/>
              </a:lnSpc>
              <a:spcBef>
                <a:spcPts val="500"/>
              </a:spcBef>
              <a:spcAft>
                <a:spcPts val="0"/>
              </a:spcAft>
              <a:buClr>
                <a:schemeClr val="dk1"/>
              </a:buClr>
              <a:buSzPct val="100000"/>
              <a:buNone/>
            </a:pPr>
            <a:endParaRPr sz="2000"/>
          </a:p>
          <a:p>
            <a:pPr marL="0" lvl="0" indent="0" algn="l" rtl="0">
              <a:lnSpc>
                <a:spcPct val="90000"/>
              </a:lnSpc>
              <a:spcBef>
                <a:spcPts val="1000"/>
              </a:spcBef>
              <a:spcAft>
                <a:spcPts val="0"/>
              </a:spcAft>
              <a:buClr>
                <a:schemeClr val="dk1"/>
              </a:buClr>
              <a:buSzPct val="100000"/>
              <a:buNone/>
            </a:pPr>
            <a:r>
              <a:rPr lang="en-US" b="1">
                <a:solidFill>
                  <a:srgbClr val="0000FF"/>
                </a:solidFill>
              </a:rPr>
              <a:t>Nα επικοινωνούμε με ενσυναίσθηση</a:t>
            </a:r>
            <a:r>
              <a:rPr lang="en-US"/>
              <a:t>:</a:t>
            </a:r>
            <a:endParaRPr/>
          </a:p>
          <a:p>
            <a:pPr marL="685800" lvl="1" indent="-219075" algn="l" rtl="0">
              <a:lnSpc>
                <a:spcPct val="90000"/>
              </a:lnSpc>
              <a:spcBef>
                <a:spcPts val="500"/>
              </a:spcBef>
              <a:spcAft>
                <a:spcPts val="0"/>
              </a:spcAft>
              <a:buClr>
                <a:schemeClr val="dk1"/>
              </a:buClr>
              <a:buSzPct val="100000"/>
              <a:buChar char="•"/>
            </a:pPr>
            <a:r>
              <a:rPr lang="en-US" sz="2000" b="0" i="0"/>
              <a:t>Ακούγοντας να κατανοώ</a:t>
            </a:r>
            <a:endParaRPr/>
          </a:p>
          <a:p>
            <a:pPr marL="685800" lvl="1" indent="-219075" algn="l" rtl="0">
              <a:lnSpc>
                <a:spcPct val="90000"/>
              </a:lnSpc>
              <a:spcBef>
                <a:spcPts val="500"/>
              </a:spcBef>
              <a:spcAft>
                <a:spcPts val="0"/>
              </a:spcAft>
              <a:buClr>
                <a:schemeClr val="dk1"/>
              </a:buClr>
              <a:buSzPct val="100000"/>
              <a:buChar char="•"/>
            </a:pPr>
            <a:r>
              <a:rPr lang="en-US" sz="2000"/>
              <a:t>Ακούγοντας  την μη λεκτική επικοινωνία</a:t>
            </a:r>
            <a:endParaRPr sz="2000" b="0" i="0"/>
          </a:p>
          <a:p>
            <a:pPr marL="685800" lvl="1" indent="-219075" algn="l" rtl="0">
              <a:lnSpc>
                <a:spcPct val="90000"/>
              </a:lnSpc>
              <a:spcBef>
                <a:spcPts val="500"/>
              </a:spcBef>
              <a:spcAft>
                <a:spcPts val="0"/>
              </a:spcAft>
              <a:buClr>
                <a:schemeClr val="dk1"/>
              </a:buClr>
              <a:buSzPct val="100000"/>
              <a:buChar char="•"/>
            </a:pPr>
            <a:r>
              <a:rPr lang="en-US" sz="2000" b="0" i="0"/>
              <a:t>Σύνδεση με άλλους</a:t>
            </a:r>
            <a:endParaRPr/>
          </a:p>
          <a:p>
            <a:pPr marL="685800" lvl="1" indent="-219075" algn="l" rtl="0">
              <a:lnSpc>
                <a:spcPct val="90000"/>
              </a:lnSpc>
              <a:spcBef>
                <a:spcPts val="500"/>
              </a:spcBef>
              <a:spcAft>
                <a:spcPts val="0"/>
              </a:spcAft>
              <a:buClr>
                <a:schemeClr val="dk1"/>
              </a:buClr>
              <a:buSzPct val="100000"/>
              <a:buChar char="•"/>
            </a:pPr>
            <a:r>
              <a:rPr lang="en-US" sz="2000" b="0" i="0"/>
              <a:t>Παρατηρώντας </a:t>
            </a:r>
            <a:r>
              <a:rPr lang="en-US" sz="2400"/>
              <a:t>ότι οι άνθρωποι εργάζονται με διαφορετικούς τρόπους </a:t>
            </a:r>
            <a:endParaRPr sz="2000" b="0" i="0"/>
          </a:p>
          <a:p>
            <a:pPr marL="685800" lvl="1" indent="-111125" algn="l" rtl="0">
              <a:lnSpc>
                <a:spcPct val="90000"/>
              </a:lnSpc>
              <a:spcBef>
                <a:spcPts val="500"/>
              </a:spcBef>
              <a:spcAft>
                <a:spcPts val="0"/>
              </a:spcAft>
              <a:buClr>
                <a:schemeClr val="dk1"/>
              </a:buClr>
              <a:buSzPct val="100000"/>
              <a:buNone/>
            </a:pPr>
            <a:endParaRPr sz="2000" b="0" i="0"/>
          </a:p>
          <a:p>
            <a:pPr marL="0" lvl="0" indent="0" algn="l" rtl="0">
              <a:lnSpc>
                <a:spcPct val="90000"/>
              </a:lnSpc>
              <a:spcBef>
                <a:spcPts val="1000"/>
              </a:spcBef>
              <a:spcAft>
                <a:spcPts val="0"/>
              </a:spcAft>
              <a:buClr>
                <a:schemeClr val="dk1"/>
              </a:buClr>
              <a:buSzPct val="100000"/>
              <a:buNone/>
            </a:pPr>
            <a:r>
              <a:rPr lang="en-US" sz="2400" b="0" i="0"/>
              <a:t>«Η ανάπτυξη της </a:t>
            </a:r>
            <a:r>
              <a:rPr lang="en-US" sz="2400"/>
              <a:t>ενσυναίσθησης</a:t>
            </a:r>
            <a:r>
              <a:rPr lang="en-US" sz="2400" b="0" i="0"/>
              <a:t> είναι ζωτικής σημασίας για τη δημιουργία σχέσεων και </a:t>
            </a:r>
            <a:r>
              <a:rPr lang="en-US" sz="2400"/>
              <a:t>την συμπεριφορά με συμπαράσταση</a:t>
            </a:r>
            <a:r>
              <a:rPr lang="en-US" sz="2400" b="0" i="0"/>
              <a:t>.</a:t>
            </a:r>
            <a:endParaRPr sz="2400" b="0" i="0"/>
          </a:p>
          <a:p>
            <a:pPr marL="0" lvl="0" indent="0" algn="l" rtl="0">
              <a:lnSpc>
                <a:spcPct val="90000"/>
              </a:lnSpc>
              <a:spcBef>
                <a:spcPts val="1000"/>
              </a:spcBef>
              <a:spcAft>
                <a:spcPts val="0"/>
              </a:spcAft>
              <a:buClr>
                <a:schemeClr val="dk1"/>
              </a:buClr>
              <a:buSzPct val="100000"/>
              <a:buNone/>
            </a:pPr>
            <a:r>
              <a:rPr lang="en-US" sz="2400" b="0" i="0"/>
              <a:t>Περιλαμβάνει την εμπειρία της άποψης ενός άλλου ατόμου, και όχι μόνο τη δική </a:t>
            </a:r>
            <a:r>
              <a:rPr lang="en-US" sz="2400"/>
              <a:t>μ</a:t>
            </a:r>
            <a:r>
              <a:rPr lang="en-US" sz="2400" b="0" i="0"/>
              <a:t>ου, και επιτρέπει προκοινωνικές ή συμπεριφορές αλληλεγγύης που προέρχονται από μέσα, αντί να εξαναγκάζονται.</a:t>
            </a:r>
            <a:r>
              <a:rPr lang="en-US" sz="2400"/>
              <a:t>« </a:t>
            </a:r>
            <a:r>
              <a:rPr lang="en-US" sz="1600" b="0" i="0"/>
              <a:t>Η Ψυχολογία Σήμερα, Νέα Υόρκη, ΗΠΑ</a:t>
            </a:r>
            <a:endParaRPr/>
          </a:p>
          <a:p>
            <a:pPr marL="0" lvl="0" indent="0" algn="l" rtl="0">
              <a:lnSpc>
                <a:spcPct val="90000"/>
              </a:lnSpc>
              <a:spcBef>
                <a:spcPts val="1000"/>
              </a:spcBef>
              <a:spcAft>
                <a:spcPts val="0"/>
              </a:spcAft>
              <a:buClr>
                <a:schemeClr val="dk1"/>
              </a:buClr>
              <a:buSzPct val="100000"/>
              <a:buNone/>
            </a:pPr>
            <a:endParaRPr sz="2400"/>
          </a:p>
        </p:txBody>
      </p:sp>
      <p:sp>
        <p:nvSpPr>
          <p:cNvPr id="183" name="Google Shape;183;gcf136c9c30_0_97"/>
          <p:cNvSpPr txBox="1">
            <a:spLocks noGrp="1"/>
          </p:cNvSpPr>
          <p:nvPr>
            <p:ph type="ftr" idx="1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Αντανάκλαση του έργου 2019-2022</a:t>
            </a:r>
            <a:endParaRPr sz="1200" b="0" i="0" u="none" strike="noStrike" cap="none">
              <a:solidFill>
                <a:srgbClr val="888888"/>
              </a:solidFill>
              <a:latin typeface="Calibri"/>
              <a:ea typeface="Calibri"/>
              <a:cs typeface="Calibri"/>
              <a:sym typeface="Calibri"/>
            </a:endParaRPr>
          </a:p>
        </p:txBody>
      </p:sp>
      <p:pic>
        <p:nvPicPr>
          <p:cNvPr id="184" name="Google Shape;184;gcf136c9c30_0_97" descr="Responsibility Icons - Download Free Vector Icons | Noun ..."/>
          <p:cNvPicPr preferRelativeResize="0"/>
          <p:nvPr/>
        </p:nvPicPr>
        <p:blipFill rotWithShape="1">
          <a:blip r:embed="rId3">
            <a:alphaModFix/>
          </a:blip>
          <a:srcRect/>
          <a:stretch/>
        </p:blipFill>
        <p:spPr>
          <a:xfrm>
            <a:off x="9545623" y="1929248"/>
            <a:ext cx="2169949" cy="2169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cf136c9c30_0_18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rgbClr val="980000"/>
                </a:solidFill>
              </a:rPr>
              <a:t>Σύνδεση με τη δομή του μαθήματος</a:t>
            </a:r>
            <a:endParaRPr b="1">
              <a:solidFill>
                <a:srgbClr val="980000"/>
              </a:solidFill>
            </a:endParaRPr>
          </a:p>
        </p:txBody>
      </p:sp>
      <p:sp>
        <p:nvSpPr>
          <p:cNvPr id="190" name="Google Shape;190;gcf136c9c30_0_183"/>
          <p:cNvSpPr txBox="1">
            <a:spLocks noGrp="1"/>
          </p:cNvSpPr>
          <p:nvPr>
            <p:ph type="body" idx="1"/>
          </p:nvPr>
        </p:nvSpPr>
        <p:spPr>
          <a:xfrm>
            <a:off x="838200" y="1825625"/>
            <a:ext cx="10822500" cy="4351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1η Συνεδρία : Αυτογνωσία (προσοχή, κατεύθυνση στόχου)</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2η Συνεδρία: Αυτορρύθμιση και εκτελεστική λειτουργία (απόκριση αναστολής)</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3η Συνεδρία: Δεξιότητες κοινωνικής ευαισθητοποίησης και σχέσεων (γνωστική ευελιξία)</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4η Συνεδρία: Υπεύθυνη λήψη αποφάσεων (και επίλυση προβλημάτων)</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6"/>
          <p:cNvSpPr txBox="1">
            <a:spLocks noGrp="1"/>
          </p:cNvSpPr>
          <p:nvPr>
            <p:ph type="title"/>
          </p:nvPr>
        </p:nvSpPr>
        <p:spPr>
          <a:xfrm>
            <a:off x="838200" y="365125"/>
            <a:ext cx="10515600" cy="102757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rgbClr val="980000"/>
                </a:solidFill>
              </a:rPr>
              <a:t>Συνεδρία 3 - Σκοποί και Στόχοι</a:t>
            </a:r>
            <a:endParaRPr b="1">
              <a:solidFill>
                <a:srgbClr val="980000"/>
              </a:solidFill>
            </a:endParaRPr>
          </a:p>
        </p:txBody>
      </p:sp>
      <p:sp>
        <p:nvSpPr>
          <p:cNvPr id="196" name="Google Shape;196;p6"/>
          <p:cNvSpPr txBox="1">
            <a:spLocks noGrp="1"/>
          </p:cNvSpPr>
          <p:nvPr>
            <p:ph type="body" idx="1"/>
          </p:nvPr>
        </p:nvSpPr>
        <p:spPr>
          <a:xfrm>
            <a:off x="531375" y="1266100"/>
            <a:ext cx="11660700" cy="5807700"/>
          </a:xfrm>
          <a:prstGeom prst="rect">
            <a:avLst/>
          </a:prstGeom>
          <a:noFill/>
          <a:ln>
            <a:noFill/>
          </a:ln>
        </p:spPr>
        <p:txBody>
          <a:bodyPr spcFirstLastPara="1" wrap="square" lIns="91425" tIns="45700" rIns="91425" bIns="45700" anchor="t" anchorCtr="0">
            <a:normAutofit fontScale="25000"/>
          </a:bodyPr>
          <a:lstStyle/>
          <a:p>
            <a:pPr marL="0" lvl="0" indent="0" algn="l" rtl="0">
              <a:lnSpc>
                <a:spcPct val="90000"/>
              </a:lnSpc>
              <a:spcBef>
                <a:spcPts val="0"/>
              </a:spcBef>
              <a:spcAft>
                <a:spcPts val="0"/>
              </a:spcAft>
              <a:buClr>
                <a:schemeClr val="dk1"/>
              </a:buClr>
              <a:buSzPct val="59632"/>
              <a:buNone/>
            </a:pPr>
            <a:r>
              <a:rPr lang="en-US" sz="8384" b="1"/>
              <a:t>Σκοποί</a:t>
            </a:r>
            <a:endParaRPr sz="8384" b="1">
              <a:latin typeface="Calibri"/>
              <a:ea typeface="Calibri"/>
              <a:cs typeface="Calibri"/>
              <a:sym typeface="Calibri"/>
            </a:endParaRPr>
          </a:p>
          <a:p>
            <a:pPr marL="457200" lvl="0" indent="-343144" algn="just" rtl="0">
              <a:lnSpc>
                <a:spcPct val="115000"/>
              </a:lnSpc>
              <a:spcBef>
                <a:spcPts val="2000"/>
              </a:spcBef>
              <a:spcAft>
                <a:spcPts val="0"/>
              </a:spcAft>
              <a:buSzPct val="100000"/>
              <a:buChar char="•"/>
            </a:pPr>
            <a:r>
              <a:rPr lang="en-US" sz="7215"/>
              <a:t>Η διερεύνηση εργαλείων και τεχνικών για την τόνωση της αυτορρύθμισης στην τάξη (που σχετίζονται με τη μάθηση)</a:t>
            </a:r>
            <a:endParaRPr sz="7215"/>
          </a:p>
          <a:p>
            <a:pPr marL="457200" lvl="0" indent="-343144" algn="just" rtl="0">
              <a:lnSpc>
                <a:spcPct val="115000"/>
              </a:lnSpc>
              <a:spcBef>
                <a:spcPts val="0"/>
              </a:spcBef>
              <a:spcAft>
                <a:spcPts val="0"/>
              </a:spcAft>
              <a:buSzPct val="100000"/>
              <a:buChar char="•"/>
            </a:pPr>
            <a:r>
              <a:rPr lang="en-US" sz="7215"/>
              <a:t>Για να γεφυρωθεί το χάσμα μεταξύ της αυτορρύθμισης στο σχολείο και της αυτορρύθμισης στο σπίτι</a:t>
            </a:r>
            <a:endParaRPr sz="7215"/>
          </a:p>
          <a:p>
            <a:pPr marL="0" lvl="0" indent="0" algn="l" rtl="0">
              <a:lnSpc>
                <a:spcPct val="90000"/>
              </a:lnSpc>
              <a:spcBef>
                <a:spcPts val="800"/>
              </a:spcBef>
              <a:spcAft>
                <a:spcPts val="0"/>
              </a:spcAft>
              <a:buClr>
                <a:schemeClr val="dk1"/>
              </a:buClr>
              <a:buSzPct val="100000"/>
              <a:buNone/>
            </a:pPr>
            <a:endParaRPr sz="5000" b="1"/>
          </a:p>
          <a:p>
            <a:pPr marL="0" lvl="0" indent="0" algn="l" rtl="0">
              <a:lnSpc>
                <a:spcPct val="90000"/>
              </a:lnSpc>
              <a:spcBef>
                <a:spcPts val="800"/>
              </a:spcBef>
              <a:spcAft>
                <a:spcPts val="0"/>
              </a:spcAft>
              <a:buClr>
                <a:schemeClr val="dk1"/>
              </a:buClr>
              <a:buSzPct val="64356"/>
              <a:buNone/>
            </a:pPr>
            <a:r>
              <a:rPr lang="en-US" sz="7769" b="1"/>
              <a:t>Στόχοι </a:t>
            </a:r>
            <a:endParaRPr sz="7769" b="1">
              <a:latin typeface="Calibri"/>
              <a:ea typeface="Calibri"/>
              <a:cs typeface="Calibri"/>
              <a:sym typeface="Calibri"/>
            </a:endParaRPr>
          </a:p>
          <a:p>
            <a:pPr marL="457200" lvl="0" indent="-342900" algn="l" rtl="0">
              <a:lnSpc>
                <a:spcPct val="90000"/>
              </a:lnSpc>
              <a:spcBef>
                <a:spcPts val="800"/>
              </a:spcBef>
              <a:spcAft>
                <a:spcPts val="0"/>
              </a:spcAft>
              <a:buSzPct val="100000"/>
              <a:buChar char="•"/>
            </a:pPr>
            <a:r>
              <a:rPr lang="en-US" sz="7200"/>
              <a:t>Να αυξηθεί η κατανόηση της κοινωνικής ευαισθητοποίησης και των συνδέσμων της με τα στοιχεία της SEL, συμπεριλαμβανομένων των συνδέσμων του Συναισθηματικού Ελέγχου των Εκτελεστικών Λειτουργιών.</a:t>
            </a:r>
            <a:endParaRPr sz="7200">
              <a:latin typeface="Calibri"/>
              <a:ea typeface="Calibri"/>
              <a:cs typeface="Calibri"/>
              <a:sym typeface="Calibri"/>
            </a:endParaRPr>
          </a:p>
          <a:p>
            <a:pPr marL="457200" lvl="0" indent="-342900" algn="l" rtl="0">
              <a:lnSpc>
                <a:spcPct val="125000"/>
              </a:lnSpc>
              <a:spcBef>
                <a:spcPts val="0"/>
              </a:spcBef>
              <a:spcAft>
                <a:spcPts val="0"/>
              </a:spcAft>
              <a:buSzPct val="100000"/>
              <a:buChar char="•"/>
            </a:pPr>
            <a:r>
              <a:rPr lang="en-US" sz="7200"/>
              <a:t>Να κατανοήσουμε την ενσυναίσθηση και την ενσυναίσθηση της επικοινωνίας και να υποστηρίξουμε την κοινωνική ευαισθητοποίηση και τη ρύθμιση των συναισθημάτων.</a:t>
            </a:r>
            <a:endParaRPr sz="7200">
              <a:latin typeface="Calibri"/>
              <a:ea typeface="Calibri"/>
              <a:cs typeface="Calibri"/>
              <a:sym typeface="Calibri"/>
            </a:endParaRPr>
          </a:p>
          <a:p>
            <a:pPr marL="457200" lvl="0" indent="-342900" algn="just" rtl="0">
              <a:lnSpc>
                <a:spcPct val="115000"/>
              </a:lnSpc>
              <a:spcBef>
                <a:spcPts val="0"/>
              </a:spcBef>
              <a:spcAft>
                <a:spcPts val="0"/>
              </a:spcAft>
              <a:buSzPct val="100000"/>
              <a:buChar char="•"/>
            </a:pPr>
            <a:r>
              <a:rPr lang="en-US" sz="7200"/>
              <a:t>Να κατανοήσουμε πώς η οικοδόμηση σχέσεων και ο προβληματισμός σχετικά με τη ρύθμιση των συναισθημάτων ενσωματώνονται σε όλη τη διδασκαλία και τη μάθηση στο σχολείο</a:t>
            </a:r>
            <a:endParaRPr sz="7200">
              <a:latin typeface="Calibri"/>
              <a:ea typeface="Calibri"/>
              <a:cs typeface="Calibri"/>
              <a:sym typeface="Calibri"/>
            </a:endParaRPr>
          </a:p>
          <a:p>
            <a:pPr marL="457200" lvl="0" indent="-342900" algn="just" rtl="0">
              <a:lnSpc>
                <a:spcPct val="115000"/>
              </a:lnSpc>
              <a:spcBef>
                <a:spcPts val="0"/>
              </a:spcBef>
              <a:spcAft>
                <a:spcPts val="0"/>
              </a:spcAft>
              <a:buSzPct val="100000"/>
              <a:buChar char="•"/>
            </a:pPr>
            <a:r>
              <a:rPr lang="en-US" sz="7200"/>
              <a:t>Να εντοπίσουμε πτυχές της ενσυναίσθησης στη δική μας πρακτική και να διατυπώσουμε παραδείγματα.</a:t>
            </a:r>
            <a:endParaRPr sz="7200">
              <a:latin typeface="Calibri"/>
              <a:ea typeface="Calibri"/>
              <a:cs typeface="Calibri"/>
              <a:sym typeface="Calibri"/>
            </a:endParaRPr>
          </a:p>
          <a:p>
            <a:pPr marL="228600" lvl="0" indent="-157480" algn="l" rtl="0">
              <a:lnSpc>
                <a:spcPct val="90000"/>
              </a:lnSpc>
              <a:spcBef>
                <a:spcPts val="2000"/>
              </a:spcBef>
              <a:spcAft>
                <a:spcPts val="0"/>
              </a:spcAft>
              <a:buClr>
                <a:schemeClr val="dk1"/>
              </a:buClr>
              <a:buSzPct val="38888"/>
              <a:buNone/>
            </a:pPr>
            <a:endParaRPr sz="7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rgbClr val="980000"/>
                </a:solidFill>
              </a:rPr>
              <a:t>Συμβόλαιο Ομάδας</a:t>
            </a:r>
            <a:endParaRPr b="1">
              <a:solidFill>
                <a:srgbClr val="980000"/>
              </a:solidFill>
            </a:endParaRPr>
          </a:p>
        </p:txBody>
      </p:sp>
      <p:sp>
        <p:nvSpPr>
          <p:cNvPr id="202" name="Google Shape;202;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Clr>
                <a:schemeClr val="dk1"/>
              </a:buClr>
              <a:buSzPts val="1100"/>
              <a:buFont typeface="Arial"/>
              <a:buNone/>
            </a:pPr>
            <a:r>
              <a:rPr lang="en-US"/>
              <a:t>Για να κρατήσουμε τον εαυτό μου και τους άλλους ασφαλείς θα: </a:t>
            </a:r>
            <a:endParaRPr/>
          </a:p>
          <a:p>
            <a:pPr marL="0" lvl="0" indent="0" algn="l" rtl="0">
              <a:lnSpc>
                <a:spcPct val="90000"/>
              </a:lnSpc>
              <a:spcBef>
                <a:spcPts val="1000"/>
              </a:spcBef>
              <a:spcAft>
                <a:spcPts val="0"/>
              </a:spcAft>
              <a:buClr>
                <a:schemeClr val="dk1"/>
              </a:buClr>
              <a:buSzPts val="1100"/>
              <a:buFont typeface="Arial"/>
              <a:buNone/>
            </a:pPr>
            <a:endParaRPr/>
          </a:p>
          <a:p>
            <a:pPr marL="0" lvl="0" indent="0" algn="l" rtl="0">
              <a:lnSpc>
                <a:spcPct val="90000"/>
              </a:lnSpc>
              <a:spcBef>
                <a:spcPts val="1000"/>
              </a:spcBef>
              <a:spcAft>
                <a:spcPts val="0"/>
              </a:spcAft>
              <a:buClr>
                <a:schemeClr val="dk1"/>
              </a:buClr>
              <a:buSzPts val="1100"/>
              <a:buFont typeface="Arial"/>
              <a:buNone/>
            </a:pPr>
            <a:r>
              <a:rPr lang="en-US"/>
              <a:t>Για να ασχοληθούμε με τη μάθηση θα: </a:t>
            </a:r>
            <a:endParaRPr/>
          </a:p>
          <a:p>
            <a:pPr marL="0" lvl="0" indent="0" algn="l" rtl="0">
              <a:lnSpc>
                <a:spcPct val="90000"/>
              </a:lnSpc>
              <a:spcBef>
                <a:spcPts val="1000"/>
              </a:spcBef>
              <a:spcAft>
                <a:spcPts val="0"/>
              </a:spcAft>
              <a:buClr>
                <a:schemeClr val="dk1"/>
              </a:buClr>
              <a:buSzPts val="1100"/>
              <a:buFont typeface="Arial"/>
              <a:buNone/>
            </a:pPr>
            <a:endParaRPr/>
          </a:p>
          <a:p>
            <a:pPr marL="0" lvl="0" indent="0" algn="l" rtl="0">
              <a:lnSpc>
                <a:spcPct val="90000"/>
              </a:lnSpc>
              <a:spcBef>
                <a:spcPts val="1000"/>
              </a:spcBef>
              <a:spcAft>
                <a:spcPts val="0"/>
              </a:spcAft>
              <a:buClr>
                <a:schemeClr val="dk1"/>
              </a:buClr>
              <a:buSzPts val="1100"/>
              <a:buFont typeface="Arial"/>
              <a:buNone/>
            </a:pPr>
            <a:r>
              <a:rPr lang="en-US"/>
              <a:t>Για να σεβαστούμε και να εκτιμήσουμε τη διαφορετικότητα θα: </a:t>
            </a:r>
            <a:endParaRPr/>
          </a:p>
          <a:p>
            <a:pPr marL="0" lvl="0" indent="0" algn="l" rtl="0">
              <a:lnSpc>
                <a:spcPct val="90000"/>
              </a:lnSpc>
              <a:spcBef>
                <a:spcPts val="1000"/>
              </a:spcBef>
              <a:spcAft>
                <a:spcPts val="0"/>
              </a:spcAft>
              <a:buClr>
                <a:schemeClr val="dk1"/>
              </a:buClr>
              <a:buSzPts val="1100"/>
              <a:buFont typeface="Arial"/>
              <a:buNone/>
            </a:pPr>
            <a:endParaRPr/>
          </a:p>
          <a:p>
            <a:pPr marL="0" lvl="0" indent="0" algn="l" rtl="0">
              <a:lnSpc>
                <a:spcPct val="90000"/>
              </a:lnSpc>
              <a:spcBef>
                <a:spcPts val="1000"/>
              </a:spcBef>
              <a:spcAft>
                <a:spcPts val="0"/>
              </a:spcAft>
              <a:buClr>
                <a:schemeClr val="dk1"/>
              </a:buClr>
              <a:buSzPts val="1100"/>
              <a:buFont typeface="Arial"/>
              <a:buNone/>
            </a:pPr>
            <a:r>
              <a:rPr lang="en-US"/>
              <a:t>Για να αξιοποιήσουμε τις ευκαιρίες μάθησης θα:</a:t>
            </a: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203" name="Google Shape;203;p7"/>
          <p:cNvSpPr txBox="1">
            <a:spLocks noGrp="1"/>
          </p:cNvSpPr>
          <p:nvPr>
            <p:ph type="ftr" idx="11"/>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u="none" strike="noStrike" cap="none">
                <a:solidFill>
                  <a:srgbClr val="888888"/>
                </a:solidFill>
                <a:latin typeface="Calibri"/>
                <a:ea typeface="Calibri"/>
                <a:cs typeface="Calibri"/>
                <a:sym typeface="Calibri"/>
              </a:rPr>
              <a:t>Reflect project 2019 - 2022</a:t>
            </a:r>
            <a:endParaRPr sz="1200" b="0" i="0" u="none" strike="noStrike" cap="none">
              <a:solidFill>
                <a:srgbClr val="888888"/>
              </a:solidFill>
              <a:latin typeface="Calibri"/>
              <a:ea typeface="Calibri"/>
              <a:cs typeface="Calibri"/>
              <a:sym typeface="Calibri"/>
            </a:endParaRPr>
          </a:p>
        </p:txBody>
      </p:sp>
      <p:pic>
        <p:nvPicPr>
          <p:cNvPr id="204" name="Google Shape;204;p7"/>
          <p:cNvPicPr preferRelativeResize="0"/>
          <p:nvPr/>
        </p:nvPicPr>
        <p:blipFill rotWithShape="1">
          <a:blip r:embed="rId3">
            <a:alphaModFix/>
          </a:blip>
          <a:srcRect/>
          <a:stretch/>
        </p:blipFill>
        <p:spPr>
          <a:xfrm>
            <a:off x="9999555" y="4346652"/>
            <a:ext cx="1911134" cy="22442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rgbClr val="980000"/>
                </a:solidFill>
              </a:rPr>
              <a:t>Συμβόλαιο ομάδας</a:t>
            </a:r>
            <a:endParaRPr b="1">
              <a:solidFill>
                <a:srgbClr val="980000"/>
              </a:solidFill>
            </a:endParaRPr>
          </a:p>
        </p:txBody>
      </p:sp>
      <p:sp>
        <p:nvSpPr>
          <p:cNvPr id="210" name="Google Shape;210;p8"/>
          <p:cNvSpPr txBox="1">
            <a:spLocks noGrp="1"/>
          </p:cNvSpPr>
          <p:nvPr>
            <p:ph type="body" idx="1"/>
          </p:nvPr>
        </p:nvSpPr>
        <p:spPr>
          <a:xfrm>
            <a:off x="838200" y="1278602"/>
            <a:ext cx="10515600" cy="48984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US" sz="1900" u="sng">
                <a:solidFill>
                  <a:schemeClr val="hlink"/>
                </a:solidFill>
                <a:hlinkClick r:id="rId3"/>
              </a:rPr>
              <a:t>https://jamboard.google.com/d/19nvR5trDxYumMSP3jZ3LCPItnBQI5z8qncWv9dydPtw/viewer?f=0</a:t>
            </a:r>
            <a:endParaRPr sz="1900"/>
          </a:p>
          <a:p>
            <a:pPr marL="228600" lvl="0" indent="-50800" algn="l" rtl="0">
              <a:lnSpc>
                <a:spcPct val="90000"/>
              </a:lnSpc>
              <a:spcBef>
                <a:spcPts val="0"/>
              </a:spcBef>
              <a:spcAft>
                <a:spcPts val="0"/>
              </a:spcAft>
              <a:buClr>
                <a:schemeClr val="dk1"/>
              </a:buClr>
              <a:buSzPts val="2800"/>
              <a:buNone/>
            </a:pPr>
            <a:endParaRPr sz="1900"/>
          </a:p>
          <a:p>
            <a:pPr marL="228600" lvl="0" indent="-50800" algn="l" rtl="0">
              <a:lnSpc>
                <a:spcPct val="90000"/>
              </a:lnSpc>
              <a:spcBef>
                <a:spcPts val="0"/>
              </a:spcBef>
              <a:spcAft>
                <a:spcPts val="0"/>
              </a:spcAft>
              <a:buClr>
                <a:schemeClr val="dk1"/>
              </a:buClr>
              <a:buSzPts val="2800"/>
              <a:buNone/>
            </a:pPr>
            <a:endParaRPr sz="1900"/>
          </a:p>
        </p:txBody>
      </p:sp>
      <p:sp>
        <p:nvSpPr>
          <p:cNvPr id="211" name="Google Shape;21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Reflect project 2019 - 2022</a:t>
            </a:r>
            <a:endParaRPr sz="1200" b="0" i="0" u="none" strike="noStrike" cap="none">
              <a:solidFill>
                <a:srgbClr val="888888"/>
              </a:solidFill>
              <a:latin typeface="Calibri"/>
              <a:ea typeface="Calibri"/>
              <a:cs typeface="Calibri"/>
              <a:sym typeface="Calibri"/>
            </a:endParaRPr>
          </a:p>
        </p:txBody>
      </p:sp>
      <p:pic>
        <p:nvPicPr>
          <p:cNvPr id="212" name="Google Shape;212;p8"/>
          <p:cNvPicPr preferRelativeResize="0"/>
          <p:nvPr/>
        </p:nvPicPr>
        <p:blipFill rotWithShape="1">
          <a:blip r:embed="rId4">
            <a:alphaModFix/>
          </a:blip>
          <a:srcRect l="10791" t="24654" r="3290" b="9930"/>
          <a:stretch/>
        </p:blipFill>
        <p:spPr>
          <a:xfrm>
            <a:off x="1676400" y="1690700"/>
            <a:ext cx="8319998" cy="44863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831850" y="464234"/>
            <a:ext cx="10515600" cy="87219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4800" b="1">
                <a:solidFill>
                  <a:srgbClr val="980000"/>
                </a:solidFill>
              </a:rPr>
              <a:t>Συνεδρία 3</a:t>
            </a:r>
            <a:endParaRPr sz="4800" b="1">
              <a:solidFill>
                <a:srgbClr val="980000"/>
              </a:solidFill>
            </a:endParaRPr>
          </a:p>
        </p:txBody>
      </p:sp>
      <p:sp>
        <p:nvSpPr>
          <p:cNvPr id="218" name="Google Shape;218;p9"/>
          <p:cNvSpPr txBox="1">
            <a:spLocks noGrp="1"/>
          </p:cNvSpPr>
          <p:nvPr>
            <p:ph type="body" idx="1"/>
          </p:nvPr>
        </p:nvSpPr>
        <p:spPr>
          <a:xfrm>
            <a:off x="831850" y="1434906"/>
            <a:ext cx="10515600" cy="4654746"/>
          </a:xfrm>
          <a:prstGeom prst="rect">
            <a:avLst/>
          </a:prstGeom>
          <a:noFill/>
          <a:ln>
            <a:noFill/>
          </a:ln>
        </p:spPr>
        <p:txBody>
          <a:bodyPr spcFirstLastPara="1" wrap="square" lIns="91425" tIns="45700" rIns="91425" bIns="45700" anchor="t" anchorCtr="0">
            <a:normAutofit/>
          </a:bodyPr>
          <a:lstStyle/>
          <a:p>
            <a:pPr marL="914400" lvl="0" indent="-914400" algn="just" rtl="0">
              <a:lnSpc>
                <a:spcPct val="125000"/>
              </a:lnSpc>
              <a:spcBef>
                <a:spcPts val="0"/>
              </a:spcBef>
              <a:spcAft>
                <a:spcPts val="0"/>
              </a:spcAft>
              <a:buClr>
                <a:srgbClr val="888888"/>
              </a:buClr>
              <a:buSzPts val="1800"/>
              <a:buNone/>
            </a:pPr>
            <a:r>
              <a:rPr lang="en-US" sz="1800" b="1">
                <a:solidFill>
                  <a:srgbClr val="0000FF"/>
                </a:solidFill>
                <a:latin typeface="Arial"/>
                <a:ea typeface="Arial"/>
                <a:cs typeface="Arial"/>
                <a:sym typeface="Arial"/>
              </a:rPr>
              <a:t>ΜΕΡΟΣ 1	Ανατροφοδότηση σχετικά με την εφαρμογή			(30 λεπτά)</a:t>
            </a:r>
            <a:endParaRPr sz="1800" b="1">
              <a:solidFill>
                <a:srgbClr val="0000FF"/>
              </a:solidFill>
              <a:latin typeface="Cambria"/>
              <a:ea typeface="Cambria"/>
              <a:cs typeface="Cambria"/>
              <a:sym typeface="Cambria"/>
            </a:endParaRPr>
          </a:p>
          <a:p>
            <a:pPr marL="0" lvl="0" indent="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2 	Εισαγωγή στην κοινωνική ευαισθητοποίηση				(45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3	Δημιουργία σχέσεων			                                           (45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4	Ενσυναίσθηση						                            (45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5 	ΕΦΑΡΜΟΓΗ						                                   (10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6	ΑΝΤΑΝΑΚΛΑΣΗ					                                   (15 λεπτά)</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7	ΑΞΙΟΛΟΓΗΣΗ					                                   (5 λεπτά)</a:t>
            </a:r>
            <a:endParaRPr sz="1800">
              <a:latin typeface="Cambria"/>
              <a:ea typeface="Cambria"/>
              <a:cs typeface="Cambria"/>
              <a:sym typeface="Cambria"/>
            </a:endParaRPr>
          </a:p>
          <a:p>
            <a:pPr marL="0" lvl="0" indent="0" algn="l" rtl="0">
              <a:lnSpc>
                <a:spcPct val="90000"/>
              </a:lnSpc>
              <a:spcBef>
                <a:spcPts val="1800"/>
              </a:spcBef>
              <a:spcAft>
                <a:spcPts val="0"/>
              </a:spcAft>
              <a:buClr>
                <a:srgbClr val="888888"/>
              </a:buClr>
              <a:buSzPts val="2800"/>
              <a:buNone/>
            </a:pPr>
            <a:endParaRPr sz="2800"/>
          </a:p>
        </p:txBody>
      </p:sp>
      <p:sp>
        <p:nvSpPr>
          <p:cNvPr id="219" name="Google Shape;2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Reflect project 2019 - 2022</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1383</Words>
  <Application>Microsoft Office PowerPoint</Application>
  <PresentationFormat>Ευρεία οθόνη</PresentationFormat>
  <Paragraphs>259</Paragraphs>
  <Slides>33</Slides>
  <Notes>33</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2</vt:i4>
      </vt:variant>
      <vt:variant>
        <vt:lpstr>Τίτλοι διαφανειών</vt:lpstr>
      </vt:variant>
      <vt:variant>
        <vt:i4>33</vt:i4>
      </vt:variant>
    </vt:vector>
  </HeadingPairs>
  <TitlesOfParts>
    <vt:vector size="38" baseType="lpstr">
      <vt:lpstr>Arial</vt:lpstr>
      <vt:lpstr>Calibri</vt:lpstr>
      <vt:lpstr>Cambria</vt:lpstr>
      <vt:lpstr>Office Theme</vt:lpstr>
      <vt:lpstr>Kantoorthema</vt:lpstr>
      <vt:lpstr>Παρουσίαση του PowerPoint</vt:lpstr>
      <vt:lpstr>Καλώς ήρθατε στη Συνεδρία 3</vt:lpstr>
      <vt:lpstr>Παρουσίαση του PowerPoint</vt:lpstr>
      <vt:lpstr> Φτιάξε τη Μέρα Μου!Μη τυχαίες Πράξεις Καλοσύνης </vt:lpstr>
      <vt:lpstr>Σύνδεση με τη δομή του μαθήματος</vt:lpstr>
      <vt:lpstr>Συνεδρία 3 - Σκοποί και Στόχοι</vt:lpstr>
      <vt:lpstr>Συμβόλαιο Ομάδας</vt:lpstr>
      <vt:lpstr>Συμβόλαιο ομάδας</vt:lpstr>
      <vt:lpstr>Συνεδρία 3</vt:lpstr>
      <vt:lpstr>Ανάπτυξη των “μαθησιακών” μυών μας</vt:lpstr>
      <vt:lpstr>Συνεδρία 3</vt:lpstr>
      <vt:lpstr>Συνεδρία 3</vt:lpstr>
      <vt:lpstr>Δημιουργώντας το “ΕΜΕΙΣ”</vt:lpstr>
      <vt:lpstr>Δημιουργία Σχέσεων - Δημιουργώντας το “ΕΜΕΙΣ”</vt:lpstr>
      <vt:lpstr>Ποιοτική συμμαχία εργασίας-Τι είναι;</vt:lpstr>
      <vt:lpstr>Ιδιότητες του μαθησιακού περιβάλλοντος</vt:lpstr>
      <vt:lpstr>Παρουσίαση του PowerPoint</vt:lpstr>
      <vt:lpstr>Διαπροσωπικό χάσμα και οικοδόμηση εμπιστοσύνης</vt:lpstr>
      <vt:lpstr>Συνεδρία 3</vt:lpstr>
      <vt:lpstr>Παρουσίαση του PowerPoint</vt:lpstr>
      <vt:lpstr>Δημιουργία ασφαλών χώρων μάθησης</vt:lpstr>
      <vt:lpstr>Πλαίσιο</vt:lpstr>
      <vt:lpstr>Psychologically informed environments (PIEs)</vt:lpstr>
      <vt:lpstr>Πώς είναι το περιβάλλον PIE στο σχολείο σας;</vt:lpstr>
      <vt:lpstr>Συνεδρία 3</vt:lpstr>
      <vt:lpstr>Συν-δημιουργώντας μια συνταγή (σε κάρτα) για να “Φτιάξω τη Μέρα μου” </vt:lpstr>
      <vt:lpstr>Παρουσίαση του PowerPoint</vt:lpstr>
      <vt:lpstr>Πακέτο εφαρμογής</vt:lpstr>
      <vt:lpstr>Συνεδρία 3</vt:lpstr>
      <vt:lpstr>Make My Day  coaching</vt:lpstr>
      <vt:lpstr>Make My Day  SEL/EF coaching approach</vt:lpstr>
      <vt:lpstr>Συνεδρία 3</vt:lpstr>
      <vt:lpstr>Πριν φύγετε...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Kevin Feaviour</dc:creator>
  <cp:lastModifiedBy>Χαροκοπάκη Αργυρώ</cp:lastModifiedBy>
  <cp:revision>1</cp:revision>
  <dcterms:created xsi:type="dcterms:W3CDTF">2021-02-08T18:26:35Z</dcterms:created>
  <dcterms:modified xsi:type="dcterms:W3CDTF">2022-07-21T09:54:17Z</dcterms:modified>
</cp:coreProperties>
</file>