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78" r:id="rId3"/>
    <p:sldId id="279" r:id="rId4"/>
    <p:sldId id="281" r:id="rId5"/>
    <p:sldId id="282" r:id="rId6"/>
    <p:sldId id="283" r:id="rId7"/>
    <p:sldId id="284" r:id="rId8"/>
    <p:sldId id="285" r:id="rId9"/>
    <p:sldId id="267" r:id="rId10"/>
    <p:sldId id="270" r:id="rId11"/>
    <p:sldId id="272"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4BC"/>
    <a:srgbClr val="3A7BC8"/>
    <a:srgbClr val="3B7BC8"/>
    <a:srgbClr val="3B7BBD"/>
    <a:srgbClr val="3B79C4"/>
    <a:srgbClr val="B5BABE"/>
    <a:srgbClr val="A7AC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5"/>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0E7AC9-6055-4512-808B-916CC1A7F412}"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D4CE8989-2049-4330-89C8-6ADDE6DA9236}">
      <dgm:prSet/>
      <dgm:spPr>
        <a:gradFill rotWithShape="0">
          <a:gsLst>
            <a:gs pos="0">
              <a:schemeClr val="accent1">
                <a:lumMod val="75000"/>
              </a:schemeClr>
            </a:gs>
            <a:gs pos="53000">
              <a:srgbClr val="3B7BC8"/>
            </a:gs>
            <a:gs pos="89000">
              <a:schemeClr val="tx2">
                <a:lumMod val="60000"/>
                <a:lumOff val="40000"/>
              </a:schemeClr>
            </a:gs>
          </a:gsLst>
        </a:gradFill>
      </dgm:spPr>
      <dgm:t>
        <a:bodyPr/>
        <a:lstStyle/>
        <a:p>
          <a:r>
            <a:rPr lang="el-GR" dirty="0">
              <a:solidFill>
                <a:schemeClr val="bg1"/>
              </a:solidFill>
            </a:rPr>
            <a:t>1η Δραστηριότητα:  Παρουσίαση του ηχητικού/ ακουστικού αρχείου</a:t>
          </a:r>
          <a:r>
            <a:rPr lang="en-US" dirty="0">
              <a:solidFill>
                <a:schemeClr val="bg1"/>
              </a:solidFill>
            </a:rPr>
            <a:t> </a:t>
          </a:r>
          <a:r>
            <a:rPr lang="el-GR" dirty="0">
              <a:solidFill>
                <a:schemeClr val="bg1"/>
              </a:solidFill>
            </a:rPr>
            <a:t>«Το κρυμμένο μυστικό της ιστορίας: Όλοι έχουν αξία στην ομάδα. Αποδοχή στη διαφορετικότητα». </a:t>
          </a:r>
          <a:endParaRPr lang="en-US" dirty="0">
            <a:solidFill>
              <a:schemeClr val="bg1"/>
            </a:solidFill>
          </a:endParaRPr>
        </a:p>
      </dgm:t>
    </dgm:pt>
    <dgm:pt modelId="{1CD07302-7F06-4768-BBDA-DF30690405A0}" type="parTrans" cxnId="{72C9FFBA-550F-4DD8-8001-4AD53AD3F13B}">
      <dgm:prSet/>
      <dgm:spPr/>
      <dgm:t>
        <a:bodyPr/>
        <a:lstStyle/>
        <a:p>
          <a:endParaRPr lang="en-US"/>
        </a:p>
      </dgm:t>
    </dgm:pt>
    <dgm:pt modelId="{F77D2DAB-8D0E-4B45-9B9F-9DD5CC95311C}" type="sibTrans" cxnId="{72C9FFBA-550F-4DD8-8001-4AD53AD3F13B}">
      <dgm:prSet/>
      <dgm:spPr/>
      <dgm:t>
        <a:bodyPr/>
        <a:lstStyle/>
        <a:p>
          <a:endParaRPr lang="en-US"/>
        </a:p>
      </dgm:t>
    </dgm:pt>
    <dgm:pt modelId="{E957312A-CB1D-46A9-B5FF-25264ED89849}">
      <dgm:prSet/>
      <dgm:spPr>
        <a:gradFill rotWithShape="0">
          <a:gsLst>
            <a:gs pos="11000">
              <a:srgbClr val="3A7BC8"/>
            </a:gs>
            <a:gs pos="46000">
              <a:srgbClr val="3B79C4"/>
            </a:gs>
            <a:gs pos="85000">
              <a:srgbClr val="3B7BBD"/>
            </a:gs>
          </a:gsLst>
        </a:gradFill>
      </dgm:spPr>
      <dgm:t>
        <a:bodyPr/>
        <a:lstStyle/>
        <a:p>
          <a:r>
            <a:rPr lang="el-GR" dirty="0"/>
            <a:t>2η Δραστηριότητα: Συμπληρώνουν το 1ο φύλλο εργασίας και συμπληρώνουν από κοινού το 1ο συνεργατικό φύλλο εργασίας «Το κρυμμένο μυστικό της ιστορίας». Ακολουθεί συζήτηση στην ολομέλεια. </a:t>
          </a:r>
          <a:endParaRPr lang="en-US" dirty="0"/>
        </a:p>
      </dgm:t>
    </dgm:pt>
    <dgm:pt modelId="{D336A0FE-023E-4D3B-BC16-618C65D9C80F}" type="parTrans" cxnId="{F5DAB55E-AFB8-47E3-9116-A825AA46161D}">
      <dgm:prSet/>
      <dgm:spPr/>
      <dgm:t>
        <a:bodyPr/>
        <a:lstStyle/>
        <a:p>
          <a:endParaRPr lang="en-US"/>
        </a:p>
      </dgm:t>
    </dgm:pt>
    <dgm:pt modelId="{066A01D1-81AE-4034-8349-DA32BBF397A4}" type="sibTrans" cxnId="{F5DAB55E-AFB8-47E3-9116-A825AA46161D}">
      <dgm:prSet/>
      <dgm:spPr/>
      <dgm:t>
        <a:bodyPr/>
        <a:lstStyle/>
        <a:p>
          <a:endParaRPr lang="en-US"/>
        </a:p>
      </dgm:t>
    </dgm:pt>
    <dgm:pt modelId="{DA0D2738-B97D-48DE-BEB3-BEBC6F7D6A73}">
      <dgm:prSet/>
      <dgm:spPr/>
      <dgm:t>
        <a:bodyPr/>
        <a:lstStyle/>
        <a:p>
          <a:r>
            <a:rPr lang="el-GR" dirty="0"/>
            <a:t>3η Δραστηριότητα: Οι μαθητές/</a:t>
          </a:r>
          <a:r>
            <a:rPr lang="el-GR" dirty="0" err="1"/>
            <a:t>ήτριες</a:t>
          </a:r>
          <a:r>
            <a:rPr lang="el-GR" dirty="0"/>
            <a:t> παρακολουθούν ή διαβάζουν το αρχείο: «Το λιοντάρι και το ποντίκι. Ο μύθος του Αισώπου κάπως έτσι…». Ακολουθεί συζήτηση στην τάξη.</a:t>
          </a:r>
          <a:endParaRPr lang="en-US" dirty="0"/>
        </a:p>
      </dgm:t>
    </dgm:pt>
    <dgm:pt modelId="{F92E8192-4B65-4AE7-A40F-B2EDEB803F56}" type="parTrans" cxnId="{D37FCD13-5E70-40ED-9456-1B44C8C3CA26}">
      <dgm:prSet/>
      <dgm:spPr/>
      <dgm:t>
        <a:bodyPr/>
        <a:lstStyle/>
        <a:p>
          <a:endParaRPr lang="en-US"/>
        </a:p>
      </dgm:t>
    </dgm:pt>
    <dgm:pt modelId="{78847F48-E9C8-47B7-9DA0-43AD60AEDC30}" type="sibTrans" cxnId="{D37FCD13-5E70-40ED-9456-1B44C8C3CA26}">
      <dgm:prSet/>
      <dgm:spPr/>
      <dgm:t>
        <a:bodyPr/>
        <a:lstStyle/>
        <a:p>
          <a:endParaRPr lang="en-US"/>
        </a:p>
      </dgm:t>
    </dgm:pt>
    <dgm:pt modelId="{9BEECBA4-03C5-4DB9-9749-09F8967272E3}">
      <dgm:prSet/>
      <dgm:spPr/>
      <dgm:t>
        <a:bodyPr/>
        <a:lstStyle/>
        <a:p>
          <a:r>
            <a:rPr lang="el-GR" dirty="0"/>
            <a:t>4η Δραστηριότητα:  α) Οι ομάδες καλούνται να δημιουργήσουν από κοινού μια αφίσα η οποία θα αναρτηθεί στην τάξη β.)  </a:t>
          </a:r>
          <a:r>
            <a:rPr lang="el-GR" dirty="0" err="1"/>
            <a:t>δραματοποιήση</a:t>
          </a:r>
          <a:r>
            <a:rPr lang="el-GR" dirty="0"/>
            <a:t> της ιστορίας ή προεργασία για τη διεξαγωγή του κινητικού παιχνιδιού που προτείνεται «Τα ποντίκια ελευθερώνουν τα λιοντάρια» ή δημιουργούν ένα δικό τους κινητικό παιχνίδι. </a:t>
          </a:r>
          <a:endParaRPr lang="en-US" dirty="0"/>
        </a:p>
      </dgm:t>
    </dgm:pt>
    <dgm:pt modelId="{E3DD358F-31D1-434A-A519-653983195C36}" type="parTrans" cxnId="{7082C6AC-5A02-49FA-84DB-A979945C6BF1}">
      <dgm:prSet/>
      <dgm:spPr/>
      <dgm:t>
        <a:bodyPr/>
        <a:lstStyle/>
        <a:p>
          <a:endParaRPr lang="en-US"/>
        </a:p>
      </dgm:t>
    </dgm:pt>
    <dgm:pt modelId="{BABE416F-ED54-4A33-AB11-62E1365F0EE5}" type="sibTrans" cxnId="{7082C6AC-5A02-49FA-84DB-A979945C6BF1}">
      <dgm:prSet/>
      <dgm:spPr/>
      <dgm:t>
        <a:bodyPr/>
        <a:lstStyle/>
        <a:p>
          <a:endParaRPr lang="en-US"/>
        </a:p>
      </dgm:t>
    </dgm:pt>
    <dgm:pt modelId="{A2D2D55B-9662-410D-8CD1-C899D7EBF15F}">
      <dgm:prSet/>
      <dgm:spPr/>
      <dgm:t>
        <a:bodyPr/>
        <a:lstStyle/>
        <a:p>
          <a:r>
            <a:rPr lang="el-GR"/>
            <a:t>5η Δραστηριότητα:  Παιχνίδι στην αυλή (προτεινόμενο)</a:t>
          </a:r>
          <a:endParaRPr lang="en-US"/>
        </a:p>
      </dgm:t>
    </dgm:pt>
    <dgm:pt modelId="{4B6D6925-62E0-4FA2-97D3-9266691A9294}" type="parTrans" cxnId="{195BE1B4-47E4-47FE-B228-9C338890342D}">
      <dgm:prSet/>
      <dgm:spPr/>
      <dgm:t>
        <a:bodyPr/>
        <a:lstStyle/>
        <a:p>
          <a:endParaRPr lang="en-US"/>
        </a:p>
      </dgm:t>
    </dgm:pt>
    <dgm:pt modelId="{5FCC8740-E99B-4ABE-BB27-3F268A71BA6B}" type="sibTrans" cxnId="{195BE1B4-47E4-47FE-B228-9C338890342D}">
      <dgm:prSet/>
      <dgm:spPr/>
      <dgm:t>
        <a:bodyPr/>
        <a:lstStyle/>
        <a:p>
          <a:endParaRPr lang="en-US"/>
        </a:p>
      </dgm:t>
    </dgm:pt>
    <dgm:pt modelId="{7E681B05-32B0-A243-9431-A97BFBC4E652}" type="pres">
      <dgm:prSet presAssocID="{FF0E7AC9-6055-4512-808B-916CC1A7F412}" presName="Name0" presStyleCnt="0">
        <dgm:presLayoutVars>
          <dgm:dir/>
          <dgm:animLvl val="lvl"/>
          <dgm:resizeHandles val="exact"/>
        </dgm:presLayoutVars>
      </dgm:prSet>
      <dgm:spPr/>
      <dgm:t>
        <a:bodyPr/>
        <a:lstStyle/>
        <a:p>
          <a:endParaRPr lang="el-GR"/>
        </a:p>
      </dgm:t>
    </dgm:pt>
    <dgm:pt modelId="{1CE330F4-B75B-4B4D-BA66-04961D9C975C}" type="pres">
      <dgm:prSet presAssocID="{A2D2D55B-9662-410D-8CD1-C899D7EBF15F}" presName="boxAndChildren" presStyleCnt="0"/>
      <dgm:spPr/>
    </dgm:pt>
    <dgm:pt modelId="{20ED87D9-5CFB-4E41-A0CB-F19D3E2EF38D}" type="pres">
      <dgm:prSet presAssocID="{A2D2D55B-9662-410D-8CD1-C899D7EBF15F}" presName="parentTextBox" presStyleLbl="node1" presStyleIdx="0" presStyleCnt="5"/>
      <dgm:spPr/>
      <dgm:t>
        <a:bodyPr/>
        <a:lstStyle/>
        <a:p>
          <a:endParaRPr lang="el-GR"/>
        </a:p>
      </dgm:t>
    </dgm:pt>
    <dgm:pt modelId="{EDB522F8-706B-854A-A1DD-1F2657274552}" type="pres">
      <dgm:prSet presAssocID="{BABE416F-ED54-4A33-AB11-62E1365F0EE5}" presName="sp" presStyleCnt="0"/>
      <dgm:spPr/>
    </dgm:pt>
    <dgm:pt modelId="{35919941-6ADE-1746-9A6D-3535D1BF2114}" type="pres">
      <dgm:prSet presAssocID="{9BEECBA4-03C5-4DB9-9749-09F8967272E3}" presName="arrowAndChildren" presStyleCnt="0"/>
      <dgm:spPr/>
    </dgm:pt>
    <dgm:pt modelId="{72324B21-9607-2E48-9565-68166686AB99}" type="pres">
      <dgm:prSet presAssocID="{9BEECBA4-03C5-4DB9-9749-09F8967272E3}" presName="parentTextArrow" presStyleLbl="node1" presStyleIdx="1" presStyleCnt="5"/>
      <dgm:spPr/>
      <dgm:t>
        <a:bodyPr/>
        <a:lstStyle/>
        <a:p>
          <a:endParaRPr lang="el-GR"/>
        </a:p>
      </dgm:t>
    </dgm:pt>
    <dgm:pt modelId="{506B8D61-A686-294C-9667-B099BE289BBF}" type="pres">
      <dgm:prSet presAssocID="{78847F48-E9C8-47B7-9DA0-43AD60AEDC30}" presName="sp" presStyleCnt="0"/>
      <dgm:spPr/>
    </dgm:pt>
    <dgm:pt modelId="{8CEAB9F3-CB37-8740-9913-B878F2599B46}" type="pres">
      <dgm:prSet presAssocID="{DA0D2738-B97D-48DE-BEB3-BEBC6F7D6A73}" presName="arrowAndChildren" presStyleCnt="0"/>
      <dgm:spPr/>
    </dgm:pt>
    <dgm:pt modelId="{993ED581-C229-5940-B003-712732FA5B29}" type="pres">
      <dgm:prSet presAssocID="{DA0D2738-B97D-48DE-BEB3-BEBC6F7D6A73}" presName="parentTextArrow" presStyleLbl="node1" presStyleIdx="2" presStyleCnt="5"/>
      <dgm:spPr/>
      <dgm:t>
        <a:bodyPr/>
        <a:lstStyle/>
        <a:p>
          <a:endParaRPr lang="el-GR"/>
        </a:p>
      </dgm:t>
    </dgm:pt>
    <dgm:pt modelId="{1B1CEEA5-76F7-5C4C-8829-AB74CAE859C1}" type="pres">
      <dgm:prSet presAssocID="{066A01D1-81AE-4034-8349-DA32BBF397A4}" presName="sp" presStyleCnt="0"/>
      <dgm:spPr/>
    </dgm:pt>
    <dgm:pt modelId="{C9CC183C-0397-4E4F-95BA-B5969FC65185}" type="pres">
      <dgm:prSet presAssocID="{E957312A-CB1D-46A9-B5FF-25264ED89849}" presName="arrowAndChildren" presStyleCnt="0"/>
      <dgm:spPr/>
    </dgm:pt>
    <dgm:pt modelId="{2002DDC6-28BB-8A46-AE46-BF85ABAD66D7}" type="pres">
      <dgm:prSet presAssocID="{E957312A-CB1D-46A9-B5FF-25264ED89849}" presName="parentTextArrow" presStyleLbl="node1" presStyleIdx="3" presStyleCnt="5"/>
      <dgm:spPr/>
      <dgm:t>
        <a:bodyPr/>
        <a:lstStyle/>
        <a:p>
          <a:endParaRPr lang="el-GR"/>
        </a:p>
      </dgm:t>
    </dgm:pt>
    <dgm:pt modelId="{1C332E37-9F09-5149-976B-F62A6235B558}" type="pres">
      <dgm:prSet presAssocID="{F77D2DAB-8D0E-4B45-9B9F-9DD5CC95311C}" presName="sp" presStyleCnt="0"/>
      <dgm:spPr/>
    </dgm:pt>
    <dgm:pt modelId="{39EEA1AA-F77C-0C4F-B643-CBEFE0A3017A}" type="pres">
      <dgm:prSet presAssocID="{D4CE8989-2049-4330-89C8-6ADDE6DA9236}" presName="arrowAndChildren" presStyleCnt="0"/>
      <dgm:spPr/>
    </dgm:pt>
    <dgm:pt modelId="{7C350971-0056-F146-A612-BEB681006307}" type="pres">
      <dgm:prSet presAssocID="{D4CE8989-2049-4330-89C8-6ADDE6DA9236}" presName="parentTextArrow" presStyleLbl="node1" presStyleIdx="4" presStyleCnt="5"/>
      <dgm:spPr/>
      <dgm:t>
        <a:bodyPr/>
        <a:lstStyle/>
        <a:p>
          <a:endParaRPr lang="el-GR"/>
        </a:p>
      </dgm:t>
    </dgm:pt>
  </dgm:ptLst>
  <dgm:cxnLst>
    <dgm:cxn modelId="{F14F0390-99DD-094C-BEC9-7DAE41A88C4E}" type="presOf" srcId="{FF0E7AC9-6055-4512-808B-916CC1A7F412}" destId="{7E681B05-32B0-A243-9431-A97BFBC4E652}" srcOrd="0" destOrd="0" presId="urn:microsoft.com/office/officeart/2005/8/layout/process4"/>
    <dgm:cxn modelId="{CAE525CF-F45A-5E49-A208-C050F39ECB65}" type="presOf" srcId="{D4CE8989-2049-4330-89C8-6ADDE6DA9236}" destId="{7C350971-0056-F146-A612-BEB681006307}" srcOrd="0" destOrd="0" presId="urn:microsoft.com/office/officeart/2005/8/layout/process4"/>
    <dgm:cxn modelId="{A699CF29-ECDC-E243-8DE0-BF61BC8A03AF}" type="presOf" srcId="{E957312A-CB1D-46A9-B5FF-25264ED89849}" destId="{2002DDC6-28BB-8A46-AE46-BF85ABAD66D7}" srcOrd="0" destOrd="0" presId="urn:microsoft.com/office/officeart/2005/8/layout/process4"/>
    <dgm:cxn modelId="{F5DAB55E-AFB8-47E3-9116-A825AA46161D}" srcId="{FF0E7AC9-6055-4512-808B-916CC1A7F412}" destId="{E957312A-CB1D-46A9-B5FF-25264ED89849}" srcOrd="1" destOrd="0" parTransId="{D336A0FE-023E-4D3B-BC16-618C65D9C80F}" sibTransId="{066A01D1-81AE-4034-8349-DA32BBF397A4}"/>
    <dgm:cxn modelId="{72C9FFBA-550F-4DD8-8001-4AD53AD3F13B}" srcId="{FF0E7AC9-6055-4512-808B-916CC1A7F412}" destId="{D4CE8989-2049-4330-89C8-6ADDE6DA9236}" srcOrd="0" destOrd="0" parTransId="{1CD07302-7F06-4768-BBDA-DF30690405A0}" sibTransId="{F77D2DAB-8D0E-4B45-9B9F-9DD5CC95311C}"/>
    <dgm:cxn modelId="{195BE1B4-47E4-47FE-B228-9C338890342D}" srcId="{FF0E7AC9-6055-4512-808B-916CC1A7F412}" destId="{A2D2D55B-9662-410D-8CD1-C899D7EBF15F}" srcOrd="4" destOrd="0" parTransId="{4B6D6925-62E0-4FA2-97D3-9266691A9294}" sibTransId="{5FCC8740-E99B-4ABE-BB27-3F268A71BA6B}"/>
    <dgm:cxn modelId="{D37FCD13-5E70-40ED-9456-1B44C8C3CA26}" srcId="{FF0E7AC9-6055-4512-808B-916CC1A7F412}" destId="{DA0D2738-B97D-48DE-BEB3-BEBC6F7D6A73}" srcOrd="2" destOrd="0" parTransId="{F92E8192-4B65-4AE7-A40F-B2EDEB803F56}" sibTransId="{78847F48-E9C8-47B7-9DA0-43AD60AEDC30}"/>
    <dgm:cxn modelId="{D47A9058-A5E0-5C4F-B4A0-A825D911A84B}" type="presOf" srcId="{9BEECBA4-03C5-4DB9-9749-09F8967272E3}" destId="{72324B21-9607-2E48-9565-68166686AB99}" srcOrd="0" destOrd="0" presId="urn:microsoft.com/office/officeart/2005/8/layout/process4"/>
    <dgm:cxn modelId="{28D287CC-1B52-BC46-B2FE-83C533E1B23C}" type="presOf" srcId="{A2D2D55B-9662-410D-8CD1-C899D7EBF15F}" destId="{20ED87D9-5CFB-4E41-A0CB-F19D3E2EF38D}" srcOrd="0" destOrd="0" presId="urn:microsoft.com/office/officeart/2005/8/layout/process4"/>
    <dgm:cxn modelId="{7082C6AC-5A02-49FA-84DB-A979945C6BF1}" srcId="{FF0E7AC9-6055-4512-808B-916CC1A7F412}" destId="{9BEECBA4-03C5-4DB9-9749-09F8967272E3}" srcOrd="3" destOrd="0" parTransId="{E3DD358F-31D1-434A-A519-653983195C36}" sibTransId="{BABE416F-ED54-4A33-AB11-62E1365F0EE5}"/>
    <dgm:cxn modelId="{4B774DC8-7216-A04B-A450-E19BD575A989}" type="presOf" srcId="{DA0D2738-B97D-48DE-BEB3-BEBC6F7D6A73}" destId="{993ED581-C229-5940-B003-712732FA5B29}" srcOrd="0" destOrd="0" presId="urn:microsoft.com/office/officeart/2005/8/layout/process4"/>
    <dgm:cxn modelId="{1D5BFEB9-B352-D947-95A2-0F0F7199D5B4}" type="presParOf" srcId="{7E681B05-32B0-A243-9431-A97BFBC4E652}" destId="{1CE330F4-B75B-4B4D-BA66-04961D9C975C}" srcOrd="0" destOrd="0" presId="urn:microsoft.com/office/officeart/2005/8/layout/process4"/>
    <dgm:cxn modelId="{825BD07F-96A7-224D-9641-473F99328B4F}" type="presParOf" srcId="{1CE330F4-B75B-4B4D-BA66-04961D9C975C}" destId="{20ED87D9-5CFB-4E41-A0CB-F19D3E2EF38D}" srcOrd="0" destOrd="0" presId="urn:microsoft.com/office/officeart/2005/8/layout/process4"/>
    <dgm:cxn modelId="{C900E903-53F8-E04A-8DF5-1E576B4894B7}" type="presParOf" srcId="{7E681B05-32B0-A243-9431-A97BFBC4E652}" destId="{EDB522F8-706B-854A-A1DD-1F2657274552}" srcOrd="1" destOrd="0" presId="urn:microsoft.com/office/officeart/2005/8/layout/process4"/>
    <dgm:cxn modelId="{137BBD6D-8942-2741-A858-C81B0DED24B8}" type="presParOf" srcId="{7E681B05-32B0-A243-9431-A97BFBC4E652}" destId="{35919941-6ADE-1746-9A6D-3535D1BF2114}" srcOrd="2" destOrd="0" presId="urn:microsoft.com/office/officeart/2005/8/layout/process4"/>
    <dgm:cxn modelId="{AB41A74E-7CDA-284E-BE5B-B25E9053F92E}" type="presParOf" srcId="{35919941-6ADE-1746-9A6D-3535D1BF2114}" destId="{72324B21-9607-2E48-9565-68166686AB99}" srcOrd="0" destOrd="0" presId="urn:microsoft.com/office/officeart/2005/8/layout/process4"/>
    <dgm:cxn modelId="{FEBD638F-4A55-274A-8E98-BCC01911232F}" type="presParOf" srcId="{7E681B05-32B0-A243-9431-A97BFBC4E652}" destId="{506B8D61-A686-294C-9667-B099BE289BBF}" srcOrd="3" destOrd="0" presId="urn:microsoft.com/office/officeart/2005/8/layout/process4"/>
    <dgm:cxn modelId="{AE8B45AE-3EB2-4C45-9EEE-1302AB85D01A}" type="presParOf" srcId="{7E681B05-32B0-A243-9431-A97BFBC4E652}" destId="{8CEAB9F3-CB37-8740-9913-B878F2599B46}" srcOrd="4" destOrd="0" presId="urn:microsoft.com/office/officeart/2005/8/layout/process4"/>
    <dgm:cxn modelId="{4D6BD1FE-F892-8045-B02B-C5F61919A21C}" type="presParOf" srcId="{8CEAB9F3-CB37-8740-9913-B878F2599B46}" destId="{993ED581-C229-5940-B003-712732FA5B29}" srcOrd="0" destOrd="0" presId="urn:microsoft.com/office/officeart/2005/8/layout/process4"/>
    <dgm:cxn modelId="{0208F352-988A-7343-8F69-7498DEB2AF65}" type="presParOf" srcId="{7E681B05-32B0-A243-9431-A97BFBC4E652}" destId="{1B1CEEA5-76F7-5C4C-8829-AB74CAE859C1}" srcOrd="5" destOrd="0" presId="urn:microsoft.com/office/officeart/2005/8/layout/process4"/>
    <dgm:cxn modelId="{E9224A56-407F-984E-AD88-47CA8261A28B}" type="presParOf" srcId="{7E681B05-32B0-A243-9431-A97BFBC4E652}" destId="{C9CC183C-0397-4E4F-95BA-B5969FC65185}" srcOrd="6" destOrd="0" presId="urn:microsoft.com/office/officeart/2005/8/layout/process4"/>
    <dgm:cxn modelId="{7C5A4251-8348-844C-A84F-911DD21CAABC}" type="presParOf" srcId="{C9CC183C-0397-4E4F-95BA-B5969FC65185}" destId="{2002DDC6-28BB-8A46-AE46-BF85ABAD66D7}" srcOrd="0" destOrd="0" presId="urn:microsoft.com/office/officeart/2005/8/layout/process4"/>
    <dgm:cxn modelId="{8DA8552C-3667-634E-8792-4660293C6962}" type="presParOf" srcId="{7E681B05-32B0-A243-9431-A97BFBC4E652}" destId="{1C332E37-9F09-5149-976B-F62A6235B558}" srcOrd="7" destOrd="0" presId="urn:microsoft.com/office/officeart/2005/8/layout/process4"/>
    <dgm:cxn modelId="{86F167A3-F439-174C-B93A-88D682788CF5}" type="presParOf" srcId="{7E681B05-32B0-A243-9431-A97BFBC4E652}" destId="{39EEA1AA-F77C-0C4F-B643-CBEFE0A3017A}" srcOrd="8" destOrd="0" presId="urn:microsoft.com/office/officeart/2005/8/layout/process4"/>
    <dgm:cxn modelId="{99CB532E-B578-7643-B332-2D45AC63B15A}" type="presParOf" srcId="{39EEA1AA-F77C-0C4F-B643-CBEFE0A3017A}" destId="{7C350971-0056-F146-A612-BEB681006307}" srcOrd="0" destOrd="0" presId="urn:microsoft.com/office/officeart/2005/8/layout/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0E7AC9-6055-4512-808B-916CC1A7F412}"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D4CE8989-2049-4330-89C8-6ADDE6DA9236}">
      <dgm:prSet/>
      <dgm:spPr>
        <a:gradFill rotWithShape="0">
          <a:gsLst>
            <a:gs pos="0">
              <a:schemeClr val="accent1">
                <a:lumMod val="75000"/>
              </a:schemeClr>
            </a:gs>
            <a:gs pos="53000">
              <a:srgbClr val="3B7BC8"/>
            </a:gs>
            <a:gs pos="89000">
              <a:schemeClr val="tx2">
                <a:lumMod val="60000"/>
                <a:lumOff val="40000"/>
              </a:schemeClr>
            </a:gs>
          </a:gsLst>
        </a:gradFill>
      </dgm:spPr>
      <dgm:t>
        <a:bodyPr/>
        <a:lstStyle/>
        <a:p>
          <a:r>
            <a:rPr lang="el-GR" dirty="0">
              <a:solidFill>
                <a:schemeClr val="bg1"/>
              </a:solidFill>
            </a:rPr>
            <a:t>1η Δραστηριότητα:  Παρουσίαση του ηχητικού/ ακουστικού αρχείου</a:t>
          </a:r>
          <a:r>
            <a:rPr lang="en-US" dirty="0">
              <a:solidFill>
                <a:schemeClr val="bg1"/>
              </a:solidFill>
            </a:rPr>
            <a:t> </a:t>
          </a:r>
          <a:r>
            <a:rPr lang="el-GR" dirty="0">
              <a:solidFill>
                <a:schemeClr val="bg1"/>
              </a:solidFill>
            </a:rPr>
            <a:t>«Χαμένος αγώνας είναι μόνο ο αγώνας που δεν δόθηκε. Αξία έχει η συμμετοχή». </a:t>
          </a:r>
          <a:endParaRPr lang="en-US" dirty="0">
            <a:solidFill>
              <a:schemeClr val="bg1"/>
            </a:solidFill>
          </a:endParaRPr>
        </a:p>
      </dgm:t>
    </dgm:pt>
    <dgm:pt modelId="{1CD07302-7F06-4768-BBDA-DF30690405A0}" type="parTrans" cxnId="{72C9FFBA-550F-4DD8-8001-4AD53AD3F13B}">
      <dgm:prSet/>
      <dgm:spPr/>
      <dgm:t>
        <a:bodyPr/>
        <a:lstStyle/>
        <a:p>
          <a:endParaRPr lang="en-US"/>
        </a:p>
      </dgm:t>
    </dgm:pt>
    <dgm:pt modelId="{F77D2DAB-8D0E-4B45-9B9F-9DD5CC95311C}" type="sibTrans" cxnId="{72C9FFBA-550F-4DD8-8001-4AD53AD3F13B}">
      <dgm:prSet/>
      <dgm:spPr/>
      <dgm:t>
        <a:bodyPr/>
        <a:lstStyle/>
        <a:p>
          <a:endParaRPr lang="en-US"/>
        </a:p>
      </dgm:t>
    </dgm:pt>
    <dgm:pt modelId="{E957312A-CB1D-46A9-B5FF-25264ED89849}">
      <dgm:prSet/>
      <dgm:spPr>
        <a:gradFill rotWithShape="0">
          <a:gsLst>
            <a:gs pos="11000">
              <a:srgbClr val="3A7BC8"/>
            </a:gs>
            <a:gs pos="46000">
              <a:srgbClr val="3B79C4"/>
            </a:gs>
            <a:gs pos="85000">
              <a:srgbClr val="3B7BBD"/>
            </a:gs>
          </a:gsLst>
        </a:gradFill>
      </dgm:spPr>
      <dgm:t>
        <a:bodyPr/>
        <a:lstStyle/>
        <a:p>
          <a:r>
            <a:rPr lang="el-GR" dirty="0"/>
            <a:t>2η Δραστηριότητα: Συμπληρώνουν το 2ο φύλλο εργασίας και συμπληρώνουν από κοινού το 2ο συνεργατικό φύλλο εργασίας «Το κρυμμένο μυστικό της ιστορίας». Ακολουθεί συζήτηση στην ολομέλεια. </a:t>
          </a:r>
          <a:endParaRPr lang="en-US" dirty="0"/>
        </a:p>
      </dgm:t>
    </dgm:pt>
    <dgm:pt modelId="{D336A0FE-023E-4D3B-BC16-618C65D9C80F}" type="parTrans" cxnId="{F5DAB55E-AFB8-47E3-9116-A825AA46161D}">
      <dgm:prSet/>
      <dgm:spPr/>
      <dgm:t>
        <a:bodyPr/>
        <a:lstStyle/>
        <a:p>
          <a:endParaRPr lang="en-US"/>
        </a:p>
      </dgm:t>
    </dgm:pt>
    <dgm:pt modelId="{066A01D1-81AE-4034-8349-DA32BBF397A4}" type="sibTrans" cxnId="{F5DAB55E-AFB8-47E3-9116-A825AA46161D}">
      <dgm:prSet/>
      <dgm:spPr/>
      <dgm:t>
        <a:bodyPr/>
        <a:lstStyle/>
        <a:p>
          <a:endParaRPr lang="en-US"/>
        </a:p>
      </dgm:t>
    </dgm:pt>
    <dgm:pt modelId="{DA0D2738-B97D-48DE-BEB3-BEBC6F7D6A73}">
      <dgm:prSet/>
      <dgm:spPr/>
      <dgm:t>
        <a:bodyPr/>
        <a:lstStyle/>
        <a:p>
          <a:r>
            <a:rPr lang="el-GR" dirty="0"/>
            <a:t>3η Δραστηριότητα: Οι μαθητές/</a:t>
          </a:r>
          <a:r>
            <a:rPr lang="el-GR" dirty="0" err="1"/>
            <a:t>ήτριες</a:t>
          </a:r>
          <a:r>
            <a:rPr lang="el-GR" dirty="0"/>
            <a:t> παρακολουθούν ή διαβάζουν το αρχείο: ««Ο λαγός και η χελώνα. Ο μύθος του Αισώπου κάπως έτσι…»</a:t>
          </a:r>
          <a:endParaRPr lang="en-US" dirty="0"/>
        </a:p>
      </dgm:t>
    </dgm:pt>
    <dgm:pt modelId="{F92E8192-4B65-4AE7-A40F-B2EDEB803F56}" type="parTrans" cxnId="{D37FCD13-5E70-40ED-9456-1B44C8C3CA26}">
      <dgm:prSet/>
      <dgm:spPr/>
      <dgm:t>
        <a:bodyPr/>
        <a:lstStyle/>
        <a:p>
          <a:endParaRPr lang="en-US"/>
        </a:p>
      </dgm:t>
    </dgm:pt>
    <dgm:pt modelId="{78847F48-E9C8-47B7-9DA0-43AD60AEDC30}" type="sibTrans" cxnId="{D37FCD13-5E70-40ED-9456-1B44C8C3CA26}">
      <dgm:prSet/>
      <dgm:spPr/>
      <dgm:t>
        <a:bodyPr/>
        <a:lstStyle/>
        <a:p>
          <a:endParaRPr lang="en-US"/>
        </a:p>
      </dgm:t>
    </dgm:pt>
    <dgm:pt modelId="{9BEECBA4-03C5-4DB9-9749-09F8967272E3}">
      <dgm:prSet/>
      <dgm:spPr/>
      <dgm:t>
        <a:bodyPr/>
        <a:lstStyle/>
        <a:p>
          <a:r>
            <a:rPr lang="el-GR" dirty="0"/>
            <a:t>4η Δραστηριότητα:  α) Οι ομάδες καλούνται να δημιουργήσουν από κοινού μια αφίσα η οποία θα αναρτηθεί στην τάξη β.)  </a:t>
          </a:r>
          <a:r>
            <a:rPr lang="el-GR" dirty="0" err="1"/>
            <a:t>δραματοποιήση</a:t>
          </a:r>
          <a:r>
            <a:rPr lang="el-GR" dirty="0"/>
            <a:t> της ιστορίας ή προεργασία για τη διεξαγωγή του κινητικού παιχνιδιού που προτείνεται «</a:t>
          </a:r>
          <a:r>
            <a:rPr lang="el-GR" b="1" dirty="0"/>
            <a:t>Σκυταλοδρομία αργά-γρήγορα: με ρακέτα και μπαλάκι</a:t>
          </a:r>
          <a:r>
            <a:rPr lang="el-GR" dirty="0"/>
            <a:t>» ή δημιουργούν ένα δικό τους κινητικό παιχνίδι. </a:t>
          </a:r>
          <a:endParaRPr lang="en-US" dirty="0"/>
        </a:p>
      </dgm:t>
    </dgm:pt>
    <dgm:pt modelId="{E3DD358F-31D1-434A-A519-653983195C36}" type="parTrans" cxnId="{7082C6AC-5A02-49FA-84DB-A979945C6BF1}">
      <dgm:prSet/>
      <dgm:spPr/>
      <dgm:t>
        <a:bodyPr/>
        <a:lstStyle/>
        <a:p>
          <a:endParaRPr lang="en-US"/>
        </a:p>
      </dgm:t>
    </dgm:pt>
    <dgm:pt modelId="{BABE416F-ED54-4A33-AB11-62E1365F0EE5}" type="sibTrans" cxnId="{7082C6AC-5A02-49FA-84DB-A979945C6BF1}">
      <dgm:prSet/>
      <dgm:spPr/>
      <dgm:t>
        <a:bodyPr/>
        <a:lstStyle/>
        <a:p>
          <a:endParaRPr lang="en-US"/>
        </a:p>
      </dgm:t>
    </dgm:pt>
    <dgm:pt modelId="{A2D2D55B-9662-410D-8CD1-C899D7EBF15F}">
      <dgm:prSet/>
      <dgm:spPr/>
      <dgm:t>
        <a:bodyPr/>
        <a:lstStyle/>
        <a:p>
          <a:r>
            <a:rPr lang="el-GR"/>
            <a:t>5η Δραστηριότητα:  Παιχνίδι στην αυλή (προτεινόμενο)</a:t>
          </a:r>
          <a:endParaRPr lang="en-US"/>
        </a:p>
      </dgm:t>
    </dgm:pt>
    <dgm:pt modelId="{4B6D6925-62E0-4FA2-97D3-9266691A9294}" type="parTrans" cxnId="{195BE1B4-47E4-47FE-B228-9C338890342D}">
      <dgm:prSet/>
      <dgm:spPr/>
      <dgm:t>
        <a:bodyPr/>
        <a:lstStyle/>
        <a:p>
          <a:endParaRPr lang="en-US"/>
        </a:p>
      </dgm:t>
    </dgm:pt>
    <dgm:pt modelId="{5FCC8740-E99B-4ABE-BB27-3F268A71BA6B}" type="sibTrans" cxnId="{195BE1B4-47E4-47FE-B228-9C338890342D}">
      <dgm:prSet/>
      <dgm:spPr/>
      <dgm:t>
        <a:bodyPr/>
        <a:lstStyle/>
        <a:p>
          <a:endParaRPr lang="en-US"/>
        </a:p>
      </dgm:t>
    </dgm:pt>
    <dgm:pt modelId="{7E681B05-32B0-A243-9431-A97BFBC4E652}" type="pres">
      <dgm:prSet presAssocID="{FF0E7AC9-6055-4512-808B-916CC1A7F412}" presName="Name0" presStyleCnt="0">
        <dgm:presLayoutVars>
          <dgm:dir/>
          <dgm:animLvl val="lvl"/>
          <dgm:resizeHandles val="exact"/>
        </dgm:presLayoutVars>
      </dgm:prSet>
      <dgm:spPr/>
      <dgm:t>
        <a:bodyPr/>
        <a:lstStyle/>
        <a:p>
          <a:endParaRPr lang="el-GR"/>
        </a:p>
      </dgm:t>
    </dgm:pt>
    <dgm:pt modelId="{1CE330F4-B75B-4B4D-BA66-04961D9C975C}" type="pres">
      <dgm:prSet presAssocID="{A2D2D55B-9662-410D-8CD1-C899D7EBF15F}" presName="boxAndChildren" presStyleCnt="0"/>
      <dgm:spPr/>
    </dgm:pt>
    <dgm:pt modelId="{20ED87D9-5CFB-4E41-A0CB-F19D3E2EF38D}" type="pres">
      <dgm:prSet presAssocID="{A2D2D55B-9662-410D-8CD1-C899D7EBF15F}" presName="parentTextBox" presStyleLbl="node1" presStyleIdx="0" presStyleCnt="5"/>
      <dgm:spPr/>
      <dgm:t>
        <a:bodyPr/>
        <a:lstStyle/>
        <a:p>
          <a:endParaRPr lang="el-GR"/>
        </a:p>
      </dgm:t>
    </dgm:pt>
    <dgm:pt modelId="{EDB522F8-706B-854A-A1DD-1F2657274552}" type="pres">
      <dgm:prSet presAssocID="{BABE416F-ED54-4A33-AB11-62E1365F0EE5}" presName="sp" presStyleCnt="0"/>
      <dgm:spPr/>
    </dgm:pt>
    <dgm:pt modelId="{35919941-6ADE-1746-9A6D-3535D1BF2114}" type="pres">
      <dgm:prSet presAssocID="{9BEECBA4-03C5-4DB9-9749-09F8967272E3}" presName="arrowAndChildren" presStyleCnt="0"/>
      <dgm:spPr/>
    </dgm:pt>
    <dgm:pt modelId="{72324B21-9607-2E48-9565-68166686AB99}" type="pres">
      <dgm:prSet presAssocID="{9BEECBA4-03C5-4DB9-9749-09F8967272E3}" presName="parentTextArrow" presStyleLbl="node1" presStyleIdx="1" presStyleCnt="5"/>
      <dgm:spPr/>
      <dgm:t>
        <a:bodyPr/>
        <a:lstStyle/>
        <a:p>
          <a:endParaRPr lang="el-GR"/>
        </a:p>
      </dgm:t>
    </dgm:pt>
    <dgm:pt modelId="{506B8D61-A686-294C-9667-B099BE289BBF}" type="pres">
      <dgm:prSet presAssocID="{78847F48-E9C8-47B7-9DA0-43AD60AEDC30}" presName="sp" presStyleCnt="0"/>
      <dgm:spPr/>
    </dgm:pt>
    <dgm:pt modelId="{8CEAB9F3-CB37-8740-9913-B878F2599B46}" type="pres">
      <dgm:prSet presAssocID="{DA0D2738-B97D-48DE-BEB3-BEBC6F7D6A73}" presName="arrowAndChildren" presStyleCnt="0"/>
      <dgm:spPr/>
    </dgm:pt>
    <dgm:pt modelId="{993ED581-C229-5940-B003-712732FA5B29}" type="pres">
      <dgm:prSet presAssocID="{DA0D2738-B97D-48DE-BEB3-BEBC6F7D6A73}" presName="parentTextArrow" presStyleLbl="node1" presStyleIdx="2" presStyleCnt="5"/>
      <dgm:spPr/>
      <dgm:t>
        <a:bodyPr/>
        <a:lstStyle/>
        <a:p>
          <a:endParaRPr lang="el-GR"/>
        </a:p>
      </dgm:t>
    </dgm:pt>
    <dgm:pt modelId="{1B1CEEA5-76F7-5C4C-8829-AB74CAE859C1}" type="pres">
      <dgm:prSet presAssocID="{066A01D1-81AE-4034-8349-DA32BBF397A4}" presName="sp" presStyleCnt="0"/>
      <dgm:spPr/>
    </dgm:pt>
    <dgm:pt modelId="{C9CC183C-0397-4E4F-95BA-B5969FC65185}" type="pres">
      <dgm:prSet presAssocID="{E957312A-CB1D-46A9-B5FF-25264ED89849}" presName="arrowAndChildren" presStyleCnt="0"/>
      <dgm:spPr/>
    </dgm:pt>
    <dgm:pt modelId="{2002DDC6-28BB-8A46-AE46-BF85ABAD66D7}" type="pres">
      <dgm:prSet presAssocID="{E957312A-CB1D-46A9-B5FF-25264ED89849}" presName="parentTextArrow" presStyleLbl="node1" presStyleIdx="3" presStyleCnt="5"/>
      <dgm:spPr/>
      <dgm:t>
        <a:bodyPr/>
        <a:lstStyle/>
        <a:p>
          <a:endParaRPr lang="el-GR"/>
        </a:p>
      </dgm:t>
    </dgm:pt>
    <dgm:pt modelId="{1C332E37-9F09-5149-976B-F62A6235B558}" type="pres">
      <dgm:prSet presAssocID="{F77D2DAB-8D0E-4B45-9B9F-9DD5CC95311C}" presName="sp" presStyleCnt="0"/>
      <dgm:spPr/>
    </dgm:pt>
    <dgm:pt modelId="{39EEA1AA-F77C-0C4F-B643-CBEFE0A3017A}" type="pres">
      <dgm:prSet presAssocID="{D4CE8989-2049-4330-89C8-6ADDE6DA9236}" presName="arrowAndChildren" presStyleCnt="0"/>
      <dgm:spPr/>
    </dgm:pt>
    <dgm:pt modelId="{7C350971-0056-F146-A612-BEB681006307}" type="pres">
      <dgm:prSet presAssocID="{D4CE8989-2049-4330-89C8-6ADDE6DA9236}" presName="parentTextArrow" presStyleLbl="node1" presStyleIdx="4" presStyleCnt="5" custLinFactNeighborY="1012"/>
      <dgm:spPr/>
      <dgm:t>
        <a:bodyPr/>
        <a:lstStyle/>
        <a:p>
          <a:endParaRPr lang="el-GR"/>
        </a:p>
      </dgm:t>
    </dgm:pt>
  </dgm:ptLst>
  <dgm:cxnLst>
    <dgm:cxn modelId="{F14F0390-99DD-094C-BEC9-7DAE41A88C4E}" type="presOf" srcId="{FF0E7AC9-6055-4512-808B-916CC1A7F412}" destId="{7E681B05-32B0-A243-9431-A97BFBC4E652}" srcOrd="0" destOrd="0" presId="urn:microsoft.com/office/officeart/2005/8/layout/process4"/>
    <dgm:cxn modelId="{CAE525CF-F45A-5E49-A208-C050F39ECB65}" type="presOf" srcId="{D4CE8989-2049-4330-89C8-6ADDE6DA9236}" destId="{7C350971-0056-F146-A612-BEB681006307}" srcOrd="0" destOrd="0" presId="urn:microsoft.com/office/officeart/2005/8/layout/process4"/>
    <dgm:cxn modelId="{A699CF29-ECDC-E243-8DE0-BF61BC8A03AF}" type="presOf" srcId="{E957312A-CB1D-46A9-B5FF-25264ED89849}" destId="{2002DDC6-28BB-8A46-AE46-BF85ABAD66D7}" srcOrd="0" destOrd="0" presId="urn:microsoft.com/office/officeart/2005/8/layout/process4"/>
    <dgm:cxn modelId="{F5DAB55E-AFB8-47E3-9116-A825AA46161D}" srcId="{FF0E7AC9-6055-4512-808B-916CC1A7F412}" destId="{E957312A-CB1D-46A9-B5FF-25264ED89849}" srcOrd="1" destOrd="0" parTransId="{D336A0FE-023E-4D3B-BC16-618C65D9C80F}" sibTransId="{066A01D1-81AE-4034-8349-DA32BBF397A4}"/>
    <dgm:cxn modelId="{72C9FFBA-550F-4DD8-8001-4AD53AD3F13B}" srcId="{FF0E7AC9-6055-4512-808B-916CC1A7F412}" destId="{D4CE8989-2049-4330-89C8-6ADDE6DA9236}" srcOrd="0" destOrd="0" parTransId="{1CD07302-7F06-4768-BBDA-DF30690405A0}" sibTransId="{F77D2DAB-8D0E-4B45-9B9F-9DD5CC95311C}"/>
    <dgm:cxn modelId="{195BE1B4-47E4-47FE-B228-9C338890342D}" srcId="{FF0E7AC9-6055-4512-808B-916CC1A7F412}" destId="{A2D2D55B-9662-410D-8CD1-C899D7EBF15F}" srcOrd="4" destOrd="0" parTransId="{4B6D6925-62E0-4FA2-97D3-9266691A9294}" sibTransId="{5FCC8740-E99B-4ABE-BB27-3F268A71BA6B}"/>
    <dgm:cxn modelId="{D37FCD13-5E70-40ED-9456-1B44C8C3CA26}" srcId="{FF0E7AC9-6055-4512-808B-916CC1A7F412}" destId="{DA0D2738-B97D-48DE-BEB3-BEBC6F7D6A73}" srcOrd="2" destOrd="0" parTransId="{F92E8192-4B65-4AE7-A40F-B2EDEB803F56}" sibTransId="{78847F48-E9C8-47B7-9DA0-43AD60AEDC30}"/>
    <dgm:cxn modelId="{D47A9058-A5E0-5C4F-B4A0-A825D911A84B}" type="presOf" srcId="{9BEECBA4-03C5-4DB9-9749-09F8967272E3}" destId="{72324B21-9607-2E48-9565-68166686AB99}" srcOrd="0" destOrd="0" presId="urn:microsoft.com/office/officeart/2005/8/layout/process4"/>
    <dgm:cxn modelId="{28D287CC-1B52-BC46-B2FE-83C533E1B23C}" type="presOf" srcId="{A2D2D55B-9662-410D-8CD1-C899D7EBF15F}" destId="{20ED87D9-5CFB-4E41-A0CB-F19D3E2EF38D}" srcOrd="0" destOrd="0" presId="urn:microsoft.com/office/officeart/2005/8/layout/process4"/>
    <dgm:cxn modelId="{7082C6AC-5A02-49FA-84DB-A979945C6BF1}" srcId="{FF0E7AC9-6055-4512-808B-916CC1A7F412}" destId="{9BEECBA4-03C5-4DB9-9749-09F8967272E3}" srcOrd="3" destOrd="0" parTransId="{E3DD358F-31D1-434A-A519-653983195C36}" sibTransId="{BABE416F-ED54-4A33-AB11-62E1365F0EE5}"/>
    <dgm:cxn modelId="{4B774DC8-7216-A04B-A450-E19BD575A989}" type="presOf" srcId="{DA0D2738-B97D-48DE-BEB3-BEBC6F7D6A73}" destId="{993ED581-C229-5940-B003-712732FA5B29}" srcOrd="0" destOrd="0" presId="urn:microsoft.com/office/officeart/2005/8/layout/process4"/>
    <dgm:cxn modelId="{1D5BFEB9-B352-D947-95A2-0F0F7199D5B4}" type="presParOf" srcId="{7E681B05-32B0-A243-9431-A97BFBC4E652}" destId="{1CE330F4-B75B-4B4D-BA66-04961D9C975C}" srcOrd="0" destOrd="0" presId="urn:microsoft.com/office/officeart/2005/8/layout/process4"/>
    <dgm:cxn modelId="{825BD07F-96A7-224D-9641-473F99328B4F}" type="presParOf" srcId="{1CE330F4-B75B-4B4D-BA66-04961D9C975C}" destId="{20ED87D9-5CFB-4E41-A0CB-F19D3E2EF38D}" srcOrd="0" destOrd="0" presId="urn:microsoft.com/office/officeart/2005/8/layout/process4"/>
    <dgm:cxn modelId="{C900E903-53F8-E04A-8DF5-1E576B4894B7}" type="presParOf" srcId="{7E681B05-32B0-A243-9431-A97BFBC4E652}" destId="{EDB522F8-706B-854A-A1DD-1F2657274552}" srcOrd="1" destOrd="0" presId="urn:microsoft.com/office/officeart/2005/8/layout/process4"/>
    <dgm:cxn modelId="{137BBD6D-8942-2741-A858-C81B0DED24B8}" type="presParOf" srcId="{7E681B05-32B0-A243-9431-A97BFBC4E652}" destId="{35919941-6ADE-1746-9A6D-3535D1BF2114}" srcOrd="2" destOrd="0" presId="urn:microsoft.com/office/officeart/2005/8/layout/process4"/>
    <dgm:cxn modelId="{AB41A74E-7CDA-284E-BE5B-B25E9053F92E}" type="presParOf" srcId="{35919941-6ADE-1746-9A6D-3535D1BF2114}" destId="{72324B21-9607-2E48-9565-68166686AB99}" srcOrd="0" destOrd="0" presId="urn:microsoft.com/office/officeart/2005/8/layout/process4"/>
    <dgm:cxn modelId="{FEBD638F-4A55-274A-8E98-BCC01911232F}" type="presParOf" srcId="{7E681B05-32B0-A243-9431-A97BFBC4E652}" destId="{506B8D61-A686-294C-9667-B099BE289BBF}" srcOrd="3" destOrd="0" presId="urn:microsoft.com/office/officeart/2005/8/layout/process4"/>
    <dgm:cxn modelId="{AE8B45AE-3EB2-4C45-9EEE-1302AB85D01A}" type="presParOf" srcId="{7E681B05-32B0-A243-9431-A97BFBC4E652}" destId="{8CEAB9F3-CB37-8740-9913-B878F2599B46}" srcOrd="4" destOrd="0" presId="urn:microsoft.com/office/officeart/2005/8/layout/process4"/>
    <dgm:cxn modelId="{4D6BD1FE-F892-8045-B02B-C5F61919A21C}" type="presParOf" srcId="{8CEAB9F3-CB37-8740-9913-B878F2599B46}" destId="{993ED581-C229-5940-B003-712732FA5B29}" srcOrd="0" destOrd="0" presId="urn:microsoft.com/office/officeart/2005/8/layout/process4"/>
    <dgm:cxn modelId="{0208F352-988A-7343-8F69-7498DEB2AF65}" type="presParOf" srcId="{7E681B05-32B0-A243-9431-A97BFBC4E652}" destId="{1B1CEEA5-76F7-5C4C-8829-AB74CAE859C1}" srcOrd="5" destOrd="0" presId="urn:microsoft.com/office/officeart/2005/8/layout/process4"/>
    <dgm:cxn modelId="{E9224A56-407F-984E-AD88-47CA8261A28B}" type="presParOf" srcId="{7E681B05-32B0-A243-9431-A97BFBC4E652}" destId="{C9CC183C-0397-4E4F-95BA-B5969FC65185}" srcOrd="6" destOrd="0" presId="urn:microsoft.com/office/officeart/2005/8/layout/process4"/>
    <dgm:cxn modelId="{7C5A4251-8348-844C-A84F-911DD21CAABC}" type="presParOf" srcId="{C9CC183C-0397-4E4F-95BA-B5969FC65185}" destId="{2002DDC6-28BB-8A46-AE46-BF85ABAD66D7}" srcOrd="0" destOrd="0" presId="urn:microsoft.com/office/officeart/2005/8/layout/process4"/>
    <dgm:cxn modelId="{8DA8552C-3667-634E-8792-4660293C6962}" type="presParOf" srcId="{7E681B05-32B0-A243-9431-A97BFBC4E652}" destId="{1C332E37-9F09-5149-976B-F62A6235B558}" srcOrd="7" destOrd="0" presId="urn:microsoft.com/office/officeart/2005/8/layout/process4"/>
    <dgm:cxn modelId="{86F167A3-F439-174C-B93A-88D682788CF5}" type="presParOf" srcId="{7E681B05-32B0-A243-9431-A97BFBC4E652}" destId="{39EEA1AA-F77C-0C4F-B643-CBEFE0A3017A}" srcOrd="8" destOrd="0" presId="urn:microsoft.com/office/officeart/2005/8/layout/process4"/>
    <dgm:cxn modelId="{99CB532E-B578-7643-B332-2D45AC63B15A}" type="presParOf" srcId="{39EEA1AA-F77C-0C4F-B643-CBEFE0A3017A}" destId="{7C350971-0056-F146-A612-BEB681006307}" srcOrd="0" destOrd="0" presId="urn:microsoft.com/office/officeart/2005/8/layout/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0E7AC9-6055-4512-808B-916CC1A7F412}"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D4CE8989-2049-4330-89C8-6ADDE6DA9236}">
      <dgm:prSet/>
      <dgm:spPr>
        <a:gradFill rotWithShape="0">
          <a:gsLst>
            <a:gs pos="0">
              <a:schemeClr val="accent1">
                <a:lumMod val="75000"/>
              </a:schemeClr>
            </a:gs>
            <a:gs pos="53000">
              <a:srgbClr val="3B7BC8"/>
            </a:gs>
            <a:gs pos="89000">
              <a:schemeClr val="tx2">
                <a:lumMod val="60000"/>
                <a:lumOff val="40000"/>
              </a:schemeClr>
            </a:gs>
          </a:gsLst>
        </a:gradFill>
      </dgm:spPr>
      <dgm:t>
        <a:bodyPr/>
        <a:lstStyle/>
        <a:p>
          <a:r>
            <a:rPr lang="el-GR" dirty="0">
              <a:solidFill>
                <a:schemeClr val="bg1"/>
              </a:solidFill>
            </a:rPr>
            <a:t>1η Δραστηριότητα:  Παρουσίαση του ηχητικού/ ακουστικού αρχείου</a:t>
          </a:r>
          <a:r>
            <a:rPr lang="en-US" dirty="0">
              <a:solidFill>
                <a:schemeClr val="bg1"/>
              </a:solidFill>
            </a:rPr>
            <a:t> </a:t>
          </a:r>
          <a:r>
            <a:rPr lang="el-GR" dirty="0">
              <a:solidFill>
                <a:schemeClr val="bg1"/>
              </a:solidFill>
            </a:rPr>
            <a:t>«</a:t>
          </a:r>
          <a:r>
            <a:rPr lang="el-GR" b="1" dirty="0"/>
            <a:t>Το κρυμμένο μυστικό της ιστορίας: Μεγαλύτερη αξία από το αποτέλεσμα έχει το ίδιο το παιχνίδι. Συναισθηματική νοημοσύνη</a:t>
          </a:r>
          <a:r>
            <a:rPr lang="el-GR" dirty="0">
              <a:solidFill>
                <a:schemeClr val="bg1"/>
              </a:solidFill>
            </a:rPr>
            <a:t>». </a:t>
          </a:r>
          <a:endParaRPr lang="en-US" dirty="0">
            <a:solidFill>
              <a:schemeClr val="bg1"/>
            </a:solidFill>
          </a:endParaRPr>
        </a:p>
      </dgm:t>
    </dgm:pt>
    <dgm:pt modelId="{1CD07302-7F06-4768-BBDA-DF30690405A0}" type="parTrans" cxnId="{72C9FFBA-550F-4DD8-8001-4AD53AD3F13B}">
      <dgm:prSet/>
      <dgm:spPr/>
      <dgm:t>
        <a:bodyPr/>
        <a:lstStyle/>
        <a:p>
          <a:endParaRPr lang="en-US"/>
        </a:p>
      </dgm:t>
    </dgm:pt>
    <dgm:pt modelId="{F77D2DAB-8D0E-4B45-9B9F-9DD5CC95311C}" type="sibTrans" cxnId="{72C9FFBA-550F-4DD8-8001-4AD53AD3F13B}">
      <dgm:prSet/>
      <dgm:spPr/>
      <dgm:t>
        <a:bodyPr/>
        <a:lstStyle/>
        <a:p>
          <a:endParaRPr lang="en-US"/>
        </a:p>
      </dgm:t>
    </dgm:pt>
    <dgm:pt modelId="{E957312A-CB1D-46A9-B5FF-25264ED89849}">
      <dgm:prSet/>
      <dgm:spPr>
        <a:gradFill rotWithShape="0">
          <a:gsLst>
            <a:gs pos="11000">
              <a:srgbClr val="3A7BC8"/>
            </a:gs>
            <a:gs pos="46000">
              <a:srgbClr val="3B79C4"/>
            </a:gs>
            <a:gs pos="85000">
              <a:srgbClr val="3B7BBD"/>
            </a:gs>
          </a:gsLst>
        </a:gradFill>
      </dgm:spPr>
      <dgm:t>
        <a:bodyPr/>
        <a:lstStyle/>
        <a:p>
          <a:r>
            <a:rPr lang="el-GR" dirty="0"/>
            <a:t>2η Δραστηριότητα: Συμπληρώνουν το 3ο φύλλο εργασίας και συμπληρώνουν από κοινού το 3ο συνεργατικό φύλλο εργασίας «Το κρυμμένο μυστικό της ιστορίας». Ακολουθεί συζήτηση στην ολομέλεια. </a:t>
          </a:r>
          <a:endParaRPr lang="en-US" dirty="0"/>
        </a:p>
      </dgm:t>
    </dgm:pt>
    <dgm:pt modelId="{D336A0FE-023E-4D3B-BC16-618C65D9C80F}" type="parTrans" cxnId="{F5DAB55E-AFB8-47E3-9116-A825AA46161D}">
      <dgm:prSet/>
      <dgm:spPr/>
      <dgm:t>
        <a:bodyPr/>
        <a:lstStyle/>
        <a:p>
          <a:endParaRPr lang="en-US"/>
        </a:p>
      </dgm:t>
    </dgm:pt>
    <dgm:pt modelId="{066A01D1-81AE-4034-8349-DA32BBF397A4}" type="sibTrans" cxnId="{F5DAB55E-AFB8-47E3-9116-A825AA46161D}">
      <dgm:prSet/>
      <dgm:spPr/>
      <dgm:t>
        <a:bodyPr/>
        <a:lstStyle/>
        <a:p>
          <a:endParaRPr lang="en-US"/>
        </a:p>
      </dgm:t>
    </dgm:pt>
    <dgm:pt modelId="{DA0D2738-B97D-48DE-BEB3-BEBC6F7D6A73}">
      <dgm:prSet/>
      <dgm:spPr/>
      <dgm:t>
        <a:bodyPr/>
        <a:lstStyle/>
        <a:p>
          <a:r>
            <a:rPr lang="el-GR" dirty="0"/>
            <a:t>3η Δραστηριότητα: Οι μαθητές/</a:t>
          </a:r>
          <a:r>
            <a:rPr lang="el-GR" dirty="0" err="1"/>
            <a:t>ήτριες</a:t>
          </a:r>
          <a:r>
            <a:rPr lang="el-GR" dirty="0"/>
            <a:t> παρακολουθούν ή διαβάζουν το αρχείο: ««Ο λαγός και η χελώνα. Ο μύθος του Αισώπου κάπως έτσι…»</a:t>
          </a:r>
          <a:endParaRPr lang="en-US" dirty="0"/>
        </a:p>
      </dgm:t>
    </dgm:pt>
    <dgm:pt modelId="{F92E8192-4B65-4AE7-A40F-B2EDEB803F56}" type="parTrans" cxnId="{D37FCD13-5E70-40ED-9456-1B44C8C3CA26}">
      <dgm:prSet/>
      <dgm:spPr/>
      <dgm:t>
        <a:bodyPr/>
        <a:lstStyle/>
        <a:p>
          <a:endParaRPr lang="en-US"/>
        </a:p>
      </dgm:t>
    </dgm:pt>
    <dgm:pt modelId="{78847F48-E9C8-47B7-9DA0-43AD60AEDC30}" type="sibTrans" cxnId="{D37FCD13-5E70-40ED-9456-1B44C8C3CA26}">
      <dgm:prSet/>
      <dgm:spPr/>
      <dgm:t>
        <a:bodyPr/>
        <a:lstStyle/>
        <a:p>
          <a:endParaRPr lang="en-US"/>
        </a:p>
      </dgm:t>
    </dgm:pt>
    <dgm:pt modelId="{9BEECBA4-03C5-4DB9-9749-09F8967272E3}">
      <dgm:prSet/>
      <dgm:spPr/>
      <dgm:t>
        <a:bodyPr/>
        <a:lstStyle/>
        <a:p>
          <a:r>
            <a:rPr lang="el-GR" dirty="0"/>
            <a:t>4η Δραστηριότητα:  α) Οι ομάδες καλούνται να δημιουργήσουν από κοινού μια αφίσα η οποία θα αναρτηθεί στην τάξη β.)  </a:t>
          </a:r>
          <a:r>
            <a:rPr lang="el-GR" dirty="0" err="1"/>
            <a:t>δραματοποιήση</a:t>
          </a:r>
          <a:r>
            <a:rPr lang="el-GR" dirty="0"/>
            <a:t> της ιστορίας ή προεργασία για τη διεξαγωγή του κινητικού παιχνιδιού που προτείνεται </a:t>
          </a:r>
          <a:r>
            <a:rPr lang="el-GR" b="1" dirty="0"/>
            <a:t>«Άλλαξε τα συναισθήματα της ομάδας σου»</a:t>
          </a:r>
          <a:r>
            <a:rPr lang="el-GR" dirty="0"/>
            <a:t> ή δημιουργούν ένα δικό τους κινητικό παιχνίδι. </a:t>
          </a:r>
          <a:endParaRPr lang="en-US" dirty="0"/>
        </a:p>
      </dgm:t>
    </dgm:pt>
    <dgm:pt modelId="{E3DD358F-31D1-434A-A519-653983195C36}" type="parTrans" cxnId="{7082C6AC-5A02-49FA-84DB-A979945C6BF1}">
      <dgm:prSet/>
      <dgm:spPr/>
      <dgm:t>
        <a:bodyPr/>
        <a:lstStyle/>
        <a:p>
          <a:endParaRPr lang="en-US"/>
        </a:p>
      </dgm:t>
    </dgm:pt>
    <dgm:pt modelId="{BABE416F-ED54-4A33-AB11-62E1365F0EE5}" type="sibTrans" cxnId="{7082C6AC-5A02-49FA-84DB-A979945C6BF1}">
      <dgm:prSet/>
      <dgm:spPr/>
      <dgm:t>
        <a:bodyPr/>
        <a:lstStyle/>
        <a:p>
          <a:endParaRPr lang="en-US"/>
        </a:p>
      </dgm:t>
    </dgm:pt>
    <dgm:pt modelId="{A2D2D55B-9662-410D-8CD1-C899D7EBF15F}">
      <dgm:prSet/>
      <dgm:spPr/>
      <dgm:t>
        <a:bodyPr/>
        <a:lstStyle/>
        <a:p>
          <a:r>
            <a:rPr lang="el-GR" dirty="0"/>
            <a:t>5η Δραστηριότητα:  Παιχνίδι στην αυλή (προτεινόμενο): </a:t>
          </a:r>
          <a:r>
            <a:rPr lang="el-GR" b="1" dirty="0"/>
            <a:t>«Άλλαξε τα συναισθήματα της ομάδας σου»</a:t>
          </a:r>
          <a:r>
            <a:rPr lang="el-GR" dirty="0"/>
            <a:t> </a:t>
          </a:r>
          <a:endParaRPr lang="en-US" dirty="0"/>
        </a:p>
      </dgm:t>
    </dgm:pt>
    <dgm:pt modelId="{4B6D6925-62E0-4FA2-97D3-9266691A9294}" type="parTrans" cxnId="{195BE1B4-47E4-47FE-B228-9C338890342D}">
      <dgm:prSet/>
      <dgm:spPr/>
      <dgm:t>
        <a:bodyPr/>
        <a:lstStyle/>
        <a:p>
          <a:endParaRPr lang="en-US"/>
        </a:p>
      </dgm:t>
    </dgm:pt>
    <dgm:pt modelId="{5FCC8740-E99B-4ABE-BB27-3F268A71BA6B}" type="sibTrans" cxnId="{195BE1B4-47E4-47FE-B228-9C338890342D}">
      <dgm:prSet/>
      <dgm:spPr/>
      <dgm:t>
        <a:bodyPr/>
        <a:lstStyle/>
        <a:p>
          <a:endParaRPr lang="en-US"/>
        </a:p>
      </dgm:t>
    </dgm:pt>
    <dgm:pt modelId="{7E681B05-32B0-A243-9431-A97BFBC4E652}" type="pres">
      <dgm:prSet presAssocID="{FF0E7AC9-6055-4512-808B-916CC1A7F412}" presName="Name0" presStyleCnt="0">
        <dgm:presLayoutVars>
          <dgm:dir/>
          <dgm:animLvl val="lvl"/>
          <dgm:resizeHandles val="exact"/>
        </dgm:presLayoutVars>
      </dgm:prSet>
      <dgm:spPr/>
      <dgm:t>
        <a:bodyPr/>
        <a:lstStyle/>
        <a:p>
          <a:endParaRPr lang="el-GR"/>
        </a:p>
      </dgm:t>
    </dgm:pt>
    <dgm:pt modelId="{1CE330F4-B75B-4B4D-BA66-04961D9C975C}" type="pres">
      <dgm:prSet presAssocID="{A2D2D55B-9662-410D-8CD1-C899D7EBF15F}" presName="boxAndChildren" presStyleCnt="0"/>
      <dgm:spPr/>
    </dgm:pt>
    <dgm:pt modelId="{20ED87D9-5CFB-4E41-A0CB-F19D3E2EF38D}" type="pres">
      <dgm:prSet presAssocID="{A2D2D55B-9662-410D-8CD1-C899D7EBF15F}" presName="parentTextBox" presStyleLbl="node1" presStyleIdx="0" presStyleCnt="5"/>
      <dgm:spPr/>
      <dgm:t>
        <a:bodyPr/>
        <a:lstStyle/>
        <a:p>
          <a:endParaRPr lang="el-GR"/>
        </a:p>
      </dgm:t>
    </dgm:pt>
    <dgm:pt modelId="{EDB522F8-706B-854A-A1DD-1F2657274552}" type="pres">
      <dgm:prSet presAssocID="{BABE416F-ED54-4A33-AB11-62E1365F0EE5}" presName="sp" presStyleCnt="0"/>
      <dgm:spPr/>
    </dgm:pt>
    <dgm:pt modelId="{35919941-6ADE-1746-9A6D-3535D1BF2114}" type="pres">
      <dgm:prSet presAssocID="{9BEECBA4-03C5-4DB9-9749-09F8967272E3}" presName="arrowAndChildren" presStyleCnt="0"/>
      <dgm:spPr/>
    </dgm:pt>
    <dgm:pt modelId="{72324B21-9607-2E48-9565-68166686AB99}" type="pres">
      <dgm:prSet presAssocID="{9BEECBA4-03C5-4DB9-9749-09F8967272E3}" presName="parentTextArrow" presStyleLbl="node1" presStyleIdx="1" presStyleCnt="5"/>
      <dgm:spPr/>
      <dgm:t>
        <a:bodyPr/>
        <a:lstStyle/>
        <a:p>
          <a:endParaRPr lang="el-GR"/>
        </a:p>
      </dgm:t>
    </dgm:pt>
    <dgm:pt modelId="{506B8D61-A686-294C-9667-B099BE289BBF}" type="pres">
      <dgm:prSet presAssocID="{78847F48-E9C8-47B7-9DA0-43AD60AEDC30}" presName="sp" presStyleCnt="0"/>
      <dgm:spPr/>
    </dgm:pt>
    <dgm:pt modelId="{8CEAB9F3-CB37-8740-9913-B878F2599B46}" type="pres">
      <dgm:prSet presAssocID="{DA0D2738-B97D-48DE-BEB3-BEBC6F7D6A73}" presName="arrowAndChildren" presStyleCnt="0"/>
      <dgm:spPr/>
    </dgm:pt>
    <dgm:pt modelId="{993ED581-C229-5940-B003-712732FA5B29}" type="pres">
      <dgm:prSet presAssocID="{DA0D2738-B97D-48DE-BEB3-BEBC6F7D6A73}" presName="parentTextArrow" presStyleLbl="node1" presStyleIdx="2" presStyleCnt="5"/>
      <dgm:spPr/>
      <dgm:t>
        <a:bodyPr/>
        <a:lstStyle/>
        <a:p>
          <a:endParaRPr lang="el-GR"/>
        </a:p>
      </dgm:t>
    </dgm:pt>
    <dgm:pt modelId="{1B1CEEA5-76F7-5C4C-8829-AB74CAE859C1}" type="pres">
      <dgm:prSet presAssocID="{066A01D1-81AE-4034-8349-DA32BBF397A4}" presName="sp" presStyleCnt="0"/>
      <dgm:spPr/>
    </dgm:pt>
    <dgm:pt modelId="{C9CC183C-0397-4E4F-95BA-B5969FC65185}" type="pres">
      <dgm:prSet presAssocID="{E957312A-CB1D-46A9-B5FF-25264ED89849}" presName="arrowAndChildren" presStyleCnt="0"/>
      <dgm:spPr/>
    </dgm:pt>
    <dgm:pt modelId="{2002DDC6-28BB-8A46-AE46-BF85ABAD66D7}" type="pres">
      <dgm:prSet presAssocID="{E957312A-CB1D-46A9-B5FF-25264ED89849}" presName="parentTextArrow" presStyleLbl="node1" presStyleIdx="3" presStyleCnt="5"/>
      <dgm:spPr/>
      <dgm:t>
        <a:bodyPr/>
        <a:lstStyle/>
        <a:p>
          <a:endParaRPr lang="el-GR"/>
        </a:p>
      </dgm:t>
    </dgm:pt>
    <dgm:pt modelId="{1C332E37-9F09-5149-976B-F62A6235B558}" type="pres">
      <dgm:prSet presAssocID="{F77D2DAB-8D0E-4B45-9B9F-9DD5CC95311C}" presName="sp" presStyleCnt="0"/>
      <dgm:spPr/>
    </dgm:pt>
    <dgm:pt modelId="{39EEA1AA-F77C-0C4F-B643-CBEFE0A3017A}" type="pres">
      <dgm:prSet presAssocID="{D4CE8989-2049-4330-89C8-6ADDE6DA9236}" presName="arrowAndChildren" presStyleCnt="0"/>
      <dgm:spPr/>
    </dgm:pt>
    <dgm:pt modelId="{7C350971-0056-F146-A612-BEB681006307}" type="pres">
      <dgm:prSet presAssocID="{D4CE8989-2049-4330-89C8-6ADDE6DA9236}" presName="parentTextArrow" presStyleLbl="node1" presStyleIdx="4" presStyleCnt="5"/>
      <dgm:spPr/>
      <dgm:t>
        <a:bodyPr/>
        <a:lstStyle/>
        <a:p>
          <a:endParaRPr lang="el-GR"/>
        </a:p>
      </dgm:t>
    </dgm:pt>
  </dgm:ptLst>
  <dgm:cxnLst>
    <dgm:cxn modelId="{F14F0390-99DD-094C-BEC9-7DAE41A88C4E}" type="presOf" srcId="{FF0E7AC9-6055-4512-808B-916CC1A7F412}" destId="{7E681B05-32B0-A243-9431-A97BFBC4E652}" srcOrd="0" destOrd="0" presId="urn:microsoft.com/office/officeart/2005/8/layout/process4"/>
    <dgm:cxn modelId="{CAE525CF-F45A-5E49-A208-C050F39ECB65}" type="presOf" srcId="{D4CE8989-2049-4330-89C8-6ADDE6DA9236}" destId="{7C350971-0056-F146-A612-BEB681006307}" srcOrd="0" destOrd="0" presId="urn:microsoft.com/office/officeart/2005/8/layout/process4"/>
    <dgm:cxn modelId="{A699CF29-ECDC-E243-8DE0-BF61BC8A03AF}" type="presOf" srcId="{E957312A-CB1D-46A9-B5FF-25264ED89849}" destId="{2002DDC6-28BB-8A46-AE46-BF85ABAD66D7}" srcOrd="0" destOrd="0" presId="urn:microsoft.com/office/officeart/2005/8/layout/process4"/>
    <dgm:cxn modelId="{F5DAB55E-AFB8-47E3-9116-A825AA46161D}" srcId="{FF0E7AC9-6055-4512-808B-916CC1A7F412}" destId="{E957312A-CB1D-46A9-B5FF-25264ED89849}" srcOrd="1" destOrd="0" parTransId="{D336A0FE-023E-4D3B-BC16-618C65D9C80F}" sibTransId="{066A01D1-81AE-4034-8349-DA32BBF397A4}"/>
    <dgm:cxn modelId="{72C9FFBA-550F-4DD8-8001-4AD53AD3F13B}" srcId="{FF0E7AC9-6055-4512-808B-916CC1A7F412}" destId="{D4CE8989-2049-4330-89C8-6ADDE6DA9236}" srcOrd="0" destOrd="0" parTransId="{1CD07302-7F06-4768-BBDA-DF30690405A0}" sibTransId="{F77D2DAB-8D0E-4B45-9B9F-9DD5CC95311C}"/>
    <dgm:cxn modelId="{195BE1B4-47E4-47FE-B228-9C338890342D}" srcId="{FF0E7AC9-6055-4512-808B-916CC1A7F412}" destId="{A2D2D55B-9662-410D-8CD1-C899D7EBF15F}" srcOrd="4" destOrd="0" parTransId="{4B6D6925-62E0-4FA2-97D3-9266691A9294}" sibTransId="{5FCC8740-E99B-4ABE-BB27-3F268A71BA6B}"/>
    <dgm:cxn modelId="{D37FCD13-5E70-40ED-9456-1B44C8C3CA26}" srcId="{FF0E7AC9-6055-4512-808B-916CC1A7F412}" destId="{DA0D2738-B97D-48DE-BEB3-BEBC6F7D6A73}" srcOrd="2" destOrd="0" parTransId="{F92E8192-4B65-4AE7-A40F-B2EDEB803F56}" sibTransId="{78847F48-E9C8-47B7-9DA0-43AD60AEDC30}"/>
    <dgm:cxn modelId="{D47A9058-A5E0-5C4F-B4A0-A825D911A84B}" type="presOf" srcId="{9BEECBA4-03C5-4DB9-9749-09F8967272E3}" destId="{72324B21-9607-2E48-9565-68166686AB99}" srcOrd="0" destOrd="0" presId="urn:microsoft.com/office/officeart/2005/8/layout/process4"/>
    <dgm:cxn modelId="{28D287CC-1B52-BC46-B2FE-83C533E1B23C}" type="presOf" srcId="{A2D2D55B-9662-410D-8CD1-C899D7EBF15F}" destId="{20ED87D9-5CFB-4E41-A0CB-F19D3E2EF38D}" srcOrd="0" destOrd="0" presId="urn:microsoft.com/office/officeart/2005/8/layout/process4"/>
    <dgm:cxn modelId="{7082C6AC-5A02-49FA-84DB-A979945C6BF1}" srcId="{FF0E7AC9-6055-4512-808B-916CC1A7F412}" destId="{9BEECBA4-03C5-4DB9-9749-09F8967272E3}" srcOrd="3" destOrd="0" parTransId="{E3DD358F-31D1-434A-A519-653983195C36}" sibTransId="{BABE416F-ED54-4A33-AB11-62E1365F0EE5}"/>
    <dgm:cxn modelId="{4B774DC8-7216-A04B-A450-E19BD575A989}" type="presOf" srcId="{DA0D2738-B97D-48DE-BEB3-BEBC6F7D6A73}" destId="{993ED581-C229-5940-B003-712732FA5B29}" srcOrd="0" destOrd="0" presId="urn:microsoft.com/office/officeart/2005/8/layout/process4"/>
    <dgm:cxn modelId="{1D5BFEB9-B352-D947-95A2-0F0F7199D5B4}" type="presParOf" srcId="{7E681B05-32B0-A243-9431-A97BFBC4E652}" destId="{1CE330F4-B75B-4B4D-BA66-04961D9C975C}" srcOrd="0" destOrd="0" presId="urn:microsoft.com/office/officeart/2005/8/layout/process4"/>
    <dgm:cxn modelId="{825BD07F-96A7-224D-9641-473F99328B4F}" type="presParOf" srcId="{1CE330F4-B75B-4B4D-BA66-04961D9C975C}" destId="{20ED87D9-5CFB-4E41-A0CB-F19D3E2EF38D}" srcOrd="0" destOrd="0" presId="urn:microsoft.com/office/officeart/2005/8/layout/process4"/>
    <dgm:cxn modelId="{C900E903-53F8-E04A-8DF5-1E576B4894B7}" type="presParOf" srcId="{7E681B05-32B0-A243-9431-A97BFBC4E652}" destId="{EDB522F8-706B-854A-A1DD-1F2657274552}" srcOrd="1" destOrd="0" presId="urn:microsoft.com/office/officeart/2005/8/layout/process4"/>
    <dgm:cxn modelId="{137BBD6D-8942-2741-A858-C81B0DED24B8}" type="presParOf" srcId="{7E681B05-32B0-A243-9431-A97BFBC4E652}" destId="{35919941-6ADE-1746-9A6D-3535D1BF2114}" srcOrd="2" destOrd="0" presId="urn:microsoft.com/office/officeart/2005/8/layout/process4"/>
    <dgm:cxn modelId="{AB41A74E-7CDA-284E-BE5B-B25E9053F92E}" type="presParOf" srcId="{35919941-6ADE-1746-9A6D-3535D1BF2114}" destId="{72324B21-9607-2E48-9565-68166686AB99}" srcOrd="0" destOrd="0" presId="urn:microsoft.com/office/officeart/2005/8/layout/process4"/>
    <dgm:cxn modelId="{FEBD638F-4A55-274A-8E98-BCC01911232F}" type="presParOf" srcId="{7E681B05-32B0-A243-9431-A97BFBC4E652}" destId="{506B8D61-A686-294C-9667-B099BE289BBF}" srcOrd="3" destOrd="0" presId="urn:microsoft.com/office/officeart/2005/8/layout/process4"/>
    <dgm:cxn modelId="{AE8B45AE-3EB2-4C45-9EEE-1302AB85D01A}" type="presParOf" srcId="{7E681B05-32B0-A243-9431-A97BFBC4E652}" destId="{8CEAB9F3-CB37-8740-9913-B878F2599B46}" srcOrd="4" destOrd="0" presId="urn:microsoft.com/office/officeart/2005/8/layout/process4"/>
    <dgm:cxn modelId="{4D6BD1FE-F892-8045-B02B-C5F61919A21C}" type="presParOf" srcId="{8CEAB9F3-CB37-8740-9913-B878F2599B46}" destId="{993ED581-C229-5940-B003-712732FA5B29}" srcOrd="0" destOrd="0" presId="urn:microsoft.com/office/officeart/2005/8/layout/process4"/>
    <dgm:cxn modelId="{0208F352-988A-7343-8F69-7498DEB2AF65}" type="presParOf" srcId="{7E681B05-32B0-A243-9431-A97BFBC4E652}" destId="{1B1CEEA5-76F7-5C4C-8829-AB74CAE859C1}" srcOrd="5" destOrd="0" presId="urn:microsoft.com/office/officeart/2005/8/layout/process4"/>
    <dgm:cxn modelId="{E9224A56-407F-984E-AD88-47CA8261A28B}" type="presParOf" srcId="{7E681B05-32B0-A243-9431-A97BFBC4E652}" destId="{C9CC183C-0397-4E4F-95BA-B5969FC65185}" srcOrd="6" destOrd="0" presId="urn:microsoft.com/office/officeart/2005/8/layout/process4"/>
    <dgm:cxn modelId="{7C5A4251-8348-844C-A84F-911DD21CAABC}" type="presParOf" srcId="{C9CC183C-0397-4E4F-95BA-B5969FC65185}" destId="{2002DDC6-28BB-8A46-AE46-BF85ABAD66D7}" srcOrd="0" destOrd="0" presId="urn:microsoft.com/office/officeart/2005/8/layout/process4"/>
    <dgm:cxn modelId="{8DA8552C-3667-634E-8792-4660293C6962}" type="presParOf" srcId="{7E681B05-32B0-A243-9431-A97BFBC4E652}" destId="{1C332E37-9F09-5149-976B-F62A6235B558}" srcOrd="7" destOrd="0" presId="urn:microsoft.com/office/officeart/2005/8/layout/process4"/>
    <dgm:cxn modelId="{86F167A3-F439-174C-B93A-88D682788CF5}" type="presParOf" srcId="{7E681B05-32B0-A243-9431-A97BFBC4E652}" destId="{39EEA1AA-F77C-0C4F-B643-CBEFE0A3017A}" srcOrd="8" destOrd="0" presId="urn:microsoft.com/office/officeart/2005/8/layout/process4"/>
    <dgm:cxn modelId="{99CB532E-B578-7643-B332-2D45AC63B15A}" type="presParOf" srcId="{39EEA1AA-F77C-0C4F-B643-CBEFE0A3017A}" destId="{7C350971-0056-F146-A612-BEB681006307}" srcOrd="0" destOrd="0" presId="urn:microsoft.com/office/officeart/2005/8/layout/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0E7AC9-6055-4512-808B-916CC1A7F412}"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D4CE8989-2049-4330-89C8-6ADDE6DA9236}">
      <dgm:prSet/>
      <dgm:spPr>
        <a:gradFill rotWithShape="0">
          <a:gsLst>
            <a:gs pos="0">
              <a:schemeClr val="accent1">
                <a:lumMod val="75000"/>
              </a:schemeClr>
            </a:gs>
            <a:gs pos="53000">
              <a:srgbClr val="3B7BC8"/>
            </a:gs>
            <a:gs pos="89000">
              <a:schemeClr val="tx2">
                <a:lumMod val="60000"/>
                <a:lumOff val="40000"/>
              </a:schemeClr>
            </a:gs>
          </a:gsLst>
        </a:gradFill>
      </dgm:spPr>
      <dgm:t>
        <a:bodyPr/>
        <a:lstStyle/>
        <a:p>
          <a:r>
            <a:rPr lang="el-GR" dirty="0">
              <a:solidFill>
                <a:schemeClr val="bg1"/>
              </a:solidFill>
            </a:rPr>
            <a:t>1η Δραστηριότητα:  Παρουσίαση του ηχητικού/ ακουστικού αρχείου</a:t>
          </a:r>
          <a:r>
            <a:rPr lang="en-US" dirty="0">
              <a:solidFill>
                <a:schemeClr val="bg1"/>
              </a:solidFill>
            </a:rPr>
            <a:t> </a:t>
          </a:r>
          <a:r>
            <a:rPr lang="el-GR" dirty="0">
              <a:solidFill>
                <a:schemeClr val="bg1"/>
              </a:solidFill>
            </a:rPr>
            <a:t>«</a:t>
          </a:r>
          <a:r>
            <a:rPr lang="el-GR" b="1" dirty="0"/>
            <a:t>Το κρυμμένο μυστικό της ιστορίας: Η αξία στης Φυσικής Αγωγής στη σχολική ζωή. Τα οφέλη της άσκησης για την υγεία και την προαγωγή αξιών»</a:t>
          </a:r>
          <a:r>
            <a:rPr lang="el-GR" dirty="0">
              <a:solidFill>
                <a:schemeClr val="bg1"/>
              </a:solidFill>
            </a:rPr>
            <a:t>. </a:t>
          </a:r>
          <a:endParaRPr lang="en-US" dirty="0">
            <a:solidFill>
              <a:schemeClr val="bg1"/>
            </a:solidFill>
          </a:endParaRPr>
        </a:p>
      </dgm:t>
    </dgm:pt>
    <dgm:pt modelId="{1CD07302-7F06-4768-BBDA-DF30690405A0}" type="parTrans" cxnId="{72C9FFBA-550F-4DD8-8001-4AD53AD3F13B}">
      <dgm:prSet/>
      <dgm:spPr/>
      <dgm:t>
        <a:bodyPr/>
        <a:lstStyle/>
        <a:p>
          <a:endParaRPr lang="en-US"/>
        </a:p>
      </dgm:t>
    </dgm:pt>
    <dgm:pt modelId="{F77D2DAB-8D0E-4B45-9B9F-9DD5CC95311C}" type="sibTrans" cxnId="{72C9FFBA-550F-4DD8-8001-4AD53AD3F13B}">
      <dgm:prSet/>
      <dgm:spPr/>
      <dgm:t>
        <a:bodyPr/>
        <a:lstStyle/>
        <a:p>
          <a:endParaRPr lang="en-US"/>
        </a:p>
      </dgm:t>
    </dgm:pt>
    <dgm:pt modelId="{E957312A-CB1D-46A9-B5FF-25264ED89849}">
      <dgm:prSet/>
      <dgm:spPr>
        <a:gradFill rotWithShape="0">
          <a:gsLst>
            <a:gs pos="11000">
              <a:srgbClr val="3A7BC8"/>
            </a:gs>
            <a:gs pos="46000">
              <a:srgbClr val="3B79C4"/>
            </a:gs>
            <a:gs pos="85000">
              <a:srgbClr val="3B7BBD"/>
            </a:gs>
          </a:gsLst>
        </a:gradFill>
      </dgm:spPr>
      <dgm:t>
        <a:bodyPr/>
        <a:lstStyle/>
        <a:p>
          <a:r>
            <a:rPr lang="el-GR" dirty="0"/>
            <a:t>2η Δραστηριότητα: Διερεύνηση των </a:t>
          </a:r>
          <a:r>
            <a:rPr lang="en-US" dirty="0"/>
            <a:t>links</a:t>
          </a:r>
          <a:r>
            <a:rPr lang="el-GR" dirty="0"/>
            <a:t> από τους/τις μαθητές/</a:t>
          </a:r>
          <a:r>
            <a:rPr lang="el-GR" dirty="0" err="1"/>
            <a:t>ήτριες</a:t>
          </a:r>
          <a:r>
            <a:rPr lang="el-GR" dirty="0"/>
            <a:t> που αφορούν στις συνεντεύξεις διακεκριμένων αθλητών/τριών-Ολυμπιονικών, στα οφέλη της άσκησης σε φυσικό περιβάλλον, στην αξία της δια βίου άσκησης, στη σωστή αθλητική συμπεριφορά (αξίες). . </a:t>
          </a:r>
          <a:endParaRPr lang="en-US" dirty="0"/>
        </a:p>
      </dgm:t>
    </dgm:pt>
    <dgm:pt modelId="{D336A0FE-023E-4D3B-BC16-618C65D9C80F}" type="parTrans" cxnId="{F5DAB55E-AFB8-47E3-9116-A825AA46161D}">
      <dgm:prSet/>
      <dgm:spPr/>
      <dgm:t>
        <a:bodyPr/>
        <a:lstStyle/>
        <a:p>
          <a:endParaRPr lang="en-US"/>
        </a:p>
      </dgm:t>
    </dgm:pt>
    <dgm:pt modelId="{066A01D1-81AE-4034-8349-DA32BBF397A4}" type="sibTrans" cxnId="{F5DAB55E-AFB8-47E3-9116-A825AA46161D}">
      <dgm:prSet/>
      <dgm:spPr/>
      <dgm:t>
        <a:bodyPr/>
        <a:lstStyle/>
        <a:p>
          <a:endParaRPr lang="en-US"/>
        </a:p>
      </dgm:t>
    </dgm:pt>
    <dgm:pt modelId="{DA0D2738-B97D-48DE-BEB3-BEBC6F7D6A73}">
      <dgm:prSet/>
      <dgm:spPr/>
      <dgm:t>
        <a:bodyPr/>
        <a:lstStyle/>
        <a:p>
          <a:r>
            <a:rPr lang="el-GR" dirty="0"/>
            <a:t>3η Δραστηριότητα: Οι μαθητές/</a:t>
          </a:r>
          <a:r>
            <a:rPr lang="el-GR" dirty="0" err="1"/>
            <a:t>ήτριες</a:t>
          </a:r>
          <a:r>
            <a:rPr lang="el-GR" dirty="0"/>
            <a:t> παρακολουθούν ή διαβάζουν το αρχείο: «Ο λαγός και η χελώνα. Ο μύθος του Αισώπου κάπως έτσι…»</a:t>
          </a:r>
          <a:endParaRPr lang="en-US" dirty="0"/>
        </a:p>
      </dgm:t>
    </dgm:pt>
    <dgm:pt modelId="{F92E8192-4B65-4AE7-A40F-B2EDEB803F56}" type="parTrans" cxnId="{D37FCD13-5E70-40ED-9456-1B44C8C3CA26}">
      <dgm:prSet/>
      <dgm:spPr/>
      <dgm:t>
        <a:bodyPr/>
        <a:lstStyle/>
        <a:p>
          <a:endParaRPr lang="en-US"/>
        </a:p>
      </dgm:t>
    </dgm:pt>
    <dgm:pt modelId="{78847F48-E9C8-47B7-9DA0-43AD60AEDC30}" type="sibTrans" cxnId="{D37FCD13-5E70-40ED-9456-1B44C8C3CA26}">
      <dgm:prSet/>
      <dgm:spPr/>
      <dgm:t>
        <a:bodyPr/>
        <a:lstStyle/>
        <a:p>
          <a:endParaRPr lang="en-US"/>
        </a:p>
      </dgm:t>
    </dgm:pt>
    <dgm:pt modelId="{9BEECBA4-03C5-4DB9-9749-09F8967272E3}">
      <dgm:prSet/>
      <dgm:spPr/>
      <dgm:t>
        <a:bodyPr/>
        <a:lstStyle/>
        <a:p>
          <a:r>
            <a:rPr lang="el-GR" dirty="0"/>
            <a:t>4η Δραστηριότητα:  Ο/η εκπαιδευτικός ζητάει από τις ομάδες να γράψουν ερωτήσεις, που θα ήθελαν να υποβάλλουν σε κάποιον διακεκριμένο αθλητή της περιοχής τους υπό τη μορφή συνέντευξης. Στη συνέχεια μπορούν να πραγματοποιήσουν τη συνέντευξη και να τη δημοσιεύσουν στο </a:t>
          </a:r>
          <a:r>
            <a:rPr lang="en-US" dirty="0"/>
            <a:t>blog</a:t>
          </a:r>
          <a:r>
            <a:rPr lang="el-GR" dirty="0"/>
            <a:t> του σχολείου, στη σχολική εφημερίδα ή στον τοπικό Τύπο.</a:t>
          </a:r>
          <a:endParaRPr lang="en-US" dirty="0"/>
        </a:p>
      </dgm:t>
    </dgm:pt>
    <dgm:pt modelId="{E3DD358F-31D1-434A-A519-653983195C36}" type="parTrans" cxnId="{7082C6AC-5A02-49FA-84DB-A979945C6BF1}">
      <dgm:prSet/>
      <dgm:spPr/>
      <dgm:t>
        <a:bodyPr/>
        <a:lstStyle/>
        <a:p>
          <a:endParaRPr lang="en-US"/>
        </a:p>
      </dgm:t>
    </dgm:pt>
    <dgm:pt modelId="{BABE416F-ED54-4A33-AB11-62E1365F0EE5}" type="sibTrans" cxnId="{7082C6AC-5A02-49FA-84DB-A979945C6BF1}">
      <dgm:prSet/>
      <dgm:spPr/>
      <dgm:t>
        <a:bodyPr/>
        <a:lstStyle/>
        <a:p>
          <a:endParaRPr lang="en-US"/>
        </a:p>
      </dgm:t>
    </dgm:pt>
    <dgm:pt modelId="{7E681B05-32B0-A243-9431-A97BFBC4E652}" type="pres">
      <dgm:prSet presAssocID="{FF0E7AC9-6055-4512-808B-916CC1A7F412}" presName="Name0" presStyleCnt="0">
        <dgm:presLayoutVars>
          <dgm:dir/>
          <dgm:animLvl val="lvl"/>
          <dgm:resizeHandles val="exact"/>
        </dgm:presLayoutVars>
      </dgm:prSet>
      <dgm:spPr/>
      <dgm:t>
        <a:bodyPr/>
        <a:lstStyle/>
        <a:p>
          <a:endParaRPr lang="el-GR"/>
        </a:p>
      </dgm:t>
    </dgm:pt>
    <dgm:pt modelId="{C0F5FB48-7853-064D-BAC5-6925628B2F49}" type="pres">
      <dgm:prSet presAssocID="{9BEECBA4-03C5-4DB9-9749-09F8967272E3}" presName="boxAndChildren" presStyleCnt="0"/>
      <dgm:spPr/>
    </dgm:pt>
    <dgm:pt modelId="{E786AD48-4D65-6E48-A659-084FD9565E5A}" type="pres">
      <dgm:prSet presAssocID="{9BEECBA4-03C5-4DB9-9749-09F8967272E3}" presName="parentTextBox" presStyleLbl="node1" presStyleIdx="0" presStyleCnt="4"/>
      <dgm:spPr/>
      <dgm:t>
        <a:bodyPr/>
        <a:lstStyle/>
        <a:p>
          <a:endParaRPr lang="el-GR"/>
        </a:p>
      </dgm:t>
    </dgm:pt>
    <dgm:pt modelId="{506B8D61-A686-294C-9667-B099BE289BBF}" type="pres">
      <dgm:prSet presAssocID="{78847F48-E9C8-47B7-9DA0-43AD60AEDC30}" presName="sp" presStyleCnt="0"/>
      <dgm:spPr/>
    </dgm:pt>
    <dgm:pt modelId="{8CEAB9F3-CB37-8740-9913-B878F2599B46}" type="pres">
      <dgm:prSet presAssocID="{DA0D2738-B97D-48DE-BEB3-BEBC6F7D6A73}" presName="arrowAndChildren" presStyleCnt="0"/>
      <dgm:spPr/>
    </dgm:pt>
    <dgm:pt modelId="{993ED581-C229-5940-B003-712732FA5B29}" type="pres">
      <dgm:prSet presAssocID="{DA0D2738-B97D-48DE-BEB3-BEBC6F7D6A73}" presName="parentTextArrow" presStyleLbl="node1" presStyleIdx="1" presStyleCnt="4"/>
      <dgm:spPr/>
      <dgm:t>
        <a:bodyPr/>
        <a:lstStyle/>
        <a:p>
          <a:endParaRPr lang="el-GR"/>
        </a:p>
      </dgm:t>
    </dgm:pt>
    <dgm:pt modelId="{1B1CEEA5-76F7-5C4C-8829-AB74CAE859C1}" type="pres">
      <dgm:prSet presAssocID="{066A01D1-81AE-4034-8349-DA32BBF397A4}" presName="sp" presStyleCnt="0"/>
      <dgm:spPr/>
    </dgm:pt>
    <dgm:pt modelId="{C9CC183C-0397-4E4F-95BA-B5969FC65185}" type="pres">
      <dgm:prSet presAssocID="{E957312A-CB1D-46A9-B5FF-25264ED89849}" presName="arrowAndChildren" presStyleCnt="0"/>
      <dgm:spPr/>
    </dgm:pt>
    <dgm:pt modelId="{2002DDC6-28BB-8A46-AE46-BF85ABAD66D7}" type="pres">
      <dgm:prSet presAssocID="{E957312A-CB1D-46A9-B5FF-25264ED89849}" presName="parentTextArrow" presStyleLbl="node1" presStyleIdx="2" presStyleCnt="4"/>
      <dgm:spPr/>
      <dgm:t>
        <a:bodyPr/>
        <a:lstStyle/>
        <a:p>
          <a:endParaRPr lang="el-GR"/>
        </a:p>
      </dgm:t>
    </dgm:pt>
    <dgm:pt modelId="{1C332E37-9F09-5149-976B-F62A6235B558}" type="pres">
      <dgm:prSet presAssocID="{F77D2DAB-8D0E-4B45-9B9F-9DD5CC95311C}" presName="sp" presStyleCnt="0"/>
      <dgm:spPr/>
    </dgm:pt>
    <dgm:pt modelId="{39EEA1AA-F77C-0C4F-B643-CBEFE0A3017A}" type="pres">
      <dgm:prSet presAssocID="{D4CE8989-2049-4330-89C8-6ADDE6DA9236}" presName="arrowAndChildren" presStyleCnt="0"/>
      <dgm:spPr/>
    </dgm:pt>
    <dgm:pt modelId="{7C350971-0056-F146-A612-BEB681006307}" type="pres">
      <dgm:prSet presAssocID="{D4CE8989-2049-4330-89C8-6ADDE6DA9236}" presName="parentTextArrow" presStyleLbl="node1" presStyleIdx="3" presStyleCnt="4"/>
      <dgm:spPr/>
      <dgm:t>
        <a:bodyPr/>
        <a:lstStyle/>
        <a:p>
          <a:endParaRPr lang="el-GR"/>
        </a:p>
      </dgm:t>
    </dgm:pt>
  </dgm:ptLst>
  <dgm:cxnLst>
    <dgm:cxn modelId="{7082C6AC-5A02-49FA-84DB-A979945C6BF1}" srcId="{FF0E7AC9-6055-4512-808B-916CC1A7F412}" destId="{9BEECBA4-03C5-4DB9-9749-09F8967272E3}" srcOrd="3" destOrd="0" parTransId="{E3DD358F-31D1-434A-A519-653983195C36}" sibTransId="{BABE416F-ED54-4A33-AB11-62E1365F0EE5}"/>
    <dgm:cxn modelId="{4B774DC8-7216-A04B-A450-E19BD575A989}" type="presOf" srcId="{DA0D2738-B97D-48DE-BEB3-BEBC6F7D6A73}" destId="{993ED581-C229-5940-B003-712732FA5B29}" srcOrd="0" destOrd="0" presId="urn:microsoft.com/office/officeart/2005/8/layout/process4"/>
    <dgm:cxn modelId="{D37FCD13-5E70-40ED-9456-1B44C8C3CA26}" srcId="{FF0E7AC9-6055-4512-808B-916CC1A7F412}" destId="{DA0D2738-B97D-48DE-BEB3-BEBC6F7D6A73}" srcOrd="2" destOrd="0" parTransId="{F92E8192-4B65-4AE7-A40F-B2EDEB803F56}" sibTransId="{78847F48-E9C8-47B7-9DA0-43AD60AEDC30}"/>
    <dgm:cxn modelId="{F5DAB55E-AFB8-47E3-9116-A825AA46161D}" srcId="{FF0E7AC9-6055-4512-808B-916CC1A7F412}" destId="{E957312A-CB1D-46A9-B5FF-25264ED89849}" srcOrd="1" destOrd="0" parTransId="{D336A0FE-023E-4D3B-BC16-618C65D9C80F}" sibTransId="{066A01D1-81AE-4034-8349-DA32BBF397A4}"/>
    <dgm:cxn modelId="{A699CF29-ECDC-E243-8DE0-BF61BC8A03AF}" type="presOf" srcId="{E957312A-CB1D-46A9-B5FF-25264ED89849}" destId="{2002DDC6-28BB-8A46-AE46-BF85ABAD66D7}" srcOrd="0" destOrd="0" presId="urn:microsoft.com/office/officeart/2005/8/layout/process4"/>
    <dgm:cxn modelId="{F14F0390-99DD-094C-BEC9-7DAE41A88C4E}" type="presOf" srcId="{FF0E7AC9-6055-4512-808B-916CC1A7F412}" destId="{7E681B05-32B0-A243-9431-A97BFBC4E652}" srcOrd="0" destOrd="0" presId="urn:microsoft.com/office/officeart/2005/8/layout/process4"/>
    <dgm:cxn modelId="{5D40EBD8-F655-8949-A01B-DD877821F50E}" type="presOf" srcId="{9BEECBA4-03C5-4DB9-9749-09F8967272E3}" destId="{E786AD48-4D65-6E48-A659-084FD9565E5A}" srcOrd="0" destOrd="0" presId="urn:microsoft.com/office/officeart/2005/8/layout/process4"/>
    <dgm:cxn modelId="{CAE525CF-F45A-5E49-A208-C050F39ECB65}" type="presOf" srcId="{D4CE8989-2049-4330-89C8-6ADDE6DA9236}" destId="{7C350971-0056-F146-A612-BEB681006307}" srcOrd="0" destOrd="0" presId="urn:microsoft.com/office/officeart/2005/8/layout/process4"/>
    <dgm:cxn modelId="{72C9FFBA-550F-4DD8-8001-4AD53AD3F13B}" srcId="{FF0E7AC9-6055-4512-808B-916CC1A7F412}" destId="{D4CE8989-2049-4330-89C8-6ADDE6DA9236}" srcOrd="0" destOrd="0" parTransId="{1CD07302-7F06-4768-BBDA-DF30690405A0}" sibTransId="{F77D2DAB-8D0E-4B45-9B9F-9DD5CC95311C}"/>
    <dgm:cxn modelId="{CB5D03CF-B1C2-2A45-9364-DBA236F4645B}" type="presParOf" srcId="{7E681B05-32B0-A243-9431-A97BFBC4E652}" destId="{C0F5FB48-7853-064D-BAC5-6925628B2F49}" srcOrd="0" destOrd="0" presId="urn:microsoft.com/office/officeart/2005/8/layout/process4"/>
    <dgm:cxn modelId="{1632794F-9E1F-B046-830A-AC6DC244333F}" type="presParOf" srcId="{C0F5FB48-7853-064D-BAC5-6925628B2F49}" destId="{E786AD48-4D65-6E48-A659-084FD9565E5A}" srcOrd="0" destOrd="0" presId="urn:microsoft.com/office/officeart/2005/8/layout/process4"/>
    <dgm:cxn modelId="{FEBD638F-4A55-274A-8E98-BCC01911232F}" type="presParOf" srcId="{7E681B05-32B0-A243-9431-A97BFBC4E652}" destId="{506B8D61-A686-294C-9667-B099BE289BBF}" srcOrd="1" destOrd="0" presId="urn:microsoft.com/office/officeart/2005/8/layout/process4"/>
    <dgm:cxn modelId="{AE8B45AE-3EB2-4C45-9EEE-1302AB85D01A}" type="presParOf" srcId="{7E681B05-32B0-A243-9431-A97BFBC4E652}" destId="{8CEAB9F3-CB37-8740-9913-B878F2599B46}" srcOrd="2" destOrd="0" presId="urn:microsoft.com/office/officeart/2005/8/layout/process4"/>
    <dgm:cxn modelId="{4D6BD1FE-F892-8045-B02B-C5F61919A21C}" type="presParOf" srcId="{8CEAB9F3-CB37-8740-9913-B878F2599B46}" destId="{993ED581-C229-5940-B003-712732FA5B29}" srcOrd="0" destOrd="0" presId="urn:microsoft.com/office/officeart/2005/8/layout/process4"/>
    <dgm:cxn modelId="{0208F352-988A-7343-8F69-7498DEB2AF65}" type="presParOf" srcId="{7E681B05-32B0-A243-9431-A97BFBC4E652}" destId="{1B1CEEA5-76F7-5C4C-8829-AB74CAE859C1}" srcOrd="3" destOrd="0" presId="urn:microsoft.com/office/officeart/2005/8/layout/process4"/>
    <dgm:cxn modelId="{E9224A56-407F-984E-AD88-47CA8261A28B}" type="presParOf" srcId="{7E681B05-32B0-A243-9431-A97BFBC4E652}" destId="{C9CC183C-0397-4E4F-95BA-B5969FC65185}" srcOrd="4" destOrd="0" presId="urn:microsoft.com/office/officeart/2005/8/layout/process4"/>
    <dgm:cxn modelId="{7C5A4251-8348-844C-A84F-911DD21CAABC}" type="presParOf" srcId="{C9CC183C-0397-4E4F-95BA-B5969FC65185}" destId="{2002DDC6-28BB-8A46-AE46-BF85ABAD66D7}" srcOrd="0" destOrd="0" presId="urn:microsoft.com/office/officeart/2005/8/layout/process4"/>
    <dgm:cxn modelId="{8DA8552C-3667-634E-8792-4660293C6962}" type="presParOf" srcId="{7E681B05-32B0-A243-9431-A97BFBC4E652}" destId="{1C332E37-9F09-5149-976B-F62A6235B558}" srcOrd="5" destOrd="0" presId="urn:microsoft.com/office/officeart/2005/8/layout/process4"/>
    <dgm:cxn modelId="{86F167A3-F439-174C-B93A-88D682788CF5}" type="presParOf" srcId="{7E681B05-32B0-A243-9431-A97BFBC4E652}" destId="{39EEA1AA-F77C-0C4F-B643-CBEFE0A3017A}" srcOrd="6" destOrd="0" presId="urn:microsoft.com/office/officeart/2005/8/layout/process4"/>
    <dgm:cxn modelId="{99CB532E-B578-7643-B332-2D45AC63B15A}" type="presParOf" srcId="{39EEA1AA-F77C-0C4F-B643-CBEFE0A3017A}" destId="{7C350971-0056-F146-A612-BEB681006307}" srcOrd="0" destOrd="0" presId="urn:microsoft.com/office/officeart/2005/8/layout/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0E7AC9-6055-4512-808B-916CC1A7F412}"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D4CE8989-2049-4330-89C8-6ADDE6DA9236}">
      <dgm:prSet/>
      <dgm:spPr>
        <a:gradFill rotWithShape="0">
          <a:gsLst>
            <a:gs pos="0">
              <a:schemeClr val="accent1">
                <a:lumMod val="75000"/>
              </a:schemeClr>
            </a:gs>
            <a:gs pos="53000">
              <a:srgbClr val="3B7BC8"/>
            </a:gs>
            <a:gs pos="89000">
              <a:schemeClr val="tx2">
                <a:lumMod val="60000"/>
                <a:lumOff val="40000"/>
              </a:schemeClr>
            </a:gs>
          </a:gsLst>
        </a:gradFill>
      </dgm:spPr>
      <dgm:t>
        <a:bodyPr/>
        <a:lstStyle/>
        <a:p>
          <a:r>
            <a:rPr lang="el-GR" dirty="0">
              <a:solidFill>
                <a:schemeClr val="bg1"/>
              </a:solidFill>
            </a:rPr>
            <a:t>1η Δραστηριότητα ο</a:t>
          </a:r>
          <a:r>
            <a:rPr lang="el-GR" dirty="0"/>
            <a:t>/η εκπαιδευτικός παρουσιάζει στους μαθητές/</a:t>
          </a:r>
          <a:r>
            <a:rPr lang="el-GR" dirty="0" err="1"/>
            <a:t>ήτριες</a:t>
          </a:r>
          <a:r>
            <a:rPr lang="el-GR" dirty="0"/>
            <a:t> το αρχείο </a:t>
          </a:r>
          <a:r>
            <a:rPr lang="en-US" dirty="0" err="1"/>
            <a:t>ppt</a:t>
          </a:r>
          <a:r>
            <a:rPr lang="el-GR" dirty="0"/>
            <a:t>: «Αγαπώ την άσκηση – Αγαπώ την υγεία μου».</a:t>
          </a:r>
          <a:endParaRPr lang="en-US" dirty="0">
            <a:solidFill>
              <a:schemeClr val="bg1"/>
            </a:solidFill>
          </a:endParaRPr>
        </a:p>
      </dgm:t>
    </dgm:pt>
    <dgm:pt modelId="{1CD07302-7F06-4768-BBDA-DF30690405A0}" type="parTrans" cxnId="{72C9FFBA-550F-4DD8-8001-4AD53AD3F13B}">
      <dgm:prSet/>
      <dgm:spPr/>
      <dgm:t>
        <a:bodyPr/>
        <a:lstStyle/>
        <a:p>
          <a:endParaRPr lang="en-US"/>
        </a:p>
      </dgm:t>
    </dgm:pt>
    <dgm:pt modelId="{F77D2DAB-8D0E-4B45-9B9F-9DD5CC95311C}" type="sibTrans" cxnId="{72C9FFBA-550F-4DD8-8001-4AD53AD3F13B}">
      <dgm:prSet/>
      <dgm:spPr/>
      <dgm:t>
        <a:bodyPr/>
        <a:lstStyle/>
        <a:p>
          <a:endParaRPr lang="en-US"/>
        </a:p>
      </dgm:t>
    </dgm:pt>
    <dgm:pt modelId="{E957312A-CB1D-46A9-B5FF-25264ED89849}">
      <dgm:prSet/>
      <dgm:spPr>
        <a:gradFill rotWithShape="0">
          <a:gsLst>
            <a:gs pos="11000">
              <a:srgbClr val="3A7BC8"/>
            </a:gs>
            <a:gs pos="46000">
              <a:srgbClr val="3B79C4"/>
            </a:gs>
            <a:gs pos="85000">
              <a:srgbClr val="3B7BBD"/>
            </a:gs>
          </a:gsLst>
        </a:gradFill>
      </dgm:spPr>
      <dgm:t>
        <a:bodyPr/>
        <a:lstStyle/>
        <a:p>
          <a:r>
            <a:rPr lang="el-GR" dirty="0"/>
            <a:t>2η Δραστηριότητα: Οι μαθητές/</a:t>
          </a:r>
          <a:r>
            <a:rPr lang="el-GR" dirty="0" err="1"/>
            <a:t>τριες</a:t>
          </a:r>
          <a:r>
            <a:rPr lang="el-GR" dirty="0"/>
            <a:t> στις ομάδες τους συμπληρώνουν ατομικά το </a:t>
          </a:r>
          <a:r>
            <a:rPr lang="el-GR" b="1" dirty="0"/>
            <a:t>4</a:t>
          </a:r>
          <a:r>
            <a:rPr lang="el-GR" b="1" baseline="30000" dirty="0"/>
            <a:t>ο</a:t>
          </a:r>
          <a:r>
            <a:rPr lang="el-GR" b="1" dirty="0"/>
            <a:t> φύλλο εργασίας</a:t>
          </a:r>
          <a:r>
            <a:rPr lang="el-GR" dirty="0"/>
            <a:t>.</a:t>
          </a:r>
          <a:endParaRPr lang="en-US" dirty="0"/>
        </a:p>
      </dgm:t>
    </dgm:pt>
    <dgm:pt modelId="{D336A0FE-023E-4D3B-BC16-618C65D9C80F}" type="parTrans" cxnId="{F5DAB55E-AFB8-47E3-9116-A825AA46161D}">
      <dgm:prSet/>
      <dgm:spPr/>
      <dgm:t>
        <a:bodyPr/>
        <a:lstStyle/>
        <a:p>
          <a:endParaRPr lang="en-US"/>
        </a:p>
      </dgm:t>
    </dgm:pt>
    <dgm:pt modelId="{066A01D1-81AE-4034-8349-DA32BBF397A4}" type="sibTrans" cxnId="{F5DAB55E-AFB8-47E3-9116-A825AA46161D}">
      <dgm:prSet/>
      <dgm:spPr/>
      <dgm:t>
        <a:bodyPr/>
        <a:lstStyle/>
        <a:p>
          <a:endParaRPr lang="en-US"/>
        </a:p>
      </dgm:t>
    </dgm:pt>
    <dgm:pt modelId="{DA0D2738-B97D-48DE-BEB3-BEBC6F7D6A73}">
      <dgm:prSet/>
      <dgm:spPr/>
      <dgm:t>
        <a:bodyPr/>
        <a:lstStyle/>
        <a:p>
          <a:r>
            <a:rPr lang="el-GR" dirty="0"/>
            <a:t>3η Δραστηριότητα: Οδηγίες συμπλήρωσης του </a:t>
          </a:r>
          <a:r>
            <a:rPr lang="el-GR" b="1" dirty="0"/>
            <a:t>«Ενδεικτικού πίνακα καταγραφής εβδομαδιαίας φυσικής δραστηριότητας» καθ' όλη τη διάρκεια του</a:t>
          </a:r>
          <a:r>
            <a:rPr lang="el-GR" dirty="0"/>
            <a:t> έτους.</a:t>
          </a:r>
          <a:endParaRPr lang="en-US" dirty="0"/>
        </a:p>
      </dgm:t>
    </dgm:pt>
    <dgm:pt modelId="{F92E8192-4B65-4AE7-A40F-B2EDEB803F56}" type="parTrans" cxnId="{D37FCD13-5E70-40ED-9456-1B44C8C3CA26}">
      <dgm:prSet/>
      <dgm:spPr/>
      <dgm:t>
        <a:bodyPr/>
        <a:lstStyle/>
        <a:p>
          <a:endParaRPr lang="en-US"/>
        </a:p>
      </dgm:t>
    </dgm:pt>
    <dgm:pt modelId="{78847F48-E9C8-47B7-9DA0-43AD60AEDC30}" type="sibTrans" cxnId="{D37FCD13-5E70-40ED-9456-1B44C8C3CA26}">
      <dgm:prSet/>
      <dgm:spPr/>
      <dgm:t>
        <a:bodyPr/>
        <a:lstStyle/>
        <a:p>
          <a:endParaRPr lang="en-US"/>
        </a:p>
      </dgm:t>
    </dgm:pt>
    <dgm:pt modelId="{7E681B05-32B0-A243-9431-A97BFBC4E652}" type="pres">
      <dgm:prSet presAssocID="{FF0E7AC9-6055-4512-808B-916CC1A7F412}" presName="Name0" presStyleCnt="0">
        <dgm:presLayoutVars>
          <dgm:dir/>
          <dgm:animLvl val="lvl"/>
          <dgm:resizeHandles val="exact"/>
        </dgm:presLayoutVars>
      </dgm:prSet>
      <dgm:spPr/>
      <dgm:t>
        <a:bodyPr/>
        <a:lstStyle/>
        <a:p>
          <a:endParaRPr lang="el-GR"/>
        </a:p>
      </dgm:t>
    </dgm:pt>
    <dgm:pt modelId="{0B0C419E-D32C-1849-B37D-DE74230EF401}" type="pres">
      <dgm:prSet presAssocID="{DA0D2738-B97D-48DE-BEB3-BEBC6F7D6A73}" presName="boxAndChildren" presStyleCnt="0"/>
      <dgm:spPr/>
    </dgm:pt>
    <dgm:pt modelId="{7A6F6D36-7171-3142-B737-5B437A0509C5}" type="pres">
      <dgm:prSet presAssocID="{DA0D2738-B97D-48DE-BEB3-BEBC6F7D6A73}" presName="parentTextBox" presStyleLbl="node1" presStyleIdx="0" presStyleCnt="3"/>
      <dgm:spPr/>
      <dgm:t>
        <a:bodyPr/>
        <a:lstStyle/>
        <a:p>
          <a:endParaRPr lang="el-GR"/>
        </a:p>
      </dgm:t>
    </dgm:pt>
    <dgm:pt modelId="{1B1CEEA5-76F7-5C4C-8829-AB74CAE859C1}" type="pres">
      <dgm:prSet presAssocID="{066A01D1-81AE-4034-8349-DA32BBF397A4}" presName="sp" presStyleCnt="0"/>
      <dgm:spPr/>
    </dgm:pt>
    <dgm:pt modelId="{C9CC183C-0397-4E4F-95BA-B5969FC65185}" type="pres">
      <dgm:prSet presAssocID="{E957312A-CB1D-46A9-B5FF-25264ED89849}" presName="arrowAndChildren" presStyleCnt="0"/>
      <dgm:spPr/>
    </dgm:pt>
    <dgm:pt modelId="{2002DDC6-28BB-8A46-AE46-BF85ABAD66D7}" type="pres">
      <dgm:prSet presAssocID="{E957312A-CB1D-46A9-B5FF-25264ED89849}" presName="parentTextArrow" presStyleLbl="node1" presStyleIdx="1" presStyleCnt="3"/>
      <dgm:spPr/>
      <dgm:t>
        <a:bodyPr/>
        <a:lstStyle/>
        <a:p>
          <a:endParaRPr lang="el-GR"/>
        </a:p>
      </dgm:t>
    </dgm:pt>
    <dgm:pt modelId="{1C332E37-9F09-5149-976B-F62A6235B558}" type="pres">
      <dgm:prSet presAssocID="{F77D2DAB-8D0E-4B45-9B9F-9DD5CC95311C}" presName="sp" presStyleCnt="0"/>
      <dgm:spPr/>
    </dgm:pt>
    <dgm:pt modelId="{39EEA1AA-F77C-0C4F-B643-CBEFE0A3017A}" type="pres">
      <dgm:prSet presAssocID="{D4CE8989-2049-4330-89C8-6ADDE6DA9236}" presName="arrowAndChildren" presStyleCnt="0"/>
      <dgm:spPr/>
    </dgm:pt>
    <dgm:pt modelId="{7C350971-0056-F146-A612-BEB681006307}" type="pres">
      <dgm:prSet presAssocID="{D4CE8989-2049-4330-89C8-6ADDE6DA9236}" presName="parentTextArrow" presStyleLbl="node1" presStyleIdx="2" presStyleCnt="3"/>
      <dgm:spPr/>
      <dgm:t>
        <a:bodyPr/>
        <a:lstStyle/>
        <a:p>
          <a:endParaRPr lang="el-GR"/>
        </a:p>
      </dgm:t>
    </dgm:pt>
  </dgm:ptLst>
  <dgm:cxnLst>
    <dgm:cxn modelId="{A699CF29-ECDC-E243-8DE0-BF61BC8A03AF}" type="presOf" srcId="{E957312A-CB1D-46A9-B5FF-25264ED89849}" destId="{2002DDC6-28BB-8A46-AE46-BF85ABAD66D7}" srcOrd="0" destOrd="0" presId="urn:microsoft.com/office/officeart/2005/8/layout/process4"/>
    <dgm:cxn modelId="{3F0B5FBF-7152-F54F-84C7-41E8DF1BA684}" type="presOf" srcId="{DA0D2738-B97D-48DE-BEB3-BEBC6F7D6A73}" destId="{7A6F6D36-7171-3142-B737-5B437A0509C5}" srcOrd="0" destOrd="0" presId="urn:microsoft.com/office/officeart/2005/8/layout/process4"/>
    <dgm:cxn modelId="{D37FCD13-5E70-40ED-9456-1B44C8C3CA26}" srcId="{FF0E7AC9-6055-4512-808B-916CC1A7F412}" destId="{DA0D2738-B97D-48DE-BEB3-BEBC6F7D6A73}" srcOrd="2" destOrd="0" parTransId="{F92E8192-4B65-4AE7-A40F-B2EDEB803F56}" sibTransId="{78847F48-E9C8-47B7-9DA0-43AD60AEDC30}"/>
    <dgm:cxn modelId="{72C9FFBA-550F-4DD8-8001-4AD53AD3F13B}" srcId="{FF0E7AC9-6055-4512-808B-916CC1A7F412}" destId="{D4CE8989-2049-4330-89C8-6ADDE6DA9236}" srcOrd="0" destOrd="0" parTransId="{1CD07302-7F06-4768-BBDA-DF30690405A0}" sibTransId="{F77D2DAB-8D0E-4B45-9B9F-9DD5CC95311C}"/>
    <dgm:cxn modelId="{CAE525CF-F45A-5E49-A208-C050F39ECB65}" type="presOf" srcId="{D4CE8989-2049-4330-89C8-6ADDE6DA9236}" destId="{7C350971-0056-F146-A612-BEB681006307}" srcOrd="0" destOrd="0" presId="urn:microsoft.com/office/officeart/2005/8/layout/process4"/>
    <dgm:cxn modelId="{F14F0390-99DD-094C-BEC9-7DAE41A88C4E}" type="presOf" srcId="{FF0E7AC9-6055-4512-808B-916CC1A7F412}" destId="{7E681B05-32B0-A243-9431-A97BFBC4E652}" srcOrd="0" destOrd="0" presId="urn:microsoft.com/office/officeart/2005/8/layout/process4"/>
    <dgm:cxn modelId="{F5DAB55E-AFB8-47E3-9116-A825AA46161D}" srcId="{FF0E7AC9-6055-4512-808B-916CC1A7F412}" destId="{E957312A-CB1D-46A9-B5FF-25264ED89849}" srcOrd="1" destOrd="0" parTransId="{D336A0FE-023E-4D3B-BC16-618C65D9C80F}" sibTransId="{066A01D1-81AE-4034-8349-DA32BBF397A4}"/>
    <dgm:cxn modelId="{1D292D99-2F6C-0544-AAAA-637F9D7D0ABB}" type="presParOf" srcId="{7E681B05-32B0-A243-9431-A97BFBC4E652}" destId="{0B0C419E-D32C-1849-B37D-DE74230EF401}" srcOrd="0" destOrd="0" presId="urn:microsoft.com/office/officeart/2005/8/layout/process4"/>
    <dgm:cxn modelId="{3A0A0D25-7DF9-7A46-88AD-6A005FDE2DEB}" type="presParOf" srcId="{0B0C419E-D32C-1849-B37D-DE74230EF401}" destId="{7A6F6D36-7171-3142-B737-5B437A0509C5}" srcOrd="0" destOrd="0" presId="urn:microsoft.com/office/officeart/2005/8/layout/process4"/>
    <dgm:cxn modelId="{0208F352-988A-7343-8F69-7498DEB2AF65}" type="presParOf" srcId="{7E681B05-32B0-A243-9431-A97BFBC4E652}" destId="{1B1CEEA5-76F7-5C4C-8829-AB74CAE859C1}" srcOrd="1" destOrd="0" presId="urn:microsoft.com/office/officeart/2005/8/layout/process4"/>
    <dgm:cxn modelId="{E9224A56-407F-984E-AD88-47CA8261A28B}" type="presParOf" srcId="{7E681B05-32B0-A243-9431-A97BFBC4E652}" destId="{C9CC183C-0397-4E4F-95BA-B5969FC65185}" srcOrd="2" destOrd="0" presId="urn:microsoft.com/office/officeart/2005/8/layout/process4"/>
    <dgm:cxn modelId="{7C5A4251-8348-844C-A84F-911DD21CAABC}" type="presParOf" srcId="{C9CC183C-0397-4E4F-95BA-B5969FC65185}" destId="{2002DDC6-28BB-8A46-AE46-BF85ABAD66D7}" srcOrd="0" destOrd="0" presId="urn:microsoft.com/office/officeart/2005/8/layout/process4"/>
    <dgm:cxn modelId="{8DA8552C-3667-634E-8792-4660293C6962}" type="presParOf" srcId="{7E681B05-32B0-A243-9431-A97BFBC4E652}" destId="{1C332E37-9F09-5149-976B-F62A6235B558}" srcOrd="3" destOrd="0" presId="urn:microsoft.com/office/officeart/2005/8/layout/process4"/>
    <dgm:cxn modelId="{86F167A3-F439-174C-B93A-88D682788CF5}" type="presParOf" srcId="{7E681B05-32B0-A243-9431-A97BFBC4E652}" destId="{39EEA1AA-F77C-0C4F-B643-CBEFE0A3017A}" srcOrd="4" destOrd="0" presId="urn:microsoft.com/office/officeart/2005/8/layout/process4"/>
    <dgm:cxn modelId="{99CB532E-B578-7643-B332-2D45AC63B15A}" type="presParOf" srcId="{39EEA1AA-F77C-0C4F-B643-CBEFE0A3017A}" destId="{7C350971-0056-F146-A612-BEB681006307}" srcOrd="0" destOrd="0" presId="urn:microsoft.com/office/officeart/2005/8/layout/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D87D9-5CFB-4E41-A0CB-F19D3E2EF38D}">
      <dsp:nvSpPr>
        <dsp:cNvPr id="0" name=""/>
        <dsp:cNvSpPr/>
      </dsp:nvSpPr>
      <dsp:spPr>
        <a:xfrm>
          <a:off x="0" y="5025792"/>
          <a:ext cx="5111749" cy="82452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l-GR" sz="1100" kern="1200"/>
            <a:t>5η Δραστηριότητα:  Παιχνίδι στην αυλή (προτεινόμενο)</a:t>
          </a:r>
          <a:endParaRPr lang="en-US" sz="1100" kern="1200"/>
        </a:p>
      </dsp:txBody>
      <dsp:txXfrm>
        <a:off x="0" y="5025792"/>
        <a:ext cx="5111749" cy="824522"/>
      </dsp:txXfrm>
    </dsp:sp>
    <dsp:sp modelId="{72324B21-9607-2E48-9565-68166686AB99}">
      <dsp:nvSpPr>
        <dsp:cNvPr id="0" name=""/>
        <dsp:cNvSpPr/>
      </dsp:nvSpPr>
      <dsp:spPr>
        <a:xfrm rot="10800000">
          <a:off x="0" y="3770043"/>
          <a:ext cx="5111749" cy="1268116"/>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l-GR" sz="1100" kern="1200" dirty="0"/>
            <a:t>4η Δραστηριότητα:  α) Οι ομάδες καλούνται να δημιουργήσουν από κοινού μια αφίσα η οποία θα αναρτηθεί στην τάξη β.)  </a:t>
          </a:r>
          <a:r>
            <a:rPr lang="el-GR" sz="1100" kern="1200" dirty="0" err="1"/>
            <a:t>δραματοποιήση</a:t>
          </a:r>
          <a:r>
            <a:rPr lang="el-GR" sz="1100" kern="1200" dirty="0"/>
            <a:t> της ιστορίας ή προεργασία για τη διεξαγωγή του κινητικού παιχνιδιού που προτείνεται «Τα ποντίκια ελευθερώνουν τα λιοντάρια» ή δημιουργούν ένα δικό τους κινητικό παιχνίδι. </a:t>
          </a:r>
          <a:endParaRPr lang="en-US" sz="1100" kern="1200" dirty="0"/>
        </a:p>
      </dsp:txBody>
      <dsp:txXfrm rot="10800000">
        <a:off x="0" y="3770043"/>
        <a:ext cx="5111749" cy="823984"/>
      </dsp:txXfrm>
    </dsp:sp>
    <dsp:sp modelId="{993ED581-C229-5940-B003-712732FA5B29}">
      <dsp:nvSpPr>
        <dsp:cNvPr id="0" name=""/>
        <dsp:cNvSpPr/>
      </dsp:nvSpPr>
      <dsp:spPr>
        <a:xfrm rot="10800000">
          <a:off x="0" y="2514295"/>
          <a:ext cx="5111749" cy="1268116"/>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l-GR" sz="1100" kern="1200" dirty="0"/>
            <a:t>3η Δραστηριότητα: Οι μαθητές/</a:t>
          </a:r>
          <a:r>
            <a:rPr lang="el-GR" sz="1100" kern="1200" dirty="0" err="1"/>
            <a:t>ήτριες</a:t>
          </a:r>
          <a:r>
            <a:rPr lang="el-GR" sz="1100" kern="1200" dirty="0"/>
            <a:t> παρακολουθούν ή διαβάζουν το αρχείο: «Το λιοντάρι και το ποντίκι. Ο μύθος του Αισώπου κάπως έτσι…». Ακολουθεί συζήτηση στην τάξη.</a:t>
          </a:r>
          <a:endParaRPr lang="en-US" sz="1100" kern="1200" dirty="0"/>
        </a:p>
      </dsp:txBody>
      <dsp:txXfrm rot="10800000">
        <a:off x="0" y="2514295"/>
        <a:ext cx="5111749" cy="823984"/>
      </dsp:txXfrm>
    </dsp:sp>
    <dsp:sp modelId="{2002DDC6-28BB-8A46-AE46-BF85ABAD66D7}">
      <dsp:nvSpPr>
        <dsp:cNvPr id="0" name=""/>
        <dsp:cNvSpPr/>
      </dsp:nvSpPr>
      <dsp:spPr>
        <a:xfrm rot="10800000">
          <a:off x="0" y="1258546"/>
          <a:ext cx="5111749" cy="1268116"/>
        </a:xfrm>
        <a:prstGeom prst="upArrowCallout">
          <a:avLst/>
        </a:prstGeom>
        <a:gradFill rotWithShape="0">
          <a:gsLst>
            <a:gs pos="11000">
              <a:srgbClr val="3A7BC8"/>
            </a:gs>
            <a:gs pos="46000">
              <a:srgbClr val="3B79C4"/>
            </a:gs>
            <a:gs pos="85000">
              <a:srgbClr val="3B7BBD"/>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l-GR" sz="1100" kern="1200" dirty="0"/>
            <a:t>2η Δραστηριότητα: Συμπληρώνουν το 1ο φύλλο εργασίας και συμπληρώνουν από κοινού το 1ο συνεργατικό φύλλο εργασίας «Το κρυμμένο μυστικό της ιστορίας». Ακολουθεί συζήτηση στην ολομέλεια. </a:t>
          </a:r>
          <a:endParaRPr lang="en-US" sz="1100" kern="1200" dirty="0"/>
        </a:p>
      </dsp:txBody>
      <dsp:txXfrm rot="10800000">
        <a:off x="0" y="1258546"/>
        <a:ext cx="5111749" cy="823984"/>
      </dsp:txXfrm>
    </dsp:sp>
    <dsp:sp modelId="{7C350971-0056-F146-A612-BEB681006307}">
      <dsp:nvSpPr>
        <dsp:cNvPr id="0" name=""/>
        <dsp:cNvSpPr/>
      </dsp:nvSpPr>
      <dsp:spPr>
        <a:xfrm rot="10800000">
          <a:off x="0" y="2797"/>
          <a:ext cx="5111749" cy="1268116"/>
        </a:xfrm>
        <a:prstGeom prst="upArrowCallout">
          <a:avLst/>
        </a:prstGeom>
        <a:gradFill rotWithShape="0">
          <a:gsLst>
            <a:gs pos="0">
              <a:schemeClr val="accent1">
                <a:lumMod val="75000"/>
              </a:schemeClr>
            </a:gs>
            <a:gs pos="53000">
              <a:srgbClr val="3B7BC8"/>
            </a:gs>
            <a:gs pos="89000">
              <a:schemeClr val="tx2">
                <a:lumMod val="60000"/>
                <a:lumOff val="4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l-GR" sz="1100" kern="1200" dirty="0">
              <a:solidFill>
                <a:schemeClr val="bg1"/>
              </a:solidFill>
            </a:rPr>
            <a:t>1η Δραστηριότητα:  Παρουσίαση του ηχητικού/ ακουστικού αρχείου</a:t>
          </a:r>
          <a:r>
            <a:rPr lang="en-US" sz="1100" kern="1200" dirty="0">
              <a:solidFill>
                <a:schemeClr val="bg1"/>
              </a:solidFill>
            </a:rPr>
            <a:t> </a:t>
          </a:r>
          <a:r>
            <a:rPr lang="el-GR" sz="1100" kern="1200" dirty="0">
              <a:solidFill>
                <a:schemeClr val="bg1"/>
              </a:solidFill>
            </a:rPr>
            <a:t>«Το κρυμμένο μυστικό της ιστορίας: Όλοι έχουν αξία στην ομάδα. Αποδοχή στη διαφορετικότητα». </a:t>
          </a:r>
          <a:endParaRPr lang="en-US" sz="1100" kern="1200" dirty="0">
            <a:solidFill>
              <a:schemeClr val="bg1"/>
            </a:solidFill>
          </a:endParaRPr>
        </a:p>
      </dsp:txBody>
      <dsp:txXfrm rot="10800000">
        <a:off x="0" y="2797"/>
        <a:ext cx="5111749" cy="823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D87D9-5CFB-4E41-A0CB-F19D3E2EF38D}">
      <dsp:nvSpPr>
        <dsp:cNvPr id="0" name=""/>
        <dsp:cNvSpPr/>
      </dsp:nvSpPr>
      <dsp:spPr>
        <a:xfrm>
          <a:off x="0" y="5025792"/>
          <a:ext cx="5111749" cy="82452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l-GR" sz="1100" kern="1200"/>
            <a:t>5η Δραστηριότητα:  Παιχνίδι στην αυλή (προτεινόμενο)</a:t>
          </a:r>
          <a:endParaRPr lang="en-US" sz="1100" kern="1200"/>
        </a:p>
      </dsp:txBody>
      <dsp:txXfrm>
        <a:off x="0" y="5025792"/>
        <a:ext cx="5111749" cy="824522"/>
      </dsp:txXfrm>
    </dsp:sp>
    <dsp:sp modelId="{72324B21-9607-2E48-9565-68166686AB99}">
      <dsp:nvSpPr>
        <dsp:cNvPr id="0" name=""/>
        <dsp:cNvSpPr/>
      </dsp:nvSpPr>
      <dsp:spPr>
        <a:xfrm rot="10800000">
          <a:off x="0" y="3770043"/>
          <a:ext cx="5111749" cy="1268116"/>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l-GR" sz="1100" kern="1200" dirty="0"/>
            <a:t>4η Δραστηριότητα:  α) Οι ομάδες καλούνται να δημιουργήσουν από κοινού μια αφίσα η οποία θα αναρτηθεί στην τάξη β.)  </a:t>
          </a:r>
          <a:r>
            <a:rPr lang="el-GR" sz="1100" kern="1200" dirty="0" err="1"/>
            <a:t>δραματοποιήση</a:t>
          </a:r>
          <a:r>
            <a:rPr lang="el-GR" sz="1100" kern="1200" dirty="0"/>
            <a:t> της ιστορίας ή προεργασία για τη διεξαγωγή του κινητικού παιχνιδιού που προτείνεται «</a:t>
          </a:r>
          <a:r>
            <a:rPr lang="el-GR" sz="1100" b="1" kern="1200" dirty="0"/>
            <a:t>Σκυταλοδρομία αργά-γρήγορα: με ρακέτα και μπαλάκι</a:t>
          </a:r>
          <a:r>
            <a:rPr lang="el-GR" sz="1100" kern="1200" dirty="0"/>
            <a:t>» ή δημιουργούν ένα δικό τους κινητικό παιχνίδι. </a:t>
          </a:r>
          <a:endParaRPr lang="en-US" sz="1100" kern="1200" dirty="0"/>
        </a:p>
      </dsp:txBody>
      <dsp:txXfrm rot="10800000">
        <a:off x="0" y="3770043"/>
        <a:ext cx="5111749" cy="823984"/>
      </dsp:txXfrm>
    </dsp:sp>
    <dsp:sp modelId="{993ED581-C229-5940-B003-712732FA5B29}">
      <dsp:nvSpPr>
        <dsp:cNvPr id="0" name=""/>
        <dsp:cNvSpPr/>
      </dsp:nvSpPr>
      <dsp:spPr>
        <a:xfrm rot="10800000">
          <a:off x="0" y="2514295"/>
          <a:ext cx="5111749" cy="1268116"/>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l-GR" sz="1100" kern="1200" dirty="0"/>
            <a:t>3η Δραστηριότητα: Οι μαθητές/</a:t>
          </a:r>
          <a:r>
            <a:rPr lang="el-GR" sz="1100" kern="1200" dirty="0" err="1"/>
            <a:t>ήτριες</a:t>
          </a:r>
          <a:r>
            <a:rPr lang="el-GR" sz="1100" kern="1200" dirty="0"/>
            <a:t> παρακολουθούν ή διαβάζουν το αρχείο: ««Ο λαγός και η χελώνα. Ο μύθος του Αισώπου κάπως έτσι…»</a:t>
          </a:r>
          <a:endParaRPr lang="en-US" sz="1100" kern="1200" dirty="0"/>
        </a:p>
      </dsp:txBody>
      <dsp:txXfrm rot="10800000">
        <a:off x="0" y="2514295"/>
        <a:ext cx="5111749" cy="823984"/>
      </dsp:txXfrm>
    </dsp:sp>
    <dsp:sp modelId="{2002DDC6-28BB-8A46-AE46-BF85ABAD66D7}">
      <dsp:nvSpPr>
        <dsp:cNvPr id="0" name=""/>
        <dsp:cNvSpPr/>
      </dsp:nvSpPr>
      <dsp:spPr>
        <a:xfrm rot="10800000">
          <a:off x="0" y="1258546"/>
          <a:ext cx="5111749" cy="1268116"/>
        </a:xfrm>
        <a:prstGeom prst="upArrowCallout">
          <a:avLst/>
        </a:prstGeom>
        <a:gradFill rotWithShape="0">
          <a:gsLst>
            <a:gs pos="11000">
              <a:srgbClr val="3A7BC8"/>
            </a:gs>
            <a:gs pos="46000">
              <a:srgbClr val="3B79C4"/>
            </a:gs>
            <a:gs pos="85000">
              <a:srgbClr val="3B7BBD"/>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l-GR" sz="1100" kern="1200" dirty="0"/>
            <a:t>2η Δραστηριότητα: Συμπληρώνουν το 2ο φύλλο εργασίας και συμπληρώνουν από κοινού το 2ο συνεργατικό φύλλο εργασίας «Το κρυμμένο μυστικό της ιστορίας». Ακολουθεί συζήτηση στην ολομέλεια. </a:t>
          </a:r>
          <a:endParaRPr lang="en-US" sz="1100" kern="1200" dirty="0"/>
        </a:p>
      </dsp:txBody>
      <dsp:txXfrm rot="10800000">
        <a:off x="0" y="1258546"/>
        <a:ext cx="5111749" cy="823984"/>
      </dsp:txXfrm>
    </dsp:sp>
    <dsp:sp modelId="{7C350971-0056-F146-A612-BEB681006307}">
      <dsp:nvSpPr>
        <dsp:cNvPr id="0" name=""/>
        <dsp:cNvSpPr/>
      </dsp:nvSpPr>
      <dsp:spPr>
        <a:xfrm rot="10800000">
          <a:off x="0" y="15631"/>
          <a:ext cx="5111749" cy="1268116"/>
        </a:xfrm>
        <a:prstGeom prst="upArrowCallout">
          <a:avLst/>
        </a:prstGeom>
        <a:gradFill rotWithShape="0">
          <a:gsLst>
            <a:gs pos="0">
              <a:schemeClr val="accent1">
                <a:lumMod val="75000"/>
              </a:schemeClr>
            </a:gs>
            <a:gs pos="53000">
              <a:srgbClr val="3B7BC8"/>
            </a:gs>
            <a:gs pos="89000">
              <a:schemeClr val="tx2">
                <a:lumMod val="60000"/>
                <a:lumOff val="4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l-GR" sz="1100" kern="1200" dirty="0">
              <a:solidFill>
                <a:schemeClr val="bg1"/>
              </a:solidFill>
            </a:rPr>
            <a:t>1η Δραστηριότητα:  Παρουσίαση του ηχητικού/ ακουστικού αρχείου</a:t>
          </a:r>
          <a:r>
            <a:rPr lang="en-US" sz="1100" kern="1200" dirty="0">
              <a:solidFill>
                <a:schemeClr val="bg1"/>
              </a:solidFill>
            </a:rPr>
            <a:t> </a:t>
          </a:r>
          <a:r>
            <a:rPr lang="el-GR" sz="1100" kern="1200" dirty="0">
              <a:solidFill>
                <a:schemeClr val="bg1"/>
              </a:solidFill>
            </a:rPr>
            <a:t>«Χαμένος αγώνας είναι μόνο ο αγώνας που δεν δόθηκε. Αξία έχει η συμμετοχή». </a:t>
          </a:r>
          <a:endParaRPr lang="en-US" sz="1100" kern="1200" dirty="0">
            <a:solidFill>
              <a:schemeClr val="bg1"/>
            </a:solidFill>
          </a:endParaRPr>
        </a:p>
      </dsp:txBody>
      <dsp:txXfrm rot="10800000">
        <a:off x="0" y="15631"/>
        <a:ext cx="5111749" cy="8239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D87D9-5CFB-4E41-A0CB-F19D3E2EF38D}">
      <dsp:nvSpPr>
        <dsp:cNvPr id="0" name=""/>
        <dsp:cNvSpPr/>
      </dsp:nvSpPr>
      <dsp:spPr>
        <a:xfrm>
          <a:off x="0" y="5025792"/>
          <a:ext cx="5111749" cy="82452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l-GR" sz="1100" kern="1200" dirty="0"/>
            <a:t>5η Δραστηριότητα:  Παιχνίδι στην αυλή (προτεινόμενο): </a:t>
          </a:r>
          <a:r>
            <a:rPr lang="el-GR" sz="1100" b="1" kern="1200" dirty="0"/>
            <a:t>«Άλλαξε τα συναισθήματα της ομάδας σου»</a:t>
          </a:r>
          <a:r>
            <a:rPr lang="el-GR" sz="1100" kern="1200" dirty="0"/>
            <a:t> </a:t>
          </a:r>
          <a:endParaRPr lang="en-US" sz="1100" kern="1200" dirty="0"/>
        </a:p>
      </dsp:txBody>
      <dsp:txXfrm>
        <a:off x="0" y="5025792"/>
        <a:ext cx="5111749" cy="824522"/>
      </dsp:txXfrm>
    </dsp:sp>
    <dsp:sp modelId="{72324B21-9607-2E48-9565-68166686AB99}">
      <dsp:nvSpPr>
        <dsp:cNvPr id="0" name=""/>
        <dsp:cNvSpPr/>
      </dsp:nvSpPr>
      <dsp:spPr>
        <a:xfrm rot="10800000">
          <a:off x="0" y="3770043"/>
          <a:ext cx="5111749" cy="1268116"/>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l-GR" sz="1100" kern="1200" dirty="0"/>
            <a:t>4η Δραστηριότητα:  α) Οι ομάδες καλούνται να δημιουργήσουν από κοινού μια αφίσα η οποία θα αναρτηθεί στην τάξη β.)  </a:t>
          </a:r>
          <a:r>
            <a:rPr lang="el-GR" sz="1100" kern="1200" dirty="0" err="1"/>
            <a:t>δραματοποιήση</a:t>
          </a:r>
          <a:r>
            <a:rPr lang="el-GR" sz="1100" kern="1200" dirty="0"/>
            <a:t> της ιστορίας ή προεργασία για τη διεξαγωγή του κινητικού παιχνιδιού που προτείνεται </a:t>
          </a:r>
          <a:r>
            <a:rPr lang="el-GR" sz="1100" b="1" kern="1200" dirty="0"/>
            <a:t>«Άλλαξε τα συναισθήματα της ομάδας σου»</a:t>
          </a:r>
          <a:r>
            <a:rPr lang="el-GR" sz="1100" kern="1200" dirty="0"/>
            <a:t> ή δημιουργούν ένα δικό τους κινητικό παιχνίδι. </a:t>
          </a:r>
          <a:endParaRPr lang="en-US" sz="1100" kern="1200" dirty="0"/>
        </a:p>
      </dsp:txBody>
      <dsp:txXfrm rot="10800000">
        <a:off x="0" y="3770043"/>
        <a:ext cx="5111749" cy="823984"/>
      </dsp:txXfrm>
    </dsp:sp>
    <dsp:sp modelId="{993ED581-C229-5940-B003-712732FA5B29}">
      <dsp:nvSpPr>
        <dsp:cNvPr id="0" name=""/>
        <dsp:cNvSpPr/>
      </dsp:nvSpPr>
      <dsp:spPr>
        <a:xfrm rot="10800000">
          <a:off x="0" y="2514295"/>
          <a:ext cx="5111749" cy="1268116"/>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l-GR" sz="1100" kern="1200" dirty="0"/>
            <a:t>3η Δραστηριότητα: Οι μαθητές/</a:t>
          </a:r>
          <a:r>
            <a:rPr lang="el-GR" sz="1100" kern="1200" dirty="0" err="1"/>
            <a:t>ήτριες</a:t>
          </a:r>
          <a:r>
            <a:rPr lang="el-GR" sz="1100" kern="1200" dirty="0"/>
            <a:t> παρακολουθούν ή διαβάζουν το αρχείο: ««Ο λαγός και η χελώνα. Ο μύθος του Αισώπου κάπως έτσι…»</a:t>
          </a:r>
          <a:endParaRPr lang="en-US" sz="1100" kern="1200" dirty="0"/>
        </a:p>
      </dsp:txBody>
      <dsp:txXfrm rot="10800000">
        <a:off x="0" y="2514295"/>
        <a:ext cx="5111749" cy="823984"/>
      </dsp:txXfrm>
    </dsp:sp>
    <dsp:sp modelId="{2002DDC6-28BB-8A46-AE46-BF85ABAD66D7}">
      <dsp:nvSpPr>
        <dsp:cNvPr id="0" name=""/>
        <dsp:cNvSpPr/>
      </dsp:nvSpPr>
      <dsp:spPr>
        <a:xfrm rot="10800000">
          <a:off x="0" y="1258546"/>
          <a:ext cx="5111749" cy="1268116"/>
        </a:xfrm>
        <a:prstGeom prst="upArrowCallout">
          <a:avLst/>
        </a:prstGeom>
        <a:gradFill rotWithShape="0">
          <a:gsLst>
            <a:gs pos="11000">
              <a:srgbClr val="3A7BC8"/>
            </a:gs>
            <a:gs pos="46000">
              <a:srgbClr val="3B79C4"/>
            </a:gs>
            <a:gs pos="85000">
              <a:srgbClr val="3B7BBD"/>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l-GR" sz="1100" kern="1200" dirty="0"/>
            <a:t>2η Δραστηριότητα: Συμπληρώνουν το 3ο φύλλο εργασίας και συμπληρώνουν από κοινού το 3ο συνεργατικό φύλλο εργασίας «Το κρυμμένο μυστικό της ιστορίας». Ακολουθεί συζήτηση στην ολομέλεια. </a:t>
          </a:r>
          <a:endParaRPr lang="en-US" sz="1100" kern="1200" dirty="0"/>
        </a:p>
      </dsp:txBody>
      <dsp:txXfrm rot="10800000">
        <a:off x="0" y="1258546"/>
        <a:ext cx="5111749" cy="823984"/>
      </dsp:txXfrm>
    </dsp:sp>
    <dsp:sp modelId="{7C350971-0056-F146-A612-BEB681006307}">
      <dsp:nvSpPr>
        <dsp:cNvPr id="0" name=""/>
        <dsp:cNvSpPr/>
      </dsp:nvSpPr>
      <dsp:spPr>
        <a:xfrm rot="10800000">
          <a:off x="0" y="2797"/>
          <a:ext cx="5111749" cy="1268116"/>
        </a:xfrm>
        <a:prstGeom prst="upArrowCallout">
          <a:avLst/>
        </a:prstGeom>
        <a:gradFill rotWithShape="0">
          <a:gsLst>
            <a:gs pos="0">
              <a:schemeClr val="accent1">
                <a:lumMod val="75000"/>
              </a:schemeClr>
            </a:gs>
            <a:gs pos="53000">
              <a:srgbClr val="3B7BC8"/>
            </a:gs>
            <a:gs pos="89000">
              <a:schemeClr val="tx2">
                <a:lumMod val="60000"/>
                <a:lumOff val="4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l-GR" sz="1100" kern="1200" dirty="0">
              <a:solidFill>
                <a:schemeClr val="bg1"/>
              </a:solidFill>
            </a:rPr>
            <a:t>1η Δραστηριότητα:  Παρουσίαση του ηχητικού/ ακουστικού αρχείου</a:t>
          </a:r>
          <a:r>
            <a:rPr lang="en-US" sz="1100" kern="1200" dirty="0">
              <a:solidFill>
                <a:schemeClr val="bg1"/>
              </a:solidFill>
            </a:rPr>
            <a:t> </a:t>
          </a:r>
          <a:r>
            <a:rPr lang="el-GR" sz="1100" kern="1200" dirty="0">
              <a:solidFill>
                <a:schemeClr val="bg1"/>
              </a:solidFill>
            </a:rPr>
            <a:t>«</a:t>
          </a:r>
          <a:r>
            <a:rPr lang="el-GR" sz="1100" b="1" kern="1200" dirty="0"/>
            <a:t>Το κρυμμένο μυστικό της ιστορίας: Μεγαλύτερη αξία από το αποτέλεσμα έχει το ίδιο το παιχνίδι. Συναισθηματική νοημοσύνη</a:t>
          </a:r>
          <a:r>
            <a:rPr lang="el-GR" sz="1100" kern="1200" dirty="0">
              <a:solidFill>
                <a:schemeClr val="bg1"/>
              </a:solidFill>
            </a:rPr>
            <a:t>». </a:t>
          </a:r>
          <a:endParaRPr lang="en-US" sz="1100" kern="1200" dirty="0">
            <a:solidFill>
              <a:schemeClr val="bg1"/>
            </a:solidFill>
          </a:endParaRPr>
        </a:p>
      </dsp:txBody>
      <dsp:txXfrm rot="10800000">
        <a:off x="0" y="2797"/>
        <a:ext cx="5111749" cy="8239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6AD48-4D65-6E48-A659-084FD9565E5A}">
      <dsp:nvSpPr>
        <dsp:cNvPr id="0" name=""/>
        <dsp:cNvSpPr/>
      </dsp:nvSpPr>
      <dsp:spPr>
        <a:xfrm>
          <a:off x="0" y="4800820"/>
          <a:ext cx="5111749" cy="105030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l-GR" sz="1200" kern="1200" dirty="0"/>
            <a:t>4η Δραστηριότητα:  Ο/η εκπαιδευτικός ζητάει από τις ομάδες να γράψουν ερωτήσεις, που θα ήθελαν να υποβάλλουν σε κάποιον διακεκριμένο αθλητή της περιοχής τους υπό τη μορφή συνέντευξης. Στη συνέχεια μπορούν να πραγματοποιήσουν τη συνέντευξη και να τη δημοσιεύσουν στο </a:t>
          </a:r>
          <a:r>
            <a:rPr lang="en-US" sz="1200" kern="1200" dirty="0"/>
            <a:t>blog</a:t>
          </a:r>
          <a:r>
            <a:rPr lang="el-GR" sz="1200" kern="1200" dirty="0"/>
            <a:t> του σχολείου, στη σχολική εφημερίδα ή στον τοπικό Τύπο.</a:t>
          </a:r>
          <a:endParaRPr lang="en-US" sz="1200" kern="1200" dirty="0"/>
        </a:p>
      </dsp:txBody>
      <dsp:txXfrm>
        <a:off x="0" y="4800820"/>
        <a:ext cx="5111749" cy="1050302"/>
      </dsp:txXfrm>
    </dsp:sp>
    <dsp:sp modelId="{993ED581-C229-5940-B003-712732FA5B29}">
      <dsp:nvSpPr>
        <dsp:cNvPr id="0" name=""/>
        <dsp:cNvSpPr/>
      </dsp:nvSpPr>
      <dsp:spPr>
        <a:xfrm rot="10800000">
          <a:off x="0" y="3201210"/>
          <a:ext cx="5111749" cy="1615364"/>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l-GR" sz="1200" kern="1200" dirty="0"/>
            <a:t>3η Δραστηριότητα: Οι μαθητές/</a:t>
          </a:r>
          <a:r>
            <a:rPr lang="el-GR" sz="1200" kern="1200" dirty="0" err="1"/>
            <a:t>ήτριες</a:t>
          </a:r>
          <a:r>
            <a:rPr lang="el-GR" sz="1200" kern="1200" dirty="0"/>
            <a:t> παρακολουθούν ή διαβάζουν το αρχείο: «Ο λαγός και η χελώνα. Ο μύθος του Αισώπου κάπως έτσι…»</a:t>
          </a:r>
          <a:endParaRPr lang="en-US" sz="1200" kern="1200" dirty="0"/>
        </a:p>
      </dsp:txBody>
      <dsp:txXfrm rot="10800000">
        <a:off x="0" y="3201210"/>
        <a:ext cx="5111749" cy="1049615"/>
      </dsp:txXfrm>
    </dsp:sp>
    <dsp:sp modelId="{2002DDC6-28BB-8A46-AE46-BF85ABAD66D7}">
      <dsp:nvSpPr>
        <dsp:cNvPr id="0" name=""/>
        <dsp:cNvSpPr/>
      </dsp:nvSpPr>
      <dsp:spPr>
        <a:xfrm rot="10800000">
          <a:off x="0" y="1601600"/>
          <a:ext cx="5111749" cy="1615364"/>
        </a:xfrm>
        <a:prstGeom prst="upArrowCallout">
          <a:avLst/>
        </a:prstGeom>
        <a:gradFill rotWithShape="0">
          <a:gsLst>
            <a:gs pos="11000">
              <a:srgbClr val="3A7BC8"/>
            </a:gs>
            <a:gs pos="46000">
              <a:srgbClr val="3B79C4"/>
            </a:gs>
            <a:gs pos="85000">
              <a:srgbClr val="3B7BBD"/>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l-GR" sz="1200" kern="1200" dirty="0"/>
            <a:t>2η Δραστηριότητα: Διερεύνηση των </a:t>
          </a:r>
          <a:r>
            <a:rPr lang="en-US" sz="1200" kern="1200" dirty="0"/>
            <a:t>links</a:t>
          </a:r>
          <a:r>
            <a:rPr lang="el-GR" sz="1200" kern="1200" dirty="0"/>
            <a:t> από τους/τις μαθητές/</a:t>
          </a:r>
          <a:r>
            <a:rPr lang="el-GR" sz="1200" kern="1200" dirty="0" err="1"/>
            <a:t>ήτριες</a:t>
          </a:r>
          <a:r>
            <a:rPr lang="el-GR" sz="1200" kern="1200" dirty="0"/>
            <a:t> που αφορούν στις συνεντεύξεις διακεκριμένων αθλητών/τριών-Ολυμπιονικών, στα οφέλη της άσκησης σε φυσικό περιβάλλον, στην αξία της δια βίου άσκησης, στη σωστή αθλητική συμπεριφορά (αξίες). . </a:t>
          </a:r>
          <a:endParaRPr lang="en-US" sz="1200" kern="1200" dirty="0"/>
        </a:p>
      </dsp:txBody>
      <dsp:txXfrm rot="10800000">
        <a:off x="0" y="1601600"/>
        <a:ext cx="5111749" cy="1049615"/>
      </dsp:txXfrm>
    </dsp:sp>
    <dsp:sp modelId="{7C350971-0056-F146-A612-BEB681006307}">
      <dsp:nvSpPr>
        <dsp:cNvPr id="0" name=""/>
        <dsp:cNvSpPr/>
      </dsp:nvSpPr>
      <dsp:spPr>
        <a:xfrm rot="10800000">
          <a:off x="0" y="1989"/>
          <a:ext cx="5111749" cy="1615364"/>
        </a:xfrm>
        <a:prstGeom prst="upArrowCallout">
          <a:avLst/>
        </a:prstGeom>
        <a:gradFill rotWithShape="0">
          <a:gsLst>
            <a:gs pos="0">
              <a:schemeClr val="accent1">
                <a:lumMod val="75000"/>
              </a:schemeClr>
            </a:gs>
            <a:gs pos="53000">
              <a:srgbClr val="3B7BC8"/>
            </a:gs>
            <a:gs pos="89000">
              <a:schemeClr val="tx2">
                <a:lumMod val="60000"/>
                <a:lumOff val="4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l-GR" sz="1200" kern="1200" dirty="0">
              <a:solidFill>
                <a:schemeClr val="bg1"/>
              </a:solidFill>
            </a:rPr>
            <a:t>1η Δραστηριότητα:  Παρουσίαση του ηχητικού/ ακουστικού αρχείου</a:t>
          </a:r>
          <a:r>
            <a:rPr lang="en-US" sz="1200" kern="1200" dirty="0">
              <a:solidFill>
                <a:schemeClr val="bg1"/>
              </a:solidFill>
            </a:rPr>
            <a:t> </a:t>
          </a:r>
          <a:r>
            <a:rPr lang="el-GR" sz="1200" kern="1200" dirty="0">
              <a:solidFill>
                <a:schemeClr val="bg1"/>
              </a:solidFill>
            </a:rPr>
            <a:t>«</a:t>
          </a:r>
          <a:r>
            <a:rPr lang="el-GR" sz="1200" b="1" kern="1200" dirty="0"/>
            <a:t>Το κρυμμένο μυστικό της ιστορίας: Η αξία στης Φυσικής Αγωγής στη σχολική ζωή. Τα οφέλη της άσκησης για την υγεία και την προαγωγή αξιών»</a:t>
          </a:r>
          <a:r>
            <a:rPr lang="el-GR" sz="1200" kern="1200" dirty="0">
              <a:solidFill>
                <a:schemeClr val="bg1"/>
              </a:solidFill>
            </a:rPr>
            <a:t>. </a:t>
          </a:r>
          <a:endParaRPr lang="en-US" sz="1200" kern="1200" dirty="0">
            <a:solidFill>
              <a:schemeClr val="bg1"/>
            </a:solidFill>
          </a:endParaRPr>
        </a:p>
      </dsp:txBody>
      <dsp:txXfrm rot="10800000">
        <a:off x="0" y="1989"/>
        <a:ext cx="5111749" cy="10496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6D36-7171-3142-B737-5B437A0509C5}">
      <dsp:nvSpPr>
        <dsp:cNvPr id="0" name=""/>
        <dsp:cNvSpPr/>
      </dsp:nvSpPr>
      <dsp:spPr>
        <a:xfrm>
          <a:off x="0" y="4252670"/>
          <a:ext cx="5050904" cy="139582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l-GR" sz="1900" kern="1200" dirty="0"/>
            <a:t>3η Δραστηριότητα: Οδηγίες συμπλήρωσης του </a:t>
          </a:r>
          <a:r>
            <a:rPr lang="el-GR" sz="1900" b="1" kern="1200" dirty="0"/>
            <a:t>«Ενδεικτικού πίνακα καταγραφής εβδομαδιαίας φυσικής δραστηριότητας» καθ' όλη τη διάρκεια του</a:t>
          </a:r>
          <a:r>
            <a:rPr lang="el-GR" sz="1900" kern="1200" dirty="0"/>
            <a:t> έτους.</a:t>
          </a:r>
          <a:endParaRPr lang="en-US" sz="1900" kern="1200" dirty="0"/>
        </a:p>
      </dsp:txBody>
      <dsp:txXfrm>
        <a:off x="0" y="4252670"/>
        <a:ext cx="5050904" cy="1395821"/>
      </dsp:txXfrm>
    </dsp:sp>
    <dsp:sp modelId="{2002DDC6-28BB-8A46-AE46-BF85ABAD66D7}">
      <dsp:nvSpPr>
        <dsp:cNvPr id="0" name=""/>
        <dsp:cNvSpPr/>
      </dsp:nvSpPr>
      <dsp:spPr>
        <a:xfrm rot="10800000">
          <a:off x="0" y="2126834"/>
          <a:ext cx="5050904" cy="2146773"/>
        </a:xfrm>
        <a:prstGeom prst="upArrowCallout">
          <a:avLst/>
        </a:prstGeom>
        <a:gradFill rotWithShape="0">
          <a:gsLst>
            <a:gs pos="11000">
              <a:srgbClr val="3A7BC8"/>
            </a:gs>
            <a:gs pos="46000">
              <a:srgbClr val="3B79C4"/>
            </a:gs>
            <a:gs pos="85000">
              <a:srgbClr val="3B7BBD"/>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l-GR" sz="1900" kern="1200" dirty="0"/>
            <a:t>2η Δραστηριότητα: Οι μαθητές/</a:t>
          </a:r>
          <a:r>
            <a:rPr lang="el-GR" sz="1900" kern="1200" dirty="0" err="1"/>
            <a:t>τριες</a:t>
          </a:r>
          <a:r>
            <a:rPr lang="el-GR" sz="1900" kern="1200" dirty="0"/>
            <a:t> στις ομάδες τους συμπληρώνουν ατομικά το </a:t>
          </a:r>
          <a:r>
            <a:rPr lang="el-GR" sz="1900" b="1" kern="1200" dirty="0"/>
            <a:t>4</a:t>
          </a:r>
          <a:r>
            <a:rPr lang="el-GR" sz="1900" b="1" kern="1200" baseline="30000" dirty="0"/>
            <a:t>ο</a:t>
          </a:r>
          <a:r>
            <a:rPr lang="el-GR" sz="1900" b="1" kern="1200" dirty="0"/>
            <a:t> φύλλο εργασίας</a:t>
          </a:r>
          <a:r>
            <a:rPr lang="el-GR" sz="1900" kern="1200" dirty="0"/>
            <a:t>.</a:t>
          </a:r>
          <a:endParaRPr lang="en-US" sz="1900" kern="1200" dirty="0"/>
        </a:p>
      </dsp:txBody>
      <dsp:txXfrm rot="10800000">
        <a:off x="0" y="2126834"/>
        <a:ext cx="5050904" cy="1394909"/>
      </dsp:txXfrm>
    </dsp:sp>
    <dsp:sp modelId="{7C350971-0056-F146-A612-BEB681006307}">
      <dsp:nvSpPr>
        <dsp:cNvPr id="0" name=""/>
        <dsp:cNvSpPr/>
      </dsp:nvSpPr>
      <dsp:spPr>
        <a:xfrm rot="10800000">
          <a:off x="0" y="998"/>
          <a:ext cx="5050904" cy="2146773"/>
        </a:xfrm>
        <a:prstGeom prst="upArrowCallout">
          <a:avLst/>
        </a:prstGeom>
        <a:gradFill rotWithShape="0">
          <a:gsLst>
            <a:gs pos="0">
              <a:schemeClr val="accent1">
                <a:lumMod val="75000"/>
              </a:schemeClr>
            </a:gs>
            <a:gs pos="53000">
              <a:srgbClr val="3B7BC8"/>
            </a:gs>
            <a:gs pos="89000">
              <a:schemeClr val="tx2">
                <a:lumMod val="60000"/>
                <a:lumOff val="4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l-GR" sz="1900" kern="1200" dirty="0">
              <a:solidFill>
                <a:schemeClr val="bg1"/>
              </a:solidFill>
            </a:rPr>
            <a:t>1η Δραστηριότητα ο</a:t>
          </a:r>
          <a:r>
            <a:rPr lang="el-GR" sz="1900" kern="1200" dirty="0"/>
            <a:t>/η εκπαιδευτικός παρουσιάζει στους μαθητές/</a:t>
          </a:r>
          <a:r>
            <a:rPr lang="el-GR" sz="1900" kern="1200" dirty="0" err="1"/>
            <a:t>ήτριες</a:t>
          </a:r>
          <a:r>
            <a:rPr lang="el-GR" sz="1900" kern="1200" dirty="0"/>
            <a:t> το αρχείο </a:t>
          </a:r>
          <a:r>
            <a:rPr lang="en-US" sz="1900" kern="1200" dirty="0" err="1"/>
            <a:t>ppt</a:t>
          </a:r>
          <a:r>
            <a:rPr lang="el-GR" sz="1900" kern="1200" dirty="0"/>
            <a:t>: «Αγαπώ την άσκηση – Αγαπώ την υγεία μου».</a:t>
          </a:r>
          <a:endParaRPr lang="en-US" sz="1900" kern="1200" dirty="0">
            <a:solidFill>
              <a:schemeClr val="bg1"/>
            </a:solidFill>
          </a:endParaRPr>
        </a:p>
      </dsp:txBody>
      <dsp:txXfrm rot="10800000">
        <a:off x="0" y="998"/>
        <a:ext cx="5050904" cy="13949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790F62-86B6-428C-AAD2-A4EE831A058F}" type="datetimeFigureOut">
              <a:rPr lang="el-GR" smtClean="0"/>
              <a:pPr/>
              <a:t>3/8/2022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6EC10-F0F6-45B9-B047-4890A5E8FEBB}" type="slidenum">
              <a:rPr lang="el-GR" smtClean="0"/>
              <a:pPr/>
              <a:t>‹#›</a:t>
            </a:fld>
            <a:endParaRPr lang="el-GR"/>
          </a:p>
        </p:txBody>
      </p:sp>
    </p:spTree>
    <p:extLst>
      <p:ext uri="{BB962C8B-B14F-4D97-AF65-F5344CB8AC3E}">
        <p14:creationId xmlns:p14="http://schemas.microsoft.com/office/powerpoint/2010/main" val="813533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848DD5E-D9A4-4BDE-838B-B4A7DA4CB10F}" type="slidenum">
              <a:rPr lang="el-GR" smtClean="0"/>
              <a:pPr/>
              <a:t>10</a:t>
            </a:fld>
            <a:endParaRPr lang="el-GR"/>
          </a:p>
        </p:txBody>
      </p:sp>
    </p:spTree>
    <p:extLst>
      <p:ext uri="{BB962C8B-B14F-4D97-AF65-F5344CB8AC3E}">
        <p14:creationId xmlns:p14="http://schemas.microsoft.com/office/powerpoint/2010/main" val="1074052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3/8/2022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3/8/2022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3/8/2022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3/8/2022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3/8/2022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3/8/2022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3/8/2022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3/8/2022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3/8/2022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3/8/2022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3/8/2022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3/8/2022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shorturl.at/gvBK1" TargetMode="External"/><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hyperlink" Target="shorturl.at/kpNQ8" TargetMode="Externa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xml"/><Relationship Id="rId7" Type="http://schemas.openxmlformats.org/officeDocument/2006/relationships/hyperlink" Target="shorturl.at/hknMP" TargetMode="Externa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4.xml"/><Relationship Id="rId7" Type="http://schemas.openxmlformats.org/officeDocument/2006/relationships/hyperlink" Target="shorturl.at/gpqrR" TargetMode="Externa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5.xml"/><Relationship Id="rId7" Type="http://schemas.openxmlformats.org/officeDocument/2006/relationships/hyperlink" Target="shorturl.at/amwzH" TargetMode="Externa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hyperlink" Target="https://bit.ly/3y8DKYG" TargetMode="External"/><Relationship Id="rId7" Type="http://schemas.openxmlformats.org/officeDocument/2006/relationships/hyperlink" Target="https://gamilab.com/play/5682be73-54ee-43d9-81ca-0821b1fa4825" TargetMode="External"/><Relationship Id="rId2" Type="http://schemas.openxmlformats.org/officeDocument/2006/relationships/hyperlink" Target="about:blank" TargetMode="External"/><Relationship Id="rId1" Type="http://schemas.openxmlformats.org/officeDocument/2006/relationships/slideLayout" Target="../slideLayouts/slideLayout1.xml"/><Relationship Id="rId6" Type="http://schemas.openxmlformats.org/officeDocument/2006/relationships/hyperlink" Target="https://www.liveworksheets.com/3-kg144930xs" TargetMode="External"/><Relationship Id="rId5" Type="http://schemas.openxmlformats.org/officeDocument/2006/relationships/hyperlink" Target="https://www.liveworksheets.com/c?a=s&amp;g=reader&amp;s=PE&amp;t=vniydoemc1q&amp;sr=n&amp;l=jb&amp;i=uuncfn&amp;r=mb&amp;db=3" TargetMode="External"/><Relationship Id="rId4" Type="http://schemas.openxmlformats.org/officeDocument/2006/relationships/hyperlink" Target="https://padlet.com/andreadoue/986hfvjvwo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6858000"/>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1">
            <a:schemeClr val="accent2"/>
          </a:lnRef>
          <a:fillRef idx="2">
            <a:schemeClr val="accent2"/>
          </a:fillRef>
          <a:effectRef idx="1">
            <a:schemeClr val="accent2"/>
          </a:effectRef>
          <a:fontRef idx="minor">
            <a:schemeClr val="dk1"/>
          </a:fontRef>
        </p:style>
        <p:txBody>
          <a:bodyPr>
            <a:normAutofit fontScale="47500" lnSpcReduction="20000"/>
          </a:bodyPr>
          <a:lstStyle/>
          <a:p>
            <a:pPr lvl="0" algn="ctr">
              <a:spcBef>
                <a:spcPct val="20000"/>
              </a:spcBef>
            </a:pPr>
            <a:r>
              <a:rPr kumimoji="0" lang="en-US" sz="2000" b="1" i="0" u="none" strike="noStrike" kern="0" cap="none" spc="0" normalizeH="0" baseline="30000" noProof="0" dirty="0">
                <a:ln>
                  <a:noFill/>
                </a:ln>
                <a:solidFill>
                  <a:schemeClr val="dk1"/>
                </a:solidFill>
                <a:effectLst/>
                <a:uLnTx/>
                <a:uFillTx/>
                <a:latin typeface="+mn-lt"/>
                <a:ea typeface="+mn-ea"/>
                <a:cs typeface="Times New Roman"/>
              </a:rPr>
              <a:t> </a:t>
            </a:r>
          </a:p>
          <a:p>
            <a:pPr lvl="0" algn="ctr">
              <a:spcBef>
                <a:spcPct val="20000"/>
              </a:spcBef>
            </a:pPr>
            <a:r>
              <a:rPr kumimoji="0" lang="el-GR" sz="3200" b="0" i="0" u="none" strike="noStrike" kern="0" cap="none" spc="0" normalizeH="0" baseline="0" noProof="0" dirty="0">
                <a:ln>
                  <a:noFill/>
                </a:ln>
                <a:solidFill>
                  <a:schemeClr val="dk1"/>
                </a:solidFill>
                <a:effectLst/>
                <a:uLnTx/>
                <a:uFillTx/>
                <a:latin typeface="+mn-lt"/>
                <a:ea typeface="+mn-ea"/>
                <a:cs typeface="Times New Roman"/>
              </a:rPr>
              <a:t/>
            </a:r>
            <a:br>
              <a:rPr kumimoji="0" lang="el-GR" sz="3200" b="0" i="0" u="none" strike="noStrike" kern="0" cap="none" spc="0" normalizeH="0" baseline="0" noProof="0" dirty="0">
                <a:ln>
                  <a:noFill/>
                </a:ln>
                <a:solidFill>
                  <a:schemeClr val="dk1"/>
                </a:solidFill>
                <a:effectLst/>
                <a:uLnTx/>
                <a:uFillTx/>
                <a:latin typeface="+mn-lt"/>
                <a:ea typeface="+mn-ea"/>
                <a:cs typeface="Times New Roman"/>
              </a:rPr>
            </a:br>
            <a:r>
              <a:rPr kumimoji="0" lang="el-GR" sz="1800" b="0" i="0" u="none" strike="noStrike" kern="0" cap="none" spc="0" normalizeH="0" baseline="0" noProof="0" dirty="0">
                <a:ln>
                  <a:noFill/>
                </a:ln>
                <a:solidFill>
                  <a:schemeClr val="dk1"/>
                </a:solidFill>
                <a:effectLst/>
                <a:uLnTx/>
                <a:uFillTx/>
                <a:latin typeface="+mn-lt"/>
                <a:ea typeface="+mn-ea"/>
                <a:cs typeface="Times New Roman"/>
              </a:rPr>
              <a:t/>
            </a:r>
            <a:br>
              <a:rPr kumimoji="0" lang="el-GR" sz="1800" b="0" i="0" u="none" strike="noStrike" kern="0" cap="none" spc="0" normalizeH="0" baseline="0" noProof="0" dirty="0">
                <a:ln>
                  <a:noFill/>
                </a:ln>
                <a:solidFill>
                  <a:schemeClr val="dk1"/>
                </a:solidFill>
                <a:effectLst/>
                <a:uLnTx/>
                <a:uFillTx/>
                <a:latin typeface="+mn-lt"/>
                <a:ea typeface="+mn-ea"/>
                <a:cs typeface="Times New Roman"/>
              </a:rPr>
            </a:br>
            <a:r>
              <a:rPr kumimoji="0" lang="el-GR" sz="1800" b="0" i="0" u="none" strike="noStrike" kern="0" cap="none" spc="0" normalizeH="0" baseline="0" noProof="0" dirty="0">
                <a:ln>
                  <a:noFill/>
                </a:ln>
                <a:solidFill>
                  <a:schemeClr val="dk1"/>
                </a:solidFill>
                <a:effectLst/>
                <a:uLnTx/>
                <a:uFillTx/>
                <a:latin typeface="+mn-lt"/>
                <a:ea typeface="+mn-ea"/>
                <a:cs typeface="Times New Roman"/>
              </a:rPr>
              <a:t/>
            </a:r>
            <a:br>
              <a:rPr kumimoji="0" lang="el-GR" sz="1800" b="0" i="0" u="none" strike="noStrike" kern="0" cap="none" spc="0" normalizeH="0" baseline="0" noProof="0" dirty="0">
                <a:ln>
                  <a:noFill/>
                </a:ln>
                <a:solidFill>
                  <a:schemeClr val="dk1"/>
                </a:solidFill>
                <a:effectLst/>
                <a:uLnTx/>
                <a:uFillTx/>
                <a:latin typeface="+mn-lt"/>
                <a:ea typeface="+mn-ea"/>
                <a:cs typeface="Times New Roman"/>
              </a:rPr>
            </a:br>
            <a:endParaRPr kumimoji="0" lang="en-US" sz="1800" b="0" i="0" u="none" strike="noStrike" kern="0" cap="none" spc="0" normalizeH="0" baseline="0" noProof="0" dirty="0">
              <a:ln>
                <a:noFill/>
              </a:ln>
              <a:solidFill>
                <a:schemeClr val="dk1"/>
              </a:solidFill>
              <a:effectLst/>
              <a:uLnTx/>
              <a:uFillTx/>
              <a:latin typeface="+mn-lt"/>
              <a:ea typeface="+mn-ea"/>
              <a:cs typeface="Times New Roman"/>
            </a:endParaRPr>
          </a:p>
          <a:p>
            <a:pPr lvl="0" algn="ctr">
              <a:spcBef>
                <a:spcPct val="20000"/>
              </a:spcBef>
            </a:pPr>
            <a:endParaRPr lang="en-US" kern="0" dirty="0">
              <a:cs typeface="Times New Roman"/>
            </a:endParaRPr>
          </a:p>
          <a:p>
            <a:pPr lvl="0" algn="ctr">
              <a:spcBef>
                <a:spcPct val="20000"/>
              </a:spcBef>
            </a:pPr>
            <a:endParaRPr lang="en-US" sz="2400" b="1" u="sng" kern="0" dirty="0">
              <a:cs typeface="Times New Roman"/>
            </a:endParaRPr>
          </a:p>
          <a:p>
            <a:pPr algn="ctr"/>
            <a:endParaRPr lang="el-GR" sz="5100" b="1" i="1" dirty="0"/>
          </a:p>
          <a:p>
            <a:pPr algn="ctr"/>
            <a:endParaRPr lang="el-GR" sz="5100" b="1" i="1" dirty="0"/>
          </a:p>
          <a:p>
            <a:pPr algn="ctr"/>
            <a:r>
              <a:rPr lang="el-GR" sz="5100" b="1" i="1" dirty="0"/>
              <a:t>«Το κρυμμένο μυστικό της ιστορίας: </a:t>
            </a:r>
          </a:p>
          <a:p>
            <a:pPr algn="ctr"/>
            <a:r>
              <a:rPr lang="el-GR" sz="5100" b="1" i="1" dirty="0"/>
              <a:t>Η αξία της Φυσικής Αγωγής στη σχολική ζωή - Αθλητισμός και αξίες»</a:t>
            </a:r>
          </a:p>
          <a:p>
            <a:pPr lvl="0" algn="ctr">
              <a:spcBef>
                <a:spcPct val="20000"/>
              </a:spcBef>
            </a:pPr>
            <a:endParaRPr lang="el-GR" sz="3600" kern="0" dirty="0">
              <a:cs typeface="Times New Roman"/>
            </a:endParaRPr>
          </a:p>
          <a:p>
            <a:pPr lvl="0" algn="ctr">
              <a:spcBef>
                <a:spcPct val="20000"/>
              </a:spcBef>
            </a:pPr>
            <a:r>
              <a:rPr lang="el-GR" sz="3600" kern="0" dirty="0">
                <a:cs typeface="Times New Roman"/>
              </a:rPr>
              <a:t>Εργαστήρια Δεξιοτήτων</a:t>
            </a:r>
          </a:p>
          <a:p>
            <a:pPr lvl="0" algn="ctr">
              <a:spcBef>
                <a:spcPct val="20000"/>
              </a:spcBef>
            </a:pPr>
            <a:r>
              <a:rPr lang="el-GR" sz="3600" kern="0" dirty="0">
                <a:cs typeface="Times New Roman"/>
              </a:rPr>
              <a:t>Θεματική ενότητα: Ζω καλύτερα – Ευ Ζην</a:t>
            </a:r>
          </a:p>
          <a:p>
            <a:pPr lvl="0" algn="ctr">
              <a:spcBef>
                <a:spcPct val="20000"/>
              </a:spcBef>
            </a:pPr>
            <a:r>
              <a:rPr lang="el-GR" sz="3600" kern="0" dirty="0" err="1">
                <a:cs typeface="Times New Roman"/>
              </a:rPr>
              <a:t>Υποθεματική</a:t>
            </a:r>
            <a:r>
              <a:rPr lang="el-GR" sz="3600" kern="0" dirty="0">
                <a:cs typeface="Times New Roman"/>
              </a:rPr>
              <a:t>: Ψυχική και συναισθηματική υγεία και πρόληψη</a:t>
            </a:r>
          </a:p>
          <a:p>
            <a:pPr lvl="0" algn="ctr">
              <a:spcBef>
                <a:spcPct val="20000"/>
              </a:spcBef>
            </a:pPr>
            <a:r>
              <a:rPr lang="el-GR" sz="3600" dirty="0"/>
              <a:t>Δεξιότητες του 21</a:t>
            </a:r>
            <a:r>
              <a:rPr lang="el-GR" sz="3600" baseline="30000" dirty="0"/>
              <a:t>ου</a:t>
            </a:r>
            <a:r>
              <a:rPr lang="el-GR" sz="3600" dirty="0"/>
              <a:t> Αιώνα </a:t>
            </a:r>
          </a:p>
          <a:p>
            <a:pPr lvl="0" algn="ctr">
              <a:spcBef>
                <a:spcPct val="20000"/>
              </a:spcBef>
            </a:pPr>
            <a:r>
              <a:rPr lang="el-GR" sz="3600" dirty="0"/>
              <a:t>Δεξιότητες του Νου</a:t>
            </a:r>
          </a:p>
          <a:p>
            <a:pPr lvl="0" algn="ctr">
              <a:spcBef>
                <a:spcPct val="20000"/>
              </a:spcBef>
            </a:pPr>
            <a:r>
              <a:rPr lang="el-GR" sz="3600" dirty="0"/>
              <a:t>Δεξιότητες Ζωής</a:t>
            </a:r>
            <a:endParaRPr lang="en-US" sz="3600" u="sng" kern="0" dirty="0">
              <a:cs typeface="Times New Roman"/>
            </a:endParaRPr>
          </a:p>
          <a:p>
            <a:pPr algn="ctr"/>
            <a:endParaRPr lang="en-US" sz="3800" b="1" i="1" dirty="0"/>
          </a:p>
          <a:p>
            <a:pPr algn="ctr"/>
            <a:endParaRPr lang="el-GR" sz="3600" b="1" dirty="0"/>
          </a:p>
          <a:p>
            <a:pPr lvl="0" algn="ctr">
              <a:spcBef>
                <a:spcPct val="20000"/>
              </a:spcBef>
            </a:pPr>
            <a:endParaRPr kumimoji="0" lang="el-GR" sz="3500" b="1" i="1" u="none" strike="noStrike" kern="0" cap="none" spc="0" normalizeH="0" baseline="0" noProof="0" dirty="0">
              <a:ln>
                <a:noFill/>
              </a:ln>
              <a:solidFill>
                <a:schemeClr val="dk1"/>
              </a:solidFill>
              <a:effectLst/>
              <a:uLnTx/>
              <a:uFillTx/>
              <a:latin typeface="+mn-lt"/>
              <a:ea typeface="+mn-ea"/>
              <a:cs typeface="Times New Roman"/>
            </a:endParaRPr>
          </a:p>
          <a:p>
            <a:pPr algn="ctr"/>
            <a:endParaRPr lang="el-GR" sz="2800" b="1" i="1" dirty="0"/>
          </a:p>
          <a:p>
            <a:pPr algn="ctr"/>
            <a:r>
              <a:rPr kumimoji="0" lang="el-GR" sz="4000" b="1" i="1" u="none" strike="noStrike" kern="0" cap="none" spc="0" normalizeH="0" baseline="0" noProof="0" dirty="0">
                <a:ln>
                  <a:noFill/>
                </a:ln>
                <a:solidFill>
                  <a:schemeClr val="dk1"/>
                </a:solidFill>
                <a:effectLst/>
                <a:uLnTx/>
                <a:uFillTx/>
                <a:latin typeface="Cambria"/>
                <a:ea typeface="+mn-ea"/>
                <a:cs typeface="Times New Roman"/>
              </a:rPr>
              <a:t/>
            </a:r>
            <a:br>
              <a:rPr kumimoji="0" lang="el-GR" sz="4000" b="1" i="1" u="none" strike="noStrike" kern="0" cap="none" spc="0" normalizeH="0" baseline="0" noProof="0" dirty="0">
                <a:ln>
                  <a:noFill/>
                </a:ln>
                <a:solidFill>
                  <a:schemeClr val="dk1"/>
                </a:solidFill>
                <a:effectLst/>
                <a:uLnTx/>
                <a:uFillTx/>
                <a:latin typeface="Cambria"/>
                <a:ea typeface="+mn-ea"/>
                <a:cs typeface="Times New Roman"/>
              </a:rPr>
            </a:br>
            <a:r>
              <a:rPr kumimoji="0" lang="el-GR" sz="1800" b="0" i="1" u="none" strike="noStrike" kern="1200" cap="none" spc="0" normalizeH="0" baseline="0" noProof="0" dirty="0">
                <a:ln>
                  <a:noFill/>
                </a:ln>
                <a:solidFill>
                  <a:schemeClr val="dk1"/>
                </a:solidFill>
                <a:effectLst/>
                <a:uLnTx/>
                <a:uFillTx/>
                <a:latin typeface="+mn-lt"/>
                <a:ea typeface="+mn-ea"/>
                <a:cs typeface="+mn-cs"/>
              </a:rPr>
              <a:t/>
            </a:r>
            <a:br>
              <a:rPr kumimoji="0" lang="el-GR" sz="1800" b="0" i="1" u="none" strike="noStrike" kern="1200" cap="none" spc="0" normalizeH="0" baseline="0" noProof="0" dirty="0">
                <a:ln>
                  <a:noFill/>
                </a:ln>
                <a:solidFill>
                  <a:schemeClr val="dk1"/>
                </a:solidFill>
                <a:effectLst/>
                <a:uLnTx/>
                <a:uFillTx/>
                <a:latin typeface="+mn-lt"/>
                <a:ea typeface="+mn-ea"/>
                <a:cs typeface="+mn-cs"/>
              </a:rPr>
            </a:br>
            <a:r>
              <a:rPr kumimoji="0" lang="el-GR" sz="1800" b="0" i="1" u="none" strike="noStrike" kern="1200" cap="none" spc="0" normalizeH="0" baseline="0" noProof="0" dirty="0">
                <a:ln>
                  <a:noFill/>
                </a:ln>
                <a:solidFill>
                  <a:schemeClr val="dk1"/>
                </a:solidFill>
                <a:effectLst/>
                <a:uLnTx/>
                <a:uFillTx/>
                <a:latin typeface="+mn-lt"/>
                <a:ea typeface="+mn-ea"/>
                <a:cs typeface="+mn-cs"/>
              </a:rPr>
              <a:t/>
            </a:r>
            <a:br>
              <a:rPr kumimoji="0" lang="el-GR" sz="1800" b="0" i="1" u="none" strike="noStrike" kern="1200" cap="none" spc="0" normalizeH="0" baseline="0" noProof="0" dirty="0">
                <a:ln>
                  <a:noFill/>
                </a:ln>
                <a:solidFill>
                  <a:schemeClr val="dk1"/>
                </a:solidFill>
                <a:effectLst/>
                <a:uLnTx/>
                <a:uFillTx/>
                <a:latin typeface="+mn-lt"/>
                <a:ea typeface="+mn-ea"/>
                <a:cs typeface="+mn-cs"/>
              </a:rPr>
            </a:br>
            <a:r>
              <a:rPr kumimoji="0" lang="el-GR" sz="1800" b="0" i="1" u="none" strike="noStrike" kern="1200" cap="none" spc="0" normalizeH="0" baseline="0" noProof="0" dirty="0">
                <a:ln>
                  <a:noFill/>
                </a:ln>
                <a:solidFill>
                  <a:schemeClr val="dk1"/>
                </a:solidFill>
                <a:effectLst/>
                <a:uLnTx/>
                <a:uFillTx/>
                <a:latin typeface="+mn-lt"/>
                <a:ea typeface="+mn-ea"/>
                <a:cs typeface="+mn-cs"/>
              </a:rPr>
              <a:t/>
            </a:r>
            <a:br>
              <a:rPr kumimoji="0" lang="el-GR" sz="1800" b="0" i="1" u="none" strike="noStrike" kern="1200" cap="none" spc="0" normalizeH="0" baseline="0" noProof="0" dirty="0">
                <a:ln>
                  <a:noFill/>
                </a:ln>
                <a:solidFill>
                  <a:schemeClr val="dk1"/>
                </a:solidFill>
                <a:effectLst/>
                <a:uLnTx/>
                <a:uFillTx/>
                <a:latin typeface="+mn-lt"/>
                <a:ea typeface="+mn-ea"/>
                <a:cs typeface="+mn-cs"/>
              </a:rPr>
            </a:br>
            <a:r>
              <a:rPr kumimoji="0" lang="el-GR" sz="1800" b="0" i="1" u="none" strike="noStrike" kern="1200" cap="none" spc="0" normalizeH="0" baseline="0" noProof="0" dirty="0">
                <a:ln>
                  <a:noFill/>
                </a:ln>
                <a:solidFill>
                  <a:schemeClr val="dk1"/>
                </a:solidFill>
                <a:effectLst/>
                <a:uLnTx/>
                <a:uFillTx/>
                <a:latin typeface="+mn-lt"/>
                <a:ea typeface="+mn-ea"/>
                <a:cs typeface="+mn-cs"/>
              </a:rPr>
              <a:t/>
            </a:r>
            <a:br>
              <a:rPr kumimoji="0" lang="el-GR" sz="1800" b="0" i="1" u="none" strike="noStrike" kern="1200" cap="none" spc="0" normalizeH="0" baseline="0" noProof="0" dirty="0">
                <a:ln>
                  <a:noFill/>
                </a:ln>
                <a:solidFill>
                  <a:schemeClr val="dk1"/>
                </a:solidFill>
                <a:effectLst/>
                <a:uLnTx/>
                <a:uFillTx/>
                <a:latin typeface="+mn-lt"/>
                <a:ea typeface="+mn-ea"/>
                <a:cs typeface="+mn-cs"/>
              </a:rPr>
            </a:br>
            <a:r>
              <a:rPr kumimoji="0" lang="el-GR" sz="1800" b="0" i="1" u="none" strike="noStrike" kern="1200" cap="none" spc="0" normalizeH="0" baseline="0" noProof="0" dirty="0">
                <a:ln>
                  <a:noFill/>
                </a:ln>
                <a:solidFill>
                  <a:schemeClr val="dk1"/>
                </a:solidFill>
                <a:effectLst/>
                <a:uLnTx/>
                <a:uFillTx/>
                <a:latin typeface="+mn-lt"/>
                <a:ea typeface="+mn-ea"/>
                <a:cs typeface="+mn-cs"/>
              </a:rPr>
              <a:t/>
            </a:r>
            <a:br>
              <a:rPr kumimoji="0" lang="el-GR" sz="1800" b="0" i="1" u="none" strike="noStrike" kern="1200" cap="none" spc="0" normalizeH="0" baseline="0" noProof="0" dirty="0">
                <a:ln>
                  <a:noFill/>
                </a:ln>
                <a:solidFill>
                  <a:schemeClr val="dk1"/>
                </a:solidFill>
                <a:effectLst/>
                <a:uLnTx/>
                <a:uFillTx/>
                <a:latin typeface="+mn-lt"/>
                <a:ea typeface="+mn-ea"/>
                <a:cs typeface="+mn-cs"/>
              </a:rPr>
            </a:br>
            <a:r>
              <a:rPr kumimoji="0" lang="el-GR" sz="1800" b="0" i="1" u="none" strike="noStrike" kern="1200" cap="none" spc="0" normalizeH="0" baseline="0" noProof="0" dirty="0">
                <a:ln>
                  <a:noFill/>
                </a:ln>
                <a:solidFill>
                  <a:schemeClr val="dk1"/>
                </a:solidFill>
                <a:effectLst/>
                <a:uLnTx/>
                <a:uFillTx/>
                <a:latin typeface="+mn-lt"/>
                <a:ea typeface="+mn-ea"/>
                <a:cs typeface="+mn-cs"/>
              </a:rPr>
              <a:t/>
            </a:r>
            <a:br>
              <a:rPr kumimoji="0" lang="el-GR" sz="1800" b="0" i="1" u="none" strike="noStrike" kern="1200" cap="none" spc="0" normalizeH="0" baseline="0" noProof="0" dirty="0">
                <a:ln>
                  <a:noFill/>
                </a:ln>
                <a:solidFill>
                  <a:schemeClr val="dk1"/>
                </a:solidFill>
                <a:effectLst/>
                <a:uLnTx/>
                <a:uFillTx/>
                <a:latin typeface="+mn-lt"/>
                <a:ea typeface="+mn-ea"/>
                <a:cs typeface="+mn-cs"/>
              </a:rPr>
            </a:br>
            <a:r>
              <a:rPr kumimoji="0" lang="el-GR" sz="2000" b="0" i="0" u="none" strike="noStrike" kern="1200" cap="none" spc="0" normalizeH="0" baseline="0" noProof="0" dirty="0">
                <a:ln>
                  <a:noFill/>
                </a:ln>
                <a:solidFill>
                  <a:schemeClr val="dk1"/>
                </a:solidFill>
                <a:effectLst/>
                <a:uLnTx/>
                <a:uFillTx/>
                <a:latin typeface="+mn-lt"/>
                <a:ea typeface="+mn-ea"/>
                <a:cs typeface="+mn-cs"/>
              </a:rPr>
              <a:t/>
            </a:r>
            <a:br>
              <a:rPr kumimoji="0" lang="el-GR" sz="2000" b="0" i="0" u="none" strike="noStrike" kern="1200" cap="none" spc="0" normalizeH="0" baseline="0" noProof="0" dirty="0">
                <a:ln>
                  <a:noFill/>
                </a:ln>
                <a:solidFill>
                  <a:schemeClr val="dk1"/>
                </a:solidFill>
                <a:effectLst/>
                <a:uLnTx/>
                <a:uFillTx/>
                <a:latin typeface="+mn-lt"/>
                <a:ea typeface="+mn-ea"/>
                <a:cs typeface="+mn-cs"/>
              </a:rPr>
            </a:br>
            <a:r>
              <a:rPr kumimoji="0" lang="el-GR" sz="2000" b="1" i="0" u="none" strike="noStrike" kern="0" cap="none" spc="0" normalizeH="0" baseline="0" noProof="0" dirty="0">
                <a:ln>
                  <a:noFill/>
                </a:ln>
                <a:solidFill>
                  <a:schemeClr val="dk1"/>
                </a:solidFill>
                <a:effectLst/>
                <a:uLnTx/>
                <a:uFillTx/>
                <a:latin typeface="Cambria"/>
                <a:ea typeface="+mn-ea"/>
                <a:cs typeface="Times New Roman"/>
              </a:rPr>
              <a:t/>
            </a:r>
            <a:br>
              <a:rPr kumimoji="0" lang="el-GR" sz="2000" b="1" i="0" u="none" strike="noStrike" kern="0" cap="none" spc="0" normalizeH="0" baseline="0" noProof="0" dirty="0">
                <a:ln>
                  <a:noFill/>
                </a:ln>
                <a:solidFill>
                  <a:schemeClr val="dk1"/>
                </a:solidFill>
                <a:effectLst/>
                <a:uLnTx/>
                <a:uFillTx/>
                <a:latin typeface="Cambria"/>
                <a:ea typeface="+mn-ea"/>
                <a:cs typeface="Times New Roman"/>
              </a:rPr>
            </a:br>
            <a:r>
              <a:rPr kumimoji="0" lang="el-GR" sz="2000" b="1" i="0" u="none" strike="noStrike" kern="0" cap="none" spc="0" normalizeH="0" baseline="0" noProof="0" dirty="0">
                <a:ln>
                  <a:noFill/>
                </a:ln>
                <a:solidFill>
                  <a:schemeClr val="dk1"/>
                </a:solidFill>
                <a:effectLst/>
                <a:uLnTx/>
                <a:uFillTx/>
                <a:latin typeface="Cambria"/>
                <a:ea typeface="+mn-ea"/>
                <a:cs typeface="Times New Roman"/>
              </a:rPr>
              <a:t/>
            </a:r>
            <a:br>
              <a:rPr kumimoji="0" lang="el-GR" sz="2000" b="1" i="0" u="none" strike="noStrike" kern="0" cap="none" spc="0" normalizeH="0" baseline="0" noProof="0" dirty="0">
                <a:ln>
                  <a:noFill/>
                </a:ln>
                <a:solidFill>
                  <a:schemeClr val="dk1"/>
                </a:solidFill>
                <a:effectLst/>
                <a:uLnTx/>
                <a:uFillTx/>
                <a:latin typeface="Cambria"/>
                <a:ea typeface="+mn-ea"/>
                <a:cs typeface="Times New Roman"/>
              </a:rPr>
            </a:br>
            <a:r>
              <a:rPr kumimoji="0" lang="el-GR" sz="2000" b="1" i="0" u="none" strike="noStrike" kern="0" cap="none" spc="0" normalizeH="0" baseline="0" noProof="0" dirty="0">
                <a:ln>
                  <a:noFill/>
                </a:ln>
                <a:solidFill>
                  <a:schemeClr val="dk1"/>
                </a:solidFill>
                <a:effectLst/>
                <a:uLnTx/>
                <a:uFillTx/>
                <a:latin typeface="Cambria"/>
                <a:ea typeface="+mn-ea"/>
                <a:cs typeface="Times New Roman"/>
              </a:rPr>
              <a:t/>
            </a:r>
            <a:br>
              <a:rPr kumimoji="0" lang="el-GR" sz="2000" b="1" i="0" u="none" strike="noStrike" kern="0" cap="none" spc="0" normalizeH="0" baseline="0" noProof="0" dirty="0">
                <a:ln>
                  <a:noFill/>
                </a:ln>
                <a:solidFill>
                  <a:schemeClr val="dk1"/>
                </a:solidFill>
                <a:effectLst/>
                <a:uLnTx/>
                <a:uFillTx/>
                <a:latin typeface="Cambria"/>
                <a:ea typeface="+mn-ea"/>
                <a:cs typeface="Times New Roman"/>
              </a:rPr>
            </a:br>
            <a:endParaRPr kumimoji="0" lang="el-GR" sz="2200" b="0" i="1" u="none" strike="noStrike" kern="1200" cap="none" spc="0" normalizeH="0" baseline="0" noProof="0" dirty="0">
              <a:ln>
                <a:noFill/>
              </a:ln>
              <a:solidFill>
                <a:schemeClr val="dk1"/>
              </a:solidFill>
              <a:effectLst/>
              <a:uLnTx/>
              <a:uFillTx/>
              <a:latin typeface="+mn-lt"/>
              <a:ea typeface="+mn-ea"/>
              <a:cs typeface="+mn-cs"/>
            </a:endParaRPr>
          </a:p>
        </p:txBody>
      </p:sp>
      <p:sp>
        <p:nvSpPr>
          <p:cNvPr id="3" name="Rectangle 2"/>
          <p:cNvSpPr/>
          <p:nvPr/>
        </p:nvSpPr>
        <p:spPr>
          <a:xfrm>
            <a:off x="1214414" y="4500570"/>
            <a:ext cx="6786610" cy="2185214"/>
          </a:xfrm>
          <a:prstGeom prst="rect">
            <a:avLst/>
          </a:prstGeom>
        </p:spPr>
        <p:txBody>
          <a:bodyPr wrap="square">
            <a:spAutoFit/>
          </a:bodyPr>
          <a:lstStyle/>
          <a:p>
            <a:pPr algn="ctr"/>
            <a:endParaRPr lang="en-US" sz="2000" b="1" u="sng" dirty="0"/>
          </a:p>
          <a:p>
            <a:pPr algn="ctr"/>
            <a:r>
              <a:rPr lang="el-GR" sz="2000" b="1" u="sng" dirty="0"/>
              <a:t>Σχεδιασμός </a:t>
            </a:r>
          </a:p>
          <a:p>
            <a:pPr algn="ctr"/>
            <a:r>
              <a:rPr lang="el-GR" sz="2400" b="1" i="1" dirty="0" err="1"/>
              <a:t>Ανδρεάδου</a:t>
            </a:r>
            <a:r>
              <a:rPr lang="el-GR" sz="2400" b="1" i="1" dirty="0"/>
              <a:t> Ευαγγελία </a:t>
            </a:r>
            <a:r>
              <a:rPr lang="el-GR" sz="2000" b="1" i="1" dirty="0" err="1"/>
              <a:t>Εκπ</a:t>
            </a:r>
            <a:r>
              <a:rPr lang="el-GR" sz="2000" b="1" i="1" dirty="0"/>
              <a:t>/</a:t>
            </a:r>
            <a:r>
              <a:rPr lang="el-GR" sz="2000" b="1" i="1" dirty="0" err="1"/>
              <a:t>κός</a:t>
            </a:r>
            <a:r>
              <a:rPr lang="el-GR" sz="2000" b="1" i="1" dirty="0"/>
              <a:t> Φυσικής Αγωγής</a:t>
            </a:r>
          </a:p>
          <a:p>
            <a:pPr algn="ctr"/>
            <a:r>
              <a:rPr lang="el-GR" sz="2400" b="1" i="1" dirty="0" err="1"/>
              <a:t>Μέλλη</a:t>
            </a:r>
            <a:r>
              <a:rPr lang="el-GR" sz="2400" b="1" i="1" dirty="0"/>
              <a:t> Σταυρούλα </a:t>
            </a:r>
            <a:r>
              <a:rPr lang="el-GR" sz="2000" b="1" i="1" dirty="0" err="1"/>
              <a:t>Εκπ</a:t>
            </a:r>
            <a:r>
              <a:rPr lang="el-GR" sz="2000" b="1" i="1" dirty="0"/>
              <a:t>/</a:t>
            </a:r>
            <a:r>
              <a:rPr lang="el-GR" sz="2000" b="1" i="1" dirty="0" err="1"/>
              <a:t>κός</a:t>
            </a:r>
            <a:r>
              <a:rPr lang="el-GR" sz="2000" b="1" i="1" dirty="0"/>
              <a:t> Φυσικής Αγωγής</a:t>
            </a:r>
            <a:r>
              <a:rPr lang="en-US" sz="2000" b="1" dirty="0"/>
              <a:t> </a:t>
            </a:r>
            <a:endParaRPr lang="el-GR" sz="2000" b="1" dirty="0"/>
          </a:p>
          <a:p>
            <a:pPr algn="ctr"/>
            <a:endParaRPr lang="el-GR" sz="2400" b="1" i="1" dirty="0"/>
          </a:p>
          <a:p>
            <a:pPr algn="ctr"/>
            <a:endParaRPr lang="el-GR" sz="2400" b="1" i="1" dirty="0"/>
          </a:p>
        </p:txBody>
      </p:sp>
      <p:sp>
        <p:nvSpPr>
          <p:cNvPr id="4" name="3 - TextBox"/>
          <p:cNvSpPr txBox="1"/>
          <p:nvPr/>
        </p:nvSpPr>
        <p:spPr>
          <a:xfrm>
            <a:off x="428596" y="285728"/>
            <a:ext cx="8501122" cy="461665"/>
          </a:xfrm>
          <a:prstGeom prst="rect">
            <a:avLst/>
          </a:prstGeom>
          <a:noFill/>
        </p:spPr>
        <p:txBody>
          <a:bodyPr wrap="square" rtlCol="0">
            <a:spAutoFit/>
          </a:bodyPr>
          <a:lstStyle/>
          <a:p>
            <a:pPr algn="ctr"/>
            <a:r>
              <a:rPr lang="el-GR" sz="2400" b="1" dirty="0"/>
              <a:t>Ε</a:t>
            </a:r>
            <a:r>
              <a:rPr lang="el-GR" sz="2000" b="1" dirty="0"/>
              <a:t>πιστημονική </a:t>
            </a:r>
            <a:r>
              <a:rPr lang="el-GR" sz="2400" b="1" dirty="0"/>
              <a:t>Έ</a:t>
            </a:r>
            <a:r>
              <a:rPr lang="el-GR" sz="2000" b="1" dirty="0"/>
              <a:t>νωση για την </a:t>
            </a:r>
            <a:r>
              <a:rPr lang="el-GR" sz="2400" b="1" dirty="0"/>
              <a:t>Π</a:t>
            </a:r>
            <a:r>
              <a:rPr lang="el-GR" sz="2000" b="1" dirty="0"/>
              <a:t>ροώθηση της </a:t>
            </a:r>
            <a:r>
              <a:rPr lang="el-GR" sz="2400" b="1" dirty="0"/>
              <a:t>Ε</a:t>
            </a:r>
            <a:r>
              <a:rPr lang="el-GR" sz="2000" b="1" dirty="0"/>
              <a:t>κπαιδευτικής </a:t>
            </a:r>
            <a:r>
              <a:rPr lang="el-GR" sz="2400" b="1" dirty="0"/>
              <a:t>Κ</a:t>
            </a:r>
            <a:r>
              <a:rPr lang="el-GR" sz="2000" b="1" dirty="0"/>
              <a:t>αινοτομίας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20" y="1142960"/>
            <a:ext cx="8715436" cy="5357874"/>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a:normAutofit/>
          </a:bodyPr>
          <a:lstStyle/>
          <a:p>
            <a:pPr algn="l"/>
            <a:r>
              <a:rPr lang="el-GR" sz="2200" b="1" dirty="0">
                <a:ea typeface="Calibri"/>
                <a:cs typeface="Times New Roman"/>
              </a:rPr>
              <a:t/>
            </a:r>
            <a:br>
              <a:rPr lang="el-GR" sz="2200" b="1" dirty="0">
                <a:ea typeface="Calibri"/>
                <a:cs typeface="Times New Roman"/>
              </a:rPr>
            </a:br>
            <a:r>
              <a:rPr lang="el-GR" sz="2000" b="1" dirty="0">
                <a:ea typeface="Calibri"/>
                <a:cs typeface="Times New Roman"/>
              </a:rPr>
              <a:t>1. </a:t>
            </a:r>
            <a:r>
              <a:rPr lang="el-GR" sz="2000" dirty="0"/>
              <a:t>Το πρόγραμμα είναι </a:t>
            </a:r>
            <a:r>
              <a:rPr lang="el-GR" sz="2000" b="1" dirty="0"/>
              <a:t>συμβατό με το γενικό σκοπό της εκπαίδευσης</a:t>
            </a:r>
            <a:r>
              <a:rPr lang="el-GR" sz="2000" b="1" i="1" dirty="0"/>
              <a:t>,</a:t>
            </a:r>
            <a:r>
              <a:rPr lang="el-GR" sz="2000" dirty="0"/>
              <a:t> δηλαδή «</a:t>
            </a:r>
            <a:r>
              <a:rPr lang="el-GR" sz="2000" i="1" dirty="0"/>
              <a:t>συμβάλλει στην ολόπλευρη αρμονική και ισόρροπη ανάπτυξη των διανοητικών και ψυχοσωματικών δυνάμεων των μαθητών, ώστε, ανεξάρτητα από φύλο ή καταγωγή, να έχουν τη δυνατότητα να εξελιχθούν σε ολοκληρωμένες προσωπικότητες και να ζήσουν αρμονικά»(ΔΕΠΠ, Σ., &amp; ΑΠ, Σ. Μ.,2003).</a:t>
            </a:r>
            <a:r>
              <a:rPr lang="el-GR" sz="2000" dirty="0"/>
              <a:t>Ενώ </a:t>
            </a:r>
            <a:r>
              <a:rPr lang="el-GR" sz="2000" b="1" dirty="0"/>
              <a:t>ενισχύει τους επιμέρους διδακτικούς στόχους της Φ.Α</a:t>
            </a:r>
            <a:r>
              <a:rPr lang="el-GR" sz="2000" dirty="0"/>
              <a:t>. ( </a:t>
            </a:r>
            <a:r>
              <a:rPr lang="el-GR" sz="2000" b="1" dirty="0"/>
              <a:t>γνωστικό,</a:t>
            </a:r>
            <a:r>
              <a:rPr lang="el-GR" sz="2000" dirty="0"/>
              <a:t> </a:t>
            </a:r>
            <a:r>
              <a:rPr lang="el-GR" sz="2000" b="1" dirty="0"/>
              <a:t>ηθικό -</a:t>
            </a:r>
            <a:r>
              <a:rPr lang="el-GR" sz="2000" dirty="0"/>
              <a:t> </a:t>
            </a:r>
            <a:r>
              <a:rPr lang="el-GR" sz="2000" b="1" dirty="0"/>
              <a:t>κοινωνικό – συναισθηματικό)</a:t>
            </a:r>
            <a:r>
              <a:rPr lang="el-GR" sz="2000" i="1" dirty="0">
                <a:ea typeface="Calibri"/>
                <a:cs typeface="Times New Roman"/>
              </a:rPr>
              <a:t/>
            </a:r>
            <a:br>
              <a:rPr lang="el-GR" sz="2000" i="1" dirty="0">
                <a:ea typeface="Calibri"/>
                <a:cs typeface="Times New Roman"/>
              </a:rPr>
            </a:br>
            <a:r>
              <a:rPr lang="el-GR" sz="2000" b="1" dirty="0">
                <a:ea typeface="Calibri"/>
                <a:cs typeface="Times New Roman"/>
              </a:rPr>
              <a:t>2. </a:t>
            </a:r>
            <a:r>
              <a:rPr lang="el-GR" sz="2000" dirty="0">
                <a:ea typeface="Calibri"/>
                <a:cs typeface="Times New Roman"/>
              </a:rPr>
              <a:t>Το πρόγραμμα </a:t>
            </a:r>
            <a:r>
              <a:rPr lang="el-GR" sz="2000" dirty="0"/>
              <a:t>μπορεί να συνδεθεί και με άλλα διδακτικά αντικείμενα όπως το μάθημα της Κοινωνικής &amp;Πολιτικής Αγωγής, Φυσικής ΣΤ’, Γεωγραφία Ε’-ΣΤ’, ΤΠΕ, Ευέλικτη Ζώνη (Εργαστήρια Δεξιοτήτων).</a:t>
            </a:r>
            <a:br>
              <a:rPr lang="el-GR" sz="2000" dirty="0"/>
            </a:br>
            <a:r>
              <a:rPr lang="el-GR" sz="2000" b="1" dirty="0"/>
              <a:t>3. </a:t>
            </a:r>
            <a:r>
              <a:rPr lang="el-GR" sz="2000" dirty="0"/>
              <a:t>Οι δραστηριότητες μπορούν να ενεργοποιήσουν τους/τις μαθητές/</a:t>
            </a:r>
            <a:r>
              <a:rPr lang="el-GR" sz="2000" dirty="0" err="1"/>
              <a:t>ήτριες</a:t>
            </a:r>
            <a:r>
              <a:rPr lang="el-GR" sz="2000" dirty="0"/>
              <a:t>, να τους  να συνεργαστούν, να αλληλεπιδράσουν, να γνωρίσουν Ολυμπιονίκες και πρωταθλητές και να διαμορφώσουν απόψεις σχετικά με τις </a:t>
            </a:r>
            <a:r>
              <a:rPr lang="el-GR" sz="2000" b="1" dirty="0"/>
              <a:t>αξίες</a:t>
            </a:r>
            <a:r>
              <a:rPr lang="el-GR" sz="2000" dirty="0"/>
              <a:t> και το </a:t>
            </a:r>
            <a:r>
              <a:rPr lang="el-GR" sz="2000" b="1" dirty="0"/>
              <a:t>ευ ζην</a:t>
            </a:r>
            <a:r>
              <a:rPr lang="el-GR" sz="2000" dirty="0"/>
              <a:t>. </a:t>
            </a:r>
            <a:br>
              <a:rPr lang="el-GR" sz="2000" dirty="0"/>
            </a:br>
            <a:r>
              <a:rPr lang="el-GR" sz="2000" b="1" dirty="0"/>
              <a:t>4.  </a:t>
            </a:r>
            <a:r>
              <a:rPr lang="el-GR" sz="2000" dirty="0"/>
              <a:t>Το πρόγραμμα προωθεί τις: </a:t>
            </a:r>
            <a:r>
              <a:rPr lang="el-GR" sz="1800" b="1" dirty="0"/>
              <a:t>Δεξιότητες του 21</a:t>
            </a:r>
            <a:r>
              <a:rPr lang="el-GR" sz="1800" b="1" baseline="30000" dirty="0"/>
              <a:t>ου</a:t>
            </a:r>
            <a:r>
              <a:rPr lang="el-GR" sz="1800" b="1" dirty="0"/>
              <a:t> Αιώνα, Δεξιότητες του Νου, Δεξιότητες Ζωής.</a:t>
            </a:r>
            <a:r>
              <a:rPr lang="el-GR" sz="2000" dirty="0"/>
              <a:t/>
            </a:r>
            <a:br>
              <a:rPr lang="el-GR" sz="2000" dirty="0"/>
            </a:br>
            <a:endParaRPr lang="el-GR" sz="2000" dirty="0"/>
          </a:p>
        </p:txBody>
      </p:sp>
      <p:sp>
        <p:nvSpPr>
          <p:cNvPr id="3" name="Subtitle 2"/>
          <p:cNvSpPr>
            <a:spLocks noGrp="1"/>
          </p:cNvSpPr>
          <p:nvPr>
            <p:ph type="subTitle" idx="1"/>
          </p:nvPr>
        </p:nvSpPr>
        <p:spPr>
          <a:xfrm>
            <a:off x="214282" y="214290"/>
            <a:ext cx="8786874" cy="428628"/>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a:noAutofit/>
          </a:bodyPr>
          <a:lstStyle/>
          <a:p>
            <a:pPr lvl="0"/>
            <a:r>
              <a:rPr lang="el-GR" sz="2800" b="1" dirty="0">
                <a:solidFill>
                  <a:schemeClr val="tx1"/>
                </a:solidFill>
              </a:rPr>
              <a:t>ΣΥΜΠΕΡΑΣΜΑΤΙΚΑ </a:t>
            </a:r>
          </a:p>
        </p:txBody>
      </p:sp>
    </p:spTree>
    <p:extLst>
      <p:ext uri="{BB962C8B-B14F-4D97-AF65-F5344CB8AC3E}">
        <p14:creationId xmlns:p14="http://schemas.microsoft.com/office/powerpoint/2010/main" val="3797291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0" y="5484134"/>
            <a:ext cx="9144000" cy="140125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600" b="1" i="1" dirty="0">
                <a:solidFill>
                  <a:schemeClr val="bg1"/>
                </a:solidFill>
                <a:latin typeface="+mj-lt"/>
                <a:ea typeface="+mj-ea"/>
                <a:cs typeface="+mj-cs"/>
              </a:rPr>
              <a:t>ΑΝΔΡΕΑΔΟΥ ΕΥΑΓΓΕΛΙΑ</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1" i="1" u="none" strike="noStrike" kern="1200" cap="none" spc="0" normalizeH="0" baseline="0" noProof="0" dirty="0">
                <a:ln>
                  <a:noFill/>
                </a:ln>
                <a:solidFill>
                  <a:schemeClr val="bg1"/>
                </a:solidFill>
                <a:effectLst/>
                <a:uLnTx/>
                <a:uFillTx/>
                <a:latin typeface="+mj-lt"/>
                <a:ea typeface="+mj-ea"/>
                <a:cs typeface="+mj-cs"/>
              </a:rPr>
              <a:t>ΜΕΛΛΗ</a:t>
            </a:r>
            <a:r>
              <a:rPr kumimoji="0" lang="el-GR" sz="3600" b="1" i="1" u="none" strike="noStrike" kern="1200" cap="none" spc="0" normalizeH="0" noProof="0" dirty="0">
                <a:ln>
                  <a:noFill/>
                </a:ln>
                <a:solidFill>
                  <a:schemeClr val="bg1"/>
                </a:solidFill>
                <a:effectLst/>
                <a:uLnTx/>
                <a:uFillTx/>
                <a:latin typeface="+mj-lt"/>
                <a:ea typeface="+mj-ea"/>
                <a:cs typeface="+mj-cs"/>
              </a:rPr>
              <a:t> ΣΤΑΥΡΟΥΛΑ</a:t>
            </a:r>
            <a:endParaRPr kumimoji="0" lang="el-GR" sz="3600" b="1" i="1"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2" descr="C:\Users\user\Desktop\bravo\Βοηθητικό υλικό-επεξεργασία\Φωτογραφίες\poster.jpg"/>
          <p:cNvPicPr>
            <a:picLocks noChangeAspect="1" noChangeArrowheads="1"/>
          </p:cNvPicPr>
          <p:nvPr/>
        </p:nvPicPr>
        <p:blipFill>
          <a:blip r:embed="rId2" cstate="print"/>
          <a:srcRect/>
          <a:stretch>
            <a:fillRect/>
          </a:stretch>
        </p:blipFill>
        <p:spPr bwMode="auto">
          <a:xfrm>
            <a:off x="1643042" y="1700808"/>
            <a:ext cx="2644565" cy="3639310"/>
          </a:xfrm>
          <a:prstGeom prst="rect">
            <a:avLst/>
          </a:prstGeom>
          <a:noFill/>
        </p:spPr>
      </p:pic>
      <p:pic>
        <p:nvPicPr>
          <p:cNvPr id="4099" name="Picture 3" descr="C:\Users\user\Desktop\bravo\Βοηθητικό υλικό-επεξεργασία\Φωτογραφίες\1gamilab.jpg"/>
          <p:cNvPicPr>
            <a:picLocks noChangeAspect="1" noChangeArrowheads="1"/>
          </p:cNvPicPr>
          <p:nvPr/>
        </p:nvPicPr>
        <p:blipFill>
          <a:blip r:embed="rId3" cstate="print"/>
          <a:srcRect/>
          <a:stretch>
            <a:fillRect/>
          </a:stretch>
        </p:blipFill>
        <p:spPr bwMode="auto">
          <a:xfrm>
            <a:off x="5004048" y="1807713"/>
            <a:ext cx="2910565" cy="1724018"/>
          </a:xfrm>
          <a:prstGeom prst="rect">
            <a:avLst/>
          </a:prstGeom>
          <a:noFill/>
        </p:spPr>
      </p:pic>
      <p:pic>
        <p:nvPicPr>
          <p:cNvPr id="4100" name="Picture 4" descr="C:\Users\user\Desktop\bravo\Βοηθητικό υλικό-επεξεργασία\Φωτογραφίες\Παιχνίδι scratch.jpg"/>
          <p:cNvPicPr>
            <a:picLocks noChangeAspect="1" noChangeArrowheads="1"/>
          </p:cNvPicPr>
          <p:nvPr/>
        </p:nvPicPr>
        <p:blipFill rotWithShape="1">
          <a:blip r:embed="rId4"/>
          <a:srcRect b="13811"/>
          <a:stretch/>
        </p:blipFill>
        <p:spPr bwMode="auto">
          <a:xfrm>
            <a:off x="4873784" y="3667615"/>
            <a:ext cx="2667018" cy="1724018"/>
          </a:xfrm>
          <a:prstGeom prst="rect">
            <a:avLst/>
          </a:prstGeom>
          <a:noFill/>
        </p:spPr>
      </p:pic>
      <p:sp>
        <p:nvSpPr>
          <p:cNvPr id="8" name="7 - Τίτλος"/>
          <p:cNvSpPr>
            <a:spLocks noGrp="1"/>
          </p:cNvSpPr>
          <p:nvPr>
            <p:ph type="title"/>
          </p:nvPr>
        </p:nvSpPr>
        <p:spPr>
          <a:xfrm>
            <a:off x="0" y="-27384"/>
            <a:ext cx="9144000" cy="1562404"/>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normAutofit fontScale="90000"/>
          </a:bodyPr>
          <a:lstStyle/>
          <a:p>
            <a:r>
              <a:rPr lang="el-GR" sz="3100" b="1" dirty="0">
                <a:solidFill>
                  <a:schemeClr val="bg1"/>
                </a:solidFill>
              </a:rPr>
              <a:t/>
            </a:r>
            <a:br>
              <a:rPr lang="el-GR" sz="3100" b="1" dirty="0">
                <a:solidFill>
                  <a:schemeClr val="bg1"/>
                </a:solidFill>
              </a:rPr>
            </a:br>
            <a:r>
              <a:rPr lang="el-GR" sz="3100" b="1" dirty="0">
                <a:solidFill>
                  <a:schemeClr val="bg1"/>
                </a:solidFill>
              </a:rPr>
              <a:t>Ε.Ε.Π.Ε.Κ.</a:t>
            </a:r>
            <a:r>
              <a:rPr lang="el-GR" b="1" dirty="0">
                <a:solidFill>
                  <a:schemeClr val="bg1"/>
                </a:solidFill>
              </a:rPr>
              <a:t/>
            </a:r>
            <a:br>
              <a:rPr lang="el-GR" b="1" dirty="0">
                <a:solidFill>
                  <a:schemeClr val="bg1"/>
                </a:solidFill>
              </a:rPr>
            </a:br>
            <a:r>
              <a:rPr lang="el-GR" sz="4000" b="1" dirty="0">
                <a:solidFill>
                  <a:schemeClr val="bg1"/>
                </a:solidFill>
              </a:rPr>
              <a:t>«</a:t>
            </a:r>
            <a:r>
              <a:rPr lang="el-GR" sz="4000" b="1" i="1" dirty="0">
                <a:solidFill>
                  <a:schemeClr val="bg1"/>
                </a:solidFill>
              </a:rPr>
              <a:t>Το Κρυμμένο μυστικό της Ιστορίας»</a:t>
            </a:r>
            <a:endParaRPr lang="el-GR" b="1" i="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B8E2389A-1AE2-9956-C2F0-9FF8F39D98AA}"/>
              </a:ext>
            </a:extLst>
          </p:cNvPr>
          <p:cNvSpPr txBox="1"/>
          <p:nvPr/>
        </p:nvSpPr>
        <p:spPr>
          <a:xfrm>
            <a:off x="1547752" y="2221293"/>
            <a:ext cx="5817686"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pPr algn="ctr"/>
            <a:r>
              <a:rPr lang="el-GR" dirty="0"/>
              <a:t>1η Δραστηριότητα: Παρουσίαση του στόχου στους μαθητές</a:t>
            </a:r>
            <a:endParaRPr lang="en-US" dirty="0"/>
          </a:p>
        </p:txBody>
      </p:sp>
      <p:sp>
        <p:nvSpPr>
          <p:cNvPr id="15" name="TextBox 14">
            <a:extLst>
              <a:ext uri="{FF2B5EF4-FFF2-40B4-BE49-F238E27FC236}">
                <a16:creationId xmlns="" xmlns:a16="http://schemas.microsoft.com/office/drawing/2014/main" id="{194E9FDA-06C4-5DB5-9CF7-14AF2C7B86DC}"/>
              </a:ext>
            </a:extLst>
          </p:cNvPr>
          <p:cNvSpPr txBox="1"/>
          <p:nvPr/>
        </p:nvSpPr>
        <p:spPr>
          <a:xfrm>
            <a:off x="664226" y="889109"/>
            <a:ext cx="7776864" cy="1015663"/>
          </a:xfrm>
          <a:prstGeom prst="rect">
            <a:avLst/>
          </a:prstGeom>
          <a:noFill/>
          <a:ln w="28575">
            <a:solidFill>
              <a:schemeClr val="accent1">
                <a:lumMod val="75000"/>
              </a:schemeClr>
            </a:solidFill>
          </a:ln>
        </p:spPr>
        <p:txBody>
          <a:bodyPr wrap="square" rtlCol="0">
            <a:spAutoFit/>
          </a:bodyPr>
          <a:lstStyle/>
          <a:p>
            <a:pPr algn="ctr"/>
            <a:r>
              <a:rPr lang="el-GR" sz="2000" dirty="0">
                <a:solidFill>
                  <a:schemeClr val="accent1">
                    <a:lumMod val="75000"/>
                  </a:schemeClr>
                </a:solidFill>
              </a:rPr>
              <a:t>1</a:t>
            </a:r>
            <a:r>
              <a:rPr lang="el-GR" sz="2000" baseline="30000" dirty="0">
                <a:solidFill>
                  <a:schemeClr val="accent1">
                    <a:lumMod val="75000"/>
                  </a:schemeClr>
                </a:solidFill>
              </a:rPr>
              <a:t>ο</a:t>
            </a:r>
            <a:r>
              <a:rPr lang="el-GR" sz="2000" dirty="0">
                <a:solidFill>
                  <a:schemeClr val="accent1">
                    <a:lumMod val="75000"/>
                  </a:schemeClr>
                </a:solidFill>
              </a:rPr>
              <a:t> Εργαστήριο: Μαθαίνω να συνεργάζομαι</a:t>
            </a:r>
          </a:p>
          <a:p>
            <a:pPr algn="ctr"/>
            <a:r>
              <a:rPr lang="el-GR" sz="2000" dirty="0">
                <a:solidFill>
                  <a:schemeClr val="accent1">
                    <a:lumMod val="75000"/>
                  </a:schemeClr>
                </a:solidFill>
              </a:rPr>
              <a:t>2 Διδακτικές ώρες</a:t>
            </a:r>
            <a:endParaRPr lang="en-US" sz="2000" dirty="0">
              <a:solidFill>
                <a:schemeClr val="accent1">
                  <a:lumMod val="75000"/>
                </a:schemeClr>
              </a:solidFill>
            </a:endParaRPr>
          </a:p>
          <a:p>
            <a:pPr algn="ctr"/>
            <a:r>
              <a:rPr lang="el-GR" sz="2000" dirty="0">
                <a:solidFill>
                  <a:schemeClr val="accent1">
                    <a:lumMod val="75000"/>
                  </a:schemeClr>
                </a:solidFill>
              </a:rPr>
              <a:t>Περιλαμβάνονται 4 Δραστηριότητες:</a:t>
            </a:r>
            <a:endParaRPr lang="en-US" sz="2000" dirty="0">
              <a:solidFill>
                <a:schemeClr val="accent1">
                  <a:lumMod val="75000"/>
                </a:schemeClr>
              </a:solidFill>
            </a:endParaRPr>
          </a:p>
        </p:txBody>
      </p:sp>
      <p:sp>
        <p:nvSpPr>
          <p:cNvPr id="16" name="Οβάλ 22">
            <a:extLst>
              <a:ext uri="{FF2B5EF4-FFF2-40B4-BE49-F238E27FC236}">
                <a16:creationId xmlns="" xmlns:a16="http://schemas.microsoft.com/office/drawing/2014/main" id="{74379252-7788-B755-D893-560B12F1983E}"/>
              </a:ext>
            </a:extLst>
          </p:cNvPr>
          <p:cNvSpPr>
            <a:spLocks noRot="1" noChangeAspect="1" noEditPoints="1" noChangeArrowheads="1" noChangeShapeType="1" noTextEdit="1"/>
          </p:cNvSpPr>
          <p:nvPr/>
        </p:nvSpPr>
        <p:spPr bwMode="auto">
          <a:xfrm>
            <a:off x="7020272" y="1114590"/>
            <a:ext cx="540062" cy="540062"/>
          </a:xfrm>
          <a:prstGeom prst="ellipse">
            <a:avLst/>
          </a:prstGeom>
          <a:blipFill dpi="0" rotWithShape="1">
            <a:blip r:embed="rId2"/>
            <a:srcRect/>
            <a:stretch>
              <a:fillRect/>
            </a:stretch>
          </a:blipFill>
          <a:ln w="25400">
            <a:solidFill>
              <a:srgbClr val="B66D31"/>
            </a:solidFill>
            <a:round/>
            <a:headEnd/>
            <a:tailEnd/>
          </a:ln>
        </p:spPr>
        <p:txBody>
          <a:bodyPr rot="0" vert="horz" wrap="square" lIns="91440" tIns="45720" rIns="91440" bIns="45720" anchor="ctr" anchorCtr="0" upright="1">
            <a:noAutofit/>
          </a:bodyPr>
          <a:lstStyle/>
          <a:p>
            <a:pPr algn="ctr"/>
            <a:r>
              <a:rPr lang="en-US" sz="1200" b="1">
                <a:solidFill>
                  <a:srgbClr val="000000"/>
                </a:solidFill>
                <a:effectLst/>
                <a:highlight>
                  <a:srgbClr val="C0C0C0"/>
                </a:highlight>
                <a:latin typeface="Aka-AcidGR-DiaryGirl"/>
                <a:ea typeface="Times New Roman" panose="02020603050405020304" pitchFamily="18" charset="0"/>
              </a:rPr>
              <a:t>2</a:t>
            </a:r>
            <a:endParaRPr lang="el-GR" sz="120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 xmlns:a16="http://schemas.microsoft.com/office/drawing/2014/main" id="{13354CF1-2C8E-9DEC-AFC7-DBD24AFD63AA}"/>
              </a:ext>
            </a:extLst>
          </p:cNvPr>
          <p:cNvSpPr txBox="1"/>
          <p:nvPr/>
        </p:nvSpPr>
        <p:spPr>
          <a:xfrm>
            <a:off x="784187" y="2954796"/>
            <a:ext cx="7344816"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just"/>
            <a:r>
              <a:rPr lang="el-GR" dirty="0"/>
              <a:t>2η Δραστηριότητα: Ερωτηματολόγιο εισόδου (συμπληρώνουν οι μαθητές)</a:t>
            </a:r>
            <a:endParaRPr lang="en-US" dirty="0"/>
          </a:p>
        </p:txBody>
      </p:sp>
      <p:sp>
        <p:nvSpPr>
          <p:cNvPr id="20" name="TextBox 19">
            <a:extLst>
              <a:ext uri="{FF2B5EF4-FFF2-40B4-BE49-F238E27FC236}">
                <a16:creationId xmlns="" xmlns:a16="http://schemas.microsoft.com/office/drawing/2014/main" id="{AEF5B45E-44D0-6E8F-DE20-ED8E4BB076E0}"/>
              </a:ext>
            </a:extLst>
          </p:cNvPr>
          <p:cNvSpPr txBox="1"/>
          <p:nvPr/>
        </p:nvSpPr>
        <p:spPr>
          <a:xfrm>
            <a:off x="467544" y="3740839"/>
            <a:ext cx="7941922"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el-GR" dirty="0"/>
              <a:t>3η Δραστηριότητα: Γνωριμίας. </a:t>
            </a:r>
          </a:p>
          <a:p>
            <a:pPr algn="just"/>
            <a:r>
              <a:rPr lang="el-GR" dirty="0"/>
              <a:t>Κάθε ζευγάρι μετά από συζήτηση μεταξύ τους παρουσιάζει το ζευγάρι του σχετικά με την προσωπικότητά του, τις κινητικές δραστηριότητες με τις οποίες ασχολείται κοκ. </a:t>
            </a:r>
            <a:endParaRPr lang="en-US" dirty="0"/>
          </a:p>
        </p:txBody>
      </p:sp>
      <p:sp>
        <p:nvSpPr>
          <p:cNvPr id="21" name="TextBox 20">
            <a:extLst>
              <a:ext uri="{FF2B5EF4-FFF2-40B4-BE49-F238E27FC236}">
                <a16:creationId xmlns="" xmlns:a16="http://schemas.microsoft.com/office/drawing/2014/main" id="{FD7C64C7-60DD-B4A7-CAD7-89E73425442B}"/>
              </a:ext>
            </a:extLst>
          </p:cNvPr>
          <p:cNvSpPr txBox="1"/>
          <p:nvPr/>
        </p:nvSpPr>
        <p:spPr>
          <a:xfrm>
            <a:off x="758252" y="5353420"/>
            <a:ext cx="7386638"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r>
              <a:rPr lang="el-GR" dirty="0"/>
              <a:t>4η Δραστηριότητα: Δημιουργία ομάδων, ορισμός ταυτότητας της ομάδας και  </a:t>
            </a:r>
            <a:r>
              <a:rPr lang="el-GR" b="1" dirty="0"/>
              <a:t>«Σύμφωνο καλής συνεργασίας» </a:t>
            </a:r>
            <a:r>
              <a:rPr lang="el-GR" dirty="0"/>
              <a:t>για την ομαλή λειτουργία της ομάδας.</a:t>
            </a:r>
          </a:p>
        </p:txBody>
      </p:sp>
      <p:sp>
        <p:nvSpPr>
          <p:cNvPr id="24" name="Κάτω βέλος 23">
            <a:extLst>
              <a:ext uri="{FF2B5EF4-FFF2-40B4-BE49-F238E27FC236}">
                <a16:creationId xmlns="" xmlns:a16="http://schemas.microsoft.com/office/drawing/2014/main" id="{BEBC0E5F-9736-5541-BF48-19463D7081B5}"/>
              </a:ext>
            </a:extLst>
          </p:cNvPr>
          <p:cNvSpPr/>
          <p:nvPr/>
        </p:nvSpPr>
        <p:spPr>
          <a:xfrm>
            <a:off x="4211960" y="2620959"/>
            <a:ext cx="226545" cy="30162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Κάτω βέλος 24">
            <a:extLst>
              <a:ext uri="{FF2B5EF4-FFF2-40B4-BE49-F238E27FC236}">
                <a16:creationId xmlns="" xmlns:a16="http://schemas.microsoft.com/office/drawing/2014/main" id="{055D95B6-3F7D-77B6-3425-826E5CDE9A80}"/>
              </a:ext>
            </a:extLst>
          </p:cNvPr>
          <p:cNvSpPr/>
          <p:nvPr/>
        </p:nvSpPr>
        <p:spPr>
          <a:xfrm>
            <a:off x="4211960" y="3415403"/>
            <a:ext cx="226545" cy="30162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Κάτω βέλος 25">
            <a:extLst>
              <a:ext uri="{FF2B5EF4-FFF2-40B4-BE49-F238E27FC236}">
                <a16:creationId xmlns="" xmlns:a16="http://schemas.microsoft.com/office/drawing/2014/main" id="{116C91BE-5106-2ED7-AB85-E35CD5E18E40}"/>
              </a:ext>
            </a:extLst>
          </p:cNvPr>
          <p:cNvSpPr/>
          <p:nvPr/>
        </p:nvSpPr>
        <p:spPr>
          <a:xfrm>
            <a:off x="4211960" y="4999579"/>
            <a:ext cx="226545" cy="30162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52159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4C5545B-C28B-515C-D9E9-248EC0FFB9C1}"/>
              </a:ext>
            </a:extLst>
          </p:cNvPr>
          <p:cNvSpPr txBox="1"/>
          <p:nvPr/>
        </p:nvSpPr>
        <p:spPr>
          <a:xfrm>
            <a:off x="251520" y="117715"/>
            <a:ext cx="3008313" cy="199380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l-GR" sz="1300" kern="1200" dirty="0">
                <a:solidFill>
                  <a:schemeClr val="accent1">
                    <a:lumMod val="75000"/>
                  </a:schemeClr>
                </a:solidFill>
                <a:latin typeface="+mj-lt"/>
                <a:ea typeface="+mj-ea"/>
                <a:cs typeface="+mj-cs"/>
              </a:rPr>
              <a:t>2ο Εργαστήριο </a:t>
            </a:r>
          </a:p>
          <a:p>
            <a:pPr algn="ctr">
              <a:lnSpc>
                <a:spcPct val="90000"/>
              </a:lnSpc>
              <a:spcBef>
                <a:spcPct val="0"/>
              </a:spcBef>
              <a:spcAft>
                <a:spcPts val="600"/>
              </a:spcAft>
            </a:pPr>
            <a:r>
              <a:rPr lang="el-GR" sz="1300" kern="1200" dirty="0">
                <a:solidFill>
                  <a:schemeClr val="accent1">
                    <a:lumMod val="75000"/>
                  </a:schemeClr>
                </a:solidFill>
                <a:latin typeface="+mj-lt"/>
                <a:ea typeface="+mj-ea"/>
                <a:cs typeface="+mj-cs"/>
              </a:rPr>
              <a:t>«Το κρυμμένο μυστικό της ιστορίας: Όλοι έχουν αξία στην ομάδα. Αποδοχή στη διαφορετικότητα».   </a:t>
            </a:r>
          </a:p>
          <a:p>
            <a:pPr algn="ctr">
              <a:lnSpc>
                <a:spcPct val="90000"/>
              </a:lnSpc>
              <a:spcBef>
                <a:spcPct val="0"/>
              </a:spcBef>
              <a:spcAft>
                <a:spcPts val="600"/>
              </a:spcAft>
            </a:pPr>
            <a:r>
              <a:rPr lang="el-GR" sz="1300" kern="1200" dirty="0">
                <a:solidFill>
                  <a:schemeClr val="accent1">
                    <a:lumMod val="75000"/>
                  </a:schemeClr>
                </a:solidFill>
                <a:latin typeface="+mj-lt"/>
                <a:ea typeface="+mj-ea"/>
                <a:cs typeface="+mj-cs"/>
              </a:rPr>
              <a:t>3 διδακτικές ώρες</a:t>
            </a:r>
          </a:p>
          <a:p>
            <a:pPr>
              <a:lnSpc>
                <a:spcPct val="90000"/>
              </a:lnSpc>
              <a:spcBef>
                <a:spcPct val="0"/>
              </a:spcBef>
              <a:spcAft>
                <a:spcPts val="600"/>
              </a:spcAft>
            </a:pPr>
            <a:endParaRPr lang="el-GR" sz="1300" b="1" kern="1200" dirty="0">
              <a:latin typeface="+mj-lt"/>
              <a:ea typeface="+mj-ea"/>
              <a:cs typeface="+mj-cs"/>
            </a:endParaRPr>
          </a:p>
          <a:p>
            <a:pPr>
              <a:lnSpc>
                <a:spcPct val="90000"/>
              </a:lnSpc>
              <a:spcBef>
                <a:spcPct val="0"/>
              </a:spcBef>
              <a:spcAft>
                <a:spcPts val="600"/>
              </a:spcAft>
            </a:pPr>
            <a:endParaRPr lang="el-GR" sz="1300" b="1" kern="1200" dirty="0">
              <a:latin typeface="+mj-lt"/>
              <a:ea typeface="+mj-ea"/>
              <a:cs typeface="+mj-cs"/>
            </a:endParaRPr>
          </a:p>
        </p:txBody>
      </p:sp>
      <p:graphicFrame>
        <p:nvGraphicFramePr>
          <p:cNvPr id="9" name="TextBox 1">
            <a:extLst>
              <a:ext uri="{FF2B5EF4-FFF2-40B4-BE49-F238E27FC236}">
                <a16:creationId xmlns="" xmlns:a16="http://schemas.microsoft.com/office/drawing/2014/main" id="{8E7753DB-4AC9-204F-3ABE-265907B2A701}"/>
              </a:ext>
            </a:extLst>
          </p:cNvPr>
          <p:cNvGraphicFramePr/>
          <p:nvPr>
            <p:extLst>
              <p:ext uri="{D42A27DB-BD31-4B8C-83A1-F6EECF244321}">
                <p14:modId xmlns:p14="http://schemas.microsoft.com/office/powerpoint/2010/main" val="3231013077"/>
              </p:ext>
            </p:extLst>
          </p:nvPr>
        </p:nvGraphicFramePr>
        <p:xfrm>
          <a:off x="3635896" y="404664"/>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Εικόνα 11" descr="Εικόνα που περιέχει κείμενο&#10;&#10;Περιγραφή που δημιουργήθηκε αυτόματα">
            <a:extLst>
              <a:ext uri="{FF2B5EF4-FFF2-40B4-BE49-F238E27FC236}">
                <a16:creationId xmlns="" xmlns:a16="http://schemas.microsoft.com/office/drawing/2014/main" id="{2115625B-5CBD-4CDD-BA56-7E088D6A69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7167" y="1808820"/>
            <a:ext cx="2910916" cy="3240360"/>
          </a:xfrm>
          <a:prstGeom prst="rect">
            <a:avLst/>
          </a:prstGeom>
          <a:effectLst>
            <a:outerShdw blurRad="50800" dist="174677" dir="18900000" algn="bl" rotWithShape="0">
              <a:schemeClr val="tx2">
                <a:lumMod val="60000"/>
                <a:lumOff val="40000"/>
                <a:alpha val="40000"/>
              </a:schemeClr>
            </a:outerShdw>
          </a:effectLst>
        </p:spPr>
      </p:pic>
      <p:sp>
        <p:nvSpPr>
          <p:cNvPr id="15" name="TextBox 14">
            <a:extLst>
              <a:ext uri="{FF2B5EF4-FFF2-40B4-BE49-F238E27FC236}">
                <a16:creationId xmlns="" xmlns:a16="http://schemas.microsoft.com/office/drawing/2014/main" id="{7084C872-D2BD-070F-3414-647F27D7E205}"/>
              </a:ext>
            </a:extLst>
          </p:cNvPr>
          <p:cNvSpPr txBox="1"/>
          <p:nvPr/>
        </p:nvSpPr>
        <p:spPr>
          <a:xfrm>
            <a:off x="231081" y="5373216"/>
            <a:ext cx="2882211" cy="369332"/>
          </a:xfrm>
          <a:prstGeom prst="rect">
            <a:avLst/>
          </a:prstGeom>
          <a:noFill/>
        </p:spPr>
        <p:txBody>
          <a:bodyPr wrap="square" rtlCol="0">
            <a:spAutoFit/>
          </a:bodyPr>
          <a:lstStyle/>
          <a:p>
            <a:r>
              <a:rPr lang="en-US" dirty="0"/>
              <a:t>Link : </a:t>
            </a:r>
            <a:r>
              <a:rPr lang="en-US" dirty="0">
                <a:hlinkClick r:id="rId8"/>
              </a:rPr>
              <a:t>shorturl.at/gvBK1</a:t>
            </a:r>
            <a:endParaRPr lang="el-GR" dirty="0"/>
          </a:p>
        </p:txBody>
      </p:sp>
    </p:spTree>
    <p:extLst>
      <p:ext uri="{BB962C8B-B14F-4D97-AF65-F5344CB8AC3E}">
        <p14:creationId xmlns:p14="http://schemas.microsoft.com/office/powerpoint/2010/main" val="33337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4C5545B-C28B-515C-D9E9-248EC0FFB9C1}"/>
              </a:ext>
            </a:extLst>
          </p:cNvPr>
          <p:cNvSpPr txBox="1"/>
          <p:nvPr/>
        </p:nvSpPr>
        <p:spPr>
          <a:xfrm>
            <a:off x="231578" y="231785"/>
            <a:ext cx="3008313" cy="156283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l-GR" sz="1400" dirty="0">
                <a:solidFill>
                  <a:schemeClr val="accent1">
                    <a:lumMod val="75000"/>
                  </a:schemeClr>
                </a:solidFill>
              </a:rPr>
              <a:t>3</a:t>
            </a:r>
            <a:r>
              <a:rPr lang="el-GR" sz="1400" baseline="30000" dirty="0">
                <a:solidFill>
                  <a:schemeClr val="accent1">
                    <a:lumMod val="75000"/>
                  </a:schemeClr>
                </a:solidFill>
              </a:rPr>
              <a:t>ο</a:t>
            </a:r>
            <a:r>
              <a:rPr lang="el-GR" sz="1400" dirty="0">
                <a:solidFill>
                  <a:schemeClr val="accent1">
                    <a:lumMod val="75000"/>
                  </a:schemeClr>
                </a:solidFill>
              </a:rPr>
              <a:t> Εργαστήριο</a:t>
            </a:r>
          </a:p>
          <a:p>
            <a:pPr algn="ctr">
              <a:lnSpc>
                <a:spcPct val="90000"/>
              </a:lnSpc>
              <a:spcBef>
                <a:spcPct val="0"/>
              </a:spcBef>
              <a:spcAft>
                <a:spcPts val="600"/>
              </a:spcAft>
            </a:pPr>
            <a:r>
              <a:rPr lang="el-GR" sz="1400" dirty="0">
                <a:solidFill>
                  <a:schemeClr val="accent1">
                    <a:lumMod val="75000"/>
                  </a:schemeClr>
                </a:solidFill>
              </a:rPr>
              <a:t>«Το κρυμμένο μυστικό της ιστορίας: Χαμένος αγώνας είναι μόνο ο αγώνας που δεν δόθηκε. Αξία έχει η συμμετοχή».</a:t>
            </a:r>
            <a:r>
              <a:rPr lang="el-GR" sz="1300" kern="1200" dirty="0">
                <a:solidFill>
                  <a:schemeClr val="accent1">
                    <a:lumMod val="75000"/>
                  </a:schemeClr>
                </a:solidFill>
                <a:latin typeface="+mj-lt"/>
                <a:ea typeface="+mj-ea"/>
                <a:cs typeface="+mj-cs"/>
              </a:rPr>
              <a:t>  </a:t>
            </a:r>
          </a:p>
          <a:p>
            <a:pPr algn="ctr">
              <a:lnSpc>
                <a:spcPct val="90000"/>
              </a:lnSpc>
              <a:spcBef>
                <a:spcPct val="0"/>
              </a:spcBef>
              <a:spcAft>
                <a:spcPts val="600"/>
              </a:spcAft>
            </a:pPr>
            <a:r>
              <a:rPr lang="el-GR" sz="1300" kern="1200" dirty="0">
                <a:solidFill>
                  <a:schemeClr val="accent1">
                    <a:lumMod val="75000"/>
                  </a:schemeClr>
                </a:solidFill>
                <a:latin typeface="+mj-lt"/>
                <a:ea typeface="+mj-ea"/>
                <a:cs typeface="+mj-cs"/>
              </a:rPr>
              <a:t>3 διδακτικές</a:t>
            </a:r>
            <a:r>
              <a:rPr lang="en-US" sz="1300" kern="1200" dirty="0">
                <a:solidFill>
                  <a:schemeClr val="accent1">
                    <a:lumMod val="75000"/>
                  </a:schemeClr>
                </a:solidFill>
                <a:latin typeface="+mj-lt"/>
                <a:ea typeface="+mj-ea"/>
                <a:cs typeface="+mj-cs"/>
              </a:rPr>
              <a:t> </a:t>
            </a:r>
            <a:r>
              <a:rPr lang="en-US" sz="1300" kern="1200" dirty="0" err="1">
                <a:solidFill>
                  <a:schemeClr val="accent1">
                    <a:lumMod val="75000"/>
                  </a:schemeClr>
                </a:solidFill>
                <a:latin typeface="+mj-lt"/>
                <a:ea typeface="+mj-ea"/>
                <a:cs typeface="+mj-cs"/>
              </a:rPr>
              <a:t>ώ</a:t>
            </a:r>
            <a:r>
              <a:rPr lang="el-GR" sz="1300" kern="1200" dirty="0" err="1">
                <a:solidFill>
                  <a:schemeClr val="accent1">
                    <a:lumMod val="75000"/>
                  </a:schemeClr>
                </a:solidFill>
                <a:latin typeface="+mj-lt"/>
                <a:ea typeface="+mj-ea"/>
                <a:cs typeface="+mj-cs"/>
              </a:rPr>
              <a:t>ρες</a:t>
            </a:r>
            <a:endParaRPr lang="el-GR" sz="1300" b="1" kern="1200" dirty="0">
              <a:latin typeface="+mj-lt"/>
              <a:ea typeface="+mj-ea"/>
              <a:cs typeface="+mj-cs"/>
            </a:endParaRPr>
          </a:p>
          <a:p>
            <a:pPr>
              <a:lnSpc>
                <a:spcPct val="90000"/>
              </a:lnSpc>
              <a:spcBef>
                <a:spcPct val="0"/>
              </a:spcBef>
              <a:spcAft>
                <a:spcPts val="600"/>
              </a:spcAft>
            </a:pPr>
            <a:endParaRPr lang="el-GR" sz="1300" b="1" kern="1200" dirty="0">
              <a:latin typeface="+mj-lt"/>
              <a:ea typeface="+mj-ea"/>
              <a:cs typeface="+mj-cs"/>
            </a:endParaRPr>
          </a:p>
        </p:txBody>
      </p:sp>
      <p:graphicFrame>
        <p:nvGraphicFramePr>
          <p:cNvPr id="9" name="TextBox 1">
            <a:extLst>
              <a:ext uri="{FF2B5EF4-FFF2-40B4-BE49-F238E27FC236}">
                <a16:creationId xmlns="" xmlns:a16="http://schemas.microsoft.com/office/drawing/2014/main" id="{8E7753DB-4AC9-204F-3ABE-265907B2A701}"/>
              </a:ext>
            </a:extLst>
          </p:cNvPr>
          <p:cNvGraphicFramePr/>
          <p:nvPr>
            <p:extLst>
              <p:ext uri="{D42A27DB-BD31-4B8C-83A1-F6EECF244321}">
                <p14:modId xmlns:p14="http://schemas.microsoft.com/office/powerpoint/2010/main" val="347088316"/>
              </p:ext>
            </p:extLst>
          </p:nvPr>
        </p:nvGraphicFramePr>
        <p:xfrm>
          <a:off x="3635896" y="404664"/>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 xmlns:a16="http://schemas.microsoft.com/office/drawing/2014/main" id="{7084C872-D2BD-070F-3414-647F27D7E205}"/>
              </a:ext>
            </a:extLst>
          </p:cNvPr>
          <p:cNvSpPr txBox="1"/>
          <p:nvPr/>
        </p:nvSpPr>
        <p:spPr>
          <a:xfrm>
            <a:off x="294628" y="5373216"/>
            <a:ext cx="2882211" cy="369332"/>
          </a:xfrm>
          <a:prstGeom prst="rect">
            <a:avLst/>
          </a:prstGeom>
          <a:noFill/>
        </p:spPr>
        <p:txBody>
          <a:bodyPr wrap="square" rtlCol="0">
            <a:spAutoFit/>
          </a:bodyPr>
          <a:lstStyle/>
          <a:p>
            <a:r>
              <a:rPr lang="en-US" dirty="0"/>
              <a:t>Link : </a:t>
            </a:r>
            <a:r>
              <a:rPr lang="en-US" dirty="0">
                <a:hlinkClick r:id="rId7"/>
              </a:rPr>
              <a:t>shorturl.at/kpNQ8</a:t>
            </a:r>
            <a:endParaRPr lang="el-GR" dirty="0"/>
          </a:p>
        </p:txBody>
      </p:sp>
      <p:pic>
        <p:nvPicPr>
          <p:cNvPr id="10" name="Θέση περιεχομένου 5">
            <a:extLst>
              <a:ext uri="{FF2B5EF4-FFF2-40B4-BE49-F238E27FC236}">
                <a16:creationId xmlns="" xmlns:a16="http://schemas.microsoft.com/office/drawing/2014/main" id="{BEFCD420-65EE-641E-45FA-0DBACFBAC5BF}"/>
              </a:ext>
            </a:extLst>
          </p:cNvPr>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200685" y="1704569"/>
            <a:ext cx="2940577" cy="3448861"/>
          </a:xfrm>
          <a:effectLst>
            <a:outerShdw blurRad="50800" dist="189762" dir="18900000" algn="bl" rotWithShape="0">
              <a:schemeClr val="tx2">
                <a:lumMod val="60000"/>
                <a:lumOff val="40000"/>
                <a:alpha val="40000"/>
              </a:schemeClr>
            </a:outerShdw>
          </a:effectLst>
        </p:spPr>
      </p:pic>
    </p:spTree>
    <p:extLst>
      <p:ext uri="{BB962C8B-B14F-4D97-AF65-F5344CB8AC3E}">
        <p14:creationId xmlns:p14="http://schemas.microsoft.com/office/powerpoint/2010/main" val="31604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4C5545B-C28B-515C-D9E9-248EC0FFB9C1}"/>
              </a:ext>
            </a:extLst>
          </p:cNvPr>
          <p:cNvSpPr txBox="1"/>
          <p:nvPr/>
        </p:nvSpPr>
        <p:spPr>
          <a:xfrm>
            <a:off x="231578" y="231785"/>
            <a:ext cx="3008313" cy="1562836"/>
          </a:xfrm>
          <a:prstGeom prst="rect">
            <a:avLst/>
          </a:prstGeom>
        </p:spPr>
        <p:txBody>
          <a:bodyPr vert="horz" lIns="91440" tIns="45720" rIns="91440" bIns="45720" rtlCol="0" anchor="b">
            <a:normAutofit lnSpcReduction="10000"/>
          </a:bodyPr>
          <a:lstStyle/>
          <a:p>
            <a:pPr algn="ctr">
              <a:lnSpc>
                <a:spcPct val="115000"/>
              </a:lnSpc>
            </a:pPr>
            <a:r>
              <a:rPr lang="el-GR" sz="1400" dirty="0">
                <a:solidFill>
                  <a:schemeClr val="accent1">
                    <a:lumMod val="75000"/>
                  </a:schemeClr>
                </a:solidFill>
                <a:ea typeface="Times New Roman" panose="02020603050405020304" pitchFamily="18" charset="0"/>
                <a:cs typeface="Cambria" panose="02040503050406030204" pitchFamily="18" charset="0"/>
              </a:rPr>
              <a:t>4</a:t>
            </a:r>
            <a:r>
              <a:rPr lang="el-GR" sz="1400" baseline="30000" dirty="0">
                <a:solidFill>
                  <a:schemeClr val="accent1">
                    <a:lumMod val="75000"/>
                  </a:schemeClr>
                </a:solidFill>
                <a:ea typeface="Times New Roman" panose="02020603050405020304" pitchFamily="18" charset="0"/>
                <a:cs typeface="Cambria" panose="02040503050406030204" pitchFamily="18" charset="0"/>
              </a:rPr>
              <a:t>ο</a:t>
            </a:r>
            <a:r>
              <a:rPr lang="el-GR" sz="1400" dirty="0">
                <a:solidFill>
                  <a:schemeClr val="accent1">
                    <a:lumMod val="75000"/>
                  </a:schemeClr>
                </a:solidFill>
                <a:ea typeface="Times New Roman" panose="02020603050405020304" pitchFamily="18" charset="0"/>
                <a:cs typeface="Cambria" panose="02040503050406030204" pitchFamily="18" charset="0"/>
              </a:rPr>
              <a:t> Εργαστήριο:</a:t>
            </a:r>
            <a:endParaRPr lang="el-GR" sz="1600" dirty="0">
              <a:solidFill>
                <a:schemeClr val="accent1">
                  <a:lumMod val="75000"/>
                </a:schemeClr>
              </a:solidFill>
              <a:ea typeface="Times New Roman" panose="02020603050405020304" pitchFamily="18" charset="0"/>
            </a:endParaRPr>
          </a:p>
          <a:p>
            <a:pPr algn="ctr">
              <a:lnSpc>
                <a:spcPct val="115000"/>
              </a:lnSpc>
            </a:pPr>
            <a:r>
              <a:rPr lang="el-GR" sz="1400" dirty="0">
                <a:solidFill>
                  <a:schemeClr val="accent1">
                    <a:lumMod val="75000"/>
                  </a:schemeClr>
                </a:solidFill>
                <a:ea typeface="Times New Roman" panose="02020603050405020304" pitchFamily="18" charset="0"/>
                <a:cs typeface="Times New Roman" panose="02020603050405020304" pitchFamily="18" charset="0"/>
              </a:rPr>
              <a:t>«Το κρυμμένο μυστικό της ιστορίας: Μεγαλύτερη αξία από το αποτέλεσμα έχει το ίδιο το παιχνίδι. Συναισθηματική νοημοσύνη».</a:t>
            </a:r>
            <a:endParaRPr lang="el-GR" sz="1600" dirty="0">
              <a:solidFill>
                <a:schemeClr val="accent1">
                  <a:lumMod val="75000"/>
                </a:schemeClr>
              </a:solidFill>
              <a:ea typeface="Times New Roman" panose="02020603050405020304" pitchFamily="18" charset="0"/>
            </a:endParaRPr>
          </a:p>
          <a:p>
            <a:pPr algn="ctr">
              <a:lnSpc>
                <a:spcPct val="90000"/>
              </a:lnSpc>
              <a:spcBef>
                <a:spcPct val="0"/>
              </a:spcBef>
              <a:spcAft>
                <a:spcPts val="600"/>
              </a:spcAft>
            </a:pPr>
            <a:r>
              <a:rPr lang="el-GR" sz="1300" kern="1200" dirty="0">
                <a:solidFill>
                  <a:schemeClr val="accent1">
                    <a:lumMod val="75000"/>
                  </a:schemeClr>
                </a:solidFill>
                <a:latin typeface="+mj-lt"/>
                <a:ea typeface="+mj-ea"/>
                <a:cs typeface="+mj-cs"/>
              </a:rPr>
              <a:t>3 διδακτικές</a:t>
            </a:r>
            <a:r>
              <a:rPr lang="en-US" sz="1300" kern="1200" dirty="0">
                <a:solidFill>
                  <a:schemeClr val="accent1">
                    <a:lumMod val="75000"/>
                  </a:schemeClr>
                </a:solidFill>
                <a:latin typeface="+mj-lt"/>
                <a:ea typeface="+mj-ea"/>
                <a:cs typeface="+mj-cs"/>
              </a:rPr>
              <a:t> </a:t>
            </a:r>
            <a:r>
              <a:rPr lang="en-US" sz="1300" kern="1200" dirty="0" err="1">
                <a:solidFill>
                  <a:schemeClr val="accent1">
                    <a:lumMod val="75000"/>
                  </a:schemeClr>
                </a:solidFill>
                <a:latin typeface="+mj-lt"/>
                <a:ea typeface="+mj-ea"/>
                <a:cs typeface="+mj-cs"/>
              </a:rPr>
              <a:t>ώ</a:t>
            </a:r>
            <a:r>
              <a:rPr lang="el-GR" sz="1300" kern="1200" dirty="0" err="1">
                <a:solidFill>
                  <a:schemeClr val="accent1">
                    <a:lumMod val="75000"/>
                  </a:schemeClr>
                </a:solidFill>
                <a:latin typeface="+mj-lt"/>
                <a:ea typeface="+mj-ea"/>
                <a:cs typeface="+mj-cs"/>
              </a:rPr>
              <a:t>ρες</a:t>
            </a:r>
            <a:endParaRPr lang="el-GR" sz="1300" kern="1200" dirty="0">
              <a:latin typeface="+mj-lt"/>
              <a:ea typeface="+mj-ea"/>
              <a:cs typeface="+mj-cs"/>
            </a:endParaRPr>
          </a:p>
          <a:p>
            <a:pPr>
              <a:lnSpc>
                <a:spcPct val="90000"/>
              </a:lnSpc>
              <a:spcBef>
                <a:spcPct val="0"/>
              </a:spcBef>
              <a:spcAft>
                <a:spcPts val="600"/>
              </a:spcAft>
            </a:pPr>
            <a:endParaRPr lang="el-GR" sz="1300" b="1" kern="1200" dirty="0">
              <a:latin typeface="+mj-lt"/>
              <a:ea typeface="+mj-ea"/>
              <a:cs typeface="+mj-cs"/>
            </a:endParaRPr>
          </a:p>
        </p:txBody>
      </p:sp>
      <p:graphicFrame>
        <p:nvGraphicFramePr>
          <p:cNvPr id="9" name="TextBox 1">
            <a:extLst>
              <a:ext uri="{FF2B5EF4-FFF2-40B4-BE49-F238E27FC236}">
                <a16:creationId xmlns="" xmlns:a16="http://schemas.microsoft.com/office/drawing/2014/main" id="{8E7753DB-4AC9-204F-3ABE-265907B2A701}"/>
              </a:ext>
            </a:extLst>
          </p:cNvPr>
          <p:cNvGraphicFramePr/>
          <p:nvPr>
            <p:extLst>
              <p:ext uri="{D42A27DB-BD31-4B8C-83A1-F6EECF244321}">
                <p14:modId xmlns:p14="http://schemas.microsoft.com/office/powerpoint/2010/main" val="283437259"/>
              </p:ext>
            </p:extLst>
          </p:nvPr>
        </p:nvGraphicFramePr>
        <p:xfrm>
          <a:off x="3575050" y="384199"/>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 xmlns:a16="http://schemas.microsoft.com/office/drawing/2014/main" id="{7084C872-D2BD-070F-3414-647F27D7E205}"/>
              </a:ext>
            </a:extLst>
          </p:cNvPr>
          <p:cNvSpPr txBox="1"/>
          <p:nvPr/>
        </p:nvSpPr>
        <p:spPr>
          <a:xfrm>
            <a:off x="323527" y="5373216"/>
            <a:ext cx="2882211" cy="369332"/>
          </a:xfrm>
          <a:prstGeom prst="rect">
            <a:avLst/>
          </a:prstGeom>
          <a:noFill/>
        </p:spPr>
        <p:txBody>
          <a:bodyPr wrap="square" rtlCol="0">
            <a:spAutoFit/>
          </a:bodyPr>
          <a:lstStyle/>
          <a:p>
            <a:r>
              <a:rPr lang="en-US" dirty="0"/>
              <a:t>Link : </a:t>
            </a:r>
            <a:r>
              <a:rPr lang="en-US" dirty="0" err="1">
                <a:hlinkClick r:id="rId7"/>
              </a:rPr>
              <a:t>shorturl.at</a:t>
            </a:r>
            <a:r>
              <a:rPr lang="en-US" dirty="0">
                <a:hlinkClick r:id="rId7"/>
              </a:rPr>
              <a:t>/</a:t>
            </a:r>
            <a:r>
              <a:rPr lang="en-US" dirty="0" err="1">
                <a:hlinkClick r:id="rId7"/>
              </a:rPr>
              <a:t>hknMP</a:t>
            </a:r>
            <a:endParaRPr lang="el-GR" dirty="0"/>
          </a:p>
        </p:txBody>
      </p:sp>
      <p:pic>
        <p:nvPicPr>
          <p:cNvPr id="5" name="Εικόνα 4">
            <a:extLst>
              <a:ext uri="{FF2B5EF4-FFF2-40B4-BE49-F238E27FC236}">
                <a16:creationId xmlns="" xmlns:a16="http://schemas.microsoft.com/office/drawing/2014/main" id="{9A42633B-E7D2-8219-AE35-024D25C560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1838799"/>
            <a:ext cx="2954218" cy="3390401"/>
          </a:xfrm>
          <a:prstGeom prst="rect">
            <a:avLst/>
          </a:prstGeom>
          <a:effectLst>
            <a:outerShdw dist="204629" dir="18900000" algn="bl" rotWithShape="0">
              <a:schemeClr val="tx2">
                <a:lumMod val="60000"/>
                <a:lumOff val="40000"/>
                <a:alpha val="40000"/>
              </a:schemeClr>
            </a:outerShdw>
          </a:effectLst>
        </p:spPr>
      </p:pic>
    </p:spTree>
    <p:extLst>
      <p:ext uri="{BB962C8B-B14F-4D97-AF65-F5344CB8AC3E}">
        <p14:creationId xmlns:p14="http://schemas.microsoft.com/office/powerpoint/2010/main" val="183441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4C5545B-C28B-515C-D9E9-248EC0FFB9C1}"/>
              </a:ext>
            </a:extLst>
          </p:cNvPr>
          <p:cNvSpPr txBox="1"/>
          <p:nvPr/>
        </p:nvSpPr>
        <p:spPr>
          <a:xfrm>
            <a:off x="224472" y="317313"/>
            <a:ext cx="3008313" cy="1562836"/>
          </a:xfrm>
          <a:prstGeom prst="rect">
            <a:avLst/>
          </a:prstGeom>
        </p:spPr>
        <p:txBody>
          <a:bodyPr vert="horz" lIns="91440" tIns="45720" rIns="91440" bIns="45720" rtlCol="0" anchor="b">
            <a:normAutofit fontScale="92500" lnSpcReduction="10000"/>
          </a:bodyPr>
          <a:lstStyle/>
          <a:p>
            <a:pPr algn="ctr"/>
            <a:r>
              <a:rPr lang="el-GR" sz="1500" dirty="0">
                <a:solidFill>
                  <a:schemeClr val="accent1">
                    <a:lumMod val="75000"/>
                  </a:schemeClr>
                </a:solidFill>
              </a:rPr>
              <a:t>5</a:t>
            </a:r>
            <a:r>
              <a:rPr lang="el-GR" sz="1500" baseline="30000" dirty="0">
                <a:solidFill>
                  <a:schemeClr val="accent1">
                    <a:lumMod val="75000"/>
                  </a:schemeClr>
                </a:solidFill>
              </a:rPr>
              <a:t>ο</a:t>
            </a:r>
            <a:r>
              <a:rPr lang="el-GR" sz="1500" dirty="0">
                <a:solidFill>
                  <a:schemeClr val="accent1">
                    <a:lumMod val="75000"/>
                  </a:schemeClr>
                </a:solidFill>
              </a:rPr>
              <a:t> Εργαστήριο:</a:t>
            </a:r>
          </a:p>
          <a:p>
            <a:pPr algn="ctr"/>
            <a:r>
              <a:rPr lang="el-GR" sz="1500" dirty="0">
                <a:solidFill>
                  <a:schemeClr val="accent1">
                    <a:lumMod val="75000"/>
                  </a:schemeClr>
                </a:solidFill>
              </a:rPr>
              <a:t>«Το κρυμμένο μυστικό της ιστορίας: Η αξία στης Φυσικής Αγωγής στη σχολική ζωή. Τα οφέλη της άσκησης για την υγεία και την προαγωγή αξιών»</a:t>
            </a:r>
          </a:p>
          <a:p>
            <a:pPr algn="ctr">
              <a:lnSpc>
                <a:spcPct val="90000"/>
              </a:lnSpc>
              <a:spcBef>
                <a:spcPct val="0"/>
              </a:spcBef>
              <a:spcAft>
                <a:spcPts val="600"/>
              </a:spcAft>
            </a:pPr>
            <a:r>
              <a:rPr lang="el-GR" sz="1500" kern="1200" dirty="0">
                <a:solidFill>
                  <a:schemeClr val="accent1">
                    <a:lumMod val="75000"/>
                  </a:schemeClr>
                </a:solidFill>
                <a:latin typeface="+mj-lt"/>
                <a:ea typeface="+mj-ea"/>
                <a:cs typeface="+mj-cs"/>
              </a:rPr>
              <a:t>3 διδακτικές</a:t>
            </a:r>
            <a:r>
              <a:rPr lang="en-US" sz="1500" kern="1200" dirty="0">
                <a:solidFill>
                  <a:schemeClr val="accent1">
                    <a:lumMod val="75000"/>
                  </a:schemeClr>
                </a:solidFill>
                <a:latin typeface="+mj-lt"/>
                <a:ea typeface="+mj-ea"/>
                <a:cs typeface="+mj-cs"/>
              </a:rPr>
              <a:t> </a:t>
            </a:r>
            <a:r>
              <a:rPr lang="en-US" sz="1500" kern="1200" dirty="0" err="1">
                <a:solidFill>
                  <a:schemeClr val="accent1">
                    <a:lumMod val="75000"/>
                  </a:schemeClr>
                </a:solidFill>
                <a:latin typeface="+mj-lt"/>
                <a:ea typeface="+mj-ea"/>
                <a:cs typeface="+mj-cs"/>
              </a:rPr>
              <a:t>ώ</a:t>
            </a:r>
            <a:r>
              <a:rPr lang="el-GR" sz="1500" kern="1200" dirty="0" err="1">
                <a:solidFill>
                  <a:schemeClr val="accent1">
                    <a:lumMod val="75000"/>
                  </a:schemeClr>
                </a:solidFill>
                <a:latin typeface="+mj-lt"/>
                <a:ea typeface="+mj-ea"/>
                <a:cs typeface="+mj-cs"/>
              </a:rPr>
              <a:t>ρες</a:t>
            </a:r>
            <a:endParaRPr lang="el-GR" sz="1500" kern="1200" dirty="0">
              <a:latin typeface="+mj-lt"/>
              <a:ea typeface="+mj-ea"/>
              <a:cs typeface="+mj-cs"/>
            </a:endParaRPr>
          </a:p>
          <a:p>
            <a:pPr>
              <a:lnSpc>
                <a:spcPct val="90000"/>
              </a:lnSpc>
              <a:spcBef>
                <a:spcPct val="0"/>
              </a:spcBef>
              <a:spcAft>
                <a:spcPts val="600"/>
              </a:spcAft>
            </a:pPr>
            <a:endParaRPr lang="el-GR" sz="1300" b="1" kern="1200" dirty="0">
              <a:latin typeface="+mj-lt"/>
              <a:ea typeface="+mj-ea"/>
              <a:cs typeface="+mj-cs"/>
            </a:endParaRPr>
          </a:p>
        </p:txBody>
      </p:sp>
      <p:graphicFrame>
        <p:nvGraphicFramePr>
          <p:cNvPr id="9" name="TextBox 1">
            <a:extLst>
              <a:ext uri="{FF2B5EF4-FFF2-40B4-BE49-F238E27FC236}">
                <a16:creationId xmlns="" xmlns:a16="http://schemas.microsoft.com/office/drawing/2014/main" id="{8E7753DB-4AC9-204F-3ABE-265907B2A701}"/>
              </a:ext>
            </a:extLst>
          </p:cNvPr>
          <p:cNvGraphicFramePr/>
          <p:nvPr>
            <p:extLst>
              <p:ext uri="{D42A27DB-BD31-4B8C-83A1-F6EECF244321}">
                <p14:modId xmlns:p14="http://schemas.microsoft.com/office/powerpoint/2010/main" val="3398665101"/>
              </p:ext>
            </p:extLst>
          </p:nvPr>
        </p:nvGraphicFramePr>
        <p:xfrm>
          <a:off x="3575050" y="384199"/>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 xmlns:a16="http://schemas.microsoft.com/office/drawing/2014/main" id="{7084C872-D2BD-070F-3414-647F27D7E205}"/>
              </a:ext>
            </a:extLst>
          </p:cNvPr>
          <p:cNvSpPr txBox="1"/>
          <p:nvPr/>
        </p:nvSpPr>
        <p:spPr>
          <a:xfrm>
            <a:off x="323527" y="5373216"/>
            <a:ext cx="2882211" cy="369332"/>
          </a:xfrm>
          <a:prstGeom prst="rect">
            <a:avLst/>
          </a:prstGeom>
          <a:noFill/>
        </p:spPr>
        <p:txBody>
          <a:bodyPr wrap="square" rtlCol="0">
            <a:spAutoFit/>
          </a:bodyPr>
          <a:lstStyle/>
          <a:p>
            <a:r>
              <a:rPr lang="en-US" dirty="0"/>
              <a:t>Link : </a:t>
            </a:r>
            <a:r>
              <a:rPr lang="en-US" dirty="0" err="1">
                <a:hlinkClick r:id="rId7"/>
              </a:rPr>
              <a:t>shorturl.at</a:t>
            </a:r>
            <a:r>
              <a:rPr lang="en-US" dirty="0">
                <a:hlinkClick r:id="rId7"/>
              </a:rPr>
              <a:t>/</a:t>
            </a:r>
            <a:r>
              <a:rPr lang="en-US" dirty="0" err="1">
                <a:hlinkClick r:id="rId7"/>
              </a:rPr>
              <a:t>gpqrR</a:t>
            </a:r>
            <a:endParaRPr lang="el-GR" dirty="0"/>
          </a:p>
        </p:txBody>
      </p:sp>
      <p:pic>
        <p:nvPicPr>
          <p:cNvPr id="5" name="Εικόνα 4">
            <a:extLst>
              <a:ext uri="{FF2B5EF4-FFF2-40B4-BE49-F238E27FC236}">
                <a16:creationId xmlns="" xmlns:a16="http://schemas.microsoft.com/office/drawing/2014/main" id="{9A42633B-E7D2-8219-AE35-024D25C560B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66646" y="1914371"/>
            <a:ext cx="2523965" cy="3390401"/>
          </a:xfrm>
          <a:prstGeom prst="rect">
            <a:avLst/>
          </a:prstGeom>
          <a:effectLst>
            <a:outerShdw dist="204629" dir="18900000" algn="bl" rotWithShape="0">
              <a:schemeClr val="tx2">
                <a:lumMod val="60000"/>
                <a:lumOff val="40000"/>
                <a:alpha val="40000"/>
              </a:schemeClr>
            </a:outerShdw>
          </a:effectLst>
        </p:spPr>
      </p:pic>
    </p:spTree>
    <p:extLst>
      <p:ext uri="{BB962C8B-B14F-4D97-AF65-F5344CB8AC3E}">
        <p14:creationId xmlns:p14="http://schemas.microsoft.com/office/powerpoint/2010/main" val="2359943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B8E2389A-1AE2-9956-C2F0-9FF8F39D98AA}"/>
              </a:ext>
            </a:extLst>
          </p:cNvPr>
          <p:cNvSpPr txBox="1"/>
          <p:nvPr/>
        </p:nvSpPr>
        <p:spPr>
          <a:xfrm>
            <a:off x="1324509" y="2708920"/>
            <a:ext cx="6494982" cy="1754326"/>
          </a:xfrm>
          <a:prstGeom prst="rect">
            <a:avLst/>
          </a:prstGeom>
          <a:gradFill flip="none" rotWithShape="1">
            <a:gsLst>
              <a:gs pos="0">
                <a:srgbClr val="3974BC">
                  <a:tint val="66000"/>
                  <a:satMod val="160000"/>
                </a:srgbClr>
              </a:gs>
              <a:gs pos="50000">
                <a:srgbClr val="3974BC">
                  <a:tint val="44500"/>
                  <a:satMod val="160000"/>
                </a:srgbClr>
              </a:gs>
              <a:gs pos="100000">
                <a:srgbClr val="3974BC">
                  <a:tint val="23500"/>
                  <a:satMod val="160000"/>
                </a:srgbClr>
              </a:gs>
            </a:gsLst>
            <a:path path="circle">
              <a:fillToRect l="100000" t="100000"/>
            </a:path>
            <a:tileRect r="-100000" b="-100000"/>
          </a:gradFill>
        </p:spPr>
        <p:txBody>
          <a:bodyPr wrap="square" rtlCol="0">
            <a:spAutoFit/>
          </a:bodyPr>
          <a:lstStyle/>
          <a:p>
            <a:pPr algn="just"/>
            <a:r>
              <a:rPr lang="el-GR" dirty="0"/>
              <a:t>Γίνεται στη σχολική αυλή, όπου διεξάγονται όλα τα κινητικά παιχνίδια που προτείνονται ή δημιουργήθηκαν. Διοργανώτριες είναι οι αντίστοιχες ομάδες, όπως αυτές είχαν καθοριστεί. Στο παιχνίδι «Άλλαξε τα συναισθήματα της ομάδας σου» οι τέσσερις αρχικές ομάδες συγχωνεύονται σε δυο, με τυχαίο ή με τρόπο που προτείνει ο/η εκπαιδευτικός.</a:t>
            </a:r>
          </a:p>
        </p:txBody>
      </p:sp>
      <p:sp>
        <p:nvSpPr>
          <p:cNvPr id="15" name="TextBox 14">
            <a:extLst>
              <a:ext uri="{FF2B5EF4-FFF2-40B4-BE49-F238E27FC236}">
                <a16:creationId xmlns="" xmlns:a16="http://schemas.microsoft.com/office/drawing/2014/main" id="{194E9FDA-06C4-5DB5-9CF7-14AF2C7B86DC}"/>
              </a:ext>
            </a:extLst>
          </p:cNvPr>
          <p:cNvSpPr txBox="1"/>
          <p:nvPr/>
        </p:nvSpPr>
        <p:spPr>
          <a:xfrm>
            <a:off x="1324509" y="1520788"/>
            <a:ext cx="5472608" cy="400110"/>
          </a:xfrm>
          <a:prstGeom prst="rect">
            <a:avLst/>
          </a:prstGeom>
          <a:noFill/>
        </p:spPr>
        <p:txBody>
          <a:bodyPr wrap="square" rtlCol="0">
            <a:spAutoFit/>
          </a:bodyPr>
          <a:lstStyle/>
          <a:p>
            <a:pPr algn="ctr"/>
            <a:r>
              <a:rPr lang="el-GR" b="1" dirty="0">
                <a:solidFill>
                  <a:schemeClr val="accent1">
                    <a:lumMod val="75000"/>
                  </a:schemeClr>
                </a:solidFill>
              </a:rPr>
              <a:t>6</a:t>
            </a:r>
            <a:r>
              <a:rPr lang="el-GR" b="1" baseline="30000" dirty="0">
                <a:solidFill>
                  <a:schemeClr val="accent1">
                    <a:lumMod val="75000"/>
                  </a:schemeClr>
                </a:solidFill>
              </a:rPr>
              <a:t>ο</a:t>
            </a:r>
            <a:r>
              <a:rPr lang="el-GR" b="1" dirty="0">
                <a:solidFill>
                  <a:schemeClr val="accent1">
                    <a:lumMod val="75000"/>
                  </a:schemeClr>
                </a:solidFill>
              </a:rPr>
              <a:t> Εργαστήριο: «Ας παίξουμε»: 1 διδακτική ώρα</a:t>
            </a:r>
            <a:r>
              <a:rPr lang="el-GR" sz="2000" dirty="0">
                <a:solidFill>
                  <a:schemeClr val="accent1">
                    <a:lumMod val="75000"/>
                  </a:schemeClr>
                </a:solidFill>
              </a:rPr>
              <a:t> </a:t>
            </a:r>
          </a:p>
        </p:txBody>
      </p:sp>
      <p:sp>
        <p:nvSpPr>
          <p:cNvPr id="16" name="Οβάλ 22">
            <a:extLst>
              <a:ext uri="{FF2B5EF4-FFF2-40B4-BE49-F238E27FC236}">
                <a16:creationId xmlns="" xmlns:a16="http://schemas.microsoft.com/office/drawing/2014/main" id="{74379252-7788-B755-D893-560B12F1983E}"/>
              </a:ext>
            </a:extLst>
          </p:cNvPr>
          <p:cNvSpPr>
            <a:spLocks noRot="1" noChangeAspect="1" noEditPoints="1" noChangeArrowheads="1" noChangeShapeType="1" noTextEdit="1"/>
          </p:cNvSpPr>
          <p:nvPr/>
        </p:nvSpPr>
        <p:spPr bwMode="auto">
          <a:xfrm>
            <a:off x="6473081" y="1396807"/>
            <a:ext cx="648072" cy="648072"/>
          </a:xfrm>
          <a:prstGeom prst="ellipse">
            <a:avLst/>
          </a:prstGeom>
          <a:blipFill dpi="0" rotWithShape="1">
            <a:blip r:embed="rId2"/>
            <a:srcRect/>
            <a:stretch>
              <a:fillRect/>
            </a:stretch>
          </a:blipFill>
          <a:ln w="25400">
            <a:solidFill>
              <a:srgbClr val="B66D31"/>
            </a:solidFill>
            <a:round/>
            <a:headEnd/>
            <a:tailEnd/>
          </a:ln>
        </p:spPr>
        <p:txBody>
          <a:bodyPr rot="0" vert="horz" wrap="square" lIns="91440" tIns="45720" rIns="91440" bIns="45720" anchor="ctr" anchorCtr="0" upright="1">
            <a:noAutofit/>
          </a:bodyPr>
          <a:lstStyle/>
          <a:p>
            <a:pPr algn="ctr"/>
            <a:r>
              <a:rPr lang="en-US" sz="1200" b="1">
                <a:solidFill>
                  <a:srgbClr val="000000"/>
                </a:solidFill>
                <a:effectLst/>
                <a:highlight>
                  <a:srgbClr val="C0C0C0"/>
                </a:highlight>
                <a:latin typeface="Aka-AcidGR-DiaryGirl"/>
                <a:ea typeface="Times New Roman" panose="02020603050405020304" pitchFamily="18" charset="0"/>
              </a:rPr>
              <a:t>2</a:t>
            </a:r>
            <a:endParaRPr lang="el-GR" sz="120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 xmlns:a16="http://schemas.microsoft.com/office/drawing/2014/main" id="{260D66DC-EF01-299B-5E29-073E8701351E}"/>
              </a:ext>
            </a:extLst>
          </p:cNvPr>
          <p:cNvSpPr txBox="1"/>
          <p:nvPr/>
        </p:nvSpPr>
        <p:spPr>
          <a:xfrm>
            <a:off x="1324509" y="1124744"/>
            <a:ext cx="6415843" cy="1080120"/>
          </a:xfrm>
          <a:prstGeom prst="rect">
            <a:avLst/>
          </a:prstGeom>
          <a:noFill/>
          <a:ln w="28575">
            <a:solidFill>
              <a:schemeClr val="accent1">
                <a:lumMod val="75000"/>
              </a:schemeClr>
            </a:solidFill>
          </a:ln>
        </p:spPr>
        <p:txBody>
          <a:bodyPr wrap="square" rtlCol="0">
            <a:spAutoFit/>
          </a:bodyPr>
          <a:lstStyle/>
          <a:p>
            <a:endParaRPr lang="el-GR" dirty="0"/>
          </a:p>
        </p:txBody>
      </p:sp>
    </p:spTree>
    <p:extLst>
      <p:ext uri="{BB962C8B-B14F-4D97-AF65-F5344CB8AC3E}">
        <p14:creationId xmlns:p14="http://schemas.microsoft.com/office/powerpoint/2010/main" val="2635432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4C5545B-C28B-515C-D9E9-248EC0FFB9C1}"/>
              </a:ext>
            </a:extLst>
          </p:cNvPr>
          <p:cNvSpPr txBox="1"/>
          <p:nvPr/>
        </p:nvSpPr>
        <p:spPr>
          <a:xfrm>
            <a:off x="307838" y="623838"/>
            <a:ext cx="3008313" cy="1562836"/>
          </a:xfrm>
          <a:prstGeom prst="rect">
            <a:avLst/>
          </a:prstGeom>
        </p:spPr>
        <p:txBody>
          <a:bodyPr vert="horz" lIns="91440" tIns="45720" rIns="91440" bIns="45720" rtlCol="0" anchor="b">
            <a:normAutofit fontScale="92500" lnSpcReduction="10000"/>
          </a:bodyPr>
          <a:lstStyle/>
          <a:p>
            <a:pPr algn="ctr"/>
            <a:r>
              <a:rPr lang="el-GR" dirty="0">
                <a:solidFill>
                  <a:schemeClr val="accent1">
                    <a:lumMod val="75000"/>
                  </a:schemeClr>
                </a:solidFill>
              </a:rPr>
              <a:t> 7</a:t>
            </a:r>
            <a:r>
              <a:rPr lang="el-GR" baseline="30000" dirty="0">
                <a:solidFill>
                  <a:schemeClr val="accent1">
                    <a:lumMod val="75000"/>
                  </a:schemeClr>
                </a:solidFill>
              </a:rPr>
              <a:t>ο</a:t>
            </a:r>
            <a:r>
              <a:rPr lang="el-GR" dirty="0">
                <a:solidFill>
                  <a:schemeClr val="accent1">
                    <a:lumMod val="75000"/>
                  </a:schemeClr>
                </a:solidFill>
              </a:rPr>
              <a:t> Εργαστήριο: </a:t>
            </a:r>
          </a:p>
          <a:p>
            <a:pPr algn="ctr"/>
            <a:r>
              <a:rPr lang="el-GR" dirty="0">
                <a:solidFill>
                  <a:schemeClr val="accent1">
                    <a:lumMod val="75000"/>
                  </a:schemeClr>
                </a:solidFill>
              </a:rPr>
              <a:t>«Δια βίου άσκηση: Μαθαίνω να ασκούμαι συστηματικά εντός και εκτός σχολείου για την προαγωγή της υγείας μου»</a:t>
            </a:r>
          </a:p>
          <a:p>
            <a:pPr algn="ctr">
              <a:lnSpc>
                <a:spcPct val="90000"/>
              </a:lnSpc>
              <a:spcBef>
                <a:spcPct val="0"/>
              </a:spcBef>
              <a:spcAft>
                <a:spcPts val="600"/>
              </a:spcAft>
            </a:pPr>
            <a:r>
              <a:rPr lang="el-GR" sz="1500" dirty="0">
                <a:solidFill>
                  <a:schemeClr val="accent1">
                    <a:lumMod val="75000"/>
                  </a:schemeClr>
                </a:solidFill>
                <a:latin typeface="+mj-lt"/>
                <a:ea typeface="+mj-ea"/>
                <a:cs typeface="+mj-cs"/>
              </a:rPr>
              <a:t>2</a:t>
            </a:r>
            <a:r>
              <a:rPr lang="el-GR" sz="1500" kern="1200" dirty="0">
                <a:solidFill>
                  <a:schemeClr val="accent1">
                    <a:lumMod val="75000"/>
                  </a:schemeClr>
                </a:solidFill>
                <a:latin typeface="+mj-lt"/>
                <a:ea typeface="+mj-ea"/>
                <a:cs typeface="+mj-cs"/>
              </a:rPr>
              <a:t> διδακτικές</a:t>
            </a:r>
            <a:r>
              <a:rPr lang="en-US" sz="1500" kern="1200" dirty="0">
                <a:solidFill>
                  <a:schemeClr val="accent1">
                    <a:lumMod val="75000"/>
                  </a:schemeClr>
                </a:solidFill>
                <a:latin typeface="+mj-lt"/>
                <a:ea typeface="+mj-ea"/>
                <a:cs typeface="+mj-cs"/>
              </a:rPr>
              <a:t> </a:t>
            </a:r>
            <a:r>
              <a:rPr lang="en-US" sz="1500" kern="1200" dirty="0" err="1">
                <a:solidFill>
                  <a:schemeClr val="accent1">
                    <a:lumMod val="75000"/>
                  </a:schemeClr>
                </a:solidFill>
                <a:latin typeface="+mj-lt"/>
                <a:ea typeface="+mj-ea"/>
                <a:cs typeface="+mj-cs"/>
              </a:rPr>
              <a:t>ώ</a:t>
            </a:r>
            <a:r>
              <a:rPr lang="el-GR" sz="1500" kern="1200" dirty="0" err="1">
                <a:solidFill>
                  <a:schemeClr val="accent1">
                    <a:lumMod val="75000"/>
                  </a:schemeClr>
                </a:solidFill>
                <a:latin typeface="+mj-lt"/>
                <a:ea typeface="+mj-ea"/>
                <a:cs typeface="+mj-cs"/>
              </a:rPr>
              <a:t>ρες</a:t>
            </a:r>
            <a:endParaRPr lang="el-GR" sz="1500" kern="1200" dirty="0">
              <a:latin typeface="+mj-lt"/>
              <a:ea typeface="+mj-ea"/>
              <a:cs typeface="+mj-cs"/>
            </a:endParaRPr>
          </a:p>
          <a:p>
            <a:pPr>
              <a:lnSpc>
                <a:spcPct val="90000"/>
              </a:lnSpc>
              <a:spcBef>
                <a:spcPct val="0"/>
              </a:spcBef>
              <a:spcAft>
                <a:spcPts val="600"/>
              </a:spcAft>
            </a:pPr>
            <a:endParaRPr lang="el-GR" sz="1300" b="1" kern="1200" dirty="0">
              <a:latin typeface="+mj-lt"/>
              <a:ea typeface="+mj-ea"/>
              <a:cs typeface="+mj-cs"/>
            </a:endParaRPr>
          </a:p>
        </p:txBody>
      </p:sp>
      <p:graphicFrame>
        <p:nvGraphicFramePr>
          <p:cNvPr id="9" name="TextBox 1">
            <a:extLst>
              <a:ext uri="{FF2B5EF4-FFF2-40B4-BE49-F238E27FC236}">
                <a16:creationId xmlns="" xmlns:a16="http://schemas.microsoft.com/office/drawing/2014/main" id="{8E7753DB-4AC9-204F-3ABE-265907B2A701}"/>
              </a:ext>
            </a:extLst>
          </p:cNvPr>
          <p:cNvGraphicFramePr/>
          <p:nvPr>
            <p:extLst>
              <p:ext uri="{D42A27DB-BD31-4B8C-83A1-F6EECF244321}">
                <p14:modId xmlns:p14="http://schemas.microsoft.com/office/powerpoint/2010/main" val="545869309"/>
              </p:ext>
            </p:extLst>
          </p:nvPr>
        </p:nvGraphicFramePr>
        <p:xfrm>
          <a:off x="3635896" y="476672"/>
          <a:ext cx="5050904"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 xmlns:a16="http://schemas.microsoft.com/office/drawing/2014/main" id="{7084C872-D2BD-070F-3414-647F27D7E205}"/>
              </a:ext>
            </a:extLst>
          </p:cNvPr>
          <p:cNvSpPr txBox="1"/>
          <p:nvPr/>
        </p:nvSpPr>
        <p:spPr>
          <a:xfrm>
            <a:off x="433940" y="5301208"/>
            <a:ext cx="2882211" cy="369332"/>
          </a:xfrm>
          <a:prstGeom prst="rect">
            <a:avLst/>
          </a:prstGeom>
          <a:noFill/>
        </p:spPr>
        <p:txBody>
          <a:bodyPr wrap="square" rtlCol="0">
            <a:spAutoFit/>
          </a:bodyPr>
          <a:lstStyle/>
          <a:p>
            <a:r>
              <a:rPr lang="en-US" dirty="0"/>
              <a:t>Link : </a:t>
            </a:r>
            <a:r>
              <a:rPr lang="en-US" dirty="0" err="1">
                <a:hlinkClick r:id="rId7"/>
              </a:rPr>
              <a:t>shorturl.at</a:t>
            </a:r>
            <a:r>
              <a:rPr lang="en-US" dirty="0">
                <a:hlinkClick r:id="rId7"/>
              </a:rPr>
              <a:t>/</a:t>
            </a:r>
            <a:r>
              <a:rPr lang="en-US" dirty="0" err="1">
                <a:hlinkClick r:id="rId7"/>
              </a:rPr>
              <a:t>amwzH</a:t>
            </a:r>
            <a:endParaRPr lang="el-GR" dirty="0"/>
          </a:p>
        </p:txBody>
      </p:sp>
      <p:pic>
        <p:nvPicPr>
          <p:cNvPr id="5" name="Εικόνα 4">
            <a:extLst>
              <a:ext uri="{FF2B5EF4-FFF2-40B4-BE49-F238E27FC236}">
                <a16:creationId xmlns="" xmlns:a16="http://schemas.microsoft.com/office/drawing/2014/main" id="{9A42633B-E7D2-8219-AE35-024D25C560B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74174" y="2731004"/>
            <a:ext cx="2680870" cy="1922132"/>
          </a:xfrm>
          <a:prstGeom prst="rect">
            <a:avLst/>
          </a:prstGeom>
          <a:effectLst>
            <a:outerShdw dist="204629" dir="18900000" algn="bl" rotWithShape="0">
              <a:schemeClr val="tx2">
                <a:lumMod val="60000"/>
                <a:lumOff val="40000"/>
                <a:alpha val="40000"/>
              </a:schemeClr>
            </a:outerShdw>
          </a:effectLst>
        </p:spPr>
      </p:pic>
    </p:spTree>
    <p:extLst>
      <p:ext uri="{BB962C8B-B14F-4D97-AF65-F5344CB8AC3E}">
        <p14:creationId xmlns:p14="http://schemas.microsoft.com/office/powerpoint/2010/main" val="4258593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0"/>
            <a:ext cx="8715436" cy="928694"/>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a:noAutofit/>
          </a:bodyPr>
          <a:lstStyle/>
          <a:p>
            <a:r>
              <a:rPr lang="el-GR" sz="2800" b="1" dirty="0"/>
              <a:t>Συγκεντρωτικό των </a:t>
            </a:r>
            <a:r>
              <a:rPr lang="el-GR" sz="2800" b="1" dirty="0" err="1"/>
              <a:t>διαδραστικών</a:t>
            </a:r>
            <a:r>
              <a:rPr lang="el-GR" sz="2800" b="1" dirty="0"/>
              <a:t> – ψηφιακών παιχνιδιών</a:t>
            </a:r>
          </a:p>
        </p:txBody>
      </p:sp>
      <p:sp>
        <p:nvSpPr>
          <p:cNvPr id="3" name="Subtitle 2"/>
          <p:cNvSpPr>
            <a:spLocks noGrp="1"/>
          </p:cNvSpPr>
          <p:nvPr>
            <p:ph type="subTitle" idx="1"/>
          </p:nvPr>
        </p:nvSpPr>
        <p:spPr>
          <a:xfrm>
            <a:off x="214282" y="1285860"/>
            <a:ext cx="8643998" cy="5214974"/>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a:noAutofit/>
          </a:bodyPr>
          <a:lstStyle/>
          <a:p>
            <a:pPr algn="just">
              <a:buFont typeface="Arial" pitchFamily="34" charset="0"/>
              <a:buChar char="•"/>
            </a:pPr>
            <a:r>
              <a:rPr lang="el-GR" sz="2000" dirty="0">
                <a:solidFill>
                  <a:schemeClr val="tx1"/>
                </a:solidFill>
              </a:rPr>
              <a:t>Δημιουργία με ενεργή εμπλοκή μαθητών/</a:t>
            </a:r>
            <a:r>
              <a:rPr lang="el-GR" sz="2000" dirty="0" err="1">
                <a:solidFill>
                  <a:schemeClr val="tx1"/>
                </a:solidFill>
              </a:rPr>
              <a:t>ητριών</a:t>
            </a:r>
            <a:r>
              <a:rPr lang="el-GR" sz="2000" dirty="0">
                <a:solidFill>
                  <a:schemeClr val="tx1"/>
                </a:solidFill>
              </a:rPr>
              <a:t>, </a:t>
            </a:r>
            <a:r>
              <a:rPr lang="el-GR" sz="2000" b="1" dirty="0">
                <a:solidFill>
                  <a:schemeClr val="tx1"/>
                </a:solidFill>
              </a:rPr>
              <a:t>ψηφιακών εκπαιδευτικών παιχνιδιών με στόχο την αξιολόγηση-ανατροφοδότηση </a:t>
            </a:r>
            <a:r>
              <a:rPr lang="el-GR" sz="2000" dirty="0">
                <a:solidFill>
                  <a:schemeClr val="tx1"/>
                </a:solidFill>
              </a:rPr>
              <a:t>και τη μεταξύ τους </a:t>
            </a:r>
            <a:r>
              <a:rPr lang="el-GR" sz="2000" b="1" dirty="0">
                <a:solidFill>
                  <a:schemeClr val="tx1"/>
                </a:solidFill>
              </a:rPr>
              <a:t>συνεργασία:</a:t>
            </a:r>
            <a:endParaRPr lang="el-GR" sz="2000" dirty="0">
              <a:solidFill>
                <a:schemeClr val="tx1"/>
              </a:solidFill>
            </a:endParaRPr>
          </a:p>
          <a:p>
            <a:pPr algn="just"/>
            <a:r>
              <a:rPr lang="el-GR" sz="1600" dirty="0">
                <a:solidFill>
                  <a:schemeClr val="tx1"/>
                </a:solidFill>
              </a:rPr>
              <a:t>-</a:t>
            </a:r>
            <a:r>
              <a:rPr lang="en-GB" sz="1600" dirty="0">
                <a:solidFill>
                  <a:schemeClr val="tx1"/>
                </a:solidFill>
              </a:rPr>
              <a:t> </a:t>
            </a:r>
            <a:r>
              <a:rPr lang="el-GR" sz="1600" u="sng" dirty="0" err="1">
                <a:solidFill>
                  <a:schemeClr val="tx1"/>
                </a:solidFill>
                <a:hlinkClick r:id="rId2"/>
              </a:rPr>
              <a:t>Διαδραστικά</a:t>
            </a:r>
            <a:r>
              <a:rPr lang="el-GR" sz="1600" u="sng" dirty="0">
                <a:solidFill>
                  <a:schemeClr val="tx1"/>
                </a:solidFill>
                <a:hlinkClick r:id="rId2"/>
              </a:rPr>
              <a:t> φύλλα</a:t>
            </a:r>
            <a:r>
              <a:rPr lang="el-GR" sz="1600" u="sng" dirty="0">
                <a:solidFill>
                  <a:schemeClr val="tx1"/>
                </a:solidFill>
              </a:rPr>
              <a:t> ( </a:t>
            </a:r>
            <a:r>
              <a:rPr lang="en-US" sz="1600" u="sng" dirty="0">
                <a:solidFill>
                  <a:schemeClr val="tx1"/>
                </a:solidFill>
                <a:hlinkClick r:id="rId3"/>
              </a:rPr>
              <a:t>https</a:t>
            </a:r>
            <a:r>
              <a:rPr lang="el-GR" sz="1600" u="sng" dirty="0">
                <a:solidFill>
                  <a:schemeClr val="tx1"/>
                </a:solidFill>
                <a:hlinkClick r:id="rId3"/>
              </a:rPr>
              <a:t>://</a:t>
            </a:r>
            <a:r>
              <a:rPr lang="en-US" sz="1600" u="sng" dirty="0">
                <a:solidFill>
                  <a:schemeClr val="tx1"/>
                </a:solidFill>
                <a:hlinkClick r:id="rId3"/>
              </a:rPr>
              <a:t>bit</a:t>
            </a:r>
            <a:r>
              <a:rPr lang="el-GR" sz="1600" u="sng" dirty="0">
                <a:solidFill>
                  <a:schemeClr val="tx1"/>
                </a:solidFill>
                <a:hlinkClick r:id="rId3"/>
              </a:rPr>
              <a:t>.</a:t>
            </a:r>
            <a:r>
              <a:rPr lang="en-US" sz="1600" u="sng" dirty="0" err="1">
                <a:solidFill>
                  <a:schemeClr val="tx1"/>
                </a:solidFill>
                <a:hlinkClick r:id="rId3"/>
              </a:rPr>
              <a:t>ly</a:t>
            </a:r>
            <a:r>
              <a:rPr lang="el-GR" sz="1600" u="sng" dirty="0">
                <a:solidFill>
                  <a:schemeClr val="tx1"/>
                </a:solidFill>
                <a:hlinkClick r:id="rId3"/>
              </a:rPr>
              <a:t>/3</a:t>
            </a:r>
            <a:r>
              <a:rPr lang="en-US" sz="1600" u="sng" dirty="0">
                <a:solidFill>
                  <a:schemeClr val="tx1"/>
                </a:solidFill>
                <a:hlinkClick r:id="rId3"/>
              </a:rPr>
              <a:t>y</a:t>
            </a:r>
            <a:r>
              <a:rPr lang="el-GR" sz="1600" u="sng" dirty="0">
                <a:solidFill>
                  <a:schemeClr val="tx1"/>
                </a:solidFill>
                <a:hlinkClick r:id="rId3"/>
              </a:rPr>
              <a:t>8</a:t>
            </a:r>
            <a:r>
              <a:rPr lang="en-US" sz="1600" u="sng" dirty="0">
                <a:solidFill>
                  <a:schemeClr val="tx1"/>
                </a:solidFill>
                <a:hlinkClick r:id="rId3"/>
              </a:rPr>
              <a:t>DKYG</a:t>
            </a:r>
            <a:r>
              <a:rPr lang="el-GR" sz="1600" u="sng" dirty="0">
                <a:solidFill>
                  <a:schemeClr val="tx1"/>
                </a:solidFill>
              </a:rPr>
              <a:t> ) </a:t>
            </a:r>
            <a:r>
              <a:rPr lang="en-GB" sz="1600" dirty="0">
                <a:solidFill>
                  <a:schemeClr val="tx1"/>
                </a:solidFill>
              </a:rPr>
              <a:t> </a:t>
            </a:r>
            <a:r>
              <a:rPr lang="el-GR" sz="1600" dirty="0">
                <a:solidFill>
                  <a:schemeClr val="tx1"/>
                </a:solidFill>
              </a:rPr>
              <a:t>εργασίας: "Άσκηση και Φυσική Δραστηριότητα: Υγεία και Αξίες".</a:t>
            </a:r>
          </a:p>
          <a:p>
            <a:pPr algn="just"/>
            <a:r>
              <a:rPr lang="el-GR" sz="1600" dirty="0">
                <a:solidFill>
                  <a:schemeClr val="tx1"/>
                </a:solidFill>
              </a:rPr>
              <a:t>-</a:t>
            </a:r>
            <a:r>
              <a:rPr lang="en-GB" sz="1600" dirty="0">
                <a:solidFill>
                  <a:schemeClr val="tx1"/>
                </a:solidFill>
              </a:rPr>
              <a:t> </a:t>
            </a:r>
            <a:r>
              <a:rPr lang="el-GR" sz="1600" u="sng" dirty="0">
                <a:solidFill>
                  <a:schemeClr val="tx1"/>
                </a:solidFill>
                <a:hlinkClick r:id="rId2"/>
              </a:rPr>
              <a:t>Συνεργατικός τοίχος</a:t>
            </a:r>
            <a:r>
              <a:rPr lang="en-GB" sz="1600" u="sng" dirty="0">
                <a:solidFill>
                  <a:schemeClr val="tx1"/>
                </a:solidFill>
                <a:hlinkClick r:id="rId2"/>
              </a:rPr>
              <a:t> </a:t>
            </a:r>
            <a:r>
              <a:rPr lang="el-GR" sz="1600" u="sng" dirty="0">
                <a:solidFill>
                  <a:schemeClr val="tx1"/>
                </a:solidFill>
              </a:rPr>
              <a:t> ( </a:t>
            </a:r>
            <a:r>
              <a:rPr lang="en-US" sz="1600" u="sng" dirty="0">
                <a:solidFill>
                  <a:schemeClr val="tx1"/>
                </a:solidFill>
                <a:hlinkClick r:id="rId4"/>
              </a:rPr>
              <a:t>https</a:t>
            </a:r>
            <a:r>
              <a:rPr lang="el-GR" sz="1600" u="sng" dirty="0">
                <a:solidFill>
                  <a:schemeClr val="tx1"/>
                </a:solidFill>
                <a:hlinkClick r:id="rId4"/>
              </a:rPr>
              <a:t>://</a:t>
            </a:r>
            <a:r>
              <a:rPr lang="en-US" sz="1600" u="sng" dirty="0" err="1">
                <a:solidFill>
                  <a:schemeClr val="tx1"/>
                </a:solidFill>
                <a:hlinkClick r:id="rId4"/>
              </a:rPr>
              <a:t>padlet</a:t>
            </a:r>
            <a:r>
              <a:rPr lang="el-GR" sz="1600" u="sng" dirty="0">
                <a:solidFill>
                  <a:schemeClr val="tx1"/>
                </a:solidFill>
                <a:hlinkClick r:id="rId4"/>
              </a:rPr>
              <a:t>.</a:t>
            </a:r>
            <a:r>
              <a:rPr lang="en-US" sz="1600" u="sng" dirty="0">
                <a:solidFill>
                  <a:schemeClr val="tx1"/>
                </a:solidFill>
                <a:hlinkClick r:id="rId4"/>
              </a:rPr>
              <a:t>com</a:t>
            </a:r>
            <a:r>
              <a:rPr lang="el-GR" sz="1600" u="sng" dirty="0">
                <a:solidFill>
                  <a:schemeClr val="tx1"/>
                </a:solidFill>
                <a:hlinkClick r:id="rId4"/>
              </a:rPr>
              <a:t>/</a:t>
            </a:r>
            <a:r>
              <a:rPr lang="en-US" sz="1600" u="sng" dirty="0" err="1">
                <a:solidFill>
                  <a:schemeClr val="tx1"/>
                </a:solidFill>
                <a:hlinkClick r:id="rId4"/>
              </a:rPr>
              <a:t>andreadoue</a:t>
            </a:r>
            <a:r>
              <a:rPr lang="el-GR" sz="1600" u="sng" dirty="0">
                <a:solidFill>
                  <a:schemeClr val="tx1"/>
                </a:solidFill>
                <a:hlinkClick r:id="rId4"/>
              </a:rPr>
              <a:t>/986</a:t>
            </a:r>
            <a:r>
              <a:rPr lang="en-US" sz="1600" u="sng" dirty="0" err="1">
                <a:solidFill>
                  <a:schemeClr val="tx1"/>
                </a:solidFill>
                <a:hlinkClick r:id="rId4"/>
              </a:rPr>
              <a:t>hfvjvwotm</a:t>
            </a:r>
            <a:r>
              <a:rPr lang="el-GR" sz="1600" u="sng" dirty="0">
                <a:solidFill>
                  <a:schemeClr val="tx1"/>
                </a:solidFill>
              </a:rPr>
              <a:t> )</a:t>
            </a:r>
            <a:r>
              <a:rPr lang="en-GB" sz="1600" dirty="0">
                <a:solidFill>
                  <a:schemeClr val="tx1"/>
                </a:solidFill>
              </a:rPr>
              <a:t> </a:t>
            </a:r>
            <a:r>
              <a:rPr lang="el-GR" sz="1600" dirty="0">
                <a:solidFill>
                  <a:schemeClr val="tx1"/>
                </a:solidFill>
              </a:rPr>
              <a:t>"Τί μου είπαν οι αθλητές".</a:t>
            </a:r>
            <a:r>
              <a:rPr lang="en-GB" sz="1600" dirty="0">
                <a:solidFill>
                  <a:schemeClr val="tx1"/>
                </a:solidFill>
              </a:rPr>
              <a:t> </a:t>
            </a:r>
            <a:endParaRPr lang="el-GR" sz="1600" dirty="0">
              <a:solidFill>
                <a:schemeClr val="tx1"/>
              </a:solidFill>
            </a:endParaRPr>
          </a:p>
          <a:p>
            <a:pPr algn="just"/>
            <a:r>
              <a:rPr lang="el-GR" sz="1600" dirty="0">
                <a:solidFill>
                  <a:schemeClr val="tx1"/>
                </a:solidFill>
              </a:rPr>
              <a:t>-</a:t>
            </a:r>
            <a:r>
              <a:rPr lang="el-GR" sz="1600" u="sng" dirty="0">
                <a:solidFill>
                  <a:schemeClr val="tx1"/>
                </a:solidFill>
                <a:hlinkClick r:id="rId2"/>
              </a:rPr>
              <a:t>https://scratch.mit.edu/projects/466548829/fullscreen/</a:t>
            </a:r>
            <a:r>
              <a:rPr lang="el-GR" sz="1600" dirty="0">
                <a:solidFill>
                  <a:schemeClr val="tx1"/>
                </a:solidFill>
              </a:rPr>
              <a:t> «Κωπηλάτησε στη λίμνη Κάρλα και γίνε κι εσύ ένας σύγχρονος Ολυμπιονίκης γνώσεων». </a:t>
            </a:r>
          </a:p>
          <a:p>
            <a:pPr algn="just"/>
            <a:r>
              <a:rPr lang="el-GR" sz="1600" dirty="0">
                <a:solidFill>
                  <a:schemeClr val="tx1"/>
                </a:solidFill>
              </a:rPr>
              <a:t>-</a:t>
            </a:r>
            <a:r>
              <a:rPr lang="el-GR" sz="1600" u="sng" dirty="0">
                <a:solidFill>
                  <a:schemeClr val="tx1"/>
                </a:solidFill>
                <a:hlinkClick r:id="rId2"/>
              </a:rPr>
              <a:t>https://wordwall.net/el/resource/14259769</a:t>
            </a:r>
            <a:r>
              <a:rPr lang="el-GR" sz="1600" dirty="0">
                <a:solidFill>
                  <a:schemeClr val="tx1"/>
                </a:solidFill>
              </a:rPr>
              <a:t> Σωστό ή λάθος: «Ταιριάξτε τα χαρακτηριστικά».</a:t>
            </a:r>
          </a:p>
          <a:p>
            <a:pPr algn="just"/>
            <a:r>
              <a:rPr lang="el-GR" sz="1600" dirty="0">
                <a:solidFill>
                  <a:schemeClr val="tx1"/>
                </a:solidFill>
              </a:rPr>
              <a:t>-</a:t>
            </a:r>
            <a:r>
              <a:rPr lang="el-GR" sz="1600" u="sng" dirty="0">
                <a:solidFill>
                  <a:schemeClr val="tx1"/>
                </a:solidFill>
                <a:hlinkClick r:id="rId2"/>
              </a:rPr>
              <a:t>https://wordwall.net/el/resource/14258133</a:t>
            </a:r>
            <a:r>
              <a:rPr lang="el-GR" sz="1600" dirty="0">
                <a:solidFill>
                  <a:schemeClr val="tx1"/>
                </a:solidFill>
              </a:rPr>
              <a:t> Λαβύρινθος: «Τρέξτε προς τη σωστή φράση». </a:t>
            </a:r>
          </a:p>
          <a:p>
            <a:pPr algn="just"/>
            <a:r>
              <a:rPr lang="el-GR" sz="1600" dirty="0">
                <a:solidFill>
                  <a:schemeClr val="tx1"/>
                </a:solidFill>
              </a:rPr>
              <a:t> -</a:t>
            </a:r>
            <a:r>
              <a:rPr lang="el-GR" sz="1600" u="sng" dirty="0">
                <a:solidFill>
                  <a:schemeClr val="tx1"/>
                </a:solidFill>
                <a:hlinkClick r:id="rId2"/>
              </a:rPr>
              <a:t>https://wordwall.net/el/resource/14504434</a:t>
            </a:r>
            <a:r>
              <a:rPr lang="el-GR" sz="1600" dirty="0">
                <a:solidFill>
                  <a:schemeClr val="tx1"/>
                </a:solidFill>
              </a:rPr>
              <a:t> «Ταίριαξε τις αξίες» </a:t>
            </a:r>
          </a:p>
          <a:p>
            <a:pPr algn="just"/>
            <a:r>
              <a:rPr lang="el-GR" sz="1600" dirty="0">
                <a:solidFill>
                  <a:schemeClr val="tx1"/>
                </a:solidFill>
              </a:rPr>
              <a:t>-</a:t>
            </a:r>
            <a:r>
              <a:rPr lang="el-GR" sz="1600" u="sng" dirty="0">
                <a:solidFill>
                  <a:schemeClr val="tx1"/>
                </a:solidFill>
                <a:hlinkClick r:id="rId2"/>
              </a:rPr>
              <a:t>https://wordwall.net/el/resource/14506019</a:t>
            </a:r>
            <a:r>
              <a:rPr lang="el-GR" sz="1600" dirty="0">
                <a:solidFill>
                  <a:schemeClr val="tx1"/>
                </a:solidFill>
              </a:rPr>
              <a:t> «Ο Πιλότος των αξιών». </a:t>
            </a:r>
          </a:p>
          <a:p>
            <a:pPr algn="just"/>
            <a:r>
              <a:rPr lang="el-GR" sz="1600" u="sng" dirty="0">
                <a:solidFill>
                  <a:schemeClr val="tx1"/>
                </a:solidFill>
                <a:hlinkClick r:id="rId5"/>
              </a:rPr>
              <a:t>https://www.liveworksheets.com/c?a=s&amp;g=reader&amp;s=PE&amp;t=vniydoemc1q&amp;sr=n&amp;l=jb&amp;i=uuncfn&amp;r=mb&amp;db=3</a:t>
            </a:r>
            <a:r>
              <a:rPr lang="el-GR" sz="1600" dirty="0">
                <a:solidFill>
                  <a:schemeClr val="tx1"/>
                </a:solidFill>
              </a:rPr>
              <a:t>  «Επίπεδα Υπευθυνότητας».</a:t>
            </a:r>
          </a:p>
          <a:p>
            <a:pPr algn="just"/>
            <a:r>
              <a:rPr lang="el-GR" sz="1600" u="sng" dirty="0">
                <a:solidFill>
                  <a:schemeClr val="tx1"/>
                </a:solidFill>
                <a:hlinkClick r:id="rId6"/>
              </a:rPr>
              <a:t>https://www.liveworksheets.com/3-kg144930xs</a:t>
            </a:r>
            <a:r>
              <a:rPr lang="el-GR" sz="1600" dirty="0">
                <a:solidFill>
                  <a:schemeClr val="tx1"/>
                </a:solidFill>
              </a:rPr>
              <a:t>  «Αργά -  γρήγορα».</a:t>
            </a:r>
          </a:p>
          <a:p>
            <a:pPr lvl="0" algn="just"/>
            <a:r>
              <a:rPr lang="el-GR" sz="1600" b="1" u="sng" dirty="0">
                <a:solidFill>
                  <a:schemeClr val="tx1"/>
                </a:solidFill>
                <a:hlinkClick r:id="rId2"/>
              </a:rPr>
              <a:t>-Παιχνίδι με νόημα</a:t>
            </a:r>
            <a:r>
              <a:rPr lang="el-GR" sz="1600" dirty="0">
                <a:solidFill>
                  <a:schemeClr val="tx1"/>
                </a:solidFill>
              </a:rPr>
              <a:t>, (</a:t>
            </a:r>
            <a:r>
              <a:rPr lang="en-US" sz="1600" u="sng" dirty="0">
                <a:solidFill>
                  <a:schemeClr val="tx1"/>
                </a:solidFill>
                <a:hlinkClick r:id="rId7"/>
              </a:rPr>
              <a:t>https</a:t>
            </a:r>
            <a:r>
              <a:rPr lang="el-GR" sz="1600" u="sng" dirty="0">
                <a:solidFill>
                  <a:schemeClr val="tx1"/>
                </a:solidFill>
                <a:hlinkClick r:id="rId7"/>
              </a:rPr>
              <a:t>://</a:t>
            </a:r>
            <a:r>
              <a:rPr lang="en-US" sz="1600" u="sng" dirty="0" err="1">
                <a:solidFill>
                  <a:schemeClr val="tx1"/>
                </a:solidFill>
                <a:hlinkClick r:id="rId7"/>
              </a:rPr>
              <a:t>gamilab</a:t>
            </a:r>
            <a:r>
              <a:rPr lang="el-GR" sz="1600" u="sng" dirty="0">
                <a:solidFill>
                  <a:schemeClr val="tx1"/>
                </a:solidFill>
                <a:hlinkClick r:id="rId7"/>
              </a:rPr>
              <a:t>.</a:t>
            </a:r>
            <a:r>
              <a:rPr lang="en-US" sz="1600" u="sng" dirty="0">
                <a:solidFill>
                  <a:schemeClr val="tx1"/>
                </a:solidFill>
                <a:hlinkClick r:id="rId7"/>
              </a:rPr>
              <a:t>com</a:t>
            </a:r>
            <a:r>
              <a:rPr lang="el-GR" sz="1600" u="sng" dirty="0">
                <a:solidFill>
                  <a:schemeClr val="tx1"/>
                </a:solidFill>
                <a:hlinkClick r:id="rId7"/>
              </a:rPr>
              <a:t>/</a:t>
            </a:r>
            <a:r>
              <a:rPr lang="en-US" sz="1600" u="sng" dirty="0">
                <a:solidFill>
                  <a:schemeClr val="tx1"/>
                </a:solidFill>
                <a:hlinkClick r:id="rId7"/>
              </a:rPr>
              <a:t>play</a:t>
            </a:r>
            <a:r>
              <a:rPr lang="el-GR" sz="1600" u="sng" dirty="0">
                <a:solidFill>
                  <a:schemeClr val="tx1"/>
                </a:solidFill>
                <a:hlinkClick r:id="rId7"/>
              </a:rPr>
              <a:t>/5682</a:t>
            </a:r>
            <a:r>
              <a:rPr lang="en-US" sz="1600" u="sng" dirty="0">
                <a:solidFill>
                  <a:schemeClr val="tx1"/>
                </a:solidFill>
                <a:hlinkClick r:id="rId7"/>
              </a:rPr>
              <a:t>be</a:t>
            </a:r>
            <a:r>
              <a:rPr lang="el-GR" sz="1600" u="sng" dirty="0">
                <a:solidFill>
                  <a:schemeClr val="tx1"/>
                </a:solidFill>
                <a:hlinkClick r:id="rId7"/>
              </a:rPr>
              <a:t>73-54</a:t>
            </a:r>
            <a:r>
              <a:rPr lang="en-US" sz="1600" u="sng" dirty="0" err="1">
                <a:solidFill>
                  <a:schemeClr val="tx1"/>
                </a:solidFill>
                <a:hlinkClick r:id="rId7"/>
              </a:rPr>
              <a:t>ee</a:t>
            </a:r>
            <a:r>
              <a:rPr lang="el-GR" sz="1600" u="sng" dirty="0">
                <a:solidFill>
                  <a:schemeClr val="tx1"/>
                </a:solidFill>
                <a:hlinkClick r:id="rId7"/>
              </a:rPr>
              <a:t>-43</a:t>
            </a:r>
            <a:r>
              <a:rPr lang="en-US" sz="1600" u="sng" dirty="0">
                <a:solidFill>
                  <a:schemeClr val="tx1"/>
                </a:solidFill>
                <a:hlinkClick r:id="rId7"/>
              </a:rPr>
              <a:t>d</a:t>
            </a:r>
            <a:r>
              <a:rPr lang="el-GR" sz="1600" u="sng" dirty="0">
                <a:solidFill>
                  <a:schemeClr val="tx1"/>
                </a:solidFill>
                <a:hlinkClick r:id="rId7"/>
              </a:rPr>
              <a:t>9-81</a:t>
            </a:r>
            <a:r>
              <a:rPr lang="en-US" sz="1600" u="sng" dirty="0">
                <a:solidFill>
                  <a:schemeClr val="tx1"/>
                </a:solidFill>
                <a:hlinkClick r:id="rId7"/>
              </a:rPr>
              <a:t>ca</a:t>
            </a:r>
            <a:r>
              <a:rPr lang="el-GR" sz="1600" u="sng" dirty="0">
                <a:solidFill>
                  <a:schemeClr val="tx1"/>
                </a:solidFill>
                <a:hlinkClick r:id="rId7"/>
              </a:rPr>
              <a:t>-0821</a:t>
            </a:r>
            <a:r>
              <a:rPr lang="en-US" sz="1600" u="sng" dirty="0">
                <a:solidFill>
                  <a:schemeClr val="tx1"/>
                </a:solidFill>
                <a:hlinkClick r:id="rId7"/>
              </a:rPr>
              <a:t>b</a:t>
            </a:r>
            <a:r>
              <a:rPr lang="el-GR" sz="1600" u="sng" dirty="0">
                <a:solidFill>
                  <a:schemeClr val="tx1"/>
                </a:solidFill>
                <a:hlinkClick r:id="rId7"/>
              </a:rPr>
              <a:t>1</a:t>
            </a:r>
            <a:r>
              <a:rPr lang="en-US" sz="1600" u="sng" dirty="0" err="1">
                <a:solidFill>
                  <a:schemeClr val="tx1"/>
                </a:solidFill>
                <a:hlinkClick r:id="rId7"/>
              </a:rPr>
              <a:t>fa</a:t>
            </a:r>
            <a:r>
              <a:rPr lang="el-GR" sz="1600" u="sng" dirty="0">
                <a:solidFill>
                  <a:schemeClr val="tx1"/>
                </a:solidFill>
                <a:hlinkClick r:id="rId7"/>
              </a:rPr>
              <a:t>4825</a:t>
            </a:r>
            <a:r>
              <a:rPr lang="el-GR" sz="1600" dirty="0">
                <a:solidFill>
                  <a:schemeClr val="tx1"/>
                </a:solidFill>
              </a:rPr>
              <a:t>) "Γίνε κι εσύ ο ορειβάτης των 7</a:t>
            </a:r>
            <a:r>
              <a:rPr lang="en-GB" sz="1600" dirty="0">
                <a:solidFill>
                  <a:schemeClr val="tx1"/>
                </a:solidFill>
              </a:rPr>
              <a:t>summits</a:t>
            </a:r>
            <a:r>
              <a:rPr lang="el-GR" sz="1600" dirty="0">
                <a:solidFill>
                  <a:schemeClr val="tx1"/>
                </a:solidFill>
              </a:rPr>
              <a:t>" και "Οδήγησε τον ποδηλάτη".</a:t>
            </a:r>
          </a:p>
          <a:p>
            <a:pPr algn="just"/>
            <a:endParaRPr lang="el-GR" sz="1600" dirty="0">
              <a:solidFill>
                <a:schemeClr val="tx1"/>
              </a:solidFill>
            </a:endParaRPr>
          </a:p>
          <a:p>
            <a:r>
              <a:rPr lang="el-GR" sz="1600" dirty="0">
                <a:solidFill>
                  <a:schemeClr val="tx1"/>
                </a:solidFill>
              </a:rPr>
              <a:t> </a:t>
            </a:r>
          </a:p>
          <a:p>
            <a:pPr lvl="0" algn="just">
              <a:buFont typeface="Arial" pitchFamily="34" charset="0"/>
              <a:buChar char="•"/>
            </a:pPr>
            <a:endParaRPr lang="el-GR" sz="2000" dirty="0">
              <a:solidFill>
                <a:schemeClr val="tx1"/>
              </a:solidFill>
            </a:endParaRPr>
          </a:p>
          <a:p>
            <a:pPr lvl="0" algn="just"/>
            <a:endParaRPr lang="el-GR" sz="2000" dirty="0">
              <a:solidFill>
                <a:schemeClr val="tx1"/>
              </a:solidFill>
            </a:endParaRPr>
          </a:p>
          <a:p>
            <a:pPr algn="just"/>
            <a:r>
              <a:rPr lang="el-GR" sz="2000" dirty="0">
                <a:solidFill>
                  <a:schemeClr val="tx1"/>
                </a:solidFill>
              </a:rPr>
              <a:t> </a:t>
            </a:r>
          </a:p>
        </p:txBody>
      </p:sp>
      <p:sp>
        <p:nvSpPr>
          <p:cNvPr id="4" name="Subtitle 2"/>
          <p:cNvSpPr txBox="1">
            <a:spLocks/>
          </p:cNvSpPr>
          <p:nvPr/>
        </p:nvSpPr>
        <p:spPr>
          <a:xfrm>
            <a:off x="0" y="1285860"/>
            <a:ext cx="8643998" cy="5214974"/>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buFont typeface="Arial" pitchFamily="34" charset="0"/>
              <a:buChar char="•"/>
            </a:pPr>
            <a:r>
              <a:rPr lang="el-GR" sz="2000" dirty="0" smtClean="0">
                <a:solidFill>
                  <a:schemeClr val="tx1"/>
                </a:solidFill>
              </a:rPr>
              <a:t>Δημιουργία με ενεργή εμπλοκή μαθητών/</a:t>
            </a:r>
            <a:r>
              <a:rPr lang="el-GR" sz="2000" dirty="0" err="1" smtClean="0">
                <a:solidFill>
                  <a:schemeClr val="tx1"/>
                </a:solidFill>
              </a:rPr>
              <a:t>ητριών</a:t>
            </a:r>
            <a:r>
              <a:rPr lang="el-GR" sz="2000" dirty="0" smtClean="0">
                <a:solidFill>
                  <a:schemeClr val="tx1"/>
                </a:solidFill>
              </a:rPr>
              <a:t>, </a:t>
            </a:r>
            <a:r>
              <a:rPr lang="el-GR" sz="2000" b="1" dirty="0" smtClean="0">
                <a:solidFill>
                  <a:schemeClr val="tx1"/>
                </a:solidFill>
              </a:rPr>
              <a:t>ψηφιακών εκπαιδευτικών παιχνιδιών με στόχο την αξιολόγηση-ανατροφοδότηση </a:t>
            </a:r>
            <a:r>
              <a:rPr lang="el-GR" sz="2000" dirty="0" smtClean="0">
                <a:solidFill>
                  <a:schemeClr val="tx1"/>
                </a:solidFill>
              </a:rPr>
              <a:t>και τη μεταξύ τους </a:t>
            </a:r>
            <a:r>
              <a:rPr lang="el-GR" sz="2000" b="1" dirty="0" smtClean="0">
                <a:solidFill>
                  <a:schemeClr val="tx1"/>
                </a:solidFill>
              </a:rPr>
              <a:t>συνεργασία:</a:t>
            </a:r>
            <a:endParaRPr lang="el-GR" sz="2000" dirty="0" smtClean="0">
              <a:solidFill>
                <a:schemeClr val="tx1"/>
              </a:solidFill>
            </a:endParaRPr>
          </a:p>
          <a:p>
            <a:pPr algn="just"/>
            <a:r>
              <a:rPr lang="el-GR" sz="1600" dirty="0" smtClean="0">
                <a:solidFill>
                  <a:schemeClr val="tx1"/>
                </a:solidFill>
              </a:rPr>
              <a:t>-</a:t>
            </a:r>
            <a:r>
              <a:rPr lang="en-GB" sz="1600" dirty="0" smtClean="0">
                <a:solidFill>
                  <a:schemeClr val="tx1"/>
                </a:solidFill>
              </a:rPr>
              <a:t> </a:t>
            </a:r>
            <a:r>
              <a:rPr lang="el-GR" sz="1600" u="sng" dirty="0" err="1" smtClean="0">
                <a:solidFill>
                  <a:schemeClr val="tx1"/>
                </a:solidFill>
                <a:hlinkClick r:id="rId2"/>
              </a:rPr>
              <a:t>Διαδραστικά</a:t>
            </a:r>
            <a:r>
              <a:rPr lang="el-GR" sz="1600" u="sng" dirty="0" smtClean="0">
                <a:solidFill>
                  <a:schemeClr val="tx1"/>
                </a:solidFill>
                <a:hlinkClick r:id="rId2"/>
              </a:rPr>
              <a:t> φύλλα</a:t>
            </a:r>
            <a:r>
              <a:rPr lang="el-GR" sz="1600" u="sng" dirty="0" smtClean="0">
                <a:solidFill>
                  <a:schemeClr val="tx1"/>
                </a:solidFill>
              </a:rPr>
              <a:t> ( </a:t>
            </a:r>
            <a:r>
              <a:rPr lang="en-US" sz="1600" u="sng" dirty="0" smtClean="0">
                <a:solidFill>
                  <a:schemeClr val="tx1"/>
                </a:solidFill>
                <a:hlinkClick r:id="rId3"/>
              </a:rPr>
              <a:t>https</a:t>
            </a:r>
            <a:r>
              <a:rPr lang="el-GR" sz="1600" u="sng" dirty="0" smtClean="0">
                <a:solidFill>
                  <a:schemeClr val="tx1"/>
                </a:solidFill>
                <a:hlinkClick r:id="rId3"/>
              </a:rPr>
              <a:t>://</a:t>
            </a:r>
            <a:r>
              <a:rPr lang="en-US" sz="1600" u="sng" dirty="0" smtClean="0">
                <a:solidFill>
                  <a:schemeClr val="tx1"/>
                </a:solidFill>
                <a:hlinkClick r:id="rId3"/>
              </a:rPr>
              <a:t>bit</a:t>
            </a:r>
            <a:r>
              <a:rPr lang="el-GR" sz="1600" u="sng" dirty="0" smtClean="0">
                <a:solidFill>
                  <a:schemeClr val="tx1"/>
                </a:solidFill>
                <a:hlinkClick r:id="rId3"/>
              </a:rPr>
              <a:t>.</a:t>
            </a:r>
            <a:r>
              <a:rPr lang="en-US" sz="1600" u="sng" dirty="0" err="1" smtClean="0">
                <a:solidFill>
                  <a:schemeClr val="tx1"/>
                </a:solidFill>
                <a:hlinkClick r:id="rId3"/>
              </a:rPr>
              <a:t>ly</a:t>
            </a:r>
            <a:r>
              <a:rPr lang="el-GR" sz="1600" u="sng" dirty="0" smtClean="0">
                <a:solidFill>
                  <a:schemeClr val="tx1"/>
                </a:solidFill>
                <a:hlinkClick r:id="rId3"/>
              </a:rPr>
              <a:t>/3</a:t>
            </a:r>
            <a:r>
              <a:rPr lang="en-US" sz="1600" u="sng" dirty="0" smtClean="0">
                <a:solidFill>
                  <a:schemeClr val="tx1"/>
                </a:solidFill>
                <a:hlinkClick r:id="rId3"/>
              </a:rPr>
              <a:t>y</a:t>
            </a:r>
            <a:r>
              <a:rPr lang="el-GR" sz="1600" u="sng" dirty="0" smtClean="0">
                <a:solidFill>
                  <a:schemeClr val="tx1"/>
                </a:solidFill>
                <a:hlinkClick r:id="rId3"/>
              </a:rPr>
              <a:t>8</a:t>
            </a:r>
            <a:r>
              <a:rPr lang="en-US" sz="1600" u="sng" dirty="0" smtClean="0">
                <a:solidFill>
                  <a:schemeClr val="tx1"/>
                </a:solidFill>
                <a:hlinkClick r:id="rId3"/>
              </a:rPr>
              <a:t>DKYG</a:t>
            </a:r>
            <a:r>
              <a:rPr lang="el-GR" sz="1600" u="sng" dirty="0" smtClean="0">
                <a:solidFill>
                  <a:schemeClr val="tx1"/>
                </a:solidFill>
              </a:rPr>
              <a:t> ) </a:t>
            </a:r>
            <a:r>
              <a:rPr lang="en-GB" sz="1600" dirty="0" smtClean="0">
                <a:solidFill>
                  <a:schemeClr val="tx1"/>
                </a:solidFill>
              </a:rPr>
              <a:t> </a:t>
            </a:r>
            <a:r>
              <a:rPr lang="el-GR" sz="1600" dirty="0" smtClean="0">
                <a:solidFill>
                  <a:schemeClr val="tx1"/>
                </a:solidFill>
              </a:rPr>
              <a:t>εργασίας: "Άσκηση και Φυσική Δραστηριότητα: Υγεία και Αξίες".</a:t>
            </a:r>
          </a:p>
          <a:p>
            <a:pPr algn="just"/>
            <a:r>
              <a:rPr lang="el-GR" sz="1600" dirty="0" smtClean="0">
                <a:solidFill>
                  <a:schemeClr val="tx1"/>
                </a:solidFill>
              </a:rPr>
              <a:t>-</a:t>
            </a:r>
            <a:r>
              <a:rPr lang="en-GB" sz="1600" dirty="0" smtClean="0">
                <a:solidFill>
                  <a:schemeClr val="tx1"/>
                </a:solidFill>
              </a:rPr>
              <a:t> </a:t>
            </a:r>
            <a:r>
              <a:rPr lang="el-GR" sz="1600" u="sng" dirty="0" smtClean="0">
                <a:solidFill>
                  <a:schemeClr val="tx1"/>
                </a:solidFill>
                <a:hlinkClick r:id="rId2"/>
              </a:rPr>
              <a:t>Συνεργατικός τοίχος</a:t>
            </a:r>
            <a:r>
              <a:rPr lang="en-GB" sz="1600" u="sng" dirty="0" smtClean="0">
                <a:solidFill>
                  <a:schemeClr val="tx1"/>
                </a:solidFill>
                <a:hlinkClick r:id="rId2"/>
              </a:rPr>
              <a:t> </a:t>
            </a:r>
            <a:r>
              <a:rPr lang="el-GR" sz="1600" u="sng" dirty="0" smtClean="0">
                <a:solidFill>
                  <a:schemeClr val="tx1"/>
                </a:solidFill>
              </a:rPr>
              <a:t> ( </a:t>
            </a:r>
            <a:r>
              <a:rPr lang="en-US" sz="1600" u="sng" dirty="0" smtClean="0">
                <a:solidFill>
                  <a:schemeClr val="tx1"/>
                </a:solidFill>
                <a:hlinkClick r:id="rId4"/>
              </a:rPr>
              <a:t>https</a:t>
            </a:r>
            <a:r>
              <a:rPr lang="el-GR" sz="1600" u="sng" dirty="0" smtClean="0">
                <a:solidFill>
                  <a:schemeClr val="tx1"/>
                </a:solidFill>
                <a:hlinkClick r:id="rId4"/>
              </a:rPr>
              <a:t>://</a:t>
            </a:r>
            <a:r>
              <a:rPr lang="en-US" sz="1600" u="sng" dirty="0" err="1" smtClean="0">
                <a:solidFill>
                  <a:schemeClr val="tx1"/>
                </a:solidFill>
                <a:hlinkClick r:id="rId4"/>
              </a:rPr>
              <a:t>padlet</a:t>
            </a:r>
            <a:r>
              <a:rPr lang="el-GR" sz="1600" u="sng" dirty="0" smtClean="0">
                <a:solidFill>
                  <a:schemeClr val="tx1"/>
                </a:solidFill>
                <a:hlinkClick r:id="rId4"/>
              </a:rPr>
              <a:t>.</a:t>
            </a:r>
            <a:r>
              <a:rPr lang="en-US" sz="1600" u="sng" dirty="0" smtClean="0">
                <a:solidFill>
                  <a:schemeClr val="tx1"/>
                </a:solidFill>
                <a:hlinkClick r:id="rId4"/>
              </a:rPr>
              <a:t>com</a:t>
            </a:r>
            <a:r>
              <a:rPr lang="el-GR" sz="1600" u="sng" dirty="0" smtClean="0">
                <a:solidFill>
                  <a:schemeClr val="tx1"/>
                </a:solidFill>
                <a:hlinkClick r:id="rId4"/>
              </a:rPr>
              <a:t>/</a:t>
            </a:r>
            <a:r>
              <a:rPr lang="en-US" sz="1600" u="sng" dirty="0" err="1" smtClean="0">
                <a:solidFill>
                  <a:schemeClr val="tx1"/>
                </a:solidFill>
                <a:hlinkClick r:id="rId4"/>
              </a:rPr>
              <a:t>andreadoue</a:t>
            </a:r>
            <a:r>
              <a:rPr lang="el-GR" sz="1600" u="sng" dirty="0" smtClean="0">
                <a:solidFill>
                  <a:schemeClr val="tx1"/>
                </a:solidFill>
                <a:hlinkClick r:id="rId4"/>
              </a:rPr>
              <a:t>/986</a:t>
            </a:r>
            <a:r>
              <a:rPr lang="en-US" sz="1600" u="sng" dirty="0" err="1" smtClean="0">
                <a:solidFill>
                  <a:schemeClr val="tx1"/>
                </a:solidFill>
                <a:hlinkClick r:id="rId4"/>
              </a:rPr>
              <a:t>hfvjvwotm</a:t>
            </a:r>
            <a:r>
              <a:rPr lang="el-GR" sz="1600" u="sng" dirty="0" smtClean="0">
                <a:solidFill>
                  <a:schemeClr val="tx1"/>
                </a:solidFill>
              </a:rPr>
              <a:t> )</a:t>
            </a:r>
            <a:r>
              <a:rPr lang="en-GB" sz="1600" dirty="0" smtClean="0">
                <a:solidFill>
                  <a:schemeClr val="tx1"/>
                </a:solidFill>
              </a:rPr>
              <a:t> </a:t>
            </a:r>
            <a:r>
              <a:rPr lang="el-GR" sz="1600" dirty="0" smtClean="0">
                <a:solidFill>
                  <a:schemeClr val="tx1"/>
                </a:solidFill>
              </a:rPr>
              <a:t>"Τί μου είπαν οι αθλητές".</a:t>
            </a:r>
            <a:r>
              <a:rPr lang="en-GB" sz="1600" dirty="0" smtClean="0">
                <a:solidFill>
                  <a:schemeClr val="tx1"/>
                </a:solidFill>
              </a:rPr>
              <a:t> </a:t>
            </a:r>
            <a:endParaRPr lang="el-GR" sz="1600" dirty="0" smtClean="0">
              <a:solidFill>
                <a:schemeClr val="tx1"/>
              </a:solidFill>
            </a:endParaRPr>
          </a:p>
          <a:p>
            <a:pPr algn="just"/>
            <a:r>
              <a:rPr lang="el-GR" sz="1600" dirty="0" smtClean="0">
                <a:solidFill>
                  <a:schemeClr val="tx1"/>
                </a:solidFill>
              </a:rPr>
              <a:t>-</a:t>
            </a:r>
            <a:r>
              <a:rPr lang="el-GR" sz="1600" u="sng" dirty="0" smtClean="0">
                <a:solidFill>
                  <a:schemeClr val="tx1"/>
                </a:solidFill>
                <a:hlinkClick r:id="rId2"/>
              </a:rPr>
              <a:t>https://scratch.mit.edu/projects/466548829/fullscreen/</a:t>
            </a:r>
            <a:r>
              <a:rPr lang="el-GR" sz="1600" dirty="0" smtClean="0">
                <a:solidFill>
                  <a:schemeClr val="tx1"/>
                </a:solidFill>
              </a:rPr>
              <a:t> «Κωπηλάτησε στη λίμνη Κάρλα και γίνε κι εσύ ένας σύγχρονος Ολυμπιονίκης γνώσεων». </a:t>
            </a:r>
          </a:p>
          <a:p>
            <a:pPr algn="just"/>
            <a:r>
              <a:rPr lang="el-GR" sz="1600" dirty="0" smtClean="0">
                <a:solidFill>
                  <a:schemeClr val="tx1"/>
                </a:solidFill>
              </a:rPr>
              <a:t>-</a:t>
            </a:r>
            <a:r>
              <a:rPr lang="el-GR" sz="1600" u="sng" dirty="0" smtClean="0">
                <a:solidFill>
                  <a:schemeClr val="tx1"/>
                </a:solidFill>
                <a:hlinkClick r:id="rId2"/>
              </a:rPr>
              <a:t>https://wordwall.net/el/resource/14259769</a:t>
            </a:r>
            <a:r>
              <a:rPr lang="el-GR" sz="1600" dirty="0" smtClean="0">
                <a:solidFill>
                  <a:schemeClr val="tx1"/>
                </a:solidFill>
              </a:rPr>
              <a:t> Σωστό ή λάθος: «Ταιριάξτε τα χαρακτηριστικά».</a:t>
            </a:r>
          </a:p>
          <a:p>
            <a:pPr algn="just"/>
            <a:r>
              <a:rPr lang="el-GR" sz="1600" dirty="0" smtClean="0">
                <a:solidFill>
                  <a:schemeClr val="tx1"/>
                </a:solidFill>
              </a:rPr>
              <a:t>-</a:t>
            </a:r>
            <a:r>
              <a:rPr lang="el-GR" sz="1600" u="sng" dirty="0" smtClean="0">
                <a:solidFill>
                  <a:schemeClr val="tx1"/>
                </a:solidFill>
                <a:hlinkClick r:id="rId2"/>
              </a:rPr>
              <a:t>https://wordwall.net/el/resource/14258133</a:t>
            </a:r>
            <a:r>
              <a:rPr lang="el-GR" sz="1600" dirty="0" smtClean="0">
                <a:solidFill>
                  <a:schemeClr val="tx1"/>
                </a:solidFill>
              </a:rPr>
              <a:t> Λαβύρινθος: «Τρέξτε προς τη σωστή φράση». </a:t>
            </a:r>
          </a:p>
          <a:p>
            <a:pPr algn="just"/>
            <a:r>
              <a:rPr lang="el-GR" sz="1600" dirty="0" smtClean="0">
                <a:solidFill>
                  <a:schemeClr val="tx1"/>
                </a:solidFill>
              </a:rPr>
              <a:t> -</a:t>
            </a:r>
            <a:r>
              <a:rPr lang="el-GR" sz="1600" u="sng" dirty="0" smtClean="0">
                <a:solidFill>
                  <a:schemeClr val="tx1"/>
                </a:solidFill>
                <a:hlinkClick r:id="rId2"/>
              </a:rPr>
              <a:t>https://wordwall.net/el/resource/14504434</a:t>
            </a:r>
            <a:r>
              <a:rPr lang="el-GR" sz="1600" dirty="0" smtClean="0">
                <a:solidFill>
                  <a:schemeClr val="tx1"/>
                </a:solidFill>
              </a:rPr>
              <a:t> «Ταίριαξε τις αξίες» </a:t>
            </a:r>
          </a:p>
          <a:p>
            <a:pPr algn="just"/>
            <a:r>
              <a:rPr lang="el-GR" sz="1600" dirty="0" smtClean="0">
                <a:solidFill>
                  <a:schemeClr val="tx1"/>
                </a:solidFill>
              </a:rPr>
              <a:t>-</a:t>
            </a:r>
            <a:r>
              <a:rPr lang="el-GR" sz="1600" u="sng" dirty="0" smtClean="0">
                <a:solidFill>
                  <a:schemeClr val="tx1"/>
                </a:solidFill>
                <a:hlinkClick r:id="rId2"/>
              </a:rPr>
              <a:t>https://wordwall.net/el/resource/14506019</a:t>
            </a:r>
            <a:r>
              <a:rPr lang="el-GR" sz="1600" dirty="0" smtClean="0">
                <a:solidFill>
                  <a:schemeClr val="tx1"/>
                </a:solidFill>
              </a:rPr>
              <a:t> «Ο Πιλότος των αξιών». </a:t>
            </a:r>
          </a:p>
          <a:p>
            <a:pPr algn="just"/>
            <a:r>
              <a:rPr lang="el-GR" sz="1600" u="sng" dirty="0" smtClean="0">
                <a:solidFill>
                  <a:schemeClr val="tx1"/>
                </a:solidFill>
                <a:hlinkClick r:id="rId5"/>
              </a:rPr>
              <a:t>https://www.liveworksheets.com/c?a=s&amp;g=reader&amp;s=PE&amp;t=vniydoemc1q&amp;sr=n&amp;l=jb&amp;i=uuncfn&amp;r=mb&amp;db=3</a:t>
            </a:r>
            <a:r>
              <a:rPr lang="el-GR" sz="1600" dirty="0" smtClean="0">
                <a:solidFill>
                  <a:schemeClr val="tx1"/>
                </a:solidFill>
              </a:rPr>
              <a:t>  «Επίπεδα Υπευθυνότητας».</a:t>
            </a:r>
          </a:p>
          <a:p>
            <a:pPr algn="just"/>
            <a:r>
              <a:rPr lang="el-GR" sz="1600" u="sng" dirty="0" smtClean="0">
                <a:solidFill>
                  <a:schemeClr val="tx1"/>
                </a:solidFill>
                <a:hlinkClick r:id="rId6"/>
              </a:rPr>
              <a:t>https://www.liveworksheets.com/3-kg144930xs</a:t>
            </a:r>
            <a:r>
              <a:rPr lang="el-GR" sz="1600" dirty="0" smtClean="0">
                <a:solidFill>
                  <a:schemeClr val="tx1"/>
                </a:solidFill>
              </a:rPr>
              <a:t>  «Αργά -  γρήγορα».</a:t>
            </a:r>
          </a:p>
          <a:p>
            <a:pPr algn="just"/>
            <a:r>
              <a:rPr lang="el-GR" sz="1600" b="1" u="sng" dirty="0" smtClean="0">
                <a:solidFill>
                  <a:schemeClr val="tx1"/>
                </a:solidFill>
                <a:hlinkClick r:id="rId2"/>
              </a:rPr>
              <a:t>-Παιχνίδι με νόημα</a:t>
            </a:r>
            <a:r>
              <a:rPr lang="el-GR" sz="1600" dirty="0" smtClean="0">
                <a:solidFill>
                  <a:schemeClr val="tx1"/>
                </a:solidFill>
              </a:rPr>
              <a:t>, (</a:t>
            </a:r>
            <a:r>
              <a:rPr lang="en-US" sz="1600" u="sng" dirty="0" smtClean="0">
                <a:solidFill>
                  <a:schemeClr val="tx1"/>
                </a:solidFill>
                <a:hlinkClick r:id="rId7"/>
              </a:rPr>
              <a:t>https</a:t>
            </a:r>
            <a:r>
              <a:rPr lang="el-GR" sz="1600" u="sng" dirty="0" smtClean="0">
                <a:solidFill>
                  <a:schemeClr val="tx1"/>
                </a:solidFill>
                <a:hlinkClick r:id="rId7"/>
              </a:rPr>
              <a:t>://</a:t>
            </a:r>
            <a:r>
              <a:rPr lang="en-US" sz="1600" u="sng" dirty="0" err="1" smtClean="0">
                <a:solidFill>
                  <a:schemeClr val="tx1"/>
                </a:solidFill>
                <a:hlinkClick r:id="rId7"/>
              </a:rPr>
              <a:t>gamilab</a:t>
            </a:r>
            <a:r>
              <a:rPr lang="el-GR" sz="1600" u="sng" dirty="0" smtClean="0">
                <a:solidFill>
                  <a:schemeClr val="tx1"/>
                </a:solidFill>
                <a:hlinkClick r:id="rId7"/>
              </a:rPr>
              <a:t>.</a:t>
            </a:r>
            <a:r>
              <a:rPr lang="en-US" sz="1600" u="sng" dirty="0" smtClean="0">
                <a:solidFill>
                  <a:schemeClr val="tx1"/>
                </a:solidFill>
                <a:hlinkClick r:id="rId7"/>
              </a:rPr>
              <a:t>com</a:t>
            </a:r>
            <a:r>
              <a:rPr lang="el-GR" sz="1600" u="sng" dirty="0" smtClean="0">
                <a:solidFill>
                  <a:schemeClr val="tx1"/>
                </a:solidFill>
                <a:hlinkClick r:id="rId7"/>
              </a:rPr>
              <a:t>/</a:t>
            </a:r>
            <a:r>
              <a:rPr lang="en-US" sz="1600" u="sng" dirty="0" smtClean="0">
                <a:solidFill>
                  <a:schemeClr val="tx1"/>
                </a:solidFill>
                <a:hlinkClick r:id="rId7"/>
              </a:rPr>
              <a:t>play</a:t>
            </a:r>
            <a:r>
              <a:rPr lang="el-GR" sz="1600" u="sng" dirty="0" smtClean="0">
                <a:solidFill>
                  <a:schemeClr val="tx1"/>
                </a:solidFill>
                <a:hlinkClick r:id="rId7"/>
              </a:rPr>
              <a:t>/5682</a:t>
            </a:r>
            <a:r>
              <a:rPr lang="en-US" sz="1600" u="sng" dirty="0" smtClean="0">
                <a:solidFill>
                  <a:schemeClr val="tx1"/>
                </a:solidFill>
                <a:hlinkClick r:id="rId7"/>
              </a:rPr>
              <a:t>be</a:t>
            </a:r>
            <a:r>
              <a:rPr lang="el-GR" sz="1600" u="sng" dirty="0" smtClean="0">
                <a:solidFill>
                  <a:schemeClr val="tx1"/>
                </a:solidFill>
                <a:hlinkClick r:id="rId7"/>
              </a:rPr>
              <a:t>73-54</a:t>
            </a:r>
            <a:r>
              <a:rPr lang="en-US" sz="1600" u="sng" dirty="0" err="1" smtClean="0">
                <a:solidFill>
                  <a:schemeClr val="tx1"/>
                </a:solidFill>
                <a:hlinkClick r:id="rId7"/>
              </a:rPr>
              <a:t>ee</a:t>
            </a:r>
            <a:r>
              <a:rPr lang="el-GR" sz="1600" u="sng" dirty="0" smtClean="0">
                <a:solidFill>
                  <a:schemeClr val="tx1"/>
                </a:solidFill>
                <a:hlinkClick r:id="rId7"/>
              </a:rPr>
              <a:t>-43</a:t>
            </a:r>
            <a:r>
              <a:rPr lang="en-US" sz="1600" u="sng" dirty="0" smtClean="0">
                <a:solidFill>
                  <a:schemeClr val="tx1"/>
                </a:solidFill>
                <a:hlinkClick r:id="rId7"/>
              </a:rPr>
              <a:t>d</a:t>
            </a:r>
            <a:r>
              <a:rPr lang="el-GR" sz="1600" u="sng" dirty="0" smtClean="0">
                <a:solidFill>
                  <a:schemeClr val="tx1"/>
                </a:solidFill>
                <a:hlinkClick r:id="rId7"/>
              </a:rPr>
              <a:t>9-81</a:t>
            </a:r>
            <a:r>
              <a:rPr lang="en-US" sz="1600" u="sng" dirty="0" smtClean="0">
                <a:solidFill>
                  <a:schemeClr val="tx1"/>
                </a:solidFill>
                <a:hlinkClick r:id="rId7"/>
              </a:rPr>
              <a:t>ca</a:t>
            </a:r>
            <a:r>
              <a:rPr lang="el-GR" sz="1600" u="sng" dirty="0" smtClean="0">
                <a:solidFill>
                  <a:schemeClr val="tx1"/>
                </a:solidFill>
                <a:hlinkClick r:id="rId7"/>
              </a:rPr>
              <a:t>-0821</a:t>
            </a:r>
            <a:r>
              <a:rPr lang="en-US" sz="1600" u="sng" dirty="0" smtClean="0">
                <a:solidFill>
                  <a:schemeClr val="tx1"/>
                </a:solidFill>
                <a:hlinkClick r:id="rId7"/>
              </a:rPr>
              <a:t>b</a:t>
            </a:r>
            <a:r>
              <a:rPr lang="el-GR" sz="1600" u="sng" dirty="0" smtClean="0">
                <a:solidFill>
                  <a:schemeClr val="tx1"/>
                </a:solidFill>
                <a:hlinkClick r:id="rId7"/>
              </a:rPr>
              <a:t>1</a:t>
            </a:r>
            <a:r>
              <a:rPr lang="en-US" sz="1600" u="sng" dirty="0" err="1" smtClean="0">
                <a:solidFill>
                  <a:schemeClr val="tx1"/>
                </a:solidFill>
                <a:hlinkClick r:id="rId7"/>
              </a:rPr>
              <a:t>fa</a:t>
            </a:r>
            <a:r>
              <a:rPr lang="el-GR" sz="1600" u="sng" dirty="0" smtClean="0">
                <a:solidFill>
                  <a:schemeClr val="tx1"/>
                </a:solidFill>
                <a:hlinkClick r:id="rId7"/>
              </a:rPr>
              <a:t>4825</a:t>
            </a:r>
            <a:r>
              <a:rPr lang="el-GR" sz="1600" dirty="0" smtClean="0">
                <a:solidFill>
                  <a:schemeClr val="tx1"/>
                </a:solidFill>
              </a:rPr>
              <a:t>) "Γίνε κι εσύ ο ορειβάτης των 7</a:t>
            </a:r>
            <a:r>
              <a:rPr lang="en-GB" sz="1600" dirty="0" smtClean="0">
                <a:solidFill>
                  <a:schemeClr val="tx1"/>
                </a:solidFill>
              </a:rPr>
              <a:t>summits</a:t>
            </a:r>
            <a:r>
              <a:rPr lang="el-GR" sz="1600" dirty="0" smtClean="0">
                <a:solidFill>
                  <a:schemeClr val="tx1"/>
                </a:solidFill>
              </a:rPr>
              <a:t>" και "Οδήγησε τον ποδηλάτη".</a:t>
            </a:r>
          </a:p>
          <a:p>
            <a:pPr algn="just"/>
            <a:endParaRPr lang="el-GR" sz="1600" dirty="0" smtClean="0">
              <a:solidFill>
                <a:schemeClr val="tx1"/>
              </a:solidFill>
            </a:endParaRPr>
          </a:p>
          <a:p>
            <a:r>
              <a:rPr lang="el-GR" sz="1600" dirty="0" smtClean="0">
                <a:solidFill>
                  <a:schemeClr val="tx1"/>
                </a:solidFill>
              </a:rPr>
              <a:t> </a:t>
            </a:r>
          </a:p>
          <a:p>
            <a:pPr algn="just">
              <a:buFont typeface="Arial" pitchFamily="34" charset="0"/>
              <a:buChar char="•"/>
            </a:pPr>
            <a:endParaRPr lang="el-GR" sz="2000" dirty="0" smtClean="0">
              <a:solidFill>
                <a:schemeClr val="tx1"/>
              </a:solidFill>
            </a:endParaRPr>
          </a:p>
          <a:p>
            <a:pPr algn="just"/>
            <a:endParaRPr lang="el-GR" sz="2000" dirty="0" smtClean="0">
              <a:solidFill>
                <a:schemeClr val="tx1"/>
              </a:solidFill>
            </a:endParaRPr>
          </a:p>
          <a:p>
            <a:pPr algn="just"/>
            <a:r>
              <a:rPr lang="el-GR" sz="2000" dirty="0" smtClean="0">
                <a:solidFill>
                  <a:schemeClr val="tx1"/>
                </a:solidFill>
              </a:rPr>
              <a:t> </a:t>
            </a:r>
            <a:endParaRPr lang="el-GR" sz="2000" dirty="0">
              <a:solidFill>
                <a:schemeClr val="tx1"/>
              </a:solidFill>
            </a:endParaRPr>
          </a:p>
        </p:txBody>
      </p:sp>
    </p:spTree>
    <p:extLst>
      <p:ext uri="{BB962C8B-B14F-4D97-AF65-F5344CB8AC3E}">
        <p14:creationId xmlns:p14="http://schemas.microsoft.com/office/powerpoint/2010/main" val="20392021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TotalTime>
  <Words>1029</Words>
  <Application>Microsoft Office PowerPoint</Application>
  <PresentationFormat>Προβολή στην οθόνη (4:3)</PresentationFormat>
  <Paragraphs>118</Paragraphs>
  <Slides>11</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Aka-AcidGR-DiaryGirl</vt:lpstr>
      <vt:lpstr>Arial</vt:lpstr>
      <vt:lpstr>Calibri</vt:lpstr>
      <vt:lpstr>Cambria</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Συγκεντρωτικό των διαδραστικών – ψηφιακών παιχνιδιών</vt:lpstr>
      <vt:lpstr> 1. Το πρόγραμμα είναι συμβατό με το γενικό σκοπό της εκπαίδευσης, δηλαδή «συμβάλλει στην ολόπλευρη αρμονική και ισόρροπη ανάπτυξη των διανοητικών και ψυχοσωματικών δυνάμεων των μαθητών, ώστε, ανεξάρτητα από φύλο ή καταγωγή, να έχουν τη δυνατότητα να εξελιχθούν σε ολοκληρωμένες προσωπικότητες και να ζήσουν αρμονικά»(ΔΕΠΠ, Σ., &amp; ΑΠ, Σ. Μ.,2003).Ενώ ενισχύει τους επιμέρους διδακτικούς στόχους της Φ.Α. ( γνωστικό, ηθικό - κοινωνικό – συναισθηματικό) 2. Το πρόγραμμα μπορεί να συνδεθεί και με άλλα διδακτικά αντικείμενα όπως το μάθημα της Κοινωνικής &amp;Πολιτικής Αγωγής, Φυσικής ΣΤ’, Γεωγραφία Ε’-ΣΤ’, ΤΠΕ, Ευέλικτη Ζώνη (Εργαστήρια Δεξιοτήτων). 3. Οι δραστηριότητες μπορούν να ενεργοποιήσουν τους/τις μαθητές/ήτριες, να τους  να συνεργαστούν, να αλληλεπιδράσουν, να γνωρίσουν Ολυμπιονίκες και πρωταθλητές και να διαμορφώσουν απόψεις σχετικά με τις αξίες και το ευ ζην.  4.  Το πρόγραμμα προωθεί τις: Δεξιότητες του 21ου Αιώνα, Δεξιότητες του Νου, Δεξιότητες Ζωής. </vt:lpstr>
      <vt:lpstr> Ε.Ε.Π.Ε.Κ. «Το Κρυμμένο μυστικό της Ιστορίας»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Αγγελιδάκη Μαρία</cp:lastModifiedBy>
  <cp:revision>71</cp:revision>
  <dcterms:created xsi:type="dcterms:W3CDTF">2021-09-05T10:46:35Z</dcterms:created>
  <dcterms:modified xsi:type="dcterms:W3CDTF">2022-08-03T13:03:56Z</dcterms:modified>
</cp:coreProperties>
</file>