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 roundtripDataSignature="AMtx7mim00dfs8UuCYxTOTdGsvDoDJg56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 name="Google Shape;9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ό" type="blank">
  <p:cSld name="BLANK">
    <p:spTree>
      <p:nvGrpSpPr>
        <p:cNvPr id="11" name="Shape 11"/>
        <p:cNvGrpSpPr/>
        <p:nvPr/>
      </p:nvGrpSpPr>
      <p:grpSpPr>
        <a:xfrm>
          <a:off x="0" y="0"/>
          <a:ext cx="0" cy="0"/>
          <a:chOff x="0" y="0"/>
          <a:chExt cx="0" cy="0"/>
        </a:xfrm>
      </p:grpSpPr>
      <p:sp>
        <p:nvSpPr>
          <p:cNvPr id="12" name="Google Shape;1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Κατακόρυφο κείμενο" type="vertTx">
  <p:cSld name="VERTICAL_TEXT">
    <p:spTree>
      <p:nvGrpSpPr>
        <p:cNvPr id="68" name="Shape 68"/>
        <p:cNvGrpSpPr/>
        <p:nvPr/>
      </p:nvGrpSpPr>
      <p:grpSpPr>
        <a:xfrm>
          <a:off x="0" y="0"/>
          <a:ext cx="0" cy="0"/>
          <a:chOff x="0" y="0"/>
          <a:chExt cx="0" cy="0"/>
        </a:xfrm>
      </p:grpSpPr>
      <p:sp>
        <p:nvSpPr>
          <p:cNvPr id="69" name="Google Shape;6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ατακόρυφος τίτλος και Κείμενο" type="vertTitleAndTx">
  <p:cSld name="VERTICAL_TITLE_AND_VERTICAL_TEXT">
    <p:spTree>
      <p:nvGrpSpPr>
        <p:cNvPr id="74" name="Shape 74"/>
        <p:cNvGrpSpPr/>
        <p:nvPr/>
      </p:nvGrpSpPr>
      <p:grpSpPr>
        <a:xfrm>
          <a:off x="0" y="0"/>
          <a:ext cx="0" cy="0"/>
          <a:chOff x="0" y="0"/>
          <a:chExt cx="0" cy="0"/>
        </a:xfrm>
      </p:grpSpPr>
      <p:sp>
        <p:nvSpPr>
          <p:cNvPr id="75" name="Google Shape;75;p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ιαφάνεια τίτλου" type="title">
  <p:cSld name="TITLE">
    <p:spTree>
      <p:nvGrpSpPr>
        <p:cNvPr id="15" name="Shape 15"/>
        <p:cNvGrpSpPr/>
        <p:nvPr/>
      </p:nvGrpSpPr>
      <p:grpSpPr>
        <a:xfrm>
          <a:off x="0" y="0"/>
          <a:ext cx="0" cy="0"/>
          <a:chOff x="0" y="0"/>
          <a:chExt cx="0" cy="0"/>
        </a:xfrm>
      </p:grpSpPr>
      <p:sp>
        <p:nvSpPr>
          <p:cNvPr id="16" name="Google Shape;16;p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περιεχόμενο" type="obj">
  <p:cSld name="OBJECT">
    <p:spTree>
      <p:nvGrpSpPr>
        <p:cNvPr id="21" name="Shape 21"/>
        <p:cNvGrpSpPr/>
        <p:nvPr/>
      </p:nvGrpSpPr>
      <p:grpSpPr>
        <a:xfrm>
          <a:off x="0" y="0"/>
          <a:ext cx="0" cy="0"/>
          <a:chOff x="0" y="0"/>
          <a:chExt cx="0" cy="0"/>
        </a:xfrm>
      </p:grpSpPr>
      <p:sp>
        <p:nvSpPr>
          <p:cNvPr id="22" name="Google Shape;2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φαλίδα ενότητας" type="secHead">
  <p:cSld name="SECTION_HEADER">
    <p:spTree>
      <p:nvGrpSpPr>
        <p:cNvPr id="27" name="Shape 27"/>
        <p:cNvGrpSpPr/>
        <p:nvPr/>
      </p:nvGrpSpPr>
      <p:grpSpPr>
        <a:xfrm>
          <a:off x="0" y="0"/>
          <a:ext cx="0" cy="0"/>
          <a:chOff x="0" y="0"/>
          <a:chExt cx="0" cy="0"/>
        </a:xfrm>
      </p:grpSpPr>
      <p:sp>
        <p:nvSpPr>
          <p:cNvPr id="28" name="Google Shape;28;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ύο περιεχόμενα" type="twoObj">
  <p:cSld name="TWO_OBJECTS">
    <p:spTree>
      <p:nvGrpSpPr>
        <p:cNvPr id="33" name="Shape 33"/>
        <p:cNvGrpSpPr/>
        <p:nvPr/>
      </p:nvGrpSpPr>
      <p:grpSpPr>
        <a:xfrm>
          <a:off x="0" y="0"/>
          <a:ext cx="0" cy="0"/>
          <a:chOff x="0" y="0"/>
          <a:chExt cx="0" cy="0"/>
        </a:xfrm>
      </p:grpSpPr>
      <p:sp>
        <p:nvSpPr>
          <p:cNvPr id="34" name="Google Shape;34;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Σύγκριση" type="twoTxTwoObj">
  <p:cSld name="TWO_OBJECTS_WITH_TEXT">
    <p:spTree>
      <p:nvGrpSpPr>
        <p:cNvPr id="40" name="Shape 40"/>
        <p:cNvGrpSpPr/>
        <p:nvPr/>
      </p:nvGrpSpPr>
      <p:grpSpPr>
        <a:xfrm>
          <a:off x="0" y="0"/>
          <a:ext cx="0" cy="0"/>
          <a:chOff x="0" y="0"/>
          <a:chExt cx="0" cy="0"/>
        </a:xfrm>
      </p:grpSpPr>
      <p:sp>
        <p:nvSpPr>
          <p:cNvPr id="41" name="Google Shape;41;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Μόνο τίτλος" type="titleOnly">
  <p:cSld name="TITLE_ONLY">
    <p:spTree>
      <p:nvGrpSpPr>
        <p:cNvPr id="49" name="Shape 49"/>
        <p:cNvGrpSpPr/>
        <p:nvPr/>
      </p:nvGrpSpPr>
      <p:grpSpPr>
        <a:xfrm>
          <a:off x="0" y="0"/>
          <a:ext cx="0" cy="0"/>
          <a:chOff x="0" y="0"/>
          <a:chExt cx="0" cy="0"/>
        </a:xfrm>
      </p:grpSpPr>
      <p:sp>
        <p:nvSpPr>
          <p:cNvPr id="50" name="Google Shape;5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Περιεχόμενο με λεζάντα" type="objTx">
  <p:cSld name="OBJECT_WITH_CAPTION_TEXT">
    <p:spTree>
      <p:nvGrpSpPr>
        <p:cNvPr id="54" name="Shape 54"/>
        <p:cNvGrpSpPr/>
        <p:nvPr/>
      </p:nvGrpSpPr>
      <p:grpSpPr>
        <a:xfrm>
          <a:off x="0" y="0"/>
          <a:ext cx="0" cy="0"/>
          <a:chOff x="0" y="0"/>
          <a:chExt cx="0" cy="0"/>
        </a:xfrm>
      </p:grpSpPr>
      <p:sp>
        <p:nvSpPr>
          <p:cNvPr id="55" name="Google Shape;55;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Εικόνα με λεζάντα" type="picTx">
  <p:cSld name="PICTURE_WITH_CAPTION_TEXT">
    <p:spTree>
      <p:nvGrpSpPr>
        <p:cNvPr id="61" name="Shape 61"/>
        <p:cNvGrpSpPr/>
        <p:nvPr/>
      </p:nvGrpSpPr>
      <p:grpSpPr>
        <a:xfrm>
          <a:off x="0" y="0"/>
          <a:ext cx="0" cy="0"/>
          <a:chOff x="0" y="0"/>
          <a:chExt cx="0" cy="0"/>
        </a:xfrm>
      </p:grpSpPr>
      <p:sp>
        <p:nvSpPr>
          <p:cNvPr id="62" name="Google Shape;62;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3"/>
          <p:cNvSpPr/>
          <p:nvPr>
            <p:ph idx="2" type="pic"/>
          </p:nvPr>
        </p:nvSpPr>
        <p:spPr>
          <a:xfrm>
            <a:off x="5183188" y="987425"/>
            <a:ext cx="6172200" cy="4873625"/>
          </a:xfrm>
          <a:prstGeom prst="rect">
            <a:avLst/>
          </a:prstGeom>
          <a:noFill/>
          <a:ln>
            <a:noFill/>
          </a:ln>
        </p:spPr>
      </p:sp>
      <p:sp>
        <p:nvSpPr>
          <p:cNvPr id="64" name="Google Shape;64;p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1324303" y="290471"/>
            <a:ext cx="8923200" cy="140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Ενδεικτικό Φύλλο Εργασίας για το Μαθησιακό Αντικείμενο «Ο Παγωτατζής»(Σε ομάδες)</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80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7ο φύλλο εργασίας- </a:t>
            </a:r>
            <a:r>
              <a:rPr b="1" i="1" lang="el-GR" sz="1800" u="sng" cap="none" strike="noStrike">
                <a:solidFill>
                  <a:srgbClr val="000000"/>
                </a:solidFill>
                <a:latin typeface="Calibri"/>
                <a:ea typeface="Calibri"/>
                <a:cs typeface="Calibri"/>
                <a:sym typeface="Calibri"/>
              </a:rPr>
              <a:t>3</a:t>
            </a:r>
            <a:r>
              <a:rPr b="1" baseline="30000" i="1" lang="el-GR" sz="1800" u="sng" cap="none" strike="noStrike">
                <a:solidFill>
                  <a:srgbClr val="000000"/>
                </a:solidFill>
                <a:latin typeface="Calibri"/>
                <a:ea typeface="Calibri"/>
                <a:cs typeface="Calibri"/>
                <a:sym typeface="Calibri"/>
              </a:rPr>
              <a:t>ο</a:t>
            </a:r>
            <a:r>
              <a:rPr b="1" i="1" lang="el-GR" sz="1800" u="sng" cap="none" strike="noStrike">
                <a:solidFill>
                  <a:srgbClr val="000000"/>
                </a:solidFill>
                <a:latin typeface="Calibri"/>
                <a:ea typeface="Calibri"/>
                <a:cs typeface="Calibri"/>
                <a:sym typeface="Calibri"/>
              </a:rPr>
              <a:t> επίπεδο Μαθησιακού Αντικειμένου</a:t>
            </a:r>
            <a:endParaRPr b="0" i="1" sz="1800" u="none" cap="none" strike="noStrike">
              <a:solidFill>
                <a:schemeClr val="dk1"/>
              </a:solidFill>
              <a:latin typeface="Calibri"/>
              <a:ea typeface="Calibri"/>
              <a:cs typeface="Calibri"/>
              <a:sym typeface="Calibri"/>
            </a:endParaRPr>
          </a:p>
          <a:p>
            <a:pPr indent="0" lvl="0" marL="0" marR="0" rtl="0" algn="l">
              <a:lnSpc>
                <a:spcPct val="100000"/>
              </a:lnSpc>
              <a:spcBef>
                <a:spcPts val="800"/>
              </a:spcBef>
              <a:spcAft>
                <a:spcPts val="0"/>
              </a:spcAft>
              <a:buClr>
                <a:srgbClr val="000000"/>
              </a:buClr>
              <a:buSzPts val="1800"/>
              <a:buFont typeface="Arial"/>
              <a:buNone/>
            </a:pPr>
            <a:br>
              <a:rPr b="0" i="0" lang="el-GR"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85" name="Google Shape;85;p1"/>
          <p:cNvSpPr/>
          <p:nvPr/>
        </p:nvSpPr>
        <p:spPr>
          <a:xfrm>
            <a:off x="1177159" y="1695984"/>
            <a:ext cx="10142482" cy="3266199"/>
          </a:xfrm>
          <a:prstGeom prst="roundRect">
            <a:avLst>
              <a:gd fmla="val 16667" name="adj"/>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
          <p:cNvSpPr txBox="1"/>
          <p:nvPr/>
        </p:nvSpPr>
        <p:spPr>
          <a:xfrm>
            <a:off x="1737721" y="1910567"/>
            <a:ext cx="9469800" cy="120028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sng" cap="none" strike="noStrike">
                <a:solidFill>
                  <a:srgbClr val="000000"/>
                </a:solidFill>
                <a:latin typeface="Calibri"/>
                <a:ea typeface="Calibri"/>
                <a:cs typeface="Calibri"/>
                <a:sym typeface="Calibri"/>
              </a:rPr>
              <a:t>Μαθησιακοί στόχοι: </a:t>
            </a:r>
            <a:endParaRPr/>
          </a:p>
          <a:p>
            <a:pPr indent="-285750" lvl="0" marL="285750" marR="0" rtl="0" algn="just">
              <a:lnSpc>
                <a:spcPct val="100000"/>
              </a:lnSpc>
              <a:spcBef>
                <a:spcPts val="0"/>
              </a:spcBef>
              <a:spcAft>
                <a:spcPts val="0"/>
              </a:spcAft>
              <a:buClr>
                <a:srgbClr val="000000"/>
              </a:buClr>
              <a:buSzPts val="1800"/>
              <a:buFont typeface="Arial"/>
              <a:buChar char="•"/>
            </a:pPr>
            <a:r>
              <a:rPr b="0" i="0" lang="el-GR" sz="1800" u="none" cap="none" strike="noStrike">
                <a:solidFill>
                  <a:srgbClr val="000000"/>
                </a:solidFill>
                <a:latin typeface="Calibri"/>
                <a:ea typeface="Calibri"/>
                <a:cs typeface="Calibri"/>
                <a:sym typeface="Calibri"/>
              </a:rPr>
              <a:t>Τα παιδιά να είναι ικανά  να δημιουργούν διατάξεις δεδομένων αντικειμένων με τη χρήση μικρόκοσμων (λογισμικο παγωτατζης) για να αναπαραστήσουν συνδυασμούς (παγωτών-τιμών) προκειμένου να επιλύσουν το πρόβλημα (δημιουργία τιμοκαταλόγου)</a:t>
            </a:r>
            <a:endParaRPr b="0" i="0" sz="1800" u="none" cap="none" strike="noStrike">
              <a:solidFill>
                <a:srgbClr val="000000"/>
              </a:solidFill>
              <a:latin typeface="Calibri"/>
              <a:ea typeface="Calibri"/>
              <a:cs typeface="Calibri"/>
              <a:sym typeface="Calibri"/>
            </a:endParaRPr>
          </a:p>
        </p:txBody>
      </p:sp>
      <p:sp>
        <p:nvSpPr>
          <p:cNvPr id="87" name="Google Shape;87;p1"/>
          <p:cNvSpPr txBox="1"/>
          <p:nvPr/>
        </p:nvSpPr>
        <p:spPr>
          <a:xfrm>
            <a:off x="1634470" y="3301330"/>
            <a:ext cx="9469800" cy="1200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none" cap="none" strike="noStrike">
                <a:solidFill>
                  <a:schemeClr val="dk1"/>
                </a:solidFill>
                <a:latin typeface="Calibri"/>
                <a:ea typeface="Calibri"/>
                <a:cs typeface="Calibri"/>
                <a:sym typeface="Calibri"/>
              </a:rPr>
              <a:t>Περιγραφή: </a:t>
            </a:r>
            <a:r>
              <a:rPr b="1" i="0" lang="el-GR" sz="1800" u="none" cap="none" strike="noStrike">
                <a:solidFill>
                  <a:srgbClr val="000000"/>
                </a:solidFill>
                <a:latin typeface="Calibri"/>
                <a:ea typeface="Calibri"/>
                <a:cs typeface="Calibri"/>
                <a:sym typeface="Calibri"/>
              </a:rPr>
              <a:t>Χωρί</a:t>
            </a:r>
            <a:r>
              <a:rPr b="1" lang="el-GR" sz="1800">
                <a:latin typeface="Calibri"/>
                <a:ea typeface="Calibri"/>
                <a:cs typeface="Calibri"/>
                <a:sym typeface="Calibri"/>
              </a:rPr>
              <a:t>ζουμε</a:t>
            </a:r>
            <a:r>
              <a:rPr b="0" i="0" lang="el-GR" sz="1800" u="none" cap="none" strike="noStrike">
                <a:solidFill>
                  <a:srgbClr val="000000"/>
                </a:solidFill>
                <a:latin typeface="Calibri"/>
                <a:ea typeface="Calibri"/>
                <a:cs typeface="Calibri"/>
                <a:sym typeface="Calibri"/>
              </a:rPr>
              <a:t> τα παιδιά σε ομάδες των τεσσάρων. Κάθε ομάδα θα αξιοποιήσει το αντίστοιχο φύλλο εργασίας, για κάθε επίπεδο του μαθησιακού αντικειμένου. Σε αυτό τα παιδιά θα κάνουν τις προτάσεις τους σχετικά με τους διαφορετικούς συνδυασμούς γεύσεων που θα κοστίζουν δυο ευρώ.</a:t>
            </a:r>
            <a:endParaRPr b="0" i="0" sz="1800" u="none" cap="none" strike="noStrike">
              <a:solidFill>
                <a:schemeClr val="dk1"/>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b="0" l="0" r="0" t="0"/>
          <a:stretch/>
        </p:blipFill>
        <p:spPr>
          <a:xfrm>
            <a:off x="9943278" y="214357"/>
            <a:ext cx="2143125" cy="2143125"/>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5072062" y="4730288"/>
            <a:ext cx="2047875" cy="2228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4D4">
            <a:alpha val="40000"/>
          </a:srgbClr>
        </a:solidFill>
      </p:bgPr>
    </p:bg>
    <p:spTree>
      <p:nvGrpSpPr>
        <p:cNvPr id="93" name="Shape 93"/>
        <p:cNvGrpSpPr/>
        <p:nvPr/>
      </p:nvGrpSpPr>
      <p:grpSpPr>
        <a:xfrm>
          <a:off x="0" y="0"/>
          <a:ext cx="0" cy="0"/>
          <a:chOff x="0" y="0"/>
          <a:chExt cx="0" cy="0"/>
        </a:xfrm>
      </p:grpSpPr>
      <p:sp>
        <p:nvSpPr>
          <p:cNvPr id="94" name="Google Shape;94;p2"/>
          <p:cNvSpPr txBox="1"/>
          <p:nvPr/>
        </p:nvSpPr>
        <p:spPr>
          <a:xfrm>
            <a:off x="715617" y="327991"/>
            <a:ext cx="10674600" cy="6465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Clr>
                <a:schemeClr val="dk1"/>
              </a:buClr>
              <a:buSzPts val="1800"/>
              <a:buFont typeface="Arial"/>
              <a:buNone/>
            </a:pPr>
            <a:r>
              <a:rPr lang="el-GR" sz="1800">
                <a:solidFill>
                  <a:schemeClr val="dk1"/>
                </a:solidFill>
                <a:latin typeface="Calibri"/>
                <a:ea typeface="Calibri"/>
                <a:cs typeface="Calibri"/>
                <a:sym typeface="Calibri"/>
              </a:rPr>
              <a:t>Ο Παγωτατζής έβαλε προσφορά στην τιμή των παγωτών. Σήμερα η κάθε μπάλα κοστίζει  1 ευρώ. Μπορείτε να τον βοηθήσετε να φτιάξει ένα τιμοκατάλογο με διαφορετικούς συνδυασμούς παγωτών με δύο ευρώ;</a:t>
            </a:r>
            <a:endParaRPr b="0" i="0" sz="1400" u="none" cap="none" strike="noStrike">
              <a:solidFill>
                <a:srgbClr val="000000"/>
              </a:solidFill>
              <a:latin typeface="Arial"/>
              <a:ea typeface="Arial"/>
              <a:cs typeface="Arial"/>
              <a:sym typeface="Arial"/>
            </a:endParaRPr>
          </a:p>
        </p:txBody>
      </p:sp>
      <p:pic>
        <p:nvPicPr>
          <p:cNvPr id="95" name="Google Shape;95;p2"/>
          <p:cNvPicPr preferRelativeResize="0"/>
          <p:nvPr/>
        </p:nvPicPr>
        <p:blipFill rotWithShape="1">
          <a:blip r:embed="rId3">
            <a:alphaModFix/>
          </a:blip>
          <a:srcRect b="6053" l="1121" r="8793" t="14205"/>
          <a:stretch/>
        </p:blipFill>
        <p:spPr>
          <a:xfrm>
            <a:off x="561261" y="1622258"/>
            <a:ext cx="10983311" cy="546856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2023-03-12T17:48:10Z</dcterms:created>
  <dc:creator>ANTHI ARKOULI</dc:creator>
</cp:coreProperties>
</file>