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icI9cEsnb0ehPalIo6o2bWMlKQ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4ο φύλλο εργασίας- </a:t>
            </a:r>
            <a:r>
              <a:rPr b="1" i="1" lang="el-GR" sz="1800" u="sng" cap="none" strike="noStrike">
                <a:solidFill>
                  <a:srgbClr val="000000"/>
                </a:solidFill>
                <a:latin typeface="Calibri"/>
                <a:ea typeface="Calibri"/>
                <a:cs typeface="Calibri"/>
                <a:sym typeface="Calibri"/>
              </a:rPr>
              <a:t>3</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5" y="1910578"/>
            <a:ext cx="9469800" cy="1477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b="0" i="0" sz="1800" u="sng"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chemeClr val="dk1"/>
                </a:solidFill>
                <a:latin typeface="Calibri"/>
                <a:ea typeface="Calibri"/>
                <a:cs typeface="Calibri"/>
                <a:sym typeface="Calibri"/>
              </a:rPr>
              <a:t>Tα παιδιά να είναι ικανά  να δημιουργούν διατάξεις δεδομένων αντικειμένων με τη χρήση μικρόκοσμων (λογισμικο παγωτατζης) για να αναπαρ</a:t>
            </a:r>
            <a:r>
              <a:rPr lang="el-GR" sz="1800">
                <a:solidFill>
                  <a:schemeClr val="dk1"/>
                </a:solidFill>
                <a:latin typeface="Calibri"/>
                <a:ea typeface="Calibri"/>
                <a:cs typeface="Calibri"/>
                <a:sym typeface="Calibri"/>
              </a:rPr>
              <a:t>α</a:t>
            </a:r>
            <a:r>
              <a:rPr b="0" i="0" lang="el-GR" sz="1800" u="none" cap="none" strike="noStrike">
                <a:solidFill>
                  <a:schemeClr val="dk1"/>
                </a:solidFill>
                <a:latin typeface="Calibri"/>
                <a:ea typeface="Calibri"/>
                <a:cs typeface="Calibri"/>
                <a:sym typeface="Calibri"/>
              </a:rPr>
              <a:t>στήσουν συνδυασμούς (γεύσεων παγωτών) προκειμένου να επιλύσουν το πρόβλημα (δημιουργία τιμοκαταλόγου)</a:t>
            </a:r>
            <a:br>
              <a:rPr b="0" i="0" lang="el-GR" sz="2400" u="none" cap="none" strike="noStrike">
                <a:solidFill>
                  <a:srgbClr val="000000"/>
                </a:solidFill>
                <a:latin typeface="Arial"/>
                <a:ea typeface="Arial"/>
                <a:cs typeface="Arial"/>
                <a:sym typeface="Arial"/>
              </a:rPr>
            </a:br>
            <a:r>
              <a:rPr b="0" i="0" lang="el-GR"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
        <p:nvSpPr>
          <p:cNvPr id="87" name="Google Shape;87;p1"/>
          <p:cNvSpPr txBox="1"/>
          <p:nvPr/>
        </p:nvSpPr>
        <p:spPr>
          <a:xfrm>
            <a:off x="1634470" y="3301330"/>
            <a:ext cx="9469800" cy="1477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lang="el-GR" sz="1800">
                <a:solidFill>
                  <a:schemeClr val="dk1"/>
                </a:solidFill>
                <a:latin typeface="Calibri"/>
                <a:ea typeface="Calibri"/>
                <a:cs typeface="Calibri"/>
                <a:sym typeface="Calibri"/>
              </a:rPr>
              <a:t>Χωρίζουμε τα παιδιά 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και θα τους ζωγραφίσουν. </a:t>
            </a:r>
            <a:endParaRPr sz="18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1" sz="1800">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alpha val="35686"/>
          </a:srgbClr>
        </a:solidFill>
      </p:bgPr>
    </p:bg>
    <p:spTree>
      <p:nvGrpSpPr>
        <p:cNvPr id="93" name="Shape 93"/>
        <p:cNvGrpSpPr/>
        <p:nvPr/>
      </p:nvGrpSpPr>
      <p:grpSpPr>
        <a:xfrm>
          <a:off x="0" y="0"/>
          <a:ext cx="0" cy="0"/>
          <a:chOff x="0" y="0"/>
          <a:chExt cx="0" cy="0"/>
        </a:xfrm>
      </p:grpSpPr>
      <p:sp>
        <p:nvSpPr>
          <p:cNvPr id="94" name="Google Shape;94;p2"/>
          <p:cNvSpPr txBox="1"/>
          <p:nvPr/>
        </p:nvSpPr>
        <p:spPr>
          <a:xfrm>
            <a:off x="758692" y="396391"/>
            <a:ext cx="10674600" cy="9234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800"/>
              <a:buFont typeface="Arial"/>
              <a:buNone/>
            </a:pPr>
            <a:r>
              <a:rPr lang="el-GR" sz="1800">
                <a:solidFill>
                  <a:schemeClr val="dk1"/>
                </a:solidFill>
                <a:latin typeface="Calibri"/>
                <a:ea typeface="Calibri"/>
                <a:cs typeface="Calibri"/>
                <a:sym typeface="Calibri"/>
              </a:rPr>
              <a:t>Ο Παγωτατζής θέλει να προτείνει στους πελάτες του διαφορετικές γεύσεις και συνδυασμούς παγωτών, μέχρι δύο μπάλες σε κυπελάκι.  Μπορείτε να τον βοηθήσετε στο να φτιάξει γρήγορα τον τιμοκατάλογό του;</a:t>
            </a:r>
            <a:endParaRPr>
              <a:solidFill>
                <a:schemeClr val="dk1"/>
              </a:solidFill>
            </a:endParaRPr>
          </a:p>
          <a:p>
            <a:pPr indent="0" lvl="0" marL="0" marR="0" rtl="0" algn="just">
              <a:lnSpc>
                <a:spcPct val="100000"/>
              </a:lnSpc>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pic>
        <p:nvPicPr>
          <p:cNvPr id="95" name="Google Shape;95;p2"/>
          <p:cNvPicPr preferRelativeResize="0"/>
          <p:nvPr/>
        </p:nvPicPr>
        <p:blipFill rotWithShape="1">
          <a:blip r:embed="rId3">
            <a:alphaModFix/>
          </a:blip>
          <a:srcRect b="6206" l="775" r="8965" t="14253"/>
          <a:stretch/>
        </p:blipFill>
        <p:spPr>
          <a:xfrm>
            <a:off x="472052" y="1403131"/>
            <a:ext cx="11004331" cy="545486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