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g+8UnQ4U21YeeoBY/bNZerAX8P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1" name="Shape 11"/>
        <p:cNvGrpSpPr/>
        <p:nvPr/>
      </p:nvGrpSpPr>
      <p:grpSpPr>
        <a:xfrm>
          <a:off x="0" y="0"/>
          <a:ext cx="0" cy="0"/>
          <a:chOff x="0" y="0"/>
          <a:chExt cx="0" cy="0"/>
        </a:xfrm>
      </p:grpSpPr>
      <p:sp>
        <p:nvSpPr>
          <p:cNvPr id="12" name="Google Shape;1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324303" y="290471"/>
            <a:ext cx="8923200" cy="140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Ενδεικτικό Φύλλο Εργασίας για το Μαθησιακό Αντικείμενο «Ο Παγωτατζής»(Σε ομάδες)</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3ο φύλλο εργασίας- </a:t>
            </a:r>
            <a:r>
              <a:rPr b="1" i="1" lang="el-GR" sz="1800" u="sng" cap="none" strike="noStrike">
                <a:solidFill>
                  <a:srgbClr val="000000"/>
                </a:solidFill>
                <a:latin typeface="Calibri"/>
                <a:ea typeface="Calibri"/>
                <a:cs typeface="Calibri"/>
                <a:sym typeface="Calibri"/>
              </a:rPr>
              <a:t>2</a:t>
            </a:r>
            <a:r>
              <a:rPr b="1" baseline="30000" i="1" lang="el-GR" sz="1800" u="sng" cap="none" strike="noStrike">
                <a:solidFill>
                  <a:srgbClr val="000000"/>
                </a:solidFill>
                <a:latin typeface="Calibri"/>
                <a:ea typeface="Calibri"/>
                <a:cs typeface="Calibri"/>
                <a:sym typeface="Calibri"/>
              </a:rPr>
              <a:t>ο</a:t>
            </a:r>
            <a:r>
              <a:rPr b="1" i="1" lang="el-GR" sz="1800" u="sng" cap="none" strike="noStrike">
                <a:solidFill>
                  <a:srgbClr val="000000"/>
                </a:solidFill>
                <a:latin typeface="Calibri"/>
                <a:ea typeface="Calibri"/>
                <a:cs typeface="Calibri"/>
                <a:sym typeface="Calibri"/>
              </a:rPr>
              <a:t> επίπεδο Μαθησιακού Αντικειμένου</a:t>
            </a:r>
            <a:endParaRPr b="0" i="1"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br>
              <a:rPr b="0" i="0" lang="el-G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85" name="Google Shape;85;p1"/>
          <p:cNvSpPr/>
          <p:nvPr/>
        </p:nvSpPr>
        <p:spPr>
          <a:xfrm>
            <a:off x="1177159" y="1695984"/>
            <a:ext cx="10142482" cy="3266199"/>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1737721" y="1910567"/>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sng" cap="none" strike="noStrike">
                <a:solidFill>
                  <a:srgbClr val="000000"/>
                </a:solidFill>
                <a:latin typeface="Calibri"/>
                <a:ea typeface="Calibri"/>
                <a:cs typeface="Calibri"/>
                <a:sym typeface="Calibri"/>
              </a:rPr>
              <a:t>Μαθησιακοί στόχοι: </a:t>
            </a:r>
            <a:endParaRPr b="0" i="0" sz="1800" u="sng"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1800"/>
              <a:buFont typeface="Arial"/>
              <a:buChar char="•"/>
            </a:pPr>
            <a:r>
              <a:rPr b="0" i="0" lang="el-GR" sz="1800" u="none" cap="none" strike="noStrike">
                <a:solidFill>
                  <a:schemeClr val="dk1"/>
                </a:solidFill>
                <a:latin typeface="Calibri"/>
                <a:ea typeface="Calibri"/>
                <a:cs typeface="Calibri"/>
                <a:sym typeface="Calibri"/>
              </a:rPr>
              <a:t>Tα παιδιά να είναι ικανά  να δημιουργούν διατάξεις δεδομένων αντικειμένων με τη χρήση μικρόκοσμων (λογισμικο παγωτατζης) για να αναπαρ</a:t>
            </a:r>
            <a:r>
              <a:rPr lang="el-GR" sz="1800">
                <a:solidFill>
                  <a:schemeClr val="dk1"/>
                </a:solidFill>
                <a:latin typeface="Calibri"/>
                <a:ea typeface="Calibri"/>
                <a:cs typeface="Calibri"/>
                <a:sym typeface="Calibri"/>
              </a:rPr>
              <a:t>α</a:t>
            </a:r>
            <a:r>
              <a:rPr b="0" i="0" lang="el-GR" sz="1800" u="none" cap="none" strike="noStrike">
                <a:solidFill>
                  <a:schemeClr val="dk1"/>
                </a:solidFill>
                <a:latin typeface="Calibri"/>
                <a:ea typeface="Calibri"/>
                <a:cs typeface="Calibri"/>
                <a:sym typeface="Calibri"/>
              </a:rPr>
              <a:t>στήσουν συνδυασμούς (γεύσεων παγωτών) προκειμένου να επιλύσουν το πρόβλημα (δημιουργία τιμοκαταλόγου)</a:t>
            </a:r>
            <a:endParaRPr b="0" i="0" sz="1800" u="none" cap="none" strike="noStrike">
              <a:solidFill>
                <a:schemeClr val="dk1"/>
              </a:solidFill>
              <a:latin typeface="Calibri"/>
              <a:ea typeface="Calibri"/>
              <a:cs typeface="Calibri"/>
              <a:sym typeface="Calibri"/>
            </a:endParaRPr>
          </a:p>
        </p:txBody>
      </p:sp>
      <p:sp>
        <p:nvSpPr>
          <p:cNvPr id="87" name="Google Shape;87;p1"/>
          <p:cNvSpPr txBox="1"/>
          <p:nvPr/>
        </p:nvSpPr>
        <p:spPr>
          <a:xfrm>
            <a:off x="1634470" y="3301330"/>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none" cap="none" strike="noStrike">
                <a:solidFill>
                  <a:schemeClr val="dk1"/>
                </a:solidFill>
                <a:latin typeface="Calibri"/>
                <a:ea typeface="Calibri"/>
                <a:cs typeface="Calibri"/>
                <a:sym typeface="Calibri"/>
              </a:rPr>
              <a:t>Περιγραφή: </a:t>
            </a:r>
            <a:r>
              <a:rPr lang="el-GR" sz="1800">
                <a:solidFill>
                  <a:schemeClr val="dk1"/>
                </a:solidFill>
                <a:latin typeface="Calibri"/>
                <a:ea typeface="Calibri"/>
                <a:cs typeface="Calibri"/>
                <a:sym typeface="Calibri"/>
              </a:rPr>
              <a:t>Χωρίζουμε τα παιδιά σε ομάδες των τεσσάρων. Κάθε ομάδα θα αξιοποιήσει το αντίστοιχο φύλλο εργασίας, για κάθε επίπεδο του μαθησιακού αντικειμένου. Σε αυτό, τα παιδιά θα κάνουν τις προτάσεις τους σχετικά με τους διαφορετικούς συνδυασμούς γεύσεων και θα τους ζωγραφίσουν. </a:t>
            </a:r>
            <a:r>
              <a:rPr b="0" i="0" lang="el-GR" sz="1800" u="none" cap="none" strike="noStrike">
                <a:solidFill>
                  <a:srgbClr val="000000"/>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9943278" y="214357"/>
            <a:ext cx="2143125" cy="2143125"/>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5072062" y="4730288"/>
            <a:ext cx="2047875" cy="222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4D4">
            <a:alpha val="35686"/>
          </a:srgbClr>
        </a:solidFill>
      </p:bgPr>
    </p:bg>
    <p:spTree>
      <p:nvGrpSpPr>
        <p:cNvPr id="93" name="Shape 93"/>
        <p:cNvGrpSpPr/>
        <p:nvPr/>
      </p:nvGrpSpPr>
      <p:grpSpPr>
        <a:xfrm>
          <a:off x="0" y="0"/>
          <a:ext cx="0" cy="0"/>
          <a:chOff x="0" y="0"/>
          <a:chExt cx="0" cy="0"/>
        </a:xfrm>
      </p:grpSpPr>
      <p:sp>
        <p:nvSpPr>
          <p:cNvPr id="94" name="Google Shape;94;p2"/>
          <p:cNvSpPr txBox="1"/>
          <p:nvPr/>
        </p:nvSpPr>
        <p:spPr>
          <a:xfrm>
            <a:off x="715617" y="327991"/>
            <a:ext cx="10674600" cy="6465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SzPts val="1800"/>
              <a:buFont typeface="Arial"/>
              <a:buNone/>
            </a:pPr>
            <a:r>
              <a:rPr lang="el-GR" sz="1800">
                <a:solidFill>
                  <a:schemeClr val="dk1"/>
                </a:solidFill>
                <a:latin typeface="Calibri"/>
                <a:ea typeface="Calibri"/>
                <a:cs typeface="Calibri"/>
                <a:sym typeface="Calibri"/>
              </a:rPr>
              <a:t>Ο Παγωτατζής θέλει να προτείνει στους πελάτες του διαφορετικές γεύσεις και συνδυασμούς παγωτών, μέχρι δύο μπάλες σε κυπελάκι.  Μπορείτε να τον βοηθήσετε στο να φτιάξει γρήγορα τον τιμοκατάλογό του;</a:t>
            </a:r>
            <a:endParaRPr b="0" i="0" sz="1400" u="none" cap="none" strike="noStrike">
              <a:solidFill>
                <a:srgbClr val="000000"/>
              </a:solidFill>
              <a:latin typeface="Arial"/>
              <a:ea typeface="Arial"/>
              <a:cs typeface="Arial"/>
              <a:sym typeface="Arial"/>
            </a:endParaRPr>
          </a:p>
        </p:txBody>
      </p:sp>
      <p:pic>
        <p:nvPicPr>
          <p:cNvPr id="95" name="Google Shape;95;p2"/>
          <p:cNvPicPr preferRelativeResize="0"/>
          <p:nvPr/>
        </p:nvPicPr>
        <p:blipFill rotWithShape="1">
          <a:blip r:embed="rId3">
            <a:alphaModFix/>
          </a:blip>
          <a:srcRect b="7126" l="0" r="8447" t="12414"/>
          <a:stretch/>
        </p:blipFill>
        <p:spPr>
          <a:xfrm>
            <a:off x="715617" y="1342697"/>
            <a:ext cx="11161986" cy="551793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2023-03-12T17:48:10Z</dcterms:created>
  <dc:creator>ANTHI ARKOULI</dc:creator>
</cp:coreProperties>
</file>