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7" r:id="rId2"/>
    <p:sldId id="286" r:id="rId3"/>
    <p:sldId id="257" r:id="rId4"/>
    <p:sldId id="258" r:id="rId5"/>
    <p:sldId id="259" r:id="rId6"/>
    <p:sldId id="260" r:id="rId7"/>
    <p:sldId id="261" r:id="rId8"/>
    <p:sldId id="262" r:id="rId9"/>
    <p:sldId id="287" r:id="rId10"/>
    <p:sldId id="263" r:id="rId11"/>
    <p:sldId id="264" r:id="rId12"/>
    <p:sldId id="288"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8" r:id="rId26"/>
    <p:sldId id="279" r:id="rId27"/>
    <p:sldId id="280" r:id="rId28"/>
    <p:sldId id="281" r:id="rId29"/>
    <p:sldId id="283" r:id="rId30"/>
    <p:sldId id="284" r:id="rId31"/>
    <p:sldId id="285" r:id="rId3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Κάντε κλικ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25/6/2020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25/6/2020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25/6/2020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25/6/2020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Κάντε κλικ για να επεξεργαστείτε τα στυλ κειμένου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25/6/2020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25/6/2020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25/6/2020</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25/6/2020</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25/6/2020</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25/6/2020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25/6/2020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42CEA3-3058-4D43-AE35-B3DA76CB4003}" type="datetimeFigureOut">
              <a:rPr lang="el-GR" smtClean="0"/>
              <a:pPr/>
              <a:t>25/6/2020</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a:xfrm>
            <a:off x="457200" y="1772816"/>
            <a:ext cx="8229600" cy="4353347"/>
          </a:xfrm>
        </p:spPr>
        <p:style>
          <a:lnRef idx="1">
            <a:schemeClr val="accent6"/>
          </a:lnRef>
          <a:fillRef idx="2">
            <a:schemeClr val="accent6"/>
          </a:fillRef>
          <a:effectRef idx="1">
            <a:schemeClr val="accent6"/>
          </a:effectRef>
          <a:fontRef idx="minor">
            <a:schemeClr val="dk1"/>
          </a:fontRef>
        </p:style>
        <p:txBody>
          <a:bodyPr>
            <a:normAutofit/>
          </a:bodyPr>
          <a:lstStyle/>
          <a:p>
            <a:pPr algn="ctr">
              <a:buNone/>
            </a:pPr>
            <a:r>
              <a:rPr lang="el-GR" sz="2400" b="1" cap="all" dirty="0" smtClean="0"/>
              <a:t>ΠΛΑΤΦΟΡΜΑ 21+: ΕΡΓΑΣΤΗΡΙΑ ΔΕΞΙΟΤΗΤΩΝ</a:t>
            </a:r>
          </a:p>
          <a:p>
            <a:endParaRPr lang="en-US" sz="2600" b="1" dirty="0" smtClean="0"/>
          </a:p>
          <a:p>
            <a:pPr algn="ctr">
              <a:buNone/>
            </a:pPr>
            <a:r>
              <a:rPr lang="el-GR" sz="2600" b="1" dirty="0" smtClean="0"/>
              <a:t>Εκπαιδευτικό </a:t>
            </a:r>
            <a:r>
              <a:rPr lang="el-GR" sz="2600" b="1" dirty="0" smtClean="0"/>
              <a:t>Πρόγραμμα </a:t>
            </a:r>
            <a:endParaRPr lang="el-GR" sz="2600" dirty="0" smtClean="0"/>
          </a:p>
          <a:p>
            <a:pPr algn="ctr">
              <a:buNone/>
            </a:pPr>
            <a:r>
              <a:rPr lang="el-GR" sz="2600" b="1" dirty="0" smtClean="0"/>
              <a:t>Τίτλος: </a:t>
            </a:r>
            <a:r>
              <a:rPr lang="el-GR" sz="2600" b="1" i="1" dirty="0" smtClean="0"/>
              <a:t>«Μια διδακτική πρόταση για τη διδασκαλία  του «</a:t>
            </a:r>
            <a:r>
              <a:rPr lang="el-GR" sz="2600" b="1" i="1" dirty="0" err="1" smtClean="0"/>
              <a:t>επιχειρείν</a:t>
            </a:r>
            <a:r>
              <a:rPr lang="el-GR" sz="2600" b="1" i="1" dirty="0" smtClean="0"/>
              <a:t>» στην εκπαίδευση»</a:t>
            </a:r>
            <a:endParaRPr lang="el-GR" sz="2600" i="1" dirty="0" smtClean="0"/>
          </a:p>
          <a:p>
            <a:pPr>
              <a:buNone/>
            </a:pPr>
            <a:r>
              <a:rPr lang="el-GR" sz="2600" b="1" dirty="0" smtClean="0"/>
              <a:t> </a:t>
            </a:r>
            <a:endParaRPr lang="el-GR" sz="2600" dirty="0" smtClean="0"/>
          </a:p>
          <a:p>
            <a:pPr>
              <a:buNone/>
            </a:pPr>
            <a:r>
              <a:rPr lang="el-GR" sz="2600" b="1" dirty="0" smtClean="0"/>
              <a:t>Δημιουργός: Κανάλη Ευαγγελία, Φιλόλογος ΔΔΕ Πιερίας, </a:t>
            </a:r>
            <a:r>
              <a:rPr lang="en-US" sz="2600" b="1" dirty="0" smtClean="0"/>
              <a:t>          </a:t>
            </a:r>
          </a:p>
          <a:p>
            <a:pPr>
              <a:buNone/>
            </a:pPr>
            <a:r>
              <a:rPr lang="en-US" sz="2600" b="1" dirty="0" smtClean="0"/>
              <a:t> </a:t>
            </a:r>
            <a:r>
              <a:rPr lang="en-US" sz="2600" b="1" dirty="0" smtClean="0"/>
              <a:t>                                  </a:t>
            </a:r>
            <a:r>
              <a:rPr lang="en-US" sz="2600" b="1" dirty="0" err="1" smtClean="0"/>
              <a:t>Msc</a:t>
            </a:r>
            <a:r>
              <a:rPr lang="el-GR" sz="2600" b="1" dirty="0" smtClean="0"/>
              <a:t> </a:t>
            </a:r>
            <a:r>
              <a:rPr lang="el-GR" sz="2600" b="1" dirty="0" smtClean="0"/>
              <a:t>Επιστήμες </a:t>
            </a:r>
            <a:r>
              <a:rPr lang="el-GR" sz="2600" b="1" dirty="0" smtClean="0"/>
              <a:t>Αγωγής</a:t>
            </a:r>
            <a:endParaRPr lang="el-GR" sz="2600" dirty="0" smtClean="0"/>
          </a:p>
        </p:txBody>
      </p:sp>
      <p:pic>
        <p:nvPicPr>
          <p:cNvPr id="4" name="3 - Εικόνα" descr="IEP2"/>
          <p:cNvPicPr/>
          <p:nvPr/>
        </p:nvPicPr>
        <p:blipFill>
          <a:blip r:embed="rId2" cstate="print">
            <a:extLs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ne="http://schemas.microsoft.com/office/word/2006/wordml"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mc="http://schemas.openxmlformats.org/markup-compatibility/2006" xmlns:wpc="http://schemas.microsoft.com/office/word/2010/wordprocessingCanvas" xmlns="" val="0"/>
              </a:ext>
            </a:extLst>
          </a:blip>
          <a:srcRect/>
          <a:stretch>
            <a:fillRect/>
          </a:stretch>
        </p:blipFill>
        <p:spPr bwMode="auto">
          <a:xfrm>
            <a:off x="467544" y="260648"/>
            <a:ext cx="8064896" cy="1152128"/>
          </a:xfrm>
          <a:prstGeom prst="rect">
            <a:avLst/>
          </a:prstGeom>
          <a:noFill/>
          <a:ln>
            <a:noFill/>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79512" y="188640"/>
            <a:ext cx="8640960" cy="864096"/>
          </a:xfrm>
        </p:spPr>
        <p:style>
          <a:lnRef idx="1">
            <a:schemeClr val="accent6"/>
          </a:lnRef>
          <a:fillRef idx="2">
            <a:schemeClr val="accent6"/>
          </a:fillRef>
          <a:effectRef idx="1">
            <a:schemeClr val="accent6"/>
          </a:effectRef>
          <a:fontRef idx="minor">
            <a:schemeClr val="dk1"/>
          </a:fontRef>
        </p:style>
        <p:txBody>
          <a:bodyPr>
            <a:normAutofit fontScale="90000"/>
          </a:bodyPr>
          <a:lstStyle/>
          <a:p>
            <a:r>
              <a:rPr lang="el-GR" b="1" dirty="0" smtClean="0"/>
              <a:t> </a:t>
            </a:r>
            <a:r>
              <a:rPr lang="el-GR" b="1" dirty="0" smtClean="0"/>
              <a:t/>
            </a:r>
            <a:br>
              <a:rPr lang="el-GR" b="1" dirty="0" smtClean="0"/>
            </a:br>
            <a:r>
              <a:rPr lang="el-GR" b="1" dirty="0" smtClean="0"/>
              <a:t/>
            </a:r>
            <a:br>
              <a:rPr lang="el-GR" b="1" dirty="0" smtClean="0"/>
            </a:br>
            <a:r>
              <a:rPr lang="el-GR" sz="2700" b="1" dirty="0" smtClean="0"/>
              <a:t>Οι </a:t>
            </a:r>
            <a:r>
              <a:rPr lang="el-GR" sz="2700" b="1" dirty="0" smtClean="0"/>
              <a:t>μαθητές κατά την εφαρμογή των καινοτόμων </a:t>
            </a:r>
            <a:r>
              <a:rPr lang="el-GR" sz="2700" b="1" dirty="0" smtClean="0"/>
              <a:t/>
            </a:r>
            <a:br>
              <a:rPr lang="el-GR" sz="2700" b="1" dirty="0" smtClean="0"/>
            </a:br>
            <a:r>
              <a:rPr lang="el-GR" sz="2700" b="1" dirty="0" smtClean="0"/>
              <a:t>επιχειρηματικών </a:t>
            </a:r>
            <a:r>
              <a:rPr lang="el-GR" sz="2700" b="1" dirty="0" smtClean="0"/>
              <a:t>τους δραστηριοτήτων</a:t>
            </a:r>
            <a:r>
              <a:rPr lang="el-GR" b="1" dirty="0" smtClean="0"/>
              <a:t/>
            </a:r>
            <a:br>
              <a:rPr lang="el-GR" b="1" dirty="0" smtClean="0"/>
            </a:br>
            <a:r>
              <a:rPr lang="el-GR" dirty="0" smtClean="0"/>
              <a:t/>
            </a:r>
            <a:br>
              <a:rPr lang="el-GR" dirty="0" smtClean="0"/>
            </a:br>
            <a:endParaRPr lang="el-GR" dirty="0"/>
          </a:p>
        </p:txBody>
      </p:sp>
      <p:sp>
        <p:nvSpPr>
          <p:cNvPr id="3" name="2 - Θέση περιεχομένου"/>
          <p:cNvSpPr>
            <a:spLocks noGrp="1"/>
          </p:cNvSpPr>
          <p:nvPr>
            <p:ph idx="1"/>
          </p:nvPr>
        </p:nvSpPr>
        <p:spPr>
          <a:xfrm>
            <a:off x="251520" y="1052736"/>
            <a:ext cx="8712968" cy="5544616"/>
          </a:xfrm>
        </p:spPr>
        <p:txBody>
          <a:bodyPr>
            <a:normAutofit/>
          </a:bodyPr>
          <a:lstStyle/>
          <a:p>
            <a:pPr>
              <a:buFont typeface="Wingdings" pitchFamily="2" charset="2"/>
              <a:buChar char="v"/>
            </a:pPr>
            <a:r>
              <a:rPr lang="el-GR" sz="2000" b="1" dirty="0" smtClean="0"/>
              <a:t>Αναπτύσσουν </a:t>
            </a:r>
            <a:r>
              <a:rPr lang="el-GR" sz="2000" b="1" dirty="0" smtClean="0"/>
              <a:t>ενεργά τις δικές τους στρατηγικές </a:t>
            </a:r>
            <a:r>
              <a:rPr lang="el-GR" sz="2000" dirty="0" smtClean="0"/>
              <a:t>ακολουθώντας μια προσέγγιση βασισμένη σε </a:t>
            </a:r>
            <a:r>
              <a:rPr lang="el-GR" sz="2000" dirty="0" smtClean="0"/>
              <a:t>πρόκληση.</a:t>
            </a:r>
            <a:endParaRPr lang="el-GR" sz="2000" dirty="0" smtClean="0"/>
          </a:p>
          <a:p>
            <a:pPr lvl="0">
              <a:buFont typeface="Wingdings" pitchFamily="2" charset="2"/>
              <a:buChar char="v"/>
            </a:pPr>
            <a:r>
              <a:rPr lang="el-GR" sz="2000" b="1" dirty="0" smtClean="0"/>
              <a:t>Διαδραματίζουν </a:t>
            </a:r>
            <a:r>
              <a:rPr lang="el-GR" sz="2000" b="1" dirty="0" smtClean="0"/>
              <a:t>κεντρικό ρόλο </a:t>
            </a:r>
            <a:r>
              <a:rPr lang="el-GR" sz="2000" dirty="0" smtClean="0"/>
              <a:t>στις διαδικασίες μάθησής </a:t>
            </a:r>
            <a:r>
              <a:rPr lang="el-GR" sz="2000" dirty="0" smtClean="0"/>
              <a:t>τους.</a:t>
            </a:r>
            <a:endParaRPr lang="el-GR" sz="2000" dirty="0" smtClean="0"/>
          </a:p>
          <a:p>
            <a:pPr lvl="0">
              <a:buFont typeface="Wingdings" pitchFamily="2" charset="2"/>
              <a:buChar char="v"/>
            </a:pPr>
            <a:r>
              <a:rPr lang="el-GR" sz="2000" b="1" dirty="0" smtClean="0"/>
              <a:t>Ενθαρρύνονται </a:t>
            </a:r>
            <a:r>
              <a:rPr lang="el-GR" sz="2000" b="1" dirty="0" smtClean="0"/>
              <a:t>να δημιουργήσουν αξίες σε θέματα πραγματικής ζωής </a:t>
            </a:r>
            <a:r>
              <a:rPr lang="el-GR" sz="2000" dirty="0" smtClean="0"/>
              <a:t>εφαρμόζοντας τη δημιουργικότητα, την πρωτοβουλία, την καινοτομία, τον κριτικό προβληματισμό και τους διαφορετικούς τρόπους επίλυσής </a:t>
            </a:r>
            <a:r>
              <a:rPr lang="el-GR" sz="2000" dirty="0" smtClean="0"/>
              <a:t>τους.</a:t>
            </a:r>
            <a:endParaRPr lang="el-GR" sz="2000" dirty="0" smtClean="0"/>
          </a:p>
          <a:p>
            <a:pPr>
              <a:buFont typeface="Wingdings" pitchFamily="2" charset="2"/>
              <a:buChar char="v"/>
            </a:pPr>
            <a:r>
              <a:rPr lang="el-GR" sz="2000" b="1" dirty="0" smtClean="0"/>
              <a:t>Εξοικειώνονται </a:t>
            </a:r>
            <a:r>
              <a:rPr lang="el-GR" sz="2000" b="1" dirty="0" smtClean="0"/>
              <a:t>με την έννοια της κοινωνικής επιχειρηματικότητας</a:t>
            </a:r>
            <a:r>
              <a:rPr lang="el-GR" sz="2000" dirty="0" smtClean="0"/>
              <a:t>, η οποία διέπεται από τις αρχές της συνεργασίας, της κοινωνικής  ευθύνης, την ανάπτυξη της ανεξάρτητης σκέψης και της δημοκρατικής συνείδησης. </a:t>
            </a:r>
            <a:endParaRPr lang="el-GR" sz="2000" dirty="0" smtClean="0"/>
          </a:p>
          <a:p>
            <a:pPr>
              <a:buFont typeface="Wingdings" pitchFamily="2" charset="2"/>
              <a:buChar char="v"/>
            </a:pPr>
            <a:endParaRPr lang="el-GR" sz="2800" dirty="0"/>
          </a:p>
        </p:txBody>
      </p:sp>
      <p:pic>
        <p:nvPicPr>
          <p:cNvPr id="8" name="Picture 4" descr="C:\Users\georg\Desktop\images (8).jpg"/>
          <p:cNvPicPr>
            <a:picLocks noChangeAspect="1" noChangeArrowheads="1"/>
          </p:cNvPicPr>
          <p:nvPr/>
        </p:nvPicPr>
        <p:blipFill>
          <a:blip r:embed="rId2" cstate="print"/>
          <a:srcRect/>
          <a:stretch>
            <a:fillRect/>
          </a:stretch>
        </p:blipFill>
        <p:spPr bwMode="auto">
          <a:xfrm>
            <a:off x="1835696" y="4329100"/>
            <a:ext cx="4752528" cy="2052228"/>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88640"/>
            <a:ext cx="8229600" cy="720080"/>
          </a:xfrm>
        </p:spPr>
        <p:style>
          <a:lnRef idx="1">
            <a:schemeClr val="accent6"/>
          </a:lnRef>
          <a:fillRef idx="2">
            <a:schemeClr val="accent6"/>
          </a:fillRef>
          <a:effectRef idx="1">
            <a:schemeClr val="accent6"/>
          </a:effectRef>
          <a:fontRef idx="minor">
            <a:schemeClr val="dk1"/>
          </a:fontRef>
        </p:style>
        <p:txBody>
          <a:bodyPr>
            <a:normAutofit fontScale="90000"/>
          </a:bodyPr>
          <a:lstStyle/>
          <a:p>
            <a:r>
              <a:rPr lang="el-GR" sz="2700" dirty="0" smtClean="0"/>
              <a:t/>
            </a:r>
            <a:br>
              <a:rPr lang="el-GR" sz="2700" dirty="0" smtClean="0"/>
            </a:br>
            <a:r>
              <a:rPr lang="el-GR" sz="2700" dirty="0" smtClean="0"/>
              <a:t/>
            </a:r>
            <a:br>
              <a:rPr lang="el-GR" sz="2700" dirty="0" smtClean="0"/>
            </a:br>
            <a:r>
              <a:rPr lang="el-GR" sz="2700" b="1" dirty="0" smtClean="0"/>
              <a:t>Ο </a:t>
            </a:r>
            <a:r>
              <a:rPr lang="el-GR" sz="2700" b="1" dirty="0" smtClean="0"/>
              <a:t>εκπαιδευτικός ως συνοδοιπόρος, σύμβουλος, και εμπνευστής σε όλη τη δραστηριοποίηση των μαθητών  </a:t>
            </a:r>
            <a:r>
              <a:rPr lang="el-GR" dirty="0" smtClean="0"/>
              <a:t/>
            </a:r>
            <a:br>
              <a:rPr lang="el-GR" dirty="0" smtClean="0"/>
            </a:br>
            <a:endParaRPr lang="el-GR" dirty="0"/>
          </a:p>
        </p:txBody>
      </p:sp>
      <p:sp>
        <p:nvSpPr>
          <p:cNvPr id="3" name="2 - Θέση περιεχομένου"/>
          <p:cNvSpPr>
            <a:spLocks noGrp="1"/>
          </p:cNvSpPr>
          <p:nvPr>
            <p:ph idx="1"/>
          </p:nvPr>
        </p:nvSpPr>
        <p:spPr>
          <a:xfrm>
            <a:off x="323528" y="1124744"/>
            <a:ext cx="8496944" cy="5544616"/>
          </a:xfrm>
        </p:spPr>
        <p:txBody>
          <a:bodyPr>
            <a:normAutofit fontScale="70000" lnSpcReduction="20000"/>
          </a:bodyPr>
          <a:lstStyle/>
          <a:p>
            <a:pPr lvl="0">
              <a:buFont typeface="Wingdings" pitchFamily="2" charset="2"/>
              <a:buChar char="v"/>
            </a:pPr>
            <a:r>
              <a:rPr lang="el-GR" b="1" dirty="0" smtClean="0"/>
              <a:t>Με </a:t>
            </a:r>
            <a:r>
              <a:rPr lang="el-GR" b="1" dirty="0" smtClean="0"/>
              <a:t>αγάπη και αίσθημα ευθύνης </a:t>
            </a:r>
            <a:r>
              <a:rPr lang="el-GR" dirty="0" smtClean="0"/>
              <a:t>δεν τους προσφέρει μόνο γνώση, αλλά τους οδηγεί σε νέους ορίζοντες με την ανάπτυξη καινοτόμων ενεργειών</a:t>
            </a:r>
          </a:p>
          <a:p>
            <a:pPr lvl="0">
              <a:buFont typeface="Wingdings" pitchFamily="2" charset="2"/>
              <a:buChar char="v"/>
            </a:pPr>
            <a:r>
              <a:rPr lang="el-GR" b="1" dirty="0" smtClean="0"/>
              <a:t>Δημιουργεί </a:t>
            </a:r>
            <a:r>
              <a:rPr lang="el-GR" b="1" dirty="0" smtClean="0"/>
              <a:t>ένα ελκυστικό και ασφαλές περιβάλλον μάθησης </a:t>
            </a:r>
            <a:r>
              <a:rPr lang="el-GR" dirty="0" smtClean="0"/>
              <a:t>χωρίς συγκρούσεις και αποκλεισμούς που αγκαλιάζει όλους τους μαθητές και σέβεται την ποικιλομορφία και τη διαφορετικότητα</a:t>
            </a:r>
          </a:p>
          <a:p>
            <a:pPr lvl="0">
              <a:buFont typeface="Wingdings" pitchFamily="2" charset="2"/>
              <a:buChar char="v"/>
            </a:pPr>
            <a:r>
              <a:rPr lang="el-GR" b="1" dirty="0" smtClean="0"/>
              <a:t>Με </a:t>
            </a:r>
            <a:r>
              <a:rPr lang="el-GR" b="1" dirty="0" smtClean="0"/>
              <a:t>όραμα και πάθος για τη δουλειά του </a:t>
            </a:r>
            <a:r>
              <a:rPr lang="el-GR" dirty="0" smtClean="0"/>
              <a:t>βοηθά τους μαθητές να βιώσουν μια αληθινή εμπειρία ζωής, να αγαπήσουν περισσότερο τη μάθηση, τη δημιουργία</a:t>
            </a:r>
          </a:p>
          <a:p>
            <a:pPr lvl="0">
              <a:buFont typeface="Wingdings" pitchFamily="2" charset="2"/>
              <a:buChar char="v"/>
            </a:pPr>
            <a:r>
              <a:rPr lang="el-GR" b="1" dirty="0" smtClean="0"/>
              <a:t>Τους </a:t>
            </a:r>
            <a:r>
              <a:rPr lang="el-GR" b="1" dirty="0" smtClean="0"/>
              <a:t>ενθαρρύνει σε δραστηριότητες που έχουν νόημα και ενδιαφέρον για αυτούς</a:t>
            </a:r>
            <a:r>
              <a:rPr lang="el-GR" dirty="0" smtClean="0"/>
              <a:t>, ορίζει το πλαίσιο δράσης τους και τους διευκολύνει παρέχοντας το χώρο, τις ευκαιρίες και την υποστήριξη ώστε να γίνουν δρώντα πρόσωπα της σχολικής και της κοινωνικής ζωής</a:t>
            </a:r>
          </a:p>
          <a:p>
            <a:pPr lvl="0">
              <a:buFont typeface="Wingdings" pitchFamily="2" charset="2"/>
              <a:buChar char="v"/>
            </a:pPr>
            <a:r>
              <a:rPr lang="el-GR" b="1" dirty="0" smtClean="0"/>
              <a:t>Τους </a:t>
            </a:r>
            <a:r>
              <a:rPr lang="el-GR" b="1" dirty="0" smtClean="0"/>
              <a:t>μαθαίνει να είναι περισσότερο υπεύθυνοι και συμμετοχικοί</a:t>
            </a:r>
            <a:r>
              <a:rPr lang="el-GR" dirty="0" smtClean="0"/>
              <a:t>, να ξεπερνούν τα στενά όρια του σχολείου και να γίνονται ενεργοί πολίτες στο όραμα ενός δημοκρατικού πολιτισμού.    </a:t>
            </a:r>
          </a:p>
          <a:p>
            <a:pPr>
              <a:buFont typeface="Wingdings" pitchFamily="2" charset="2"/>
              <a:buChar char="v"/>
            </a:pPr>
            <a:endParaRPr lang="el-G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778098"/>
          </a:xfrm>
        </p:spPr>
        <p:style>
          <a:lnRef idx="1">
            <a:schemeClr val="accent6"/>
          </a:lnRef>
          <a:fillRef idx="2">
            <a:schemeClr val="accent6"/>
          </a:fillRef>
          <a:effectRef idx="1">
            <a:schemeClr val="accent6"/>
          </a:effectRef>
          <a:fontRef idx="minor">
            <a:schemeClr val="dk1"/>
          </a:fontRef>
        </p:style>
        <p:txBody>
          <a:bodyPr>
            <a:normAutofit/>
          </a:bodyPr>
          <a:lstStyle/>
          <a:p>
            <a:r>
              <a:rPr lang="el-GR" sz="2400" b="1" dirty="0" smtClean="0"/>
              <a:t>ΔΙΑΔΙΚΑΣΙΑ  ΥΛΟΠΟΙΗΣΗΣ ΤΗΣ ΔΙΔΑΚΤΙΚΗΣ ΠΡΟΤΑΣΗΣ</a:t>
            </a:r>
            <a:endParaRPr lang="el-GR" sz="2400" dirty="0"/>
          </a:p>
        </p:txBody>
      </p:sp>
      <p:pic>
        <p:nvPicPr>
          <p:cNvPr id="3074" name="Picture 2" descr="C:\Users\georg\Desktop\epixeirimatikotitas-kifisia.jpg"/>
          <p:cNvPicPr>
            <a:picLocks noGrp="1" noChangeAspect="1" noChangeArrowheads="1"/>
          </p:cNvPicPr>
          <p:nvPr>
            <p:ph idx="1"/>
          </p:nvPr>
        </p:nvPicPr>
        <p:blipFill>
          <a:blip r:embed="rId2" cstate="print"/>
          <a:srcRect/>
          <a:stretch>
            <a:fillRect/>
          </a:stretch>
        </p:blipFill>
        <p:spPr bwMode="auto">
          <a:xfrm>
            <a:off x="755576" y="1628800"/>
            <a:ext cx="7704856" cy="4104456"/>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490066"/>
          </a:xfrm>
        </p:spPr>
        <p:style>
          <a:lnRef idx="1">
            <a:schemeClr val="accent6"/>
          </a:lnRef>
          <a:fillRef idx="2">
            <a:schemeClr val="accent6"/>
          </a:fillRef>
          <a:effectRef idx="1">
            <a:schemeClr val="accent6"/>
          </a:effectRef>
          <a:fontRef idx="minor">
            <a:schemeClr val="dk1"/>
          </a:fontRef>
        </p:style>
        <p:txBody>
          <a:bodyPr>
            <a:noAutofit/>
          </a:bodyPr>
          <a:lstStyle/>
          <a:p>
            <a:r>
              <a:rPr lang="el-GR" sz="2400" b="1" dirty="0" smtClean="0"/>
              <a:t/>
            </a:r>
            <a:br>
              <a:rPr lang="el-GR" sz="2400" b="1" dirty="0" smtClean="0"/>
            </a:br>
            <a:r>
              <a:rPr lang="el-GR" sz="2400" b="1" dirty="0" smtClean="0"/>
              <a:t>Η παρούσα διδακτική πρόταση</a:t>
            </a:r>
            <a:r>
              <a:rPr lang="el-GR" sz="2400" dirty="0" smtClean="0"/>
              <a:t/>
            </a:r>
            <a:br>
              <a:rPr lang="el-GR" sz="2400" dirty="0" smtClean="0"/>
            </a:br>
            <a:endParaRPr lang="el-GR" sz="2400" dirty="0"/>
          </a:p>
        </p:txBody>
      </p:sp>
      <p:sp>
        <p:nvSpPr>
          <p:cNvPr id="3" name="2 - Θέση περιεχομένου"/>
          <p:cNvSpPr>
            <a:spLocks noGrp="1"/>
          </p:cNvSpPr>
          <p:nvPr>
            <p:ph idx="1"/>
          </p:nvPr>
        </p:nvSpPr>
        <p:spPr>
          <a:xfrm>
            <a:off x="457200" y="764704"/>
            <a:ext cx="8229600" cy="5616624"/>
          </a:xfrm>
        </p:spPr>
        <p:txBody>
          <a:bodyPr>
            <a:normAutofit/>
          </a:bodyPr>
          <a:lstStyle/>
          <a:p>
            <a:pPr lvl="0">
              <a:buFont typeface="Wingdings" pitchFamily="2" charset="2"/>
              <a:buChar char="v"/>
            </a:pPr>
            <a:r>
              <a:rPr lang="el-GR" sz="2000" b="1" dirty="0" smtClean="0"/>
              <a:t>Συμβάλλει </a:t>
            </a:r>
            <a:r>
              <a:rPr lang="el-GR" sz="2000" b="1" dirty="0" smtClean="0"/>
              <a:t>στον εμπλουτισμό και την εξέλιξη των διδακτικών στόχων του Προγράμματος Σπουδών </a:t>
            </a:r>
            <a:r>
              <a:rPr lang="el-GR" sz="2000" dirty="0" smtClean="0"/>
              <a:t>στο θεματικό πεδίο «Περιβάλλον και Εκπαίδευση για την Αειφόρο Ανάπτυξη (ΠΕΑΑ</a:t>
            </a:r>
            <a:r>
              <a:rPr lang="el-GR" sz="2000" dirty="0" smtClean="0"/>
              <a:t>)».</a:t>
            </a:r>
            <a:endParaRPr lang="el-GR" sz="2000" dirty="0" smtClean="0"/>
          </a:p>
          <a:p>
            <a:pPr lvl="0">
              <a:buFont typeface="Wingdings" pitchFamily="2" charset="2"/>
              <a:buChar char="v"/>
            </a:pPr>
            <a:r>
              <a:rPr lang="el-GR" sz="2000" b="1" dirty="0" smtClean="0"/>
              <a:t>Η </a:t>
            </a:r>
            <a:r>
              <a:rPr lang="el-GR" sz="2000" b="1" dirty="0" smtClean="0"/>
              <a:t>υλοποίησή της </a:t>
            </a:r>
            <a:r>
              <a:rPr lang="el-GR" sz="2000" dirty="0" smtClean="0"/>
              <a:t>γίνεται στα παρακάτω επίπεδα:</a:t>
            </a:r>
          </a:p>
          <a:p>
            <a:pPr lvl="0">
              <a:buFont typeface="Wingdings" pitchFamily="2" charset="2"/>
              <a:buChar char="ü"/>
            </a:pPr>
            <a:r>
              <a:rPr lang="el-GR" sz="2000" dirty="0" smtClean="0"/>
              <a:t>1ο Επίπεδο: Θεμελιώδεις γνώσεις</a:t>
            </a:r>
          </a:p>
          <a:p>
            <a:pPr lvl="0">
              <a:buFont typeface="Wingdings" pitchFamily="2" charset="2"/>
              <a:buChar char="ü"/>
            </a:pPr>
            <a:r>
              <a:rPr lang="el-GR" sz="2000" dirty="0" smtClean="0"/>
              <a:t>2ο Επίπεδο: Εντοπισμός ζητήματος/προβλήματος</a:t>
            </a:r>
          </a:p>
          <a:p>
            <a:pPr lvl="0">
              <a:buFont typeface="Wingdings" pitchFamily="2" charset="2"/>
              <a:buChar char="ü"/>
            </a:pPr>
            <a:r>
              <a:rPr lang="el-GR" sz="2000" dirty="0" smtClean="0"/>
              <a:t>3ο Επίπεδο: Διερεύνηση ζητήματος/ προβλήματος</a:t>
            </a:r>
          </a:p>
          <a:p>
            <a:pPr lvl="0">
              <a:buFont typeface="Wingdings" pitchFamily="2" charset="2"/>
              <a:buChar char="ü"/>
            </a:pPr>
            <a:r>
              <a:rPr lang="el-GR" sz="2000" dirty="0" smtClean="0"/>
              <a:t>4ο Επίπεδο: Δράσεις</a:t>
            </a:r>
          </a:p>
          <a:p>
            <a:pPr lvl="0">
              <a:buFont typeface="Wingdings" pitchFamily="2" charset="2"/>
              <a:buChar char="v"/>
            </a:pPr>
            <a:r>
              <a:rPr lang="el-GR" sz="2000" b="1" dirty="0" smtClean="0"/>
              <a:t>Εκτιμώμενη διάρκεια υλοποίησης </a:t>
            </a:r>
            <a:r>
              <a:rPr lang="el-GR" sz="2000" dirty="0" smtClean="0"/>
              <a:t>της διδακτικής πρότασης:  3-4 μήνες κατά τη διάρκεια της σχολικής χρονιάς.	</a:t>
            </a:r>
          </a:p>
          <a:p>
            <a:endParaRPr lang="el-GR" dirty="0"/>
          </a:p>
        </p:txBody>
      </p:sp>
      <p:pic>
        <p:nvPicPr>
          <p:cNvPr id="5" name="Picture 2" descr="C:\Users\georg\Desktop\images (6).jpg"/>
          <p:cNvPicPr>
            <a:picLocks noChangeAspect="1" noChangeArrowheads="1"/>
          </p:cNvPicPr>
          <p:nvPr/>
        </p:nvPicPr>
        <p:blipFill>
          <a:blip r:embed="rId2" cstate="print"/>
          <a:srcRect/>
          <a:stretch>
            <a:fillRect/>
          </a:stretch>
        </p:blipFill>
        <p:spPr bwMode="auto">
          <a:xfrm>
            <a:off x="5220072" y="4005064"/>
            <a:ext cx="3096344" cy="2232248"/>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88640"/>
            <a:ext cx="8229600" cy="792088"/>
          </a:xfrm>
        </p:spPr>
        <p:style>
          <a:lnRef idx="1">
            <a:schemeClr val="accent6"/>
          </a:lnRef>
          <a:fillRef idx="2">
            <a:schemeClr val="accent6"/>
          </a:fillRef>
          <a:effectRef idx="1">
            <a:schemeClr val="accent6"/>
          </a:effectRef>
          <a:fontRef idx="minor">
            <a:schemeClr val="dk1"/>
          </a:fontRef>
        </p:style>
        <p:txBody>
          <a:bodyPr>
            <a:normAutofit fontScale="90000"/>
          </a:bodyPr>
          <a:lstStyle/>
          <a:p>
            <a:r>
              <a:rPr lang="en-US" sz="2700" b="1" dirty="0" smtClean="0"/>
              <a:t/>
            </a:r>
            <a:br>
              <a:rPr lang="en-US" sz="2700" b="1" dirty="0" smtClean="0"/>
            </a:br>
            <a:r>
              <a:rPr lang="en-US" sz="2700" b="1" dirty="0" smtClean="0"/>
              <a:t/>
            </a:r>
            <a:br>
              <a:rPr lang="en-US" sz="2700" b="1" dirty="0" smtClean="0"/>
            </a:br>
            <a:r>
              <a:rPr lang="el-GR" sz="2700" b="1" dirty="0" smtClean="0"/>
              <a:t>Θεμελιώδεις </a:t>
            </a:r>
            <a:r>
              <a:rPr lang="el-GR" sz="2700" b="1" dirty="0" smtClean="0"/>
              <a:t>γνώσεις : 1ο Επίπεδο</a:t>
            </a:r>
            <a:r>
              <a:rPr lang="el-GR" sz="2700" dirty="0" smtClean="0"/>
              <a:t/>
            </a:r>
            <a:br>
              <a:rPr lang="el-GR" sz="2700" dirty="0" smtClean="0"/>
            </a:br>
            <a:r>
              <a:rPr lang="el-GR" sz="2700" b="1" dirty="0" smtClean="0"/>
              <a:t>1η </a:t>
            </a:r>
            <a:r>
              <a:rPr lang="el-GR" sz="2700" b="1" dirty="0" smtClean="0"/>
              <a:t>δραστηριότητα: 1η διδακτική ώρα </a:t>
            </a:r>
            <a:r>
              <a:rPr lang="el-GR" dirty="0" smtClean="0"/>
              <a:t/>
            </a:r>
            <a:br>
              <a:rPr lang="el-GR" dirty="0" smtClean="0"/>
            </a:br>
            <a:endParaRPr lang="el-GR" dirty="0"/>
          </a:p>
        </p:txBody>
      </p:sp>
      <p:sp>
        <p:nvSpPr>
          <p:cNvPr id="3" name="2 - Θέση περιεχομένου"/>
          <p:cNvSpPr>
            <a:spLocks noGrp="1"/>
          </p:cNvSpPr>
          <p:nvPr>
            <p:ph idx="1"/>
          </p:nvPr>
        </p:nvSpPr>
        <p:spPr>
          <a:xfrm>
            <a:off x="251520" y="1196752"/>
            <a:ext cx="8712968" cy="5400600"/>
          </a:xfrm>
        </p:spPr>
        <p:txBody>
          <a:bodyPr>
            <a:normAutofit fontScale="70000" lnSpcReduction="20000"/>
          </a:bodyPr>
          <a:lstStyle/>
          <a:p>
            <a:pPr>
              <a:buFont typeface="Wingdings" pitchFamily="2" charset="2"/>
              <a:buChar char="v"/>
            </a:pPr>
            <a:r>
              <a:rPr lang="el-GR" dirty="0" smtClean="0"/>
              <a:t>Για την εισαγωγή των μαθητών στο θέμα της διδακτικής πρότασης αρχικά πραγματοποιείται </a:t>
            </a:r>
            <a:r>
              <a:rPr lang="el-GR" b="1" dirty="0" smtClean="0"/>
              <a:t>διαλογική συζήτηση μαθητών και εκπαιδευτικού στην τάξη</a:t>
            </a:r>
            <a:r>
              <a:rPr lang="el-GR" dirty="0" smtClean="0"/>
              <a:t>, όπου επιχειρείται μια  </a:t>
            </a:r>
            <a:r>
              <a:rPr lang="el-GR" b="1" dirty="0" smtClean="0"/>
              <a:t>διαγνωστικού τύπου αξιολόγηση</a:t>
            </a:r>
            <a:r>
              <a:rPr lang="el-GR" dirty="0" smtClean="0"/>
              <a:t> για τις γνώσεις των μαθητών γύρω από την έννοια της επιχειρηματικότητας και πως μπορεί αυτή να εφαρμοστεί στη σχολική ζωή. </a:t>
            </a:r>
            <a:endParaRPr lang="el-GR" dirty="0" smtClean="0"/>
          </a:p>
          <a:p>
            <a:pPr>
              <a:buFont typeface="Wingdings" pitchFamily="2" charset="2"/>
              <a:buChar char="v"/>
            </a:pPr>
            <a:r>
              <a:rPr lang="el-GR" dirty="0" smtClean="0"/>
              <a:t>Στη </a:t>
            </a:r>
            <a:r>
              <a:rPr lang="el-GR" dirty="0" smtClean="0"/>
              <a:t>συνέχεια, για να ενεργοποιήσει  το ενδιαφέρον των μαθητών και να τους μυήσει στην έννοια  του «</a:t>
            </a:r>
            <a:r>
              <a:rPr lang="el-GR" dirty="0" err="1" smtClean="0"/>
              <a:t>επιχειρείν</a:t>
            </a:r>
            <a:r>
              <a:rPr lang="el-GR" dirty="0" smtClean="0"/>
              <a:t>» </a:t>
            </a:r>
            <a:r>
              <a:rPr lang="el-GR" b="1" dirty="0" smtClean="0"/>
              <a:t>με διασκεδαστικό και </a:t>
            </a:r>
            <a:r>
              <a:rPr lang="el-GR" b="1" dirty="0" err="1" smtClean="0"/>
              <a:t>διαδραστικό</a:t>
            </a:r>
            <a:r>
              <a:rPr lang="el-GR" b="1" dirty="0" smtClean="0"/>
              <a:t> τρόπο, </a:t>
            </a:r>
            <a:r>
              <a:rPr lang="el-GR" dirty="0" smtClean="0"/>
              <a:t>ο εκπαιδευτικός  τους παρουσιάζει </a:t>
            </a:r>
            <a:r>
              <a:rPr lang="el-GR" b="1" dirty="0" smtClean="0"/>
              <a:t>με τη βοήθεια βίντεο (</a:t>
            </a:r>
            <a:r>
              <a:rPr lang="el-GR" b="1" dirty="0" err="1" smtClean="0"/>
              <a:t>βιντεοπροβολέας</a:t>
            </a:r>
            <a:r>
              <a:rPr lang="el-GR" b="1" dirty="0" smtClean="0"/>
              <a:t>)</a:t>
            </a:r>
            <a:r>
              <a:rPr lang="el-GR" dirty="0" smtClean="0"/>
              <a:t> τη δράση επιτυχημένων επιχειρηματιών, αλλά και παραδείγματα μαθητικών επιχειρηματικών δράσεων. </a:t>
            </a:r>
          </a:p>
          <a:p>
            <a:pPr>
              <a:buFont typeface="Wingdings" pitchFamily="2" charset="2"/>
              <a:buChar char="v"/>
            </a:pPr>
            <a:r>
              <a:rPr lang="el-GR" dirty="0" smtClean="0"/>
              <a:t>Μετά την προβολή των βίντεο οι μαθητές καλούνται από τον εκπαιδευτικό στη διαλογική συζήτηση που ακολουθεί να εντοπίσουν στο προβαλλόμενο οπτικοακουστικό υλικό </a:t>
            </a:r>
            <a:r>
              <a:rPr lang="el-GR" b="1" dirty="0" smtClean="0"/>
              <a:t>βασικά </a:t>
            </a:r>
            <a:r>
              <a:rPr lang="el-GR" b="1" dirty="0" smtClean="0"/>
              <a:t>επιχειρηματικά </a:t>
            </a:r>
            <a:r>
              <a:rPr lang="el-GR" b="1" dirty="0" smtClean="0"/>
              <a:t>χαρακτηριστικά, </a:t>
            </a:r>
            <a:r>
              <a:rPr lang="el-GR" dirty="0" smtClean="0"/>
              <a:t>όπως </a:t>
            </a:r>
            <a:r>
              <a:rPr lang="el-GR" dirty="0" smtClean="0"/>
              <a:t>είναι</a:t>
            </a:r>
            <a:r>
              <a:rPr lang="en-US" dirty="0" smtClean="0"/>
              <a:t>:</a:t>
            </a:r>
            <a:endParaRPr lang="el-GR" dirty="0" smtClean="0"/>
          </a:p>
          <a:p>
            <a:pPr lvl="0">
              <a:buFont typeface="Wingdings" pitchFamily="2" charset="2"/>
              <a:buChar char="ü"/>
            </a:pPr>
            <a:r>
              <a:rPr lang="el-GR" dirty="0" smtClean="0"/>
              <a:t>η αναγνώριση κοινωνικών προβλημάτων και αναγκών</a:t>
            </a:r>
          </a:p>
          <a:p>
            <a:pPr lvl="0">
              <a:buFont typeface="Wingdings" pitchFamily="2" charset="2"/>
              <a:buChar char="ü"/>
            </a:pPr>
            <a:r>
              <a:rPr lang="el-GR" dirty="0" smtClean="0"/>
              <a:t>η κατάθεση επιχειρηματικών ιδεών </a:t>
            </a:r>
          </a:p>
          <a:p>
            <a:pPr lvl="0">
              <a:buFont typeface="Wingdings" pitchFamily="2" charset="2"/>
              <a:buChar char="ü"/>
            </a:pPr>
            <a:r>
              <a:rPr lang="el-GR" dirty="0" smtClean="0"/>
              <a:t>η ανάπτυξη σχεδίων για την ικανοποίηση αυτών των αναγκών.</a:t>
            </a:r>
          </a:p>
          <a:p>
            <a:endParaRPr lang="el-G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16632"/>
            <a:ext cx="8229600" cy="792088"/>
          </a:xfrm>
        </p:spPr>
        <p:style>
          <a:lnRef idx="1">
            <a:schemeClr val="accent6"/>
          </a:lnRef>
          <a:fillRef idx="2">
            <a:schemeClr val="accent6"/>
          </a:fillRef>
          <a:effectRef idx="1">
            <a:schemeClr val="accent6"/>
          </a:effectRef>
          <a:fontRef idx="minor">
            <a:schemeClr val="dk1"/>
          </a:fontRef>
        </p:style>
        <p:txBody>
          <a:bodyPr>
            <a:normAutofit fontScale="90000"/>
          </a:bodyPr>
          <a:lstStyle/>
          <a:p>
            <a:r>
              <a:rPr lang="el-GR" sz="2700" b="1" dirty="0" smtClean="0"/>
              <a:t/>
            </a:r>
            <a:br>
              <a:rPr lang="el-GR" sz="2700" b="1" dirty="0" smtClean="0"/>
            </a:br>
            <a:r>
              <a:rPr lang="el-GR" sz="2700" b="1" dirty="0" smtClean="0"/>
              <a:t/>
            </a:r>
            <a:br>
              <a:rPr lang="el-GR" sz="2700" b="1" dirty="0" smtClean="0"/>
            </a:br>
            <a:r>
              <a:rPr lang="el-GR" sz="2700" b="1" dirty="0" smtClean="0"/>
              <a:t>Εντοπισμός ζητήματος/προβλήματος : 2ο Επίπεδο </a:t>
            </a:r>
            <a:r>
              <a:rPr lang="el-GR" sz="2700" dirty="0" smtClean="0"/>
              <a:t/>
            </a:r>
            <a:br>
              <a:rPr lang="el-GR" sz="2700" dirty="0" smtClean="0"/>
            </a:br>
            <a:r>
              <a:rPr lang="el-GR" sz="2700" b="1" dirty="0" smtClean="0"/>
              <a:t>               2η δραστηριότητα των μαθητών : 1η διδακτική ώρα</a:t>
            </a:r>
            <a:r>
              <a:rPr lang="el-GR" dirty="0" smtClean="0"/>
              <a:t/>
            </a:r>
            <a:br>
              <a:rPr lang="el-GR" dirty="0" smtClean="0"/>
            </a:br>
            <a:endParaRPr lang="el-GR" dirty="0"/>
          </a:p>
        </p:txBody>
      </p:sp>
      <p:sp>
        <p:nvSpPr>
          <p:cNvPr id="3" name="2 - Θέση περιεχομένου"/>
          <p:cNvSpPr>
            <a:spLocks noGrp="1"/>
          </p:cNvSpPr>
          <p:nvPr>
            <p:ph idx="1"/>
          </p:nvPr>
        </p:nvSpPr>
        <p:spPr>
          <a:xfrm>
            <a:off x="251520" y="1124744"/>
            <a:ext cx="8568952" cy="5472608"/>
          </a:xfrm>
        </p:spPr>
        <p:txBody>
          <a:bodyPr>
            <a:normAutofit fontScale="55000" lnSpcReduction="20000"/>
          </a:bodyPr>
          <a:lstStyle/>
          <a:p>
            <a:pPr>
              <a:buFont typeface="Wingdings" pitchFamily="2" charset="2"/>
              <a:buChar char="v"/>
            </a:pPr>
            <a:r>
              <a:rPr lang="en-US" dirty="0" smtClean="0"/>
              <a:t> </a:t>
            </a:r>
            <a:r>
              <a:rPr lang="el-GR" sz="3800" dirty="0" smtClean="0"/>
              <a:t>Ο </a:t>
            </a:r>
            <a:r>
              <a:rPr lang="el-GR" sz="3800" dirty="0" smtClean="0"/>
              <a:t>εκπαιδευτικός συγκεφαλαιώνει τα πορίσματα της </a:t>
            </a:r>
            <a:r>
              <a:rPr lang="el-GR" sz="3800" dirty="0" smtClean="0"/>
              <a:t>προηγούμενης</a:t>
            </a:r>
            <a:r>
              <a:rPr lang="en-US" sz="3800" dirty="0" smtClean="0"/>
              <a:t> </a:t>
            </a:r>
            <a:r>
              <a:rPr lang="el-GR" sz="3800" dirty="0" smtClean="0"/>
              <a:t>συζήτησης </a:t>
            </a:r>
            <a:r>
              <a:rPr lang="el-GR" sz="3800" dirty="0" smtClean="0"/>
              <a:t>με τους μαθητές  και εξηγεί ότι </a:t>
            </a:r>
            <a:r>
              <a:rPr lang="el-GR" sz="3800" b="1" i="1" dirty="0" smtClean="0"/>
              <a:t>"επιχειρηματικότητα είναι όταν ενεργείτε με ευκαιρίες και ιδέες και τις μετατρέπετε σε αξία για τους άλλους, ενώ η αξία που δημιουργείται μπορεί να είναι οικονομική, πολιτιστική ή κοινωνική»</a:t>
            </a:r>
            <a:r>
              <a:rPr lang="el-GR" sz="3800" dirty="0" smtClean="0"/>
              <a:t> (FFE-YE, 2012).  </a:t>
            </a:r>
            <a:endParaRPr lang="el-GR" sz="3800" dirty="0" smtClean="0"/>
          </a:p>
          <a:p>
            <a:pPr>
              <a:buFont typeface="Wingdings" pitchFamily="2" charset="2"/>
              <a:buChar char="v"/>
            </a:pPr>
            <a:r>
              <a:rPr lang="el-GR" sz="3800" b="1" dirty="0" smtClean="0"/>
              <a:t>Τότε  </a:t>
            </a:r>
            <a:r>
              <a:rPr lang="el-GR" sz="3800" b="1" dirty="0" smtClean="0"/>
              <a:t>ζητά από τους </a:t>
            </a:r>
            <a:r>
              <a:rPr lang="el-GR" sz="3800" b="1" dirty="0" smtClean="0"/>
              <a:t>μαθητές</a:t>
            </a:r>
            <a:r>
              <a:rPr lang="en-US" sz="3800" b="1" dirty="0" smtClean="0"/>
              <a:t>:</a:t>
            </a:r>
            <a:r>
              <a:rPr lang="el-GR" sz="3800" b="1" dirty="0" smtClean="0"/>
              <a:t>               </a:t>
            </a:r>
            <a:endParaRPr lang="el-GR" sz="3800" b="1" dirty="0" smtClean="0"/>
          </a:p>
          <a:p>
            <a:pPr>
              <a:buFont typeface="Wingdings" pitchFamily="2" charset="2"/>
              <a:buChar char="ü"/>
            </a:pPr>
            <a:r>
              <a:rPr lang="el-GR" sz="3800" dirty="0" smtClean="0"/>
              <a:t>να </a:t>
            </a:r>
            <a:r>
              <a:rPr lang="el-GR" sz="3800" dirty="0" smtClean="0"/>
              <a:t>αναγνωρίσουν ανάγκες της σχολικής τους κοινότητας </a:t>
            </a:r>
          </a:p>
          <a:p>
            <a:pPr>
              <a:buFont typeface="Wingdings" pitchFamily="2" charset="2"/>
              <a:buChar char="ü"/>
            </a:pPr>
            <a:r>
              <a:rPr lang="el-GR" sz="3800" dirty="0" smtClean="0"/>
              <a:t>να </a:t>
            </a:r>
            <a:r>
              <a:rPr lang="el-GR" sz="3800" dirty="0" smtClean="0"/>
              <a:t>αναγνωρίσουν κοινωνικές και οικονομικές ανάγκες της  τοπικής κοινωνίας </a:t>
            </a:r>
          </a:p>
          <a:p>
            <a:pPr>
              <a:buFont typeface="Wingdings" pitchFamily="2" charset="2"/>
              <a:buChar char="ü"/>
            </a:pPr>
            <a:r>
              <a:rPr lang="el-GR" sz="3800" dirty="0" smtClean="0"/>
              <a:t>να </a:t>
            </a:r>
            <a:r>
              <a:rPr lang="el-GR" sz="3800" dirty="0" smtClean="0"/>
              <a:t>καταθέσουν ιδέες για επιχειρηματικές δράσεις που θα συμβάλλουν στην αντιμετώπιση αυτών των αναγκών. </a:t>
            </a:r>
          </a:p>
          <a:p>
            <a:pPr>
              <a:buFont typeface="Wingdings" pitchFamily="2" charset="2"/>
              <a:buChar char="v"/>
            </a:pPr>
            <a:r>
              <a:rPr lang="el-GR" sz="3800" b="1" dirty="0" smtClean="0"/>
              <a:t>Τους δίνει ως κατευθυντήριες γραμμές  τα παρακάτω ερωτήματα:</a:t>
            </a:r>
          </a:p>
          <a:p>
            <a:pPr lvl="0">
              <a:buFont typeface="Wingdings" pitchFamily="2" charset="2"/>
              <a:buChar char="ü"/>
            </a:pPr>
            <a:r>
              <a:rPr lang="el-GR" sz="3800" dirty="0" smtClean="0"/>
              <a:t>Ποιο </a:t>
            </a:r>
            <a:r>
              <a:rPr lang="el-GR" sz="3800" dirty="0" smtClean="0"/>
              <a:t>θα είναι το κύριο ζήτημα της δράσης μας και τι θέλουμε να επιτύχουμε;</a:t>
            </a:r>
          </a:p>
          <a:p>
            <a:pPr lvl="0">
              <a:buFont typeface="Wingdings" pitchFamily="2" charset="2"/>
              <a:buChar char="ü"/>
            </a:pPr>
            <a:r>
              <a:rPr lang="el-GR" sz="3800" dirty="0" smtClean="0"/>
              <a:t>Ποια θα είναι η ομάδα στόχος και ποιες είναι οι ανάγκες της;</a:t>
            </a:r>
          </a:p>
          <a:p>
            <a:pPr lvl="0">
              <a:buFont typeface="Wingdings" pitchFamily="2" charset="2"/>
              <a:buChar char="ü"/>
            </a:pPr>
            <a:r>
              <a:rPr lang="el-GR" sz="3800" dirty="0" smtClean="0"/>
              <a:t>Με ποιο είδος υπηρεσιών μπορούμε να ικανοποιήσουμε τις ανάγκες της; </a:t>
            </a:r>
          </a:p>
          <a:p>
            <a:pPr>
              <a:buNone/>
            </a:pPr>
            <a:r>
              <a:rPr lang="el-GR" sz="3800" dirty="0" smtClean="0"/>
              <a:t> </a:t>
            </a:r>
          </a:p>
          <a:p>
            <a:endParaRPr lang="el-G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88640"/>
            <a:ext cx="8229600" cy="576064"/>
          </a:xfrm>
        </p:spPr>
        <p:style>
          <a:lnRef idx="1">
            <a:schemeClr val="accent6"/>
          </a:lnRef>
          <a:fillRef idx="2">
            <a:schemeClr val="accent6"/>
          </a:fillRef>
          <a:effectRef idx="1">
            <a:schemeClr val="accent6"/>
          </a:effectRef>
          <a:fontRef idx="minor">
            <a:schemeClr val="dk1"/>
          </a:fontRef>
        </p:style>
        <p:txBody>
          <a:bodyPr>
            <a:normAutofit fontScale="90000"/>
          </a:bodyPr>
          <a:lstStyle/>
          <a:p>
            <a:r>
              <a:rPr lang="el-GR" b="1" dirty="0" smtClean="0"/>
              <a:t> </a:t>
            </a:r>
            <a:r>
              <a:rPr lang="el-GR" sz="2700" b="1" dirty="0" smtClean="0"/>
              <a:t>3η δραστηριότητα των μαθητών : 1η διδακτική ώρα</a:t>
            </a:r>
            <a:endParaRPr lang="el-GR" sz="2700" dirty="0"/>
          </a:p>
        </p:txBody>
      </p:sp>
      <p:sp>
        <p:nvSpPr>
          <p:cNvPr id="3" name="2 - Θέση περιεχομένου"/>
          <p:cNvSpPr>
            <a:spLocks noGrp="1"/>
          </p:cNvSpPr>
          <p:nvPr>
            <p:ph idx="1"/>
          </p:nvPr>
        </p:nvSpPr>
        <p:spPr>
          <a:xfrm>
            <a:off x="251520" y="836712"/>
            <a:ext cx="8712968" cy="5832648"/>
          </a:xfrm>
        </p:spPr>
        <p:txBody>
          <a:bodyPr>
            <a:normAutofit/>
          </a:bodyPr>
          <a:lstStyle/>
          <a:p>
            <a:pPr>
              <a:buFont typeface="Wingdings" pitchFamily="2" charset="2"/>
              <a:buChar char="v"/>
            </a:pPr>
            <a:r>
              <a:rPr lang="el-GR" sz="2400" dirty="0" smtClean="0"/>
              <a:t>Ο </a:t>
            </a:r>
            <a:r>
              <a:rPr lang="el-GR" sz="2400" dirty="0" smtClean="0"/>
              <a:t>εκπαιδευτικός συγκεφαλαιώνοντας τα συμπεράσματα που πρόεκυψαν από τη προηγούμενη συζήτηση (2η δραστηριότητα</a:t>
            </a:r>
            <a:r>
              <a:rPr lang="el-GR" sz="2400" dirty="0" smtClean="0"/>
              <a:t>)</a:t>
            </a:r>
            <a:r>
              <a:rPr lang="en-US" sz="2400" dirty="0" smtClean="0"/>
              <a:t>,</a:t>
            </a:r>
            <a:r>
              <a:rPr lang="el-GR" sz="2400" dirty="0" smtClean="0"/>
              <a:t> </a:t>
            </a:r>
            <a:r>
              <a:rPr lang="el-GR" sz="2400" b="1" dirty="0" smtClean="0"/>
              <a:t>ενθαρρύνει τους μαθητές να χωριστούν σε ομάδες </a:t>
            </a:r>
            <a:r>
              <a:rPr lang="el-GR" sz="2400" dirty="0" smtClean="0"/>
              <a:t>και να αρχίσουν τις εργασίες.  </a:t>
            </a:r>
            <a:endParaRPr lang="en-US" sz="2400" dirty="0" smtClean="0"/>
          </a:p>
          <a:p>
            <a:pPr>
              <a:buFont typeface="Wingdings" pitchFamily="2" charset="2"/>
              <a:buChar char="v"/>
            </a:pPr>
            <a:r>
              <a:rPr lang="el-GR" sz="2400" dirty="0" smtClean="0"/>
              <a:t>Ζητά </a:t>
            </a:r>
            <a:r>
              <a:rPr lang="el-GR" sz="2400" dirty="0" smtClean="0"/>
              <a:t>από την κάθε ομάδα να γράψει  όσο το δυνατόν περισσότερες έξυπνες ιδέες </a:t>
            </a:r>
            <a:r>
              <a:rPr lang="el-GR" sz="2400" b="1" dirty="0" smtClean="0"/>
              <a:t>(καταιγισμός ιδεών-</a:t>
            </a:r>
            <a:r>
              <a:rPr lang="el-GR" sz="2400" b="1" dirty="0" err="1" smtClean="0"/>
              <a:t>brainstorming</a:t>
            </a:r>
            <a:r>
              <a:rPr lang="el-GR" sz="2400" b="1" dirty="0" smtClean="0"/>
              <a:t>) </a:t>
            </a:r>
            <a:r>
              <a:rPr lang="el-GR" sz="2400" dirty="0" smtClean="0"/>
              <a:t>και δίνει στην κάθε ομάδα το ακόλουθο πρότυπο:</a:t>
            </a:r>
          </a:p>
          <a:p>
            <a:endParaRPr lang="el-GR" dirty="0" smtClean="0"/>
          </a:p>
        </p:txBody>
      </p:sp>
      <p:graphicFrame>
        <p:nvGraphicFramePr>
          <p:cNvPr id="4" name="3 - Πίνακας"/>
          <p:cNvGraphicFramePr>
            <a:graphicFrameLocks noGrp="1"/>
          </p:cNvGraphicFramePr>
          <p:nvPr/>
        </p:nvGraphicFramePr>
        <p:xfrm>
          <a:off x="395536" y="3717032"/>
          <a:ext cx="8424936" cy="2736304"/>
        </p:xfrm>
        <a:graphic>
          <a:graphicData uri="http://schemas.openxmlformats.org/drawingml/2006/table">
            <a:tbl>
              <a:tblPr firstRow="1" bandRow="1">
                <a:tableStyleId>{5C22544A-7EE6-4342-B048-85BDC9FD1C3A}</a:tableStyleId>
              </a:tblPr>
              <a:tblGrid>
                <a:gridCol w="3091721"/>
                <a:gridCol w="2705255"/>
                <a:gridCol w="2627960"/>
              </a:tblGrid>
              <a:tr h="684076">
                <a:tc>
                  <a:txBody>
                    <a:bodyPr/>
                    <a:lstStyle/>
                    <a:p>
                      <a:r>
                        <a:rPr lang="el-GR" sz="1800" b="1" kern="1200" dirty="0" smtClean="0">
                          <a:solidFill>
                            <a:schemeClr val="lt1"/>
                          </a:solidFill>
                          <a:latin typeface="+mn-lt"/>
                          <a:ea typeface="+mn-ea"/>
                          <a:cs typeface="+mn-cs"/>
                        </a:rPr>
                        <a:t>Ανάγκη (σχολική, κοινωνική)</a:t>
                      </a:r>
                      <a:endParaRPr lang="el-GR" dirty="0"/>
                    </a:p>
                  </a:txBody>
                  <a:tcPr>
                    <a:solidFill>
                      <a:schemeClr val="accent2"/>
                    </a:solidFill>
                  </a:tcPr>
                </a:tc>
                <a:tc>
                  <a:txBody>
                    <a:bodyPr/>
                    <a:lstStyle/>
                    <a:p>
                      <a:r>
                        <a:rPr lang="el-GR" sz="1800" b="1" kern="1200" dirty="0" smtClean="0">
                          <a:solidFill>
                            <a:schemeClr val="lt1"/>
                          </a:solidFill>
                          <a:latin typeface="+mn-lt"/>
                          <a:ea typeface="+mn-ea"/>
                          <a:cs typeface="+mn-cs"/>
                        </a:rPr>
                        <a:t>Επιχειρηματική ιδέα</a:t>
                      </a:r>
                      <a:endParaRPr lang="el-GR" dirty="0"/>
                    </a:p>
                  </a:txBody>
                  <a:tcPr>
                    <a:solidFill>
                      <a:schemeClr val="accent2"/>
                    </a:solidFill>
                  </a:tcPr>
                </a:tc>
                <a:tc>
                  <a:txBody>
                    <a:bodyPr/>
                    <a:lstStyle/>
                    <a:p>
                      <a:r>
                        <a:rPr lang="el-GR" sz="1800" b="1" kern="1200" dirty="0" smtClean="0">
                          <a:solidFill>
                            <a:schemeClr val="lt1"/>
                          </a:solidFill>
                          <a:latin typeface="+mn-lt"/>
                          <a:ea typeface="+mn-ea"/>
                          <a:cs typeface="+mn-cs"/>
                        </a:rPr>
                        <a:t>Επιχειρηματική δράση</a:t>
                      </a:r>
                      <a:endParaRPr lang="el-GR" dirty="0"/>
                    </a:p>
                  </a:txBody>
                  <a:tcPr>
                    <a:solidFill>
                      <a:schemeClr val="accent2"/>
                    </a:solidFill>
                  </a:tcPr>
                </a:tc>
              </a:tr>
              <a:tr h="684076">
                <a:tc>
                  <a:txBody>
                    <a:bodyPr/>
                    <a:lstStyle/>
                    <a:p>
                      <a:r>
                        <a:rPr lang="el-GR" dirty="0" smtClean="0"/>
                        <a:t>1.</a:t>
                      </a:r>
                      <a:endParaRPr lang="el-GR" dirty="0"/>
                    </a:p>
                  </a:txBody>
                  <a:tcPr/>
                </a:tc>
                <a:tc>
                  <a:txBody>
                    <a:bodyPr/>
                    <a:lstStyle/>
                    <a:p>
                      <a:r>
                        <a:rPr lang="el-GR" dirty="0" smtClean="0"/>
                        <a:t>1.</a:t>
                      </a:r>
                      <a:endParaRPr lang="el-GR" dirty="0"/>
                    </a:p>
                  </a:txBody>
                  <a:tcPr/>
                </a:tc>
                <a:tc>
                  <a:txBody>
                    <a:bodyPr/>
                    <a:lstStyle/>
                    <a:p>
                      <a:r>
                        <a:rPr lang="el-GR" dirty="0" smtClean="0"/>
                        <a:t>1.</a:t>
                      </a:r>
                      <a:endParaRPr lang="el-GR" dirty="0"/>
                    </a:p>
                  </a:txBody>
                  <a:tcPr/>
                </a:tc>
              </a:tr>
              <a:tr h="684076">
                <a:tc>
                  <a:txBody>
                    <a:bodyPr/>
                    <a:lstStyle/>
                    <a:p>
                      <a:r>
                        <a:rPr lang="el-GR" dirty="0" smtClean="0"/>
                        <a:t>2.</a:t>
                      </a:r>
                      <a:endParaRPr lang="el-GR" dirty="0"/>
                    </a:p>
                  </a:txBody>
                  <a:tcPr/>
                </a:tc>
                <a:tc>
                  <a:txBody>
                    <a:bodyPr/>
                    <a:lstStyle/>
                    <a:p>
                      <a:r>
                        <a:rPr lang="el-GR" dirty="0" smtClean="0"/>
                        <a:t>2.</a:t>
                      </a:r>
                      <a:endParaRPr lang="el-GR" dirty="0"/>
                    </a:p>
                  </a:txBody>
                  <a:tcPr/>
                </a:tc>
                <a:tc>
                  <a:txBody>
                    <a:bodyPr/>
                    <a:lstStyle/>
                    <a:p>
                      <a:r>
                        <a:rPr lang="el-GR" dirty="0" smtClean="0"/>
                        <a:t>2.</a:t>
                      </a:r>
                      <a:endParaRPr lang="el-GR" dirty="0"/>
                    </a:p>
                  </a:txBody>
                  <a:tcPr/>
                </a:tc>
              </a:tr>
              <a:tr h="684076">
                <a:tc>
                  <a:txBody>
                    <a:bodyPr/>
                    <a:lstStyle/>
                    <a:p>
                      <a:r>
                        <a:rPr lang="el-GR" dirty="0" smtClean="0"/>
                        <a:t>3.</a:t>
                      </a:r>
                      <a:endParaRPr lang="el-GR" dirty="0"/>
                    </a:p>
                  </a:txBody>
                  <a:tcPr/>
                </a:tc>
                <a:tc>
                  <a:txBody>
                    <a:bodyPr/>
                    <a:lstStyle/>
                    <a:p>
                      <a:r>
                        <a:rPr lang="el-GR" dirty="0" smtClean="0"/>
                        <a:t>3.</a:t>
                      </a:r>
                      <a:endParaRPr lang="el-GR" dirty="0"/>
                    </a:p>
                  </a:txBody>
                  <a:tcPr/>
                </a:tc>
                <a:tc>
                  <a:txBody>
                    <a:bodyPr/>
                    <a:lstStyle/>
                    <a:p>
                      <a:r>
                        <a:rPr lang="el-GR" dirty="0" smtClean="0"/>
                        <a:t>3.</a:t>
                      </a:r>
                      <a:endParaRPr lang="el-GR" dirty="0"/>
                    </a:p>
                  </a:txBody>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88640"/>
            <a:ext cx="8229600" cy="576064"/>
          </a:xfrm>
        </p:spPr>
        <p:style>
          <a:lnRef idx="1">
            <a:schemeClr val="accent6"/>
          </a:lnRef>
          <a:fillRef idx="2">
            <a:schemeClr val="accent6"/>
          </a:fillRef>
          <a:effectRef idx="1">
            <a:schemeClr val="accent6"/>
          </a:effectRef>
          <a:fontRef idx="minor">
            <a:schemeClr val="dk1"/>
          </a:fontRef>
        </p:style>
        <p:txBody>
          <a:bodyPr>
            <a:normAutofit fontScale="90000"/>
          </a:bodyPr>
          <a:lstStyle/>
          <a:p>
            <a:r>
              <a:rPr lang="el-GR" sz="2700" b="1" dirty="0" smtClean="0"/>
              <a:t/>
            </a:r>
            <a:br>
              <a:rPr lang="el-GR" sz="2700" b="1" dirty="0" smtClean="0"/>
            </a:br>
            <a:r>
              <a:rPr lang="el-GR" sz="2700" b="1" dirty="0" smtClean="0"/>
              <a:t/>
            </a:r>
            <a:br>
              <a:rPr lang="el-GR" sz="2700" b="1" dirty="0" smtClean="0"/>
            </a:br>
            <a:r>
              <a:rPr lang="el-GR" sz="2700" b="1" dirty="0" smtClean="0"/>
              <a:t>4η δραστηριότητα των μαθητών : 1η διδακτική ώρα</a:t>
            </a:r>
            <a:r>
              <a:rPr lang="el-GR" dirty="0" smtClean="0"/>
              <a:t/>
            </a:r>
            <a:br>
              <a:rPr lang="el-GR" dirty="0" smtClean="0"/>
            </a:br>
            <a:endParaRPr lang="el-GR" dirty="0"/>
          </a:p>
        </p:txBody>
      </p:sp>
      <p:sp>
        <p:nvSpPr>
          <p:cNvPr id="3" name="2 - Θέση περιεχομένου"/>
          <p:cNvSpPr>
            <a:spLocks noGrp="1"/>
          </p:cNvSpPr>
          <p:nvPr>
            <p:ph idx="1"/>
          </p:nvPr>
        </p:nvSpPr>
        <p:spPr>
          <a:xfrm>
            <a:off x="179512" y="908720"/>
            <a:ext cx="8712968" cy="5616624"/>
          </a:xfrm>
        </p:spPr>
        <p:txBody>
          <a:bodyPr>
            <a:normAutofit/>
          </a:bodyPr>
          <a:lstStyle/>
          <a:p>
            <a:pPr>
              <a:buFont typeface="Wingdings" pitchFamily="2" charset="2"/>
              <a:buChar char="v"/>
            </a:pPr>
            <a:r>
              <a:rPr lang="el-GR" sz="2000" dirty="0" smtClean="0"/>
              <a:t>Ο εκπαιδευτικός παρακινεί τους μαθητές  </a:t>
            </a:r>
            <a:r>
              <a:rPr lang="el-GR" sz="2000" b="1" dirty="0" smtClean="0"/>
              <a:t>να εντοπίσουν και τους αναγκαίους πόρους</a:t>
            </a:r>
            <a:r>
              <a:rPr lang="el-GR" sz="2000" dirty="0" smtClean="0"/>
              <a:t>  για να μετατρέψουν τις ιδέες τους σε δράσεις. </a:t>
            </a:r>
            <a:endParaRPr lang="en-US" sz="2000" dirty="0" smtClean="0"/>
          </a:p>
          <a:p>
            <a:pPr>
              <a:buFont typeface="Wingdings" pitchFamily="2" charset="2"/>
              <a:buChar char="v"/>
            </a:pPr>
            <a:r>
              <a:rPr lang="el-GR" sz="2000" dirty="0" smtClean="0"/>
              <a:t>Τους </a:t>
            </a:r>
            <a:r>
              <a:rPr lang="el-GR" sz="2000" dirty="0" smtClean="0"/>
              <a:t>καλεί μάλιστα </a:t>
            </a:r>
            <a:r>
              <a:rPr lang="el-GR" sz="2000" b="1" dirty="0" smtClean="0"/>
              <a:t>να συνταιριάσουν   τις ιδέες με τους διαθέσιμους πόρους, </a:t>
            </a:r>
            <a:r>
              <a:rPr lang="el-GR" sz="2000" dirty="0" smtClean="0"/>
              <a:t>ώστε να ελέγξουν κατά πόσο η ιδέα τους είναι εφικτή και μετά να την καταγράψουν στο παρακάτω πρότυπο σημειώνοντας και τους  αντίστοιχους πόρους.</a:t>
            </a:r>
            <a:endParaRPr lang="el-GR" sz="2000" dirty="0"/>
          </a:p>
        </p:txBody>
      </p:sp>
      <p:graphicFrame>
        <p:nvGraphicFramePr>
          <p:cNvPr id="4" name="3 - Πίνακας"/>
          <p:cNvGraphicFramePr>
            <a:graphicFrameLocks noGrp="1"/>
          </p:cNvGraphicFramePr>
          <p:nvPr/>
        </p:nvGraphicFramePr>
        <p:xfrm>
          <a:off x="323528" y="2852936"/>
          <a:ext cx="8568952" cy="3525818"/>
        </p:xfrm>
        <a:graphic>
          <a:graphicData uri="http://schemas.openxmlformats.org/drawingml/2006/table">
            <a:tbl>
              <a:tblPr firstRow="1" bandRow="1">
                <a:tableStyleId>{5C22544A-7EE6-4342-B048-85BDC9FD1C3A}</a:tableStyleId>
              </a:tblPr>
              <a:tblGrid>
                <a:gridCol w="3144571"/>
                <a:gridCol w="2751498"/>
                <a:gridCol w="2672883"/>
              </a:tblGrid>
              <a:tr h="648072">
                <a:tc>
                  <a:txBody>
                    <a:bodyPr/>
                    <a:lstStyle/>
                    <a:p>
                      <a:r>
                        <a:rPr lang="el-GR" sz="1800" b="1" kern="1200" dirty="0" smtClean="0">
                          <a:solidFill>
                            <a:schemeClr val="lt1"/>
                          </a:solidFill>
                          <a:latin typeface="+mn-lt"/>
                          <a:ea typeface="+mn-ea"/>
                          <a:cs typeface="+mn-cs"/>
                        </a:rPr>
                        <a:t>Επιχειρηματική ιδέα</a:t>
                      </a:r>
                      <a:endParaRPr lang="el-GR" dirty="0"/>
                    </a:p>
                  </a:txBody>
                  <a:tcPr>
                    <a:solidFill>
                      <a:schemeClr val="accent2"/>
                    </a:solidFill>
                  </a:tcPr>
                </a:tc>
                <a:tc>
                  <a:txBody>
                    <a:bodyPr/>
                    <a:lstStyle/>
                    <a:p>
                      <a:r>
                        <a:rPr lang="el-GR" sz="1800" b="1" kern="1200" dirty="0" smtClean="0">
                          <a:solidFill>
                            <a:schemeClr val="lt1"/>
                          </a:solidFill>
                          <a:latin typeface="+mn-lt"/>
                          <a:ea typeface="+mn-ea"/>
                          <a:cs typeface="+mn-cs"/>
                        </a:rPr>
                        <a:t>Πόροι</a:t>
                      </a:r>
                      <a:endParaRPr lang="el-GR" dirty="0"/>
                    </a:p>
                  </a:txBody>
                  <a:tcPr>
                    <a:solidFill>
                      <a:schemeClr val="accent2"/>
                    </a:solidFill>
                  </a:tcPr>
                </a:tc>
                <a:tc>
                  <a:txBody>
                    <a:bodyPr/>
                    <a:lstStyle/>
                    <a:p>
                      <a:r>
                        <a:rPr lang="el-GR" sz="1800" b="1" kern="1200" dirty="0" smtClean="0">
                          <a:solidFill>
                            <a:schemeClr val="lt1"/>
                          </a:solidFill>
                          <a:latin typeface="+mn-lt"/>
                          <a:ea typeface="+mn-ea"/>
                          <a:cs typeface="+mn-cs"/>
                        </a:rPr>
                        <a:t>Επιχειρηματική δράση</a:t>
                      </a:r>
                      <a:endParaRPr lang="el-GR" dirty="0"/>
                    </a:p>
                  </a:txBody>
                  <a:tcPr>
                    <a:solidFill>
                      <a:schemeClr val="accent2"/>
                    </a:solidFill>
                  </a:tcPr>
                </a:tc>
              </a:tr>
              <a:tr h="930006">
                <a:tc>
                  <a:txBody>
                    <a:bodyPr/>
                    <a:lstStyle/>
                    <a:p>
                      <a:r>
                        <a:rPr lang="el-GR" dirty="0" smtClean="0"/>
                        <a:t>1.</a:t>
                      </a:r>
                      <a:endParaRPr lang="el-GR" dirty="0"/>
                    </a:p>
                  </a:txBody>
                  <a:tcPr/>
                </a:tc>
                <a:tc>
                  <a:txBody>
                    <a:bodyPr/>
                    <a:lstStyle/>
                    <a:p>
                      <a:r>
                        <a:rPr lang="el-GR" sz="1600" dirty="0" smtClean="0"/>
                        <a:t>1.</a:t>
                      </a:r>
                    </a:p>
                    <a:p>
                      <a:r>
                        <a:rPr lang="el-GR" sz="1600" dirty="0" smtClean="0"/>
                        <a:t>2.</a:t>
                      </a:r>
                    </a:p>
                    <a:p>
                      <a:r>
                        <a:rPr lang="el-GR" sz="1600" dirty="0" smtClean="0"/>
                        <a:t>3.</a:t>
                      </a:r>
                      <a:endParaRPr lang="el-GR" sz="1600" dirty="0"/>
                    </a:p>
                  </a:txBody>
                  <a:tcPr/>
                </a:tc>
                <a:tc>
                  <a:txBody>
                    <a:bodyPr/>
                    <a:lstStyle/>
                    <a:p>
                      <a:r>
                        <a:rPr lang="el-GR" dirty="0" smtClean="0"/>
                        <a:t>1.</a:t>
                      </a:r>
                      <a:endParaRPr lang="el-GR" dirty="0"/>
                    </a:p>
                  </a:txBody>
                  <a:tcPr/>
                </a:tc>
              </a:tr>
              <a:tr h="1033340">
                <a:tc>
                  <a:txBody>
                    <a:bodyPr/>
                    <a:lstStyle/>
                    <a:p>
                      <a:r>
                        <a:rPr lang="el-GR" dirty="0" smtClean="0"/>
                        <a:t>2.</a:t>
                      </a:r>
                      <a:endParaRPr lang="el-GR" dirty="0"/>
                    </a:p>
                  </a:txBody>
                  <a:tcPr/>
                </a:tc>
                <a:tc>
                  <a:txBody>
                    <a:bodyPr/>
                    <a:lstStyle/>
                    <a:p>
                      <a:r>
                        <a:rPr lang="el-GR" dirty="0" smtClean="0"/>
                        <a:t>1.</a:t>
                      </a:r>
                    </a:p>
                    <a:p>
                      <a:r>
                        <a:rPr lang="el-GR" dirty="0" smtClean="0"/>
                        <a:t>2.</a:t>
                      </a:r>
                    </a:p>
                    <a:p>
                      <a:r>
                        <a:rPr lang="el-GR" dirty="0" smtClean="0"/>
                        <a:t>3.</a:t>
                      </a:r>
                      <a:endParaRPr lang="el-GR" dirty="0"/>
                    </a:p>
                  </a:txBody>
                  <a:tcPr/>
                </a:tc>
                <a:tc>
                  <a:txBody>
                    <a:bodyPr/>
                    <a:lstStyle/>
                    <a:p>
                      <a:r>
                        <a:rPr lang="el-GR" dirty="0" smtClean="0"/>
                        <a:t>2.</a:t>
                      </a:r>
                      <a:endParaRPr lang="el-GR" dirty="0"/>
                    </a:p>
                  </a:txBody>
                  <a:tcPr/>
                </a:tc>
              </a:tr>
              <a:tr h="895119">
                <a:tc>
                  <a:txBody>
                    <a:bodyPr/>
                    <a:lstStyle/>
                    <a:p>
                      <a:r>
                        <a:rPr lang="el-GR" dirty="0" smtClean="0"/>
                        <a:t>3.</a:t>
                      </a:r>
                      <a:endParaRPr lang="el-GR" dirty="0"/>
                    </a:p>
                  </a:txBody>
                  <a:tcPr/>
                </a:tc>
                <a:tc>
                  <a:txBody>
                    <a:bodyPr/>
                    <a:lstStyle/>
                    <a:p>
                      <a:r>
                        <a:rPr lang="el-GR" dirty="0" smtClean="0"/>
                        <a:t>1.</a:t>
                      </a:r>
                    </a:p>
                    <a:p>
                      <a:r>
                        <a:rPr lang="el-GR" dirty="0" smtClean="0"/>
                        <a:t>2.</a:t>
                      </a:r>
                    </a:p>
                    <a:p>
                      <a:r>
                        <a:rPr lang="el-GR" dirty="0" smtClean="0"/>
                        <a:t>3.</a:t>
                      </a:r>
                      <a:endParaRPr lang="el-GR" dirty="0"/>
                    </a:p>
                  </a:txBody>
                  <a:tcPr/>
                </a:tc>
                <a:tc>
                  <a:txBody>
                    <a:bodyPr/>
                    <a:lstStyle/>
                    <a:p>
                      <a:r>
                        <a:rPr lang="el-GR" dirty="0" smtClean="0"/>
                        <a:t>3.</a:t>
                      </a:r>
                      <a:endParaRPr lang="el-GR" dirty="0"/>
                    </a:p>
                  </a:txBody>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88640"/>
            <a:ext cx="8229600" cy="648072"/>
          </a:xfrm>
        </p:spPr>
        <p:style>
          <a:lnRef idx="1">
            <a:schemeClr val="accent6"/>
          </a:lnRef>
          <a:fillRef idx="2">
            <a:schemeClr val="accent6"/>
          </a:fillRef>
          <a:effectRef idx="1">
            <a:schemeClr val="accent6"/>
          </a:effectRef>
          <a:fontRef idx="minor">
            <a:schemeClr val="dk1"/>
          </a:fontRef>
        </p:style>
        <p:txBody>
          <a:bodyPr>
            <a:normAutofit/>
          </a:bodyPr>
          <a:lstStyle/>
          <a:p>
            <a:r>
              <a:rPr lang="el-GR" sz="2400" b="1" dirty="0" smtClean="0"/>
              <a:t>5η δραστηριότητα των μαθητών : 1η διδακτική ώρα</a:t>
            </a:r>
            <a:endParaRPr lang="el-GR" sz="2400" dirty="0"/>
          </a:p>
        </p:txBody>
      </p:sp>
      <p:sp>
        <p:nvSpPr>
          <p:cNvPr id="3" name="2 - Θέση περιεχομένου"/>
          <p:cNvSpPr>
            <a:spLocks noGrp="1"/>
          </p:cNvSpPr>
          <p:nvPr>
            <p:ph idx="1"/>
          </p:nvPr>
        </p:nvSpPr>
        <p:spPr>
          <a:xfrm>
            <a:off x="457200" y="1052736"/>
            <a:ext cx="8229600" cy="5073427"/>
          </a:xfrm>
        </p:spPr>
        <p:txBody>
          <a:bodyPr>
            <a:normAutofit fontScale="85000" lnSpcReduction="10000"/>
          </a:bodyPr>
          <a:lstStyle/>
          <a:p>
            <a:pPr>
              <a:buFont typeface="Wingdings" pitchFamily="2" charset="2"/>
              <a:buChar char="v"/>
            </a:pPr>
            <a:r>
              <a:rPr lang="el-GR" sz="2800" dirty="0" smtClean="0"/>
              <a:t>Ο εκπαιδευτικός  καλεί την κάθε ομάδα να μοιραστεί τις ιδέες της με τις άλλες ομάδες  κάνοντας μια </a:t>
            </a:r>
            <a:r>
              <a:rPr lang="el-GR" sz="2800" b="1" dirty="0" smtClean="0"/>
              <a:t>σύντομη παρουσίαση στην ολομέλεια. </a:t>
            </a:r>
          </a:p>
          <a:p>
            <a:pPr>
              <a:buFont typeface="Wingdings" pitchFamily="2" charset="2"/>
              <a:buChar char="v"/>
            </a:pPr>
            <a:r>
              <a:rPr lang="el-GR" sz="2800" dirty="0" smtClean="0"/>
              <a:t>Προωθεί τη συζήτηση μεταξύ των αντιπροσώπων των ομάδων για να αποφασίσουν </a:t>
            </a:r>
            <a:r>
              <a:rPr lang="el-GR" sz="2800" b="1" dirty="0" smtClean="0"/>
              <a:t>ποιες ιδέες είναι οι πλέον κατάλληλες </a:t>
            </a:r>
            <a:r>
              <a:rPr lang="el-GR" sz="2800" dirty="0" smtClean="0"/>
              <a:t>για την επίλυση του προβλήματος. </a:t>
            </a:r>
          </a:p>
          <a:p>
            <a:pPr>
              <a:buFont typeface="Wingdings" pitchFamily="2" charset="2"/>
              <a:buChar char="v"/>
            </a:pPr>
            <a:r>
              <a:rPr lang="el-GR" sz="2800" dirty="0" smtClean="0"/>
              <a:t>Κάθε ομάδα πρέπει να επιλέξει </a:t>
            </a:r>
            <a:r>
              <a:rPr lang="el-GR" sz="2800" b="1" dirty="0" smtClean="0"/>
              <a:t>μια κορυφαία ιδέα. </a:t>
            </a:r>
          </a:p>
          <a:p>
            <a:pPr>
              <a:buFont typeface="Wingdings" pitchFamily="2" charset="2"/>
              <a:buChar char="v"/>
            </a:pPr>
            <a:r>
              <a:rPr lang="el-GR" sz="2800" dirty="0" smtClean="0"/>
              <a:t> Ζητά τότε από τους μαθητές να επιστρέψουν στις ομάδες τους και κάθε ομάδα να καταγράψει </a:t>
            </a:r>
            <a:r>
              <a:rPr lang="el-GR" sz="2800" b="1" dirty="0" smtClean="0"/>
              <a:t>πώς θα ήθελε να υλοποιήσει τις ιδέες της με βάση τους διαθέσιμους πόρους. </a:t>
            </a:r>
          </a:p>
          <a:p>
            <a:pPr>
              <a:buFont typeface="Wingdings" pitchFamily="2" charset="2"/>
              <a:buChar char="v"/>
            </a:pPr>
            <a:r>
              <a:rPr lang="el-GR" sz="2800" dirty="0" smtClean="0"/>
              <a:t>Στην όλη αυτή διαδικασία ο εκπαιδευτικός αναλαμβάνει το ρόλο του </a:t>
            </a:r>
            <a:r>
              <a:rPr lang="el-GR" sz="2800" b="1" dirty="0" smtClean="0"/>
              <a:t>καθοδηγητή, συμβούλου, εμψυχωτή, διεκπεραιωτή της διαδικασίας με διακριτική παρέμβαση.</a:t>
            </a:r>
          </a:p>
          <a:p>
            <a:endParaRPr lang="el-G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23528" y="116632"/>
            <a:ext cx="8363272" cy="864096"/>
          </a:xfrm>
        </p:spPr>
        <p:style>
          <a:lnRef idx="1">
            <a:schemeClr val="accent6"/>
          </a:lnRef>
          <a:fillRef idx="2">
            <a:schemeClr val="accent6"/>
          </a:fillRef>
          <a:effectRef idx="1">
            <a:schemeClr val="accent6"/>
          </a:effectRef>
          <a:fontRef idx="minor">
            <a:schemeClr val="dk1"/>
          </a:fontRef>
        </p:style>
        <p:txBody>
          <a:bodyPr>
            <a:noAutofit/>
          </a:bodyPr>
          <a:lstStyle/>
          <a:p>
            <a:r>
              <a:rPr lang="el-GR" sz="2400" b="1" dirty="0" smtClean="0"/>
              <a:t>Διερεύνηση ζητήματος/ προβλήματος: 3ο Επίπεδο </a:t>
            </a:r>
            <a:r>
              <a:rPr lang="el-GR" sz="2400" dirty="0" smtClean="0"/>
              <a:t/>
            </a:r>
            <a:br>
              <a:rPr lang="el-GR" sz="2400" dirty="0" smtClean="0"/>
            </a:br>
            <a:r>
              <a:rPr lang="el-GR" sz="2400" dirty="0" smtClean="0"/>
              <a:t>   </a:t>
            </a:r>
            <a:r>
              <a:rPr lang="el-GR" sz="2400" b="1" dirty="0" smtClean="0"/>
              <a:t>6η δραστηριότητα των μαθητών : 1η διδακτική ώρα</a:t>
            </a:r>
            <a:endParaRPr lang="el-GR" sz="2400" dirty="0"/>
          </a:p>
        </p:txBody>
      </p:sp>
      <p:sp>
        <p:nvSpPr>
          <p:cNvPr id="3" name="2 - Θέση περιεχομένου"/>
          <p:cNvSpPr>
            <a:spLocks noGrp="1"/>
          </p:cNvSpPr>
          <p:nvPr>
            <p:ph idx="1"/>
          </p:nvPr>
        </p:nvSpPr>
        <p:spPr>
          <a:xfrm>
            <a:off x="251520" y="1052736"/>
            <a:ext cx="8712968" cy="5805264"/>
          </a:xfrm>
        </p:spPr>
        <p:txBody>
          <a:bodyPr>
            <a:normAutofit fontScale="70000" lnSpcReduction="20000"/>
          </a:bodyPr>
          <a:lstStyle/>
          <a:p>
            <a:pPr>
              <a:buFont typeface="Wingdings" pitchFamily="2" charset="2"/>
              <a:buChar char="v"/>
            </a:pPr>
            <a:r>
              <a:rPr lang="el-GR" dirty="0" smtClean="0"/>
              <a:t>Ο εκπαιδευτικός κατά το διερευνητικό στάδιο εξηγεί στους μαθητές ότι βασικά στοιχεία για την </a:t>
            </a:r>
            <a:r>
              <a:rPr lang="el-GR" b="1" dirty="0" smtClean="0"/>
              <a:t>αποτελεσματική λειτουργία κάθε επιχειρηματικής δράσης </a:t>
            </a:r>
            <a:r>
              <a:rPr lang="el-GR" dirty="0" smtClean="0"/>
              <a:t>είναι:  </a:t>
            </a:r>
          </a:p>
          <a:p>
            <a:pPr>
              <a:buNone/>
            </a:pPr>
            <a:r>
              <a:rPr lang="el-GR" b="1" dirty="0" smtClean="0"/>
              <a:t>Α. Το επιχειρηματικό σχέδιο (</a:t>
            </a:r>
            <a:r>
              <a:rPr lang="el-GR" b="1" dirty="0" err="1" smtClean="0"/>
              <a:t>business</a:t>
            </a:r>
            <a:r>
              <a:rPr lang="el-GR" b="1" dirty="0" smtClean="0"/>
              <a:t> </a:t>
            </a:r>
            <a:r>
              <a:rPr lang="el-GR" b="1" dirty="0" err="1" smtClean="0"/>
              <a:t>plan</a:t>
            </a:r>
            <a:r>
              <a:rPr lang="el-GR" b="1" dirty="0" smtClean="0"/>
              <a:t>), </a:t>
            </a:r>
            <a:r>
              <a:rPr lang="el-GR" dirty="0" smtClean="0"/>
              <a:t>το οποίο πρέπει να περιέχει: </a:t>
            </a:r>
          </a:p>
          <a:p>
            <a:pPr lvl="0">
              <a:buFont typeface="Wingdings" pitchFamily="2" charset="2"/>
              <a:buChar char="ü"/>
            </a:pPr>
            <a:r>
              <a:rPr lang="el-GR" dirty="0" smtClean="0"/>
              <a:t>την περιγραφή της επιχειρηματικής δράσης </a:t>
            </a:r>
          </a:p>
          <a:p>
            <a:pPr lvl="0">
              <a:buFont typeface="Wingdings" pitchFamily="2" charset="2"/>
              <a:buChar char="ü"/>
            </a:pPr>
            <a:r>
              <a:rPr lang="el-GR" dirty="0" smtClean="0"/>
              <a:t>το σχέδιο μάρκετινγκ  </a:t>
            </a:r>
          </a:p>
          <a:p>
            <a:pPr lvl="0">
              <a:buFont typeface="Wingdings" pitchFamily="2" charset="2"/>
              <a:buChar char="ü"/>
            </a:pPr>
            <a:r>
              <a:rPr lang="el-GR" dirty="0" smtClean="0"/>
              <a:t>το σχέδιο διοίκησης και λειτουργικής διαχείρισης</a:t>
            </a:r>
          </a:p>
          <a:p>
            <a:pPr lvl="0">
              <a:buFont typeface="Wingdings" pitchFamily="2" charset="2"/>
              <a:buChar char="ü"/>
            </a:pPr>
            <a:r>
              <a:rPr lang="el-GR" dirty="0" smtClean="0"/>
              <a:t>το σχέδιο οικονομικής διαχείρισης  </a:t>
            </a:r>
          </a:p>
          <a:p>
            <a:pPr>
              <a:buNone/>
            </a:pPr>
            <a:r>
              <a:rPr lang="el-GR" b="1" dirty="0" smtClean="0"/>
              <a:t>Β. Η μελέτη προοπτικών της επιχειρηματικής δράσης </a:t>
            </a:r>
          </a:p>
          <a:p>
            <a:pPr>
              <a:buNone/>
            </a:pPr>
            <a:r>
              <a:rPr lang="el-GR" b="1" dirty="0" smtClean="0"/>
              <a:t>Γ. Η διοργάνωση διαφημιστικών σχεδίων και μηνυμάτων </a:t>
            </a:r>
            <a:r>
              <a:rPr lang="el-GR" dirty="0" smtClean="0"/>
              <a:t>για την προβολή και ανάδειξη της επιχειρηματικής </a:t>
            </a:r>
            <a:r>
              <a:rPr lang="el-GR" dirty="0" smtClean="0"/>
              <a:t>δράσης.  </a:t>
            </a:r>
          </a:p>
          <a:p>
            <a:pPr>
              <a:buFont typeface="Wingdings" pitchFamily="2" charset="2"/>
              <a:buChar char="v"/>
            </a:pPr>
            <a:r>
              <a:rPr lang="el-GR" dirty="0" smtClean="0"/>
              <a:t>Καλεί </a:t>
            </a:r>
            <a:r>
              <a:rPr lang="el-GR" dirty="0" smtClean="0"/>
              <a:t>στη συνέχεια τις ομάδες των μαθητών </a:t>
            </a:r>
            <a:r>
              <a:rPr lang="el-GR" b="1" dirty="0" smtClean="0"/>
              <a:t>να σχεδιάσουν συνεργατικά ένα επιχειρηματικό σχέδιο (</a:t>
            </a:r>
            <a:r>
              <a:rPr lang="el-GR" b="1" dirty="0" err="1" smtClean="0"/>
              <a:t>business</a:t>
            </a:r>
            <a:r>
              <a:rPr lang="el-GR" b="1" dirty="0" smtClean="0"/>
              <a:t> </a:t>
            </a:r>
            <a:r>
              <a:rPr lang="el-GR" b="1" dirty="0" err="1" smtClean="0"/>
              <a:t>plan</a:t>
            </a:r>
            <a:r>
              <a:rPr lang="el-GR" b="1" dirty="0" smtClean="0"/>
              <a:t>) </a:t>
            </a:r>
            <a:r>
              <a:rPr lang="el-GR" dirty="0" smtClean="0"/>
              <a:t>συνθέτοντας τις επιμέρους ιδέες-προτάσεις τους  που είχαν καταθέσει στο προπαρασκευαστικό στάδιο και να προσδιορίσουν </a:t>
            </a:r>
            <a:r>
              <a:rPr lang="el-GR" b="1" dirty="0" smtClean="0"/>
              <a:t>τις δραστηριότητες </a:t>
            </a:r>
            <a:r>
              <a:rPr lang="el-GR" dirty="0" smtClean="0"/>
              <a:t>με τις οποίες θα υλοποιούσαν αυτές τις ιδέες,  </a:t>
            </a:r>
            <a:r>
              <a:rPr lang="el-GR" b="1" dirty="0" smtClean="0"/>
              <a:t>το χρόνο διεκπεραίωσής τους</a:t>
            </a:r>
            <a:r>
              <a:rPr lang="el-GR" dirty="0" smtClean="0"/>
              <a:t>, </a:t>
            </a:r>
            <a:r>
              <a:rPr lang="el-GR" b="1" dirty="0" smtClean="0"/>
              <a:t>το σχέδιο διοίκησης</a:t>
            </a:r>
            <a:r>
              <a:rPr lang="el-GR" dirty="0" smtClean="0"/>
              <a:t>, αλλά και </a:t>
            </a:r>
            <a:r>
              <a:rPr lang="el-GR" b="1" dirty="0" smtClean="0"/>
              <a:t>οικονομικής διαχείρισης των δράσεων.</a:t>
            </a:r>
          </a:p>
          <a:p>
            <a:endParaRPr lang="el-G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706090"/>
          </a:xfrm>
        </p:spPr>
        <p:style>
          <a:lnRef idx="1">
            <a:schemeClr val="accent6"/>
          </a:lnRef>
          <a:fillRef idx="2">
            <a:schemeClr val="accent6"/>
          </a:fillRef>
          <a:effectRef idx="1">
            <a:schemeClr val="accent6"/>
          </a:effectRef>
          <a:fontRef idx="minor">
            <a:schemeClr val="dk1"/>
          </a:fontRef>
        </p:style>
        <p:txBody>
          <a:bodyPr>
            <a:normAutofit/>
          </a:bodyPr>
          <a:lstStyle/>
          <a:p>
            <a:r>
              <a:rPr lang="el-GR" sz="2400" b="1" dirty="0" smtClean="0"/>
              <a:t>Η  καλλιέργεια του «</a:t>
            </a:r>
            <a:r>
              <a:rPr lang="el-GR" sz="2400" b="1" dirty="0" err="1" smtClean="0"/>
              <a:t>επιχειρείν</a:t>
            </a:r>
            <a:r>
              <a:rPr lang="el-GR" sz="2400" b="1" dirty="0" smtClean="0"/>
              <a:t>» στην εκπαιδευτική διαδικασία</a:t>
            </a:r>
            <a:endParaRPr lang="el-GR" sz="2400" dirty="0"/>
          </a:p>
        </p:txBody>
      </p:sp>
      <p:pic>
        <p:nvPicPr>
          <p:cNvPr id="1026" name="Picture 2" descr="C:\Users\georg\Desktop\images (10).jpg"/>
          <p:cNvPicPr>
            <a:picLocks noGrp="1" noChangeAspect="1" noChangeArrowheads="1"/>
          </p:cNvPicPr>
          <p:nvPr>
            <p:ph idx="1"/>
          </p:nvPr>
        </p:nvPicPr>
        <p:blipFill>
          <a:blip r:embed="rId2" cstate="print"/>
          <a:srcRect/>
          <a:stretch>
            <a:fillRect/>
          </a:stretch>
        </p:blipFill>
        <p:spPr bwMode="auto">
          <a:xfrm>
            <a:off x="539552" y="1268761"/>
            <a:ext cx="8013462" cy="4798612"/>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16632"/>
            <a:ext cx="8229600" cy="936104"/>
          </a:xfrm>
        </p:spPr>
        <p:style>
          <a:lnRef idx="1">
            <a:schemeClr val="accent6"/>
          </a:lnRef>
          <a:fillRef idx="2">
            <a:schemeClr val="accent6"/>
          </a:fillRef>
          <a:effectRef idx="1">
            <a:schemeClr val="accent6"/>
          </a:effectRef>
          <a:fontRef idx="minor">
            <a:schemeClr val="dk1"/>
          </a:fontRef>
        </p:style>
        <p:txBody>
          <a:bodyPr>
            <a:normAutofit/>
          </a:bodyPr>
          <a:lstStyle/>
          <a:p>
            <a:r>
              <a:rPr lang="el-GR" sz="2400" b="1" dirty="0" smtClean="0"/>
              <a:t>Όσον αφορά το σχέδιο διοίκησης, λειτουργικής και οικονομικής διαχείρισης της επιχειρηματικής δράσης</a:t>
            </a:r>
            <a:endParaRPr lang="el-GR" sz="2400" b="1" dirty="0"/>
          </a:p>
        </p:txBody>
      </p:sp>
      <p:sp>
        <p:nvSpPr>
          <p:cNvPr id="3" name="2 - Θέση περιεχομένου"/>
          <p:cNvSpPr>
            <a:spLocks noGrp="1"/>
          </p:cNvSpPr>
          <p:nvPr>
            <p:ph idx="1"/>
          </p:nvPr>
        </p:nvSpPr>
        <p:spPr>
          <a:xfrm>
            <a:off x="251520" y="1196752"/>
            <a:ext cx="8640960" cy="5661248"/>
          </a:xfrm>
        </p:spPr>
        <p:txBody>
          <a:bodyPr>
            <a:normAutofit fontScale="62500" lnSpcReduction="20000"/>
          </a:bodyPr>
          <a:lstStyle/>
          <a:p>
            <a:pPr>
              <a:buFont typeface="Wingdings" pitchFamily="2" charset="2"/>
              <a:buChar char="v"/>
            </a:pPr>
            <a:r>
              <a:rPr lang="el-GR" dirty="0" smtClean="0"/>
              <a:t>Στο </a:t>
            </a:r>
            <a:r>
              <a:rPr lang="el-GR" dirty="0" smtClean="0"/>
              <a:t>πλαίσιο διαλόγου και συνεργασίας των ομάδων θα πρέπει να οριστεί το </a:t>
            </a:r>
            <a:r>
              <a:rPr lang="el-GR" b="1" dirty="0" smtClean="0"/>
              <a:t>συντονιστικό συμβούλιο </a:t>
            </a:r>
            <a:r>
              <a:rPr lang="el-GR" dirty="0" smtClean="0"/>
              <a:t>που θα απαρτίζεται από τον υπεύθυνο καθηγητή και από έναν εκπρόσωπο μαθητή από κάθε ομάδα δράσης. </a:t>
            </a:r>
            <a:endParaRPr lang="el-GR" dirty="0" smtClean="0"/>
          </a:p>
          <a:p>
            <a:pPr>
              <a:buFont typeface="Wingdings" pitchFamily="2" charset="2"/>
              <a:buChar char="v"/>
            </a:pPr>
            <a:r>
              <a:rPr lang="el-GR" dirty="0" smtClean="0"/>
              <a:t>Αποφασίζεται </a:t>
            </a:r>
            <a:r>
              <a:rPr lang="el-GR" dirty="0" smtClean="0"/>
              <a:t>ακόμη </a:t>
            </a:r>
            <a:r>
              <a:rPr lang="el-GR" b="1" dirty="0" smtClean="0"/>
              <a:t>η τήρηση πρακτικών</a:t>
            </a:r>
            <a:r>
              <a:rPr lang="el-GR" dirty="0" smtClean="0"/>
              <a:t>, όπου θα καταγράφονται αναλυτικά τα βήματα ανάπτυξης των δράσεων όλων των ομάδων και ο τελικός απολογισμός, αλλά και </a:t>
            </a:r>
            <a:r>
              <a:rPr lang="el-GR" b="1" dirty="0" smtClean="0"/>
              <a:t>η κατάρτιση καταλόγου των μελών </a:t>
            </a:r>
            <a:r>
              <a:rPr lang="el-GR" dirty="0" smtClean="0"/>
              <a:t>όλων των ομάδων </a:t>
            </a:r>
            <a:r>
              <a:rPr lang="el-GR" dirty="0" smtClean="0"/>
              <a:t>δράσης.</a:t>
            </a:r>
          </a:p>
          <a:p>
            <a:pPr>
              <a:buFont typeface="Wingdings" pitchFamily="2" charset="2"/>
              <a:buChar char="v"/>
            </a:pPr>
            <a:r>
              <a:rPr lang="el-GR" b="1" dirty="0" smtClean="0"/>
              <a:t>Η </a:t>
            </a:r>
            <a:r>
              <a:rPr lang="el-GR" b="1" dirty="0" smtClean="0"/>
              <a:t>οικονομική διαχείριση </a:t>
            </a:r>
            <a:r>
              <a:rPr lang="el-GR" dirty="0" smtClean="0"/>
              <a:t>αποφασίζεται  να ασκείται από το συντονιστικό συμβούλιο, με ευθύνη του οποίου θα τηρούνται και τα </a:t>
            </a:r>
            <a:r>
              <a:rPr lang="el-GR" b="1" dirty="0" smtClean="0"/>
              <a:t>σχετικά βιβλία: </a:t>
            </a:r>
            <a:endParaRPr lang="el-GR" b="1" dirty="0" smtClean="0"/>
          </a:p>
          <a:p>
            <a:pPr>
              <a:buFont typeface="Wingdings" pitchFamily="2" charset="2"/>
              <a:buChar char="ü"/>
            </a:pPr>
            <a:r>
              <a:rPr lang="el-GR" dirty="0" smtClean="0"/>
              <a:t>     </a:t>
            </a:r>
            <a:r>
              <a:rPr lang="el-GR" b="1" dirty="0" smtClean="0"/>
              <a:t>βιβλίο </a:t>
            </a:r>
            <a:r>
              <a:rPr lang="el-GR" b="1" dirty="0" smtClean="0"/>
              <a:t>ταμείου</a:t>
            </a:r>
            <a:r>
              <a:rPr lang="el-GR" dirty="0" smtClean="0"/>
              <a:t>, στο οποίο καταχωρούνται τα έσοδα και τα έξοδα από όλες τις δράσεις με τα σχετικά παραστατικά στοιχεία (αποδείξεις, τιμολόγια</a:t>
            </a:r>
            <a:r>
              <a:rPr lang="el-GR" dirty="0" smtClean="0"/>
              <a:t>) </a:t>
            </a:r>
          </a:p>
          <a:p>
            <a:pPr>
              <a:buFont typeface="Wingdings" pitchFamily="2" charset="2"/>
              <a:buChar char="ü"/>
            </a:pPr>
            <a:r>
              <a:rPr lang="el-GR" dirty="0" smtClean="0"/>
              <a:t> </a:t>
            </a:r>
            <a:r>
              <a:rPr lang="el-GR" dirty="0" smtClean="0"/>
              <a:t>    </a:t>
            </a:r>
            <a:r>
              <a:rPr lang="el-GR" b="1" dirty="0" smtClean="0"/>
              <a:t>πρωτόκολλο </a:t>
            </a:r>
            <a:r>
              <a:rPr lang="el-GR" b="1" dirty="0" smtClean="0"/>
              <a:t>εσόδων και εξόδων</a:t>
            </a:r>
            <a:r>
              <a:rPr lang="el-GR" dirty="0" smtClean="0"/>
              <a:t>, το οποίο υπογράφουν όλα τα μέλη του συντονιστικού </a:t>
            </a:r>
            <a:r>
              <a:rPr lang="el-GR" dirty="0" smtClean="0"/>
              <a:t>συμβουλίου</a:t>
            </a:r>
          </a:p>
          <a:p>
            <a:pPr>
              <a:buFont typeface="Wingdings" pitchFamily="2" charset="2"/>
              <a:buChar char="ü"/>
            </a:pPr>
            <a:r>
              <a:rPr lang="el-GR" dirty="0" smtClean="0"/>
              <a:t> </a:t>
            </a:r>
            <a:r>
              <a:rPr lang="el-GR" dirty="0" smtClean="0"/>
              <a:t>     </a:t>
            </a:r>
            <a:r>
              <a:rPr lang="el-GR" b="1" dirty="0" smtClean="0"/>
              <a:t>φάκελος </a:t>
            </a:r>
            <a:r>
              <a:rPr lang="el-GR" b="1" dirty="0" smtClean="0"/>
              <a:t>παραστατικών στοιχείων οικονομικής διαχείρισης</a:t>
            </a:r>
            <a:r>
              <a:rPr lang="el-GR" dirty="0" smtClean="0"/>
              <a:t>, όπου τοποθετούνται τα παραστατικά στοιχεία των εσόδων και των εξόδων. </a:t>
            </a:r>
            <a:endParaRPr lang="el-GR" dirty="0" smtClean="0"/>
          </a:p>
          <a:p>
            <a:pPr>
              <a:buFont typeface="Wingdings" pitchFamily="2" charset="2"/>
              <a:buChar char="v"/>
            </a:pPr>
            <a:r>
              <a:rPr lang="el-GR" b="1" dirty="0" smtClean="0"/>
              <a:t>Ο </a:t>
            </a:r>
            <a:r>
              <a:rPr lang="el-GR" b="1" dirty="0" smtClean="0"/>
              <a:t>απολογισμός της οικονομικής διαχείρισης </a:t>
            </a:r>
            <a:r>
              <a:rPr lang="el-GR" dirty="0" smtClean="0"/>
              <a:t>θα συντάσσεται από το συντονιστικό συμβούλιο σε σχετικό πρακτικό, όπου περιληπτικά θα αναφέρεται το σύνολο των εσόδων και εξόδων και πιθανό υπόλοιπο ποσό για χρήση καινούργιων δράσεων και θα υπογράφεται από όλα τα μέλη, ενώ αντίγραφά του θα τοποθετούνται τόσο στο φάκελο των παραστατικών στοιχείων της οικονομικής διαχείρισης όσο και στο αρχείο του  σχολείου.</a:t>
            </a:r>
          </a:p>
          <a:p>
            <a:endParaRPr lang="el-G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51520" y="332656"/>
            <a:ext cx="8435280" cy="936104"/>
          </a:xfrm>
        </p:spPr>
        <p:style>
          <a:lnRef idx="1">
            <a:schemeClr val="accent6"/>
          </a:lnRef>
          <a:fillRef idx="2">
            <a:schemeClr val="accent6"/>
          </a:fillRef>
          <a:effectRef idx="1">
            <a:schemeClr val="accent6"/>
          </a:effectRef>
          <a:fontRef idx="minor">
            <a:schemeClr val="dk1"/>
          </a:fontRef>
        </p:style>
        <p:txBody>
          <a:bodyPr>
            <a:normAutofit fontScale="90000"/>
          </a:bodyPr>
          <a:lstStyle/>
          <a:p>
            <a:r>
              <a:rPr lang="el-GR" sz="2700" b="1" dirty="0" smtClean="0"/>
              <a:t/>
            </a:r>
            <a:br>
              <a:rPr lang="el-GR" sz="2700" b="1" dirty="0" smtClean="0"/>
            </a:br>
            <a:r>
              <a:rPr lang="el-GR" sz="2700" b="1" dirty="0" smtClean="0"/>
              <a:t/>
            </a:r>
            <a:br>
              <a:rPr lang="el-GR" sz="2700" b="1" dirty="0" smtClean="0"/>
            </a:br>
            <a:r>
              <a:rPr lang="el-GR" sz="2700" b="1" dirty="0" smtClean="0"/>
              <a:t>Δράσεις κατά τη διάρκεια της σχολικής χρονιάς (2-3 μήνες) : </a:t>
            </a:r>
            <a:br>
              <a:rPr lang="el-GR" sz="2700" b="1" dirty="0" smtClean="0"/>
            </a:br>
            <a:r>
              <a:rPr lang="el-GR" sz="2700" b="1" dirty="0" smtClean="0"/>
              <a:t>4ο Επίπεδο</a:t>
            </a:r>
            <a:r>
              <a:rPr lang="el-GR" dirty="0" smtClean="0"/>
              <a:t/>
            </a:r>
            <a:br>
              <a:rPr lang="el-GR" dirty="0" smtClean="0"/>
            </a:br>
            <a:endParaRPr lang="el-GR" dirty="0"/>
          </a:p>
        </p:txBody>
      </p:sp>
      <p:sp>
        <p:nvSpPr>
          <p:cNvPr id="3" name="2 - Θέση περιεχομένου"/>
          <p:cNvSpPr>
            <a:spLocks noGrp="1"/>
          </p:cNvSpPr>
          <p:nvPr>
            <p:ph idx="1"/>
          </p:nvPr>
        </p:nvSpPr>
        <p:spPr>
          <a:xfrm>
            <a:off x="107504" y="1412776"/>
            <a:ext cx="8784976" cy="5112568"/>
          </a:xfrm>
        </p:spPr>
        <p:txBody>
          <a:bodyPr/>
          <a:lstStyle/>
          <a:p>
            <a:pPr>
              <a:buNone/>
            </a:pPr>
            <a:r>
              <a:rPr lang="el-GR" sz="2400" dirty="0" smtClean="0"/>
              <a:t>Οι </a:t>
            </a:r>
            <a:r>
              <a:rPr lang="el-GR" sz="2400" dirty="0" smtClean="0"/>
              <a:t>μαθητές, </a:t>
            </a:r>
            <a:r>
              <a:rPr lang="el-GR" sz="2400" dirty="0" smtClean="0"/>
              <a:t>αφού έχουν καταστρώσει </a:t>
            </a:r>
            <a:r>
              <a:rPr lang="el-GR" sz="2400" dirty="0" err="1" smtClean="0"/>
              <a:t>ομαδοσυνεργατικά</a:t>
            </a:r>
            <a:r>
              <a:rPr lang="el-GR" sz="2400" dirty="0" smtClean="0"/>
              <a:t>  το επιχειρηματικό τους σχέδιο (</a:t>
            </a:r>
            <a:r>
              <a:rPr lang="el-GR" sz="2400" dirty="0" err="1" smtClean="0"/>
              <a:t>business</a:t>
            </a:r>
            <a:r>
              <a:rPr lang="el-GR" sz="2400" dirty="0" smtClean="0"/>
              <a:t> </a:t>
            </a:r>
            <a:r>
              <a:rPr lang="el-GR" sz="2400" dirty="0" err="1" smtClean="0"/>
              <a:t>plan</a:t>
            </a:r>
            <a:r>
              <a:rPr lang="el-GR" sz="2400" dirty="0" smtClean="0"/>
              <a:t>),  </a:t>
            </a:r>
            <a:r>
              <a:rPr lang="el-GR" sz="2400" b="1" dirty="0" smtClean="0"/>
              <a:t>καλούνται να διαμοιράσουν και  να αναλάβουν </a:t>
            </a:r>
            <a:r>
              <a:rPr lang="el-GR" sz="2400" b="1" dirty="0" smtClean="0"/>
              <a:t>«</a:t>
            </a:r>
            <a:r>
              <a:rPr lang="el-GR" sz="2400" b="1" dirty="0" smtClean="0"/>
              <a:t>ρόλους» </a:t>
            </a:r>
            <a:r>
              <a:rPr lang="el-GR" sz="2400" dirty="0" smtClean="0"/>
              <a:t>στην υλοποίηση των καινοτόμων  επιχειρηματικών τους </a:t>
            </a:r>
            <a:r>
              <a:rPr lang="el-GR" sz="2400" dirty="0" smtClean="0"/>
              <a:t>δράσεων.</a:t>
            </a:r>
          </a:p>
          <a:p>
            <a:pPr>
              <a:buNone/>
            </a:pPr>
            <a:endParaRPr lang="el-GR" sz="2400" dirty="0" smtClean="0"/>
          </a:p>
          <a:p>
            <a:pPr>
              <a:buNone/>
            </a:pPr>
            <a:endParaRPr lang="el-GR" sz="2400" dirty="0" smtClean="0"/>
          </a:p>
          <a:p>
            <a:pPr>
              <a:buNone/>
            </a:pPr>
            <a:endParaRPr lang="el-GR" sz="2400" dirty="0" smtClean="0"/>
          </a:p>
          <a:p>
            <a:endParaRPr lang="el-GR" dirty="0"/>
          </a:p>
        </p:txBody>
      </p:sp>
      <p:pic>
        <p:nvPicPr>
          <p:cNvPr id="9" name="Picture 2" descr="C:\Users\georg\Desktop\images (3).jpg"/>
          <p:cNvPicPr>
            <a:picLocks noChangeAspect="1" noChangeArrowheads="1"/>
          </p:cNvPicPr>
          <p:nvPr/>
        </p:nvPicPr>
        <p:blipFill>
          <a:blip r:embed="rId2" cstate="print"/>
          <a:srcRect/>
          <a:stretch>
            <a:fillRect/>
          </a:stretch>
        </p:blipFill>
        <p:spPr bwMode="auto">
          <a:xfrm>
            <a:off x="1475656" y="3212976"/>
            <a:ext cx="5328592" cy="2880320"/>
          </a:xfrm>
          <a:prstGeom prst="rect">
            <a:avLst/>
          </a:prstGeom>
          <a:noFill/>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88640"/>
            <a:ext cx="8229600" cy="576064"/>
          </a:xfrm>
        </p:spPr>
        <p:style>
          <a:lnRef idx="1">
            <a:schemeClr val="accent6"/>
          </a:lnRef>
          <a:fillRef idx="2">
            <a:schemeClr val="accent6"/>
          </a:fillRef>
          <a:effectRef idx="1">
            <a:schemeClr val="accent6"/>
          </a:effectRef>
          <a:fontRef idx="minor">
            <a:schemeClr val="dk1"/>
          </a:fontRef>
        </p:style>
        <p:txBody>
          <a:bodyPr>
            <a:normAutofit fontScale="90000"/>
          </a:bodyPr>
          <a:lstStyle/>
          <a:p>
            <a:r>
              <a:rPr lang="el-GR" sz="2400" b="1" dirty="0" smtClean="0"/>
              <a:t/>
            </a:r>
            <a:br>
              <a:rPr lang="el-GR" sz="2400" b="1" dirty="0" smtClean="0"/>
            </a:br>
            <a:r>
              <a:rPr lang="el-GR" sz="2400" b="1" dirty="0" smtClean="0"/>
              <a:t>Δραστηριότητες  </a:t>
            </a:r>
            <a:r>
              <a:rPr lang="el-GR" sz="2400" b="1" dirty="0" smtClean="0"/>
              <a:t>της  Α΄ Ομάδας </a:t>
            </a:r>
            <a:r>
              <a:rPr lang="el-GR" sz="2400" dirty="0" smtClean="0"/>
              <a:t/>
            </a:r>
            <a:br>
              <a:rPr lang="el-GR" sz="2400" dirty="0" smtClean="0"/>
            </a:br>
            <a:endParaRPr lang="el-GR" sz="2400" dirty="0"/>
          </a:p>
        </p:txBody>
      </p:sp>
      <p:sp>
        <p:nvSpPr>
          <p:cNvPr id="3" name="2 - Θέση περιεχομένου"/>
          <p:cNvSpPr>
            <a:spLocks noGrp="1"/>
          </p:cNvSpPr>
          <p:nvPr>
            <p:ph idx="1"/>
          </p:nvPr>
        </p:nvSpPr>
        <p:spPr>
          <a:xfrm>
            <a:off x="251520" y="980728"/>
            <a:ext cx="8496944" cy="5688632"/>
          </a:xfrm>
        </p:spPr>
        <p:txBody>
          <a:bodyPr>
            <a:normAutofit fontScale="70000" lnSpcReduction="20000"/>
          </a:bodyPr>
          <a:lstStyle/>
          <a:p>
            <a:pPr>
              <a:buNone/>
            </a:pPr>
            <a:r>
              <a:rPr lang="el-GR" dirty="0" smtClean="0"/>
              <a:t>     </a:t>
            </a:r>
            <a:r>
              <a:rPr lang="el-GR" b="1" dirty="0" smtClean="0"/>
              <a:t>Η ομάδα Α΄ </a:t>
            </a:r>
            <a:r>
              <a:rPr lang="el-GR" b="1" dirty="0" smtClean="0"/>
              <a:t>αναλαμβάνει</a:t>
            </a:r>
            <a:r>
              <a:rPr lang="en-US" b="1" dirty="0" smtClean="0"/>
              <a:t>:</a:t>
            </a:r>
            <a:r>
              <a:rPr lang="el-GR" b="1" dirty="0" smtClean="0"/>
              <a:t> </a:t>
            </a:r>
            <a:endParaRPr lang="el-GR" b="1" dirty="0" smtClean="0"/>
          </a:p>
          <a:p>
            <a:pPr>
              <a:buFont typeface="Wingdings" pitchFamily="2" charset="2"/>
              <a:buChar char="v"/>
            </a:pPr>
            <a:r>
              <a:rPr lang="el-GR" b="1" dirty="0" smtClean="0"/>
              <a:t>να </a:t>
            </a:r>
            <a:r>
              <a:rPr lang="el-GR" b="1" dirty="0" smtClean="0"/>
              <a:t>διερευνήσει ανάγκες του σχολείου </a:t>
            </a:r>
            <a:r>
              <a:rPr lang="el-GR" dirty="0" smtClean="0"/>
              <a:t>μέσα από διαλογική συζήτηση που πραγματοποιεί με το  Δ/</a:t>
            </a:r>
            <a:r>
              <a:rPr lang="el-GR" dirty="0" err="1" smtClean="0"/>
              <a:t>ντη</a:t>
            </a:r>
            <a:r>
              <a:rPr lang="el-GR" dirty="0" smtClean="0"/>
              <a:t> του σχολείου και το διδακτικό προσωπικό (π.χ. ενίσχυση του ηλεκτρονικού εξοπλισμού του σχολείου, έξοδα για το ανέβασμα μιας σχολικής θεατρικής παράστασης, έξοδα για την πραγματοποίηση μιας σχολικής εκδρομής  </a:t>
            </a:r>
            <a:r>
              <a:rPr lang="el-GR" dirty="0" err="1" smtClean="0"/>
              <a:t>κ.α</a:t>
            </a:r>
            <a:r>
              <a:rPr lang="el-GR" dirty="0" smtClean="0"/>
              <a:t> )</a:t>
            </a:r>
          </a:p>
          <a:p>
            <a:pPr>
              <a:buFont typeface="Wingdings" pitchFamily="2" charset="2"/>
              <a:buChar char="v"/>
            </a:pPr>
            <a:r>
              <a:rPr lang="el-GR" dirty="0" smtClean="0"/>
              <a:t>επειδή </a:t>
            </a:r>
            <a:r>
              <a:rPr lang="el-GR" dirty="0" smtClean="0"/>
              <a:t>αποτελείται από μαθητές  με ιδιαίτερη κλίση σε καλλιτεχνικές δημιουργίες, κατασκευές, σκίτσο και ζωγραφική </a:t>
            </a:r>
            <a:r>
              <a:rPr lang="el-GR" b="1" dirty="0" smtClean="0"/>
              <a:t>αποφασίζει  να υλοποιήσει έξυπνες επιχειρηματικές δράσεις, </a:t>
            </a:r>
            <a:r>
              <a:rPr lang="el-GR" dirty="0" smtClean="0"/>
              <a:t>όπως για παράδειγμα τη δημιουργία πρωτότυπων κατασκευών την περίοδο των Χριστουγέννων  (ημερολόγια, χριστουγεννιάτικα στολίδια, ευχετήριες κάρτες, γλυκίσματα και λικέρ χειροποίητα) και την κατασκευή και διακόσμηση λαμπάδων κατά την περίοδο του Πάσχα, </a:t>
            </a:r>
            <a:r>
              <a:rPr lang="el-GR" b="1" dirty="0" smtClean="0"/>
              <a:t>την έκθεση των κατασκευών τους  σε ειδικά διαμορφωμένο χώρο</a:t>
            </a:r>
            <a:r>
              <a:rPr lang="el-GR" dirty="0" smtClean="0"/>
              <a:t> και </a:t>
            </a:r>
            <a:r>
              <a:rPr lang="el-GR" b="1" dirty="0" smtClean="0"/>
              <a:t>την πώλησή τους </a:t>
            </a:r>
            <a:r>
              <a:rPr lang="el-GR" dirty="0" smtClean="0"/>
              <a:t>κατά τη διάρκεια εκδηλώσεων της  τοπικής κοινωνίας</a:t>
            </a:r>
          </a:p>
          <a:p>
            <a:pPr>
              <a:buFont typeface="Wingdings" pitchFamily="2" charset="2"/>
              <a:buChar char="v"/>
            </a:pPr>
            <a:r>
              <a:rPr lang="el-GR" b="1" dirty="0" smtClean="0"/>
              <a:t>τα </a:t>
            </a:r>
            <a:r>
              <a:rPr lang="el-GR" b="1" dirty="0" smtClean="0"/>
              <a:t>έσοδα των πωλήσεων </a:t>
            </a:r>
            <a:r>
              <a:rPr lang="el-GR" dirty="0" smtClean="0"/>
              <a:t>αποφασίζεται να διατεθούν για κοινωφελείς σκοπούς. </a:t>
            </a:r>
          </a:p>
          <a:p>
            <a:endParaRPr lang="el-GR" dirty="0" smtClean="0"/>
          </a:p>
          <a:p>
            <a:endParaRPr lang="el-G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88640"/>
            <a:ext cx="8229600" cy="648072"/>
          </a:xfrm>
        </p:spPr>
        <p:style>
          <a:lnRef idx="1">
            <a:schemeClr val="accent6"/>
          </a:lnRef>
          <a:fillRef idx="2">
            <a:schemeClr val="accent6"/>
          </a:fillRef>
          <a:effectRef idx="1">
            <a:schemeClr val="accent6"/>
          </a:effectRef>
          <a:fontRef idx="minor">
            <a:schemeClr val="dk1"/>
          </a:fontRef>
        </p:style>
        <p:txBody>
          <a:bodyPr>
            <a:normAutofit fontScale="90000"/>
          </a:bodyPr>
          <a:lstStyle/>
          <a:p>
            <a:r>
              <a:rPr lang="el-GR" sz="2700" b="1" dirty="0" smtClean="0"/>
              <a:t/>
            </a:r>
            <a:br>
              <a:rPr lang="el-GR" sz="2700" b="1" dirty="0" smtClean="0"/>
            </a:br>
            <a:r>
              <a:rPr lang="el-GR" sz="2700" b="1" dirty="0" smtClean="0"/>
              <a:t>Δραστηριότητες  της  Β΄ Ομάδας </a:t>
            </a:r>
            <a:r>
              <a:rPr lang="el-GR" dirty="0" smtClean="0"/>
              <a:t/>
            </a:r>
            <a:br>
              <a:rPr lang="el-GR" dirty="0" smtClean="0"/>
            </a:br>
            <a:endParaRPr lang="el-GR" dirty="0"/>
          </a:p>
        </p:txBody>
      </p:sp>
      <p:sp>
        <p:nvSpPr>
          <p:cNvPr id="3" name="2 - Θέση περιεχομένου"/>
          <p:cNvSpPr>
            <a:spLocks noGrp="1"/>
          </p:cNvSpPr>
          <p:nvPr>
            <p:ph idx="1"/>
          </p:nvPr>
        </p:nvSpPr>
        <p:spPr>
          <a:xfrm>
            <a:off x="251520" y="1052736"/>
            <a:ext cx="8892480" cy="5805264"/>
          </a:xfrm>
        </p:spPr>
        <p:txBody>
          <a:bodyPr>
            <a:normAutofit fontScale="70000" lnSpcReduction="20000"/>
          </a:bodyPr>
          <a:lstStyle/>
          <a:p>
            <a:pPr>
              <a:buNone/>
            </a:pPr>
            <a:r>
              <a:rPr lang="el-GR" b="1" dirty="0" smtClean="0"/>
              <a:t>Η ομάδα Β, </a:t>
            </a:r>
            <a:r>
              <a:rPr lang="el-GR" dirty="0" smtClean="0"/>
              <a:t>που αποτελείται από μαθητές-δημοσιογράφους του σχολείου,  </a:t>
            </a:r>
            <a:r>
              <a:rPr lang="el-GR" dirty="0" smtClean="0"/>
              <a:t>αναλαμβάνει</a:t>
            </a:r>
            <a:r>
              <a:rPr lang="en-US" dirty="0" smtClean="0"/>
              <a:t>:</a:t>
            </a:r>
            <a:r>
              <a:rPr lang="el-GR" dirty="0" smtClean="0"/>
              <a:t>  </a:t>
            </a:r>
            <a:endParaRPr lang="el-GR" dirty="0" smtClean="0"/>
          </a:p>
          <a:p>
            <a:pPr>
              <a:buFont typeface="Wingdings" pitchFamily="2" charset="2"/>
              <a:buChar char="v"/>
            </a:pPr>
            <a:r>
              <a:rPr lang="el-GR" b="1" dirty="0" smtClean="0"/>
              <a:t>μέσα </a:t>
            </a:r>
            <a:r>
              <a:rPr lang="el-GR" b="1" dirty="0" smtClean="0"/>
              <a:t>από έρευνα και συνεντεύξεις</a:t>
            </a:r>
            <a:r>
              <a:rPr lang="el-GR" dirty="0" smtClean="0"/>
              <a:t> με εμπόρους  και  επιχειρηματίες  της τοπικής κοινωνίας </a:t>
            </a:r>
            <a:r>
              <a:rPr lang="el-GR" b="1" dirty="0" smtClean="0"/>
              <a:t>να συγκεντρώσει στοιχεία </a:t>
            </a:r>
            <a:r>
              <a:rPr lang="el-GR" dirty="0" smtClean="0"/>
              <a:t>για τα προϊόντα που παράγουν και τις επιχειρήσεις που δραστηριοποιούνται και </a:t>
            </a:r>
            <a:r>
              <a:rPr lang="el-GR" b="1" dirty="0" smtClean="0"/>
              <a:t>να αναδείξει  </a:t>
            </a:r>
            <a:r>
              <a:rPr lang="el-GR" dirty="0" smtClean="0"/>
              <a:t>τα κύρια προβλήματά τους</a:t>
            </a:r>
          </a:p>
          <a:p>
            <a:pPr>
              <a:buFont typeface="Wingdings" pitchFamily="2" charset="2"/>
              <a:buChar char="v"/>
            </a:pPr>
            <a:r>
              <a:rPr lang="el-GR" b="1" dirty="0" smtClean="0"/>
              <a:t>με </a:t>
            </a:r>
            <a:r>
              <a:rPr lang="el-GR" b="1" dirty="0" smtClean="0"/>
              <a:t>το υλικό που θα προκύψει από τη μελέτη πεδίου </a:t>
            </a:r>
            <a:r>
              <a:rPr lang="el-GR" dirty="0" smtClean="0"/>
              <a:t>που θα πραγματοποιήσουν, </a:t>
            </a:r>
            <a:r>
              <a:rPr lang="el-GR" b="1" dirty="0" smtClean="0"/>
              <a:t>θα κάνουν το σχετικό ρεπορτά</a:t>
            </a:r>
            <a:r>
              <a:rPr lang="el-GR" dirty="0" smtClean="0"/>
              <a:t>ζ το οποίο θα δημοσιεύσουν στη σχολική τους εφημερίδα με στόχο </a:t>
            </a:r>
            <a:r>
              <a:rPr lang="el-GR" b="1" dirty="0" smtClean="0"/>
              <a:t>τη δημοσιοποίηση των προβλημάτων και αναγκών της τοπικής αγοράς</a:t>
            </a:r>
          </a:p>
          <a:p>
            <a:pPr>
              <a:buFont typeface="Wingdings" pitchFamily="2" charset="2"/>
              <a:buChar char="v"/>
            </a:pPr>
            <a:r>
              <a:rPr lang="el-GR" dirty="0" smtClean="0"/>
              <a:t>να </a:t>
            </a:r>
            <a:r>
              <a:rPr lang="el-GR" dirty="0" smtClean="0"/>
              <a:t>διοργανώσει στο χώρο  του σχολείου με τη συνδρομή των γονέων και της τοπικής κοινωνίας </a:t>
            </a:r>
            <a:r>
              <a:rPr lang="el-GR" b="1" dirty="0" smtClean="0"/>
              <a:t>εκδήλωση γευσιγνωσίας </a:t>
            </a:r>
            <a:r>
              <a:rPr lang="el-GR" dirty="0" smtClean="0"/>
              <a:t>για προϊόντα που παράγονται στον τόπο τους με σκοπό να τα κάνουν γνωστά στο καταναλωτικό κοινό  </a:t>
            </a:r>
          </a:p>
          <a:p>
            <a:pPr>
              <a:buFont typeface="Wingdings" pitchFamily="2" charset="2"/>
              <a:buChar char="v"/>
            </a:pPr>
            <a:r>
              <a:rPr lang="el-GR" dirty="0" smtClean="0"/>
              <a:t>να </a:t>
            </a:r>
            <a:r>
              <a:rPr lang="el-GR" dirty="0" smtClean="0"/>
              <a:t>ζητήσει από τους τοπικούς εμπόρους και επιχειρηματίες να προσφέρουν αντιπροσωπευτικά προϊόντα τους που θα συμπεριλάβουν  </a:t>
            </a:r>
            <a:r>
              <a:rPr lang="el-GR" b="1" dirty="0" smtClean="0"/>
              <a:t>στη διενέργεια λαχειοφόρου κλήρωσης</a:t>
            </a:r>
            <a:r>
              <a:rPr lang="el-GR" dirty="0" smtClean="0"/>
              <a:t>  στο χώρο του σχολείου, τα έσοδα της οποίας αποφασίζεται να διατεθούν </a:t>
            </a:r>
            <a:r>
              <a:rPr lang="el-GR" b="1" dirty="0" smtClean="0"/>
              <a:t>για φιλανθρωπικό σκοπό </a:t>
            </a:r>
            <a:r>
              <a:rPr lang="el-GR" dirty="0" smtClean="0"/>
              <a:t>(π.χ. ενίσχυση μαθητών με οικονομικά προβλήματα).</a:t>
            </a:r>
          </a:p>
          <a:p>
            <a:pPr>
              <a:buFont typeface="Wingdings" pitchFamily="2" charset="2"/>
              <a:buChar char="v"/>
            </a:pPr>
            <a:endParaRPr lang="el-G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16632"/>
            <a:ext cx="8229600" cy="648072"/>
          </a:xfrm>
        </p:spPr>
        <p:style>
          <a:lnRef idx="1">
            <a:schemeClr val="accent6"/>
          </a:lnRef>
          <a:fillRef idx="2">
            <a:schemeClr val="accent6"/>
          </a:fillRef>
          <a:effectRef idx="1">
            <a:schemeClr val="accent6"/>
          </a:effectRef>
          <a:fontRef idx="minor">
            <a:schemeClr val="dk1"/>
          </a:fontRef>
        </p:style>
        <p:txBody>
          <a:bodyPr>
            <a:normAutofit fontScale="90000"/>
          </a:bodyPr>
          <a:lstStyle/>
          <a:p>
            <a:r>
              <a:rPr lang="el-GR" b="1" dirty="0" smtClean="0"/>
              <a:t/>
            </a:r>
            <a:br>
              <a:rPr lang="el-GR" b="1" dirty="0" smtClean="0"/>
            </a:br>
            <a:r>
              <a:rPr lang="el-GR" sz="2700" b="1" dirty="0" smtClean="0"/>
              <a:t>Δραστηριότητες  της  Γ΄ Ομάδας </a:t>
            </a:r>
            <a:r>
              <a:rPr lang="el-GR" sz="2700" dirty="0" smtClean="0"/>
              <a:t/>
            </a:r>
            <a:br>
              <a:rPr lang="el-GR" sz="2700" dirty="0" smtClean="0"/>
            </a:br>
            <a:endParaRPr lang="el-GR" sz="2700" dirty="0"/>
          </a:p>
        </p:txBody>
      </p:sp>
      <p:sp>
        <p:nvSpPr>
          <p:cNvPr id="3" name="2 - Θέση περιεχομένου"/>
          <p:cNvSpPr>
            <a:spLocks noGrp="1"/>
          </p:cNvSpPr>
          <p:nvPr>
            <p:ph idx="1"/>
          </p:nvPr>
        </p:nvSpPr>
        <p:spPr>
          <a:xfrm>
            <a:off x="251520" y="980728"/>
            <a:ext cx="8568952" cy="5616624"/>
          </a:xfrm>
        </p:spPr>
        <p:txBody>
          <a:bodyPr>
            <a:normAutofit fontScale="77500" lnSpcReduction="20000"/>
          </a:bodyPr>
          <a:lstStyle/>
          <a:p>
            <a:pPr>
              <a:buNone/>
            </a:pPr>
            <a:r>
              <a:rPr lang="el-GR" sz="3100" dirty="0" smtClean="0"/>
              <a:t>Η  </a:t>
            </a:r>
            <a:r>
              <a:rPr lang="el-GR" sz="3100" dirty="0" smtClean="0"/>
              <a:t>ομάδα </a:t>
            </a:r>
            <a:r>
              <a:rPr lang="el-GR" sz="3100" dirty="0" smtClean="0"/>
              <a:t>Γ΄, που αποτελείται από μαθητές-δημοσιογράφους του σχολείου, αναλαμβάνει  </a:t>
            </a:r>
            <a:r>
              <a:rPr lang="el-GR" sz="3100" dirty="0" smtClean="0"/>
              <a:t>την </a:t>
            </a:r>
            <a:r>
              <a:rPr lang="el-GR" sz="3100" b="1" dirty="0" smtClean="0"/>
              <a:t>ανάδειξη και προβολή του τοπικού </a:t>
            </a:r>
            <a:r>
              <a:rPr lang="el-GR" sz="3100" b="1" dirty="0" smtClean="0"/>
              <a:t>μουσείου</a:t>
            </a:r>
            <a:r>
              <a:rPr lang="en-US" sz="3100" b="1" dirty="0" smtClean="0"/>
              <a:t>:</a:t>
            </a:r>
            <a:endParaRPr lang="el-GR" sz="3100" b="1" dirty="0" smtClean="0"/>
          </a:p>
          <a:p>
            <a:pPr>
              <a:buFont typeface="Wingdings" pitchFamily="2" charset="2"/>
              <a:buChar char="v"/>
            </a:pPr>
            <a:r>
              <a:rPr lang="el-GR" sz="3100" b="1" dirty="0" smtClean="0"/>
              <a:t>μέσα </a:t>
            </a:r>
            <a:r>
              <a:rPr lang="el-GR" sz="3100" b="1" dirty="0" smtClean="0"/>
              <a:t>από έρευνα  και συνεντεύξεις με αρχαιολόγους του μουσείου </a:t>
            </a:r>
            <a:r>
              <a:rPr lang="el-GR" sz="3100" dirty="0" smtClean="0"/>
              <a:t>θα συγκεντρώσει στοιχεία για την ιστορία του μουσείου και τους αρχαιολογικούς θησαυρούς που φυλάσσονται σε αυτό </a:t>
            </a:r>
          </a:p>
          <a:p>
            <a:pPr>
              <a:buFont typeface="Wingdings" pitchFamily="2" charset="2"/>
              <a:buChar char="v"/>
            </a:pPr>
            <a:r>
              <a:rPr lang="el-GR" sz="3100" dirty="0" smtClean="0"/>
              <a:t> </a:t>
            </a:r>
            <a:r>
              <a:rPr lang="el-GR" sz="3100" b="1" dirty="0" smtClean="0"/>
              <a:t>θα δημοσιεύσει το σχετικό ρεπορτάζ </a:t>
            </a:r>
            <a:r>
              <a:rPr lang="el-GR" sz="3100" dirty="0" smtClean="0"/>
              <a:t>στη σχολική τους εφημερίδα με σκοπό </a:t>
            </a:r>
            <a:r>
              <a:rPr lang="el-GR" sz="3100" b="1" dirty="0" smtClean="0"/>
              <a:t>να τονώσει την </a:t>
            </a:r>
            <a:r>
              <a:rPr lang="el-GR" sz="3100" b="1" dirty="0" err="1" smtClean="0"/>
              <a:t>επισκέψιμότητά</a:t>
            </a:r>
            <a:r>
              <a:rPr lang="el-GR" sz="3100" b="1" dirty="0" smtClean="0"/>
              <a:t> του </a:t>
            </a:r>
            <a:r>
              <a:rPr lang="el-GR" sz="3100" dirty="0" smtClean="0"/>
              <a:t>και να προσελκύσει </a:t>
            </a:r>
            <a:r>
              <a:rPr lang="el-GR" sz="3100" b="1" dirty="0" smtClean="0"/>
              <a:t>περισσότερα σχολεία να το επισκεφτούν </a:t>
            </a:r>
            <a:r>
              <a:rPr lang="el-GR" sz="3100" dirty="0" smtClean="0"/>
              <a:t>για να αναπτύξουν εκπαιδευτικά προγράμματα σε αυτό. </a:t>
            </a:r>
          </a:p>
          <a:p>
            <a:pPr>
              <a:buFont typeface="Wingdings" pitchFamily="2" charset="2"/>
              <a:buChar char="v"/>
            </a:pPr>
            <a:r>
              <a:rPr lang="el-GR" sz="3100" b="1" dirty="0" smtClean="0"/>
              <a:t>να </a:t>
            </a:r>
            <a:r>
              <a:rPr lang="el-GR" sz="3100" b="1" dirty="0" smtClean="0"/>
              <a:t>φιλοτεχνήσει αφίσα </a:t>
            </a:r>
            <a:r>
              <a:rPr lang="el-GR" sz="3100" dirty="0" smtClean="0"/>
              <a:t>που θα προβάλλει  το τοπικό μουσείο</a:t>
            </a:r>
          </a:p>
          <a:p>
            <a:pPr>
              <a:buFont typeface="Wingdings" pitchFamily="2" charset="2"/>
              <a:buChar char="v"/>
            </a:pPr>
            <a:r>
              <a:rPr lang="el-GR" sz="3100" dirty="0" smtClean="0"/>
              <a:t>προτείνει </a:t>
            </a:r>
            <a:r>
              <a:rPr lang="el-GR" sz="3100" dirty="0" smtClean="0"/>
              <a:t>να χρησιμοποιηθεί μέρος των εσόδων από τις κατασκευές της Ομάδας Α΄ και της λαχειοφόρου κλήρωσης που θα διενεργήσει η ομάδα Β΄ για την </a:t>
            </a:r>
            <a:r>
              <a:rPr lang="el-GR" sz="3100" b="1" dirty="0" smtClean="0"/>
              <a:t>εκτύπωση της αφίσας για την ανάδειξη του τοπικού μουσείου.   </a:t>
            </a:r>
          </a:p>
          <a:p>
            <a:pPr>
              <a:buFont typeface="Wingdings" pitchFamily="2" charset="2"/>
              <a:buChar char="v"/>
            </a:pPr>
            <a:endParaRPr lang="el-G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34082"/>
          </a:xfrm>
        </p:spPr>
        <p:style>
          <a:lnRef idx="1">
            <a:schemeClr val="accent6"/>
          </a:lnRef>
          <a:fillRef idx="2">
            <a:schemeClr val="accent6"/>
          </a:fillRef>
          <a:effectRef idx="1">
            <a:schemeClr val="accent6"/>
          </a:effectRef>
          <a:fontRef idx="minor">
            <a:schemeClr val="dk1"/>
          </a:fontRef>
        </p:style>
        <p:txBody>
          <a:bodyPr>
            <a:normAutofit fontScale="90000"/>
          </a:bodyPr>
          <a:lstStyle/>
          <a:p>
            <a:r>
              <a:rPr lang="el-GR" sz="2700" b="1" dirty="0" smtClean="0"/>
              <a:t/>
            </a:r>
            <a:br>
              <a:rPr lang="el-GR" sz="2700" b="1" dirty="0" smtClean="0"/>
            </a:br>
            <a:r>
              <a:rPr lang="el-GR" sz="2700" b="1" dirty="0" smtClean="0"/>
              <a:t>Δραστηριότητες  </a:t>
            </a:r>
            <a:r>
              <a:rPr lang="el-GR" sz="2700" b="1" dirty="0" smtClean="0"/>
              <a:t>της  Δ΄ Ομάδας </a:t>
            </a:r>
            <a:r>
              <a:rPr lang="el-GR" dirty="0" smtClean="0"/>
              <a:t/>
            </a:r>
            <a:br>
              <a:rPr lang="el-GR" dirty="0" smtClean="0"/>
            </a:br>
            <a:endParaRPr lang="el-GR" dirty="0"/>
          </a:p>
        </p:txBody>
      </p:sp>
      <p:sp>
        <p:nvSpPr>
          <p:cNvPr id="3" name="2 - Θέση περιεχομένου"/>
          <p:cNvSpPr>
            <a:spLocks noGrp="1"/>
          </p:cNvSpPr>
          <p:nvPr>
            <p:ph idx="1"/>
          </p:nvPr>
        </p:nvSpPr>
        <p:spPr>
          <a:xfrm>
            <a:off x="323528" y="836712"/>
            <a:ext cx="8568952" cy="5760640"/>
          </a:xfrm>
        </p:spPr>
        <p:txBody>
          <a:bodyPr>
            <a:normAutofit/>
          </a:bodyPr>
          <a:lstStyle/>
          <a:p>
            <a:pPr>
              <a:buNone/>
            </a:pPr>
            <a:r>
              <a:rPr lang="el-GR" sz="2400" dirty="0" smtClean="0"/>
              <a:t>Η  ομάδα Δ΄, που αποτελείται από μαθητές-δημοσιογράφους του σχολείου,  αναλαμβάνει να συγκεντρώσει υλικό μέσα από </a:t>
            </a:r>
            <a:r>
              <a:rPr lang="el-GR" sz="2400" b="1" dirty="0" smtClean="0"/>
              <a:t>έρευνα και συνεντεύξεις και </a:t>
            </a:r>
            <a:r>
              <a:rPr lang="el-GR" sz="2400" b="1" dirty="0" err="1" smtClean="0"/>
              <a:t>φωτορεπορτάζ</a:t>
            </a:r>
            <a:r>
              <a:rPr lang="el-GR" sz="2400" b="1" dirty="0" smtClean="0"/>
              <a:t>  </a:t>
            </a:r>
            <a:r>
              <a:rPr lang="el-GR" sz="2400" dirty="0" smtClean="0"/>
              <a:t>και να γράψει </a:t>
            </a:r>
            <a:r>
              <a:rPr lang="el-GR" sz="2400" b="1" dirty="0" smtClean="0"/>
              <a:t>άρθρα στην εφημερίδα τους</a:t>
            </a:r>
            <a:r>
              <a:rPr lang="el-GR" sz="2400" dirty="0" smtClean="0"/>
              <a:t>, με </a:t>
            </a:r>
            <a:r>
              <a:rPr lang="el-GR" sz="2400" dirty="0" smtClean="0"/>
              <a:t>στόχο</a:t>
            </a:r>
            <a:r>
              <a:rPr lang="en-US" sz="2400" dirty="0" smtClean="0"/>
              <a:t>:</a:t>
            </a:r>
            <a:r>
              <a:rPr lang="el-GR" sz="2400" dirty="0" smtClean="0"/>
              <a:t>  </a:t>
            </a:r>
            <a:endParaRPr lang="el-GR" sz="2400" dirty="0" smtClean="0"/>
          </a:p>
          <a:p>
            <a:pPr>
              <a:buFont typeface="Wingdings" pitchFamily="2" charset="2"/>
              <a:buChar char="v"/>
            </a:pPr>
            <a:r>
              <a:rPr lang="el-GR" sz="2400" b="1" dirty="0" smtClean="0"/>
              <a:t>την </a:t>
            </a:r>
            <a:r>
              <a:rPr lang="el-GR" sz="2400" b="1" dirty="0" smtClean="0"/>
              <a:t>ανάδειξη  της  ιδιαίτερης  γεωφυσικής  φυσιογνωμίας του τόπου τους</a:t>
            </a:r>
            <a:r>
              <a:rPr lang="el-GR" sz="2400" dirty="0" smtClean="0"/>
              <a:t>, της ιστορίας του, της θρησκευτικής και πολιτιστικής του ζωής  που κάθε επισκέπτης αξίζει να γνωρίσει </a:t>
            </a:r>
          </a:p>
          <a:p>
            <a:pPr>
              <a:buFont typeface="Wingdings" pitchFamily="2" charset="2"/>
              <a:buChar char="v"/>
            </a:pPr>
            <a:r>
              <a:rPr lang="el-GR" sz="2400" b="1" dirty="0" smtClean="0"/>
              <a:t>την </a:t>
            </a:r>
            <a:r>
              <a:rPr lang="el-GR" sz="2400" b="1" dirty="0" smtClean="0"/>
              <a:t>τόνωση της τουριστικής κίνησης  </a:t>
            </a:r>
            <a:r>
              <a:rPr lang="el-GR" sz="2400" dirty="0" smtClean="0"/>
              <a:t>που αποτελεί για τους κατοίκους του πηγή οικονομικής και κοινωνικής ανάπτυξης</a:t>
            </a:r>
            <a:r>
              <a:rPr lang="el-GR" sz="2400" dirty="0" smtClean="0"/>
              <a:t>.</a:t>
            </a:r>
          </a:p>
          <a:p>
            <a:pPr>
              <a:buNone/>
            </a:pPr>
            <a:r>
              <a:rPr lang="el-GR" sz="2400" dirty="0" smtClean="0"/>
              <a:t> </a:t>
            </a:r>
            <a:endParaRPr lang="el-GR" sz="2400" dirty="0" smtClean="0"/>
          </a:p>
          <a:p>
            <a:pPr>
              <a:buNone/>
            </a:pPr>
            <a:endParaRPr lang="el-GR" dirty="0"/>
          </a:p>
        </p:txBody>
      </p:sp>
      <p:pic>
        <p:nvPicPr>
          <p:cNvPr id="4" name="Picture 2" descr="C:\Users\georg\Desktop\images (4).jpg"/>
          <p:cNvPicPr>
            <a:picLocks noChangeAspect="1" noChangeArrowheads="1"/>
          </p:cNvPicPr>
          <p:nvPr/>
        </p:nvPicPr>
        <p:blipFill>
          <a:blip r:embed="rId2" cstate="print"/>
          <a:srcRect/>
          <a:stretch>
            <a:fillRect/>
          </a:stretch>
        </p:blipFill>
        <p:spPr bwMode="auto">
          <a:xfrm>
            <a:off x="2555776" y="4365104"/>
            <a:ext cx="3672408" cy="2160240"/>
          </a:xfrm>
          <a:prstGeom prst="rect">
            <a:avLst/>
          </a:prstGeom>
          <a:noFill/>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562074"/>
          </a:xfrm>
        </p:spPr>
        <p:style>
          <a:lnRef idx="1">
            <a:schemeClr val="accent6"/>
          </a:lnRef>
          <a:fillRef idx="2">
            <a:schemeClr val="accent6"/>
          </a:fillRef>
          <a:effectRef idx="1">
            <a:schemeClr val="accent6"/>
          </a:effectRef>
          <a:fontRef idx="minor">
            <a:schemeClr val="dk1"/>
          </a:fontRef>
        </p:style>
        <p:txBody>
          <a:bodyPr>
            <a:noAutofit/>
          </a:bodyPr>
          <a:lstStyle/>
          <a:p>
            <a:r>
              <a:rPr lang="el-GR" sz="2400" b="1" dirty="0" smtClean="0"/>
              <a:t/>
            </a:r>
            <a:br>
              <a:rPr lang="el-GR" sz="2400" b="1" dirty="0" smtClean="0"/>
            </a:br>
            <a:r>
              <a:rPr lang="el-GR" sz="2400" b="1" dirty="0" smtClean="0"/>
              <a:t>Δραστηριότητες  </a:t>
            </a:r>
            <a:r>
              <a:rPr lang="el-GR" sz="2400" b="1" dirty="0" smtClean="0"/>
              <a:t>της  Ε΄ Ομάδας </a:t>
            </a:r>
            <a:r>
              <a:rPr lang="el-GR" sz="2400" dirty="0" smtClean="0"/>
              <a:t/>
            </a:r>
            <a:br>
              <a:rPr lang="el-GR" sz="2400" dirty="0" smtClean="0"/>
            </a:br>
            <a:endParaRPr lang="el-GR" sz="2400" dirty="0"/>
          </a:p>
        </p:txBody>
      </p:sp>
      <p:sp>
        <p:nvSpPr>
          <p:cNvPr id="3" name="2 - Θέση περιεχομένου"/>
          <p:cNvSpPr>
            <a:spLocks noGrp="1"/>
          </p:cNvSpPr>
          <p:nvPr>
            <p:ph idx="1"/>
          </p:nvPr>
        </p:nvSpPr>
        <p:spPr>
          <a:xfrm>
            <a:off x="323528" y="1052736"/>
            <a:ext cx="8568952" cy="5616624"/>
          </a:xfrm>
        </p:spPr>
        <p:txBody>
          <a:bodyPr>
            <a:normAutofit fontScale="70000" lnSpcReduction="20000"/>
          </a:bodyPr>
          <a:lstStyle/>
          <a:p>
            <a:pPr>
              <a:buFont typeface="Wingdings" pitchFamily="2" charset="2"/>
              <a:buChar char="v"/>
            </a:pPr>
            <a:r>
              <a:rPr lang="el-GR" b="1" dirty="0" smtClean="0"/>
              <a:t>Η  ομάδα Ε΄</a:t>
            </a:r>
            <a:r>
              <a:rPr lang="el-GR" dirty="0" smtClean="0"/>
              <a:t>, που αποτελείται από μαθητές-δημοσιογράφους του σχολείου,  αποφασίζει  </a:t>
            </a:r>
            <a:r>
              <a:rPr lang="el-GR" b="1" dirty="0" smtClean="0"/>
              <a:t>ένα τεύχος της σχολικής εφημερίδα τους να έχει τη μορφή τουριστικού οδηγού </a:t>
            </a:r>
            <a:r>
              <a:rPr lang="el-GR" dirty="0" smtClean="0"/>
              <a:t>που θα είναι αφιερωμένος στον τόπο τους και θα επισημαίνει τους λόγους για τους οποίους ο επισκέπτης αξίζει να τον επισκεφτεί. </a:t>
            </a:r>
            <a:endParaRPr lang="el-GR" dirty="0" smtClean="0"/>
          </a:p>
          <a:p>
            <a:pPr>
              <a:buFont typeface="Wingdings" pitchFamily="2" charset="2"/>
              <a:buChar char="v"/>
            </a:pPr>
            <a:r>
              <a:rPr lang="el-GR" b="1" dirty="0" smtClean="0"/>
              <a:t>Να </a:t>
            </a:r>
            <a:r>
              <a:rPr lang="el-GR" b="1" dirty="0" smtClean="0"/>
              <a:t>κυκλοφορήσει επίσης όχι μόνο σε έντυπη αλλά και σε ηλεκτρονική μορφή, </a:t>
            </a:r>
            <a:r>
              <a:rPr lang="el-GR" dirty="0" smtClean="0"/>
              <a:t>αναρτημένη στο διαδίκτυο και στην ιστοσελίδα του σχολείου, ώστε να είναι μεγαλύτερη και πιο άμεση η διάχυση των μηνυμάτων στην κοινή γνώμη. </a:t>
            </a:r>
            <a:endParaRPr lang="el-GR" dirty="0" smtClean="0"/>
          </a:p>
          <a:p>
            <a:pPr>
              <a:buFont typeface="Wingdings" pitchFamily="2" charset="2"/>
              <a:buChar char="v"/>
            </a:pPr>
            <a:r>
              <a:rPr lang="el-GR" b="1" dirty="0" smtClean="0"/>
              <a:t>Γι </a:t>
            </a:r>
            <a:r>
              <a:rPr lang="el-GR" b="1" dirty="0" smtClean="0"/>
              <a:t>αυτό </a:t>
            </a:r>
            <a:r>
              <a:rPr lang="el-GR" b="1" dirty="0" smtClean="0"/>
              <a:t>αναλαμβάνει</a:t>
            </a:r>
            <a:r>
              <a:rPr lang="en-US" b="1" dirty="0" smtClean="0"/>
              <a:t>:</a:t>
            </a:r>
            <a:r>
              <a:rPr lang="el-GR" b="1" dirty="0" smtClean="0"/>
              <a:t> </a:t>
            </a:r>
            <a:endParaRPr lang="el-GR" b="1" dirty="0" smtClean="0"/>
          </a:p>
          <a:p>
            <a:pPr>
              <a:buFont typeface="Wingdings" pitchFamily="2" charset="2"/>
              <a:buChar char="ü"/>
            </a:pPr>
            <a:r>
              <a:rPr lang="el-GR" b="1" dirty="0" smtClean="0"/>
              <a:t>την </a:t>
            </a:r>
            <a:r>
              <a:rPr lang="el-GR" b="1" dirty="0" smtClean="0"/>
              <a:t>επεξεργασία του πρωτοσέλιδου </a:t>
            </a:r>
            <a:r>
              <a:rPr lang="el-GR" dirty="0" smtClean="0"/>
              <a:t>και των άλλων φύλλων της εφημερίδας τους </a:t>
            </a:r>
          </a:p>
          <a:p>
            <a:pPr>
              <a:buFont typeface="Wingdings" pitchFamily="2" charset="2"/>
              <a:buChar char="ü"/>
            </a:pPr>
            <a:r>
              <a:rPr lang="el-GR" dirty="0" smtClean="0"/>
              <a:t>μαζί  </a:t>
            </a:r>
            <a:r>
              <a:rPr lang="el-GR" dirty="0" smtClean="0"/>
              <a:t>με τον εκπαιδευτικό να παρακολουθήσει </a:t>
            </a:r>
            <a:r>
              <a:rPr lang="el-GR" b="1" dirty="0" smtClean="0"/>
              <a:t>την έκδοση της εφημερίδας τους στο τυπογραφείο</a:t>
            </a:r>
          </a:p>
          <a:p>
            <a:pPr>
              <a:buFont typeface="Wingdings" pitchFamily="2" charset="2"/>
              <a:buChar char="ü"/>
            </a:pPr>
            <a:r>
              <a:rPr lang="el-GR" dirty="0" smtClean="0"/>
              <a:t>αναλαμβάνει </a:t>
            </a:r>
            <a:r>
              <a:rPr lang="el-GR" dirty="0" smtClean="0"/>
              <a:t>ακόμη την </a:t>
            </a:r>
            <a:r>
              <a:rPr lang="el-GR" b="1" dirty="0" smtClean="0"/>
              <a:t>πώληση και προώθηση της εφημερίδας </a:t>
            </a:r>
            <a:r>
              <a:rPr lang="el-GR" dirty="0" smtClean="0"/>
              <a:t>τους στην τοπική κα ευρύτερη κοινωνία.  </a:t>
            </a:r>
          </a:p>
          <a:p>
            <a:pPr>
              <a:buFont typeface="Wingdings" pitchFamily="2" charset="2"/>
              <a:buChar char="ü"/>
            </a:pPr>
            <a:endParaRPr lang="el-G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922114"/>
          </a:xfrm>
        </p:spPr>
        <p:style>
          <a:lnRef idx="1">
            <a:schemeClr val="accent6"/>
          </a:lnRef>
          <a:fillRef idx="2">
            <a:schemeClr val="accent6"/>
          </a:fillRef>
          <a:effectRef idx="1">
            <a:schemeClr val="accent6"/>
          </a:effectRef>
          <a:fontRef idx="minor">
            <a:schemeClr val="dk1"/>
          </a:fontRef>
        </p:style>
        <p:txBody>
          <a:bodyPr>
            <a:noAutofit/>
          </a:bodyPr>
          <a:lstStyle/>
          <a:p>
            <a:r>
              <a:rPr lang="el-GR" sz="2400" b="1" dirty="0" smtClean="0"/>
              <a:t>Δραστηριότητες από κοινού όλων των ομάδων με την έμπνευση και συμβολή του εκπαιδευτικού </a:t>
            </a:r>
            <a:r>
              <a:rPr lang="el-GR" sz="2400" dirty="0" smtClean="0"/>
              <a:t/>
            </a:r>
            <a:br>
              <a:rPr lang="el-GR" sz="2400" dirty="0" smtClean="0"/>
            </a:br>
            <a:endParaRPr lang="el-GR" sz="2400" dirty="0"/>
          </a:p>
        </p:txBody>
      </p:sp>
      <p:sp>
        <p:nvSpPr>
          <p:cNvPr id="3" name="2 - Θέση περιεχομένου"/>
          <p:cNvSpPr>
            <a:spLocks noGrp="1"/>
          </p:cNvSpPr>
          <p:nvPr>
            <p:ph idx="1"/>
          </p:nvPr>
        </p:nvSpPr>
        <p:spPr>
          <a:xfrm>
            <a:off x="457200" y="1268760"/>
            <a:ext cx="8435280" cy="5184576"/>
          </a:xfrm>
        </p:spPr>
        <p:txBody>
          <a:bodyPr/>
          <a:lstStyle/>
          <a:p>
            <a:pPr>
              <a:buNone/>
            </a:pPr>
            <a:r>
              <a:rPr lang="el-GR" sz="2400" b="1" dirty="0" smtClean="0"/>
              <a:t>Η </a:t>
            </a:r>
            <a:r>
              <a:rPr lang="el-GR" sz="2400" b="1" dirty="0" smtClean="0"/>
              <a:t>μελέτη προοπτικών της επιχειρηματικής </a:t>
            </a:r>
            <a:r>
              <a:rPr lang="el-GR" sz="2400" b="1" dirty="0" smtClean="0"/>
              <a:t>δράσης</a:t>
            </a:r>
            <a:r>
              <a:rPr lang="en-US" sz="2400" b="1" dirty="0" smtClean="0"/>
              <a:t>:</a:t>
            </a:r>
            <a:r>
              <a:rPr lang="el-GR" sz="2400" b="1" dirty="0" smtClean="0"/>
              <a:t> </a:t>
            </a:r>
            <a:endParaRPr lang="el-GR" sz="2400" dirty="0" smtClean="0"/>
          </a:p>
          <a:p>
            <a:pPr>
              <a:buFont typeface="Wingdings" pitchFamily="2" charset="2"/>
              <a:buChar char="v"/>
            </a:pPr>
            <a:r>
              <a:rPr lang="el-GR" sz="2400" dirty="0" smtClean="0"/>
              <a:t>Οι μαθητές  αποφασίζουν </a:t>
            </a:r>
            <a:r>
              <a:rPr lang="el-GR" sz="2400" b="1" dirty="0" smtClean="0"/>
              <a:t>η επιχειρηματική τους δράση να είναι βιώσιμη </a:t>
            </a:r>
            <a:r>
              <a:rPr lang="el-GR" sz="2400" dirty="0" smtClean="0"/>
              <a:t>και να τη συνεχίσουν και τη νέα σχολική </a:t>
            </a:r>
            <a:r>
              <a:rPr lang="el-GR" sz="2400" dirty="0" smtClean="0"/>
              <a:t>χρονιά.</a:t>
            </a:r>
          </a:p>
          <a:p>
            <a:pPr>
              <a:buFont typeface="Wingdings" pitchFamily="2" charset="2"/>
              <a:buChar char="v"/>
            </a:pPr>
            <a:r>
              <a:rPr lang="el-GR" sz="2400" dirty="0" smtClean="0"/>
              <a:t>Με </a:t>
            </a:r>
            <a:r>
              <a:rPr lang="el-GR" sz="2400" dirty="0" smtClean="0"/>
              <a:t>τα έσοδα που θα προκύψουν από την πώληση της εφημερίδας τους θα συμβάλλουν </a:t>
            </a:r>
            <a:r>
              <a:rPr lang="el-GR" sz="2400" b="1" dirty="0" smtClean="0"/>
              <a:t>στην κάλυψη αναγκών του σχολείου τους </a:t>
            </a:r>
            <a:r>
              <a:rPr lang="el-GR" sz="2400" dirty="0" smtClean="0"/>
              <a:t>για ηλεκτρονικό εξοπλισμό  και στην  ενίσχυση μαθητών με οικονομικά προβλήματα.    </a:t>
            </a:r>
          </a:p>
          <a:p>
            <a:endParaRPr lang="el-GR" dirty="0"/>
          </a:p>
        </p:txBody>
      </p:sp>
      <p:pic>
        <p:nvPicPr>
          <p:cNvPr id="4" name="Picture 2" descr="C:\Users\georg\Desktop\images (9).jpg"/>
          <p:cNvPicPr>
            <a:picLocks noChangeAspect="1" noChangeArrowheads="1"/>
          </p:cNvPicPr>
          <p:nvPr/>
        </p:nvPicPr>
        <p:blipFill>
          <a:blip r:embed="rId2" cstate="print"/>
          <a:srcRect/>
          <a:stretch>
            <a:fillRect/>
          </a:stretch>
        </p:blipFill>
        <p:spPr bwMode="auto">
          <a:xfrm>
            <a:off x="4211960" y="4149080"/>
            <a:ext cx="4427054" cy="2088232"/>
          </a:xfrm>
          <a:prstGeom prst="rect">
            <a:avLst/>
          </a:prstGeom>
          <a:noFill/>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562074"/>
          </a:xfrm>
        </p:spPr>
        <p:style>
          <a:lnRef idx="1">
            <a:schemeClr val="accent6"/>
          </a:lnRef>
          <a:fillRef idx="2">
            <a:schemeClr val="accent6"/>
          </a:fillRef>
          <a:effectRef idx="1">
            <a:schemeClr val="accent6"/>
          </a:effectRef>
          <a:fontRef idx="minor">
            <a:schemeClr val="dk1"/>
          </a:fontRef>
        </p:style>
        <p:txBody>
          <a:bodyPr>
            <a:noAutofit/>
          </a:bodyPr>
          <a:lstStyle/>
          <a:p>
            <a:r>
              <a:rPr lang="el-GR" sz="2400" b="1" dirty="0" smtClean="0"/>
              <a:t/>
            </a:r>
            <a:br>
              <a:rPr lang="el-GR" sz="2400" b="1" dirty="0" smtClean="0"/>
            </a:br>
            <a:r>
              <a:rPr lang="el-GR" sz="2400" b="1" dirty="0" smtClean="0"/>
              <a:t>Η </a:t>
            </a:r>
            <a:r>
              <a:rPr lang="el-GR" sz="2400" b="1" dirty="0" smtClean="0"/>
              <a:t>προβολή και διάχυση της επιχειρηματικής δράσης</a:t>
            </a:r>
            <a:r>
              <a:rPr lang="el-GR" sz="2400" dirty="0" smtClean="0"/>
              <a:t/>
            </a:r>
            <a:br>
              <a:rPr lang="el-GR" sz="2400" dirty="0" smtClean="0"/>
            </a:br>
            <a:endParaRPr lang="el-GR" sz="2400" dirty="0"/>
          </a:p>
        </p:txBody>
      </p:sp>
      <p:sp>
        <p:nvSpPr>
          <p:cNvPr id="3" name="2 - Θέση περιεχομένου"/>
          <p:cNvSpPr>
            <a:spLocks noGrp="1"/>
          </p:cNvSpPr>
          <p:nvPr>
            <p:ph idx="1"/>
          </p:nvPr>
        </p:nvSpPr>
        <p:spPr>
          <a:xfrm>
            <a:off x="457200" y="1124744"/>
            <a:ext cx="8435280" cy="5256584"/>
          </a:xfrm>
        </p:spPr>
        <p:txBody>
          <a:bodyPr>
            <a:normAutofit fontScale="70000" lnSpcReduction="20000"/>
          </a:bodyPr>
          <a:lstStyle/>
          <a:p>
            <a:pPr>
              <a:buNone/>
            </a:pPr>
            <a:r>
              <a:rPr lang="el-GR" dirty="0" smtClean="0"/>
              <a:t>Οι μαθητές  αποφασίζουν </a:t>
            </a:r>
            <a:r>
              <a:rPr lang="el-GR" dirty="0" err="1" smtClean="0"/>
              <a:t>ομαδοσυνεργατικά</a:t>
            </a:r>
            <a:r>
              <a:rPr lang="el-GR" dirty="0" smtClean="0"/>
              <a:t> </a:t>
            </a:r>
            <a:r>
              <a:rPr lang="el-GR" b="1" dirty="0" smtClean="0"/>
              <a:t>να παρουσιάζουν την επιχειρηματική τους δράση με:</a:t>
            </a:r>
          </a:p>
          <a:p>
            <a:pPr lvl="0">
              <a:buFont typeface="Wingdings" pitchFamily="2" charset="2"/>
              <a:buChar char="v"/>
            </a:pPr>
            <a:r>
              <a:rPr lang="el-GR" b="1" dirty="0" smtClean="0"/>
              <a:t>τη δημοσίευσή  της  </a:t>
            </a:r>
            <a:r>
              <a:rPr lang="el-GR" dirty="0" smtClean="0"/>
              <a:t>στην εφημερίδα τους</a:t>
            </a:r>
          </a:p>
          <a:p>
            <a:pPr lvl="0">
              <a:buFont typeface="Wingdings" pitchFamily="2" charset="2"/>
              <a:buChar char="v"/>
            </a:pPr>
            <a:r>
              <a:rPr lang="el-GR" b="1" dirty="0" smtClean="0"/>
              <a:t>την ανάρτησή της </a:t>
            </a:r>
            <a:r>
              <a:rPr lang="el-GR" dirty="0" smtClean="0"/>
              <a:t>στην ιστοσελίδα του σχολείου</a:t>
            </a:r>
          </a:p>
          <a:p>
            <a:pPr lvl="0">
              <a:buFont typeface="Wingdings" pitchFamily="2" charset="2"/>
              <a:buChar char="v"/>
            </a:pPr>
            <a:r>
              <a:rPr lang="el-GR" b="1" dirty="0" smtClean="0"/>
              <a:t>την ανάρτησή της </a:t>
            </a:r>
            <a:r>
              <a:rPr lang="el-GR" dirty="0" smtClean="0"/>
              <a:t>στην ηλεκτρονική έκδοση της εφημερίδας τους στο διαδίκτυο</a:t>
            </a:r>
          </a:p>
          <a:p>
            <a:pPr lvl="0">
              <a:buFont typeface="Wingdings" pitchFamily="2" charset="2"/>
              <a:buChar char="v"/>
            </a:pPr>
            <a:r>
              <a:rPr lang="el-GR" b="1" dirty="0" smtClean="0"/>
              <a:t>την παρουσίασή της στη μαθητική κοινότητα </a:t>
            </a:r>
            <a:r>
              <a:rPr lang="el-GR" dirty="0" smtClean="0"/>
              <a:t>του νομού τους, στους γονείς, στους τοπικούς άρχοντες, στην τοπική και ευρύτερη κοινωνία κατά τη διοργάνωση σχετικής εκδήλωσής  στο σχολείο τους</a:t>
            </a:r>
          </a:p>
          <a:p>
            <a:pPr lvl="0">
              <a:buFont typeface="Wingdings" pitchFamily="2" charset="2"/>
              <a:buChar char="v"/>
            </a:pPr>
            <a:r>
              <a:rPr lang="el-GR" b="1" dirty="0" smtClean="0"/>
              <a:t>τη διοργάνωση ημερίδας για τη μαθητική επιχειρηματικότητα </a:t>
            </a:r>
            <a:r>
              <a:rPr lang="el-GR" dirty="0" smtClean="0"/>
              <a:t>με σκοπό να παρουσιάσουν σε μαθητές και εκπαιδευτικούς και άλλων σχολείων   τη δράση τους και τις εμπειρίες που αποκόμισαν από αυτή και τους παρακινήσουν να  ασχοληθούν  με ανάλογες δράσεις </a:t>
            </a:r>
          </a:p>
          <a:p>
            <a:pPr lvl="0">
              <a:buFont typeface="Wingdings" pitchFamily="2" charset="2"/>
              <a:buChar char="v"/>
            </a:pPr>
            <a:r>
              <a:rPr lang="el-GR" b="1" dirty="0" smtClean="0"/>
              <a:t>τη συμμετοχή τους στο ευρωπαϊκό πρόγραμμα Κοινωνικής Καινοτομίας </a:t>
            </a:r>
            <a:r>
              <a:rPr lang="el-GR" dirty="0" smtClean="0"/>
              <a:t>(</a:t>
            </a:r>
            <a:r>
              <a:rPr lang="el-GR" dirty="0" err="1" smtClean="0"/>
              <a:t>Social</a:t>
            </a:r>
            <a:r>
              <a:rPr lang="el-GR" dirty="0" smtClean="0"/>
              <a:t> </a:t>
            </a:r>
            <a:r>
              <a:rPr lang="el-GR" dirty="0" err="1" smtClean="0"/>
              <a:t>Innovation</a:t>
            </a:r>
            <a:r>
              <a:rPr lang="el-GR" dirty="0" smtClean="0"/>
              <a:t> </a:t>
            </a:r>
            <a:r>
              <a:rPr lang="el-GR" dirty="0" err="1" smtClean="0"/>
              <a:t>Relay</a:t>
            </a:r>
            <a:r>
              <a:rPr lang="el-GR" dirty="0" smtClean="0"/>
              <a:t>), που διοργανώνει το Σωματείο Επιχειρηματικότητας Νέων </a:t>
            </a:r>
            <a:r>
              <a:rPr lang="el-GR" dirty="0" err="1" smtClean="0"/>
              <a:t>Junior</a:t>
            </a:r>
            <a:r>
              <a:rPr lang="el-GR" dirty="0" smtClean="0"/>
              <a:t> </a:t>
            </a:r>
            <a:r>
              <a:rPr lang="el-GR" dirty="0" err="1" smtClean="0"/>
              <a:t>Achievement</a:t>
            </a:r>
            <a:r>
              <a:rPr lang="el-GR" dirty="0" smtClean="0"/>
              <a:t> </a:t>
            </a:r>
            <a:r>
              <a:rPr lang="el-GR" dirty="0" err="1" smtClean="0"/>
              <a:t>Greece</a:t>
            </a:r>
            <a:r>
              <a:rPr lang="el-GR" dirty="0" smtClean="0"/>
              <a:t> σε συνεργασία με το ΥΠΑΙΘ  για τη μαθητική επιχειρηματικότητα.</a:t>
            </a:r>
          </a:p>
          <a:p>
            <a:endParaRPr lang="el-G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706090"/>
          </a:xfrm>
        </p:spPr>
        <p:style>
          <a:lnRef idx="1">
            <a:schemeClr val="accent6"/>
          </a:lnRef>
          <a:fillRef idx="2">
            <a:schemeClr val="accent6"/>
          </a:fillRef>
          <a:effectRef idx="1">
            <a:schemeClr val="accent6"/>
          </a:effectRef>
          <a:fontRef idx="minor">
            <a:schemeClr val="dk1"/>
          </a:fontRef>
        </p:style>
        <p:txBody>
          <a:bodyPr>
            <a:noAutofit/>
          </a:bodyPr>
          <a:lstStyle/>
          <a:p>
            <a:r>
              <a:rPr lang="el-GR" sz="2400" b="1" dirty="0" smtClean="0"/>
              <a:t/>
            </a:r>
            <a:br>
              <a:rPr lang="el-GR" sz="2400" b="1" dirty="0" smtClean="0"/>
            </a:br>
            <a:r>
              <a:rPr lang="el-GR" sz="2400" b="1" dirty="0" smtClean="0"/>
              <a:t>ΑΞΙΟΛΟΓΗΣΗ-</a:t>
            </a:r>
            <a:r>
              <a:rPr lang="el-GR" sz="2400" dirty="0" smtClean="0"/>
              <a:t> </a:t>
            </a:r>
            <a:r>
              <a:rPr lang="el-GR" sz="2400" b="1" dirty="0" smtClean="0"/>
              <a:t>ΑΥΤΟ-ΕΡΕΥΝΑ ΤΗΣ ΕΠΙΧΕΙΡΗΜΑΤΙΚΗΣ ΔΡΑΣΗΣ</a:t>
            </a:r>
            <a:r>
              <a:rPr lang="el-GR" sz="2400" dirty="0" smtClean="0"/>
              <a:t/>
            </a:r>
            <a:br>
              <a:rPr lang="el-GR" sz="2400" dirty="0" smtClean="0"/>
            </a:br>
            <a:endParaRPr lang="el-GR" sz="2400" dirty="0"/>
          </a:p>
        </p:txBody>
      </p:sp>
      <p:sp>
        <p:nvSpPr>
          <p:cNvPr id="3" name="2 - Θέση περιεχομένου"/>
          <p:cNvSpPr>
            <a:spLocks noGrp="1"/>
          </p:cNvSpPr>
          <p:nvPr>
            <p:ph idx="1"/>
          </p:nvPr>
        </p:nvSpPr>
        <p:spPr>
          <a:xfrm>
            <a:off x="251520" y="1124744"/>
            <a:ext cx="8568952" cy="5733256"/>
          </a:xfrm>
        </p:spPr>
        <p:txBody>
          <a:bodyPr>
            <a:normAutofit fontScale="70000" lnSpcReduction="20000"/>
          </a:bodyPr>
          <a:lstStyle/>
          <a:p>
            <a:pPr>
              <a:buNone/>
            </a:pPr>
            <a:r>
              <a:rPr lang="el-GR" dirty="0" smtClean="0"/>
              <a:t>Η αξιολόγηση της διδακτικής πρότασης σαν </a:t>
            </a:r>
            <a:r>
              <a:rPr lang="el-GR" dirty="0" err="1" smtClean="0"/>
              <a:t>μεταγνωστική</a:t>
            </a:r>
            <a:r>
              <a:rPr lang="el-GR" dirty="0" smtClean="0"/>
              <a:t> </a:t>
            </a:r>
            <a:r>
              <a:rPr lang="el-GR" dirty="0" smtClean="0"/>
              <a:t>διαδικασία</a:t>
            </a:r>
            <a:r>
              <a:rPr lang="en-US" dirty="0" smtClean="0"/>
              <a:t>:</a:t>
            </a:r>
            <a:r>
              <a:rPr lang="el-GR" dirty="0" smtClean="0"/>
              <a:t> </a:t>
            </a:r>
            <a:endParaRPr lang="el-GR" dirty="0" smtClean="0"/>
          </a:p>
          <a:p>
            <a:pPr lvl="0">
              <a:buFont typeface="Wingdings" pitchFamily="2" charset="2"/>
              <a:buChar char="v"/>
            </a:pPr>
            <a:r>
              <a:rPr lang="el-GR" dirty="0" smtClean="0"/>
              <a:t>Πραγματοποιείται καθ’ όλη τη διάρκεια υλοποίησης του προγράμματος, καθώς </a:t>
            </a:r>
            <a:r>
              <a:rPr lang="el-GR" b="1" dirty="0" smtClean="0"/>
              <a:t>συνδέεται με τους στόχους, το περιεχόμενο και τη μεθόδευση της διδασκαλίας. </a:t>
            </a:r>
          </a:p>
          <a:p>
            <a:pPr lvl="0">
              <a:buFont typeface="Wingdings" pitchFamily="2" charset="2"/>
              <a:buChar char="v"/>
            </a:pPr>
            <a:r>
              <a:rPr lang="el-GR" dirty="0" smtClean="0"/>
              <a:t>Έχει ποιοτικό χαρακτήρα και αποτελεί ένα </a:t>
            </a:r>
            <a:r>
              <a:rPr lang="el-GR" b="1" dirty="0" smtClean="0"/>
              <a:t>εργαλείο ανατροφοδότησης </a:t>
            </a:r>
            <a:r>
              <a:rPr lang="el-GR" dirty="0" smtClean="0"/>
              <a:t>για επόμενες εκπαιδευτικές δράσεις. </a:t>
            </a:r>
          </a:p>
          <a:p>
            <a:pPr lvl="0">
              <a:buFont typeface="Wingdings" pitchFamily="2" charset="2"/>
              <a:buChar char="v"/>
            </a:pPr>
            <a:r>
              <a:rPr lang="el-GR" b="1" dirty="0" smtClean="0"/>
              <a:t>Δίνει πληροφορίες </a:t>
            </a:r>
            <a:r>
              <a:rPr lang="el-GR" dirty="0" smtClean="0"/>
              <a:t>για το αν έχουν επιτευχθεί οι στόχοι του προγράμματος, τι έμαθαν οι μαθητές, αν έμαθαν να αναζητούν, να συνεργάζονται, να εκφράζονται ελεύθερα και να ανακαλύπτουν πληροφορίες μόνα τους, αν ήταν για αυτούς το όλο πρόγραμμα μια ευχάριστη και δημιουργική εμπειρία.</a:t>
            </a:r>
          </a:p>
          <a:p>
            <a:pPr lvl="0">
              <a:buFont typeface="Wingdings" pitchFamily="2" charset="2"/>
              <a:buChar char="v"/>
            </a:pPr>
            <a:r>
              <a:rPr lang="el-GR" dirty="0" smtClean="0"/>
              <a:t>Η παρούσα διδακτική πρόταση </a:t>
            </a:r>
            <a:r>
              <a:rPr lang="el-GR" b="1" dirty="0" smtClean="0"/>
              <a:t>ολοκληρώνεται με την αξιολόγησή της από τους μαθητές, με </a:t>
            </a:r>
            <a:r>
              <a:rPr lang="el-GR" b="1" dirty="0" err="1" smtClean="0"/>
              <a:t>αυτοαξιολόγηση</a:t>
            </a:r>
            <a:r>
              <a:rPr lang="el-GR" b="1" dirty="0" smtClean="0"/>
              <a:t> </a:t>
            </a:r>
            <a:r>
              <a:rPr lang="el-GR" dirty="0" smtClean="0"/>
              <a:t>ως προς την συμμετοχή, τη </a:t>
            </a:r>
            <a:r>
              <a:rPr lang="el-GR" dirty="0" err="1" smtClean="0"/>
              <a:t>συνεργατικότητα</a:t>
            </a:r>
            <a:r>
              <a:rPr lang="el-GR" dirty="0" smtClean="0"/>
              <a:t>, τη διατήρηση ενδιαφέροντος, το βαθμό ικανοποίησης από την πορεία, όπως και αξιολόγηση των γνώσεων και δεξιοτήτων που απέκτησαν οι μαθητές μέσα από τη συμμετοχή τους στο πρόγραμμα και αξιολόγηση του αποτελέσματος της εργασίας.</a:t>
            </a:r>
            <a:endParaRPr lang="el-G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23528" y="274638"/>
            <a:ext cx="8363272" cy="778098"/>
          </a:xfrm>
        </p:spPr>
        <p:style>
          <a:lnRef idx="1">
            <a:schemeClr val="accent6"/>
          </a:lnRef>
          <a:fillRef idx="2">
            <a:schemeClr val="accent6"/>
          </a:fillRef>
          <a:effectRef idx="1">
            <a:schemeClr val="accent6"/>
          </a:effectRef>
          <a:fontRef idx="minor">
            <a:schemeClr val="dk1"/>
          </a:fontRef>
        </p:style>
        <p:txBody>
          <a:bodyPr>
            <a:normAutofit fontScale="90000"/>
          </a:bodyPr>
          <a:lstStyle/>
          <a:p>
            <a:r>
              <a:rPr lang="el-GR" b="1" dirty="0" smtClean="0"/>
              <a:t> </a:t>
            </a:r>
            <a:r>
              <a:rPr lang="el-GR" sz="2700" b="1" dirty="0" smtClean="0"/>
              <a:t>Η  καλλιέργεια του «</a:t>
            </a:r>
            <a:r>
              <a:rPr lang="el-GR" sz="2700" b="1" dirty="0" err="1" smtClean="0"/>
              <a:t>επιχειρείν</a:t>
            </a:r>
            <a:r>
              <a:rPr lang="el-GR" sz="2700" b="1" dirty="0" smtClean="0"/>
              <a:t>» στην εκπαιδευτική διαδικασία</a:t>
            </a:r>
            <a:endParaRPr lang="el-GR" sz="2700" dirty="0"/>
          </a:p>
        </p:txBody>
      </p:sp>
      <p:sp>
        <p:nvSpPr>
          <p:cNvPr id="3" name="2 - Θέση περιεχομένου"/>
          <p:cNvSpPr>
            <a:spLocks noGrp="1"/>
          </p:cNvSpPr>
          <p:nvPr>
            <p:ph idx="1"/>
          </p:nvPr>
        </p:nvSpPr>
        <p:spPr>
          <a:xfrm>
            <a:off x="179512" y="1196752"/>
            <a:ext cx="8784976" cy="5328592"/>
          </a:xfrm>
        </p:spPr>
        <p:txBody>
          <a:bodyPr>
            <a:normAutofit fontScale="62500" lnSpcReduction="20000"/>
          </a:bodyPr>
          <a:lstStyle/>
          <a:p>
            <a:pPr lvl="0">
              <a:buFont typeface="Wingdings" pitchFamily="2" charset="2"/>
              <a:buChar char="v"/>
            </a:pPr>
            <a:r>
              <a:rPr lang="el-GR" sz="3800" dirty="0" smtClean="0"/>
              <a:t>Στη σύγχρονη εποχή η ευημερία και η ανάπτυξη απαιτούν </a:t>
            </a:r>
            <a:r>
              <a:rPr lang="el-GR" sz="3800" b="1" dirty="0" smtClean="0"/>
              <a:t>η επιχειρηματικότητα </a:t>
            </a:r>
            <a:r>
              <a:rPr lang="el-GR" sz="3800" b="1" dirty="0" smtClean="0"/>
              <a:t>να </a:t>
            </a:r>
            <a:r>
              <a:rPr lang="el-GR" sz="3800" b="1" dirty="0" smtClean="0"/>
              <a:t>αναπτυχθεί και στο χώρο της </a:t>
            </a:r>
            <a:r>
              <a:rPr lang="el-GR" sz="3800" b="1" dirty="0" smtClean="0"/>
              <a:t>εκπαίδευσης, </a:t>
            </a:r>
            <a:r>
              <a:rPr lang="el-GR" sz="3800" dirty="0" smtClean="0"/>
              <a:t>η οποία χαρακτηρίζεται ως εκπαιδευτική καινοτομία (</a:t>
            </a:r>
            <a:r>
              <a:rPr lang="en-GB" sz="3800" dirty="0" err="1" smtClean="0"/>
              <a:t>Charney</a:t>
            </a:r>
            <a:r>
              <a:rPr lang="el-GR" sz="3800" dirty="0" smtClean="0"/>
              <a:t> &amp;</a:t>
            </a:r>
            <a:r>
              <a:rPr lang="en-GB" sz="3800" dirty="0" err="1" smtClean="0"/>
              <a:t>Libecap</a:t>
            </a:r>
            <a:r>
              <a:rPr lang="el-GR" sz="3800" dirty="0" smtClean="0"/>
              <a:t>, 2003), ως μέθοδος για την ενδυνάμωση των ανθρώπων ώστε να δημιουργήσουν κοινωνική αξία για το κοινό καλό (</a:t>
            </a:r>
            <a:r>
              <a:rPr lang="el-GR" sz="3800" dirty="0" err="1" smtClean="0"/>
              <a:t>Volkmann</a:t>
            </a:r>
            <a:r>
              <a:rPr lang="el-GR" sz="3800" dirty="0" smtClean="0"/>
              <a:t> </a:t>
            </a:r>
            <a:r>
              <a:rPr lang="el-GR" sz="3800" dirty="0" err="1" smtClean="0"/>
              <a:t>et</a:t>
            </a:r>
            <a:r>
              <a:rPr lang="el-GR" sz="3800" dirty="0" smtClean="0"/>
              <a:t> </a:t>
            </a:r>
            <a:r>
              <a:rPr lang="el-GR" sz="3800" dirty="0" err="1" smtClean="0"/>
              <a:t>al</a:t>
            </a:r>
            <a:r>
              <a:rPr lang="el-GR" sz="3800" dirty="0" smtClean="0"/>
              <a:t>., 2009, </a:t>
            </a:r>
            <a:r>
              <a:rPr lang="el-GR" sz="3800" dirty="0" err="1" smtClean="0"/>
              <a:t>Austin</a:t>
            </a:r>
            <a:r>
              <a:rPr lang="el-GR" sz="3800" dirty="0" smtClean="0"/>
              <a:t> </a:t>
            </a:r>
            <a:r>
              <a:rPr lang="el-GR" sz="3800" dirty="0" err="1" smtClean="0"/>
              <a:t>et</a:t>
            </a:r>
            <a:r>
              <a:rPr lang="el-GR" sz="3800" dirty="0" smtClean="0"/>
              <a:t> </a:t>
            </a:r>
            <a:r>
              <a:rPr lang="el-GR" sz="3800" dirty="0" err="1" smtClean="0"/>
              <a:t>al</a:t>
            </a:r>
            <a:r>
              <a:rPr lang="el-GR" sz="3800" dirty="0" smtClean="0"/>
              <a:t>., 2006, όπως αναφέρεται στον </a:t>
            </a:r>
            <a:r>
              <a:rPr lang="el-GR" sz="3800" dirty="0" err="1" smtClean="0"/>
              <a:t>Lackeus</a:t>
            </a:r>
            <a:r>
              <a:rPr lang="el-GR" sz="3800" dirty="0" smtClean="0"/>
              <a:t>, 2015:17). </a:t>
            </a:r>
          </a:p>
          <a:p>
            <a:pPr lvl="0">
              <a:buFont typeface="Wingdings" pitchFamily="2" charset="2"/>
              <a:buChar char="v"/>
            </a:pPr>
            <a:r>
              <a:rPr lang="el-GR" sz="3800" b="1" dirty="0" smtClean="0"/>
              <a:t>Η  καλλιέργεια του «</a:t>
            </a:r>
            <a:r>
              <a:rPr lang="el-GR" sz="3800" b="1" dirty="0" err="1" smtClean="0"/>
              <a:t>επιχειρείν</a:t>
            </a:r>
            <a:r>
              <a:rPr lang="el-GR" sz="3800" b="1" dirty="0" smtClean="0"/>
              <a:t>» στην εκπαιδευτική διαδικασία </a:t>
            </a:r>
            <a:r>
              <a:rPr lang="el-GR" sz="3800" dirty="0" smtClean="0"/>
              <a:t>αποτελεί βασικό στοιχείο μιας ολοκληρωμένης στρατηγικής διεθνών πολιτικών, γιατί προετοιμάζει το άτομο να είναι υπεύθυνο και καινοτόμο. </a:t>
            </a:r>
          </a:p>
          <a:p>
            <a:pPr lvl="0">
              <a:buFont typeface="Wingdings" pitchFamily="2" charset="2"/>
              <a:buChar char="v"/>
            </a:pPr>
            <a:r>
              <a:rPr lang="el-GR" sz="3800" b="1" dirty="0" smtClean="0"/>
              <a:t>Προωθεί και ενθαρρύνει την </a:t>
            </a:r>
            <a:r>
              <a:rPr lang="el-GR" sz="3800" b="1" dirty="0" err="1" smtClean="0"/>
              <a:t>αυτοπραγμάτωσή</a:t>
            </a:r>
            <a:r>
              <a:rPr lang="el-GR" sz="3800" b="1" dirty="0" smtClean="0"/>
              <a:t> του</a:t>
            </a:r>
            <a:r>
              <a:rPr lang="el-GR" sz="3800" dirty="0" smtClean="0"/>
              <a:t>, με την ανίχνευση και ενεργοποίηση των ταλέντων και των δυνατοτήτων του για έκφραση, καινοτομία και δημιουργικότητα. </a:t>
            </a:r>
            <a:endParaRPr lang="en-US" sz="3800" dirty="0" smtClean="0"/>
          </a:p>
          <a:p>
            <a:pPr lvl="0">
              <a:buFont typeface="Wingdings" pitchFamily="2" charset="2"/>
              <a:buChar char="v"/>
            </a:pPr>
            <a:r>
              <a:rPr lang="el-GR" sz="3800" dirty="0" smtClean="0"/>
              <a:t>Ταυτόχρονα</a:t>
            </a:r>
            <a:r>
              <a:rPr lang="el-GR" sz="3800" dirty="0" smtClean="0"/>
              <a:t>, </a:t>
            </a:r>
            <a:r>
              <a:rPr lang="el-GR" sz="3800" b="1" dirty="0" smtClean="0"/>
              <a:t>βοηθά στην απόκτηση γνώσεων και συμπεριφορών</a:t>
            </a:r>
            <a:r>
              <a:rPr lang="el-GR" sz="3800" dirty="0" smtClean="0"/>
              <a:t> απαραίτητων για την προσωπική και επαγγελματική του ζωή (</a:t>
            </a:r>
            <a:r>
              <a:rPr lang="el-GR" sz="3800" dirty="0" err="1" smtClean="0"/>
              <a:t>Heinonen</a:t>
            </a:r>
            <a:r>
              <a:rPr lang="el-GR" sz="3800" dirty="0" smtClean="0"/>
              <a:t> και </a:t>
            </a:r>
            <a:r>
              <a:rPr lang="el-GR" sz="3800" dirty="0" err="1" smtClean="0"/>
              <a:t>Poikkijoki</a:t>
            </a:r>
            <a:r>
              <a:rPr lang="el-GR" sz="3800" dirty="0" smtClean="0"/>
              <a:t>, 2006).</a:t>
            </a:r>
          </a:p>
          <a:p>
            <a:endParaRPr lang="el-G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23528" y="116632"/>
            <a:ext cx="8229600" cy="648072"/>
          </a:xfrm>
        </p:spPr>
        <p:style>
          <a:lnRef idx="1">
            <a:schemeClr val="accent6"/>
          </a:lnRef>
          <a:fillRef idx="2">
            <a:schemeClr val="accent6"/>
          </a:fillRef>
          <a:effectRef idx="1">
            <a:schemeClr val="accent6"/>
          </a:effectRef>
          <a:fontRef idx="minor">
            <a:schemeClr val="dk1"/>
          </a:fontRef>
        </p:style>
        <p:txBody>
          <a:bodyPr>
            <a:normAutofit fontScale="90000"/>
          </a:bodyPr>
          <a:lstStyle/>
          <a:p>
            <a:r>
              <a:rPr lang="el-GR" sz="2700" dirty="0" smtClean="0"/>
              <a:t/>
            </a:r>
            <a:br>
              <a:rPr lang="el-GR" sz="2700" dirty="0" smtClean="0"/>
            </a:br>
            <a:r>
              <a:rPr lang="el-GR" sz="2700" b="1" dirty="0" smtClean="0"/>
              <a:t>Η αξιολόγηση της διδακτικής πρότασης </a:t>
            </a:r>
            <a:r>
              <a:rPr lang="en-US" sz="2700" b="1" dirty="0" smtClean="0"/>
              <a:t> </a:t>
            </a:r>
            <a:r>
              <a:rPr lang="el-GR" b="1" dirty="0" smtClean="0"/>
              <a:t/>
            </a:r>
            <a:br>
              <a:rPr lang="el-GR" b="1" dirty="0" smtClean="0"/>
            </a:br>
            <a:endParaRPr lang="el-GR" b="1" dirty="0"/>
          </a:p>
        </p:txBody>
      </p:sp>
      <p:sp>
        <p:nvSpPr>
          <p:cNvPr id="3" name="2 - Θέση περιεχομένου"/>
          <p:cNvSpPr>
            <a:spLocks noGrp="1"/>
          </p:cNvSpPr>
          <p:nvPr>
            <p:ph idx="1"/>
          </p:nvPr>
        </p:nvSpPr>
        <p:spPr>
          <a:xfrm>
            <a:off x="107504" y="764704"/>
            <a:ext cx="8784976" cy="5760640"/>
          </a:xfrm>
        </p:spPr>
        <p:txBody>
          <a:bodyPr>
            <a:normAutofit fontScale="92500" lnSpcReduction="20000"/>
          </a:bodyPr>
          <a:lstStyle/>
          <a:p>
            <a:pPr>
              <a:buNone/>
            </a:pPr>
            <a:r>
              <a:rPr lang="el-GR" sz="2600" dirty="0" smtClean="0"/>
              <a:t>Η επιχειρηματική ομάδα ενθαρρύνεται από τον εκπαιδευτικό </a:t>
            </a:r>
            <a:r>
              <a:rPr lang="el-GR" sz="2600" b="1" dirty="0" smtClean="0"/>
              <a:t>σε μια </a:t>
            </a:r>
            <a:r>
              <a:rPr lang="el-GR" sz="2600" b="1" dirty="0" err="1" smtClean="0"/>
              <a:t>αυτο</a:t>
            </a:r>
            <a:r>
              <a:rPr lang="el-GR" sz="2600" b="1" dirty="0" smtClean="0"/>
              <a:t>-έρευνα</a:t>
            </a:r>
            <a:r>
              <a:rPr lang="el-GR" sz="2600" dirty="0" smtClean="0"/>
              <a:t> και καλείται να απαντήσει </a:t>
            </a:r>
            <a:r>
              <a:rPr lang="el-GR" sz="2600" b="1" dirty="0" smtClean="0"/>
              <a:t>σε ερωτηματολόγιο με ερωτήσεις, </a:t>
            </a:r>
            <a:r>
              <a:rPr lang="el-GR" sz="2600" dirty="0" smtClean="0"/>
              <a:t>όπως</a:t>
            </a:r>
            <a:r>
              <a:rPr lang="el-GR" sz="2600" dirty="0" smtClean="0"/>
              <a:t>:</a:t>
            </a:r>
            <a:endParaRPr lang="en-US" sz="2600" dirty="0" smtClean="0"/>
          </a:p>
          <a:p>
            <a:pPr>
              <a:buNone/>
            </a:pPr>
            <a:endParaRPr lang="en-US" sz="2600" dirty="0" smtClean="0"/>
          </a:p>
          <a:p>
            <a:pPr>
              <a:buNone/>
            </a:pPr>
            <a:endParaRPr lang="en-US" sz="2600" dirty="0" smtClean="0"/>
          </a:p>
          <a:p>
            <a:pPr>
              <a:buNone/>
            </a:pPr>
            <a:endParaRPr lang="en-US" sz="2600" dirty="0" smtClean="0"/>
          </a:p>
          <a:p>
            <a:pPr>
              <a:buNone/>
            </a:pPr>
            <a:endParaRPr lang="el-GR" sz="2600" dirty="0" smtClean="0"/>
          </a:p>
          <a:p>
            <a:pPr lvl="0">
              <a:buFont typeface="Wingdings" pitchFamily="2" charset="2"/>
              <a:buChar char="v"/>
            </a:pPr>
            <a:r>
              <a:rPr lang="el-GR" sz="2600" b="1" dirty="0" smtClean="0"/>
              <a:t>Τι αποκομίσατε από τη συμμετοχή σας </a:t>
            </a:r>
            <a:r>
              <a:rPr lang="el-GR" sz="2600" dirty="0" smtClean="0"/>
              <a:t>στην επιχειρηματική μας δράση;</a:t>
            </a:r>
          </a:p>
          <a:p>
            <a:pPr lvl="0">
              <a:buFont typeface="Wingdings" pitchFamily="2" charset="2"/>
              <a:buChar char="v"/>
            </a:pPr>
            <a:r>
              <a:rPr lang="el-GR" sz="2600" b="1" dirty="0" smtClean="0"/>
              <a:t>Τι διευκόλυνε την απόκτηση θετικών στοιχείων </a:t>
            </a:r>
            <a:r>
              <a:rPr lang="el-GR" sz="2600" dirty="0" smtClean="0"/>
              <a:t>από τη συμμετοχή σας στη δράση;</a:t>
            </a:r>
          </a:p>
          <a:p>
            <a:pPr lvl="0">
              <a:buFont typeface="Wingdings" pitchFamily="2" charset="2"/>
              <a:buChar char="v"/>
            </a:pPr>
            <a:r>
              <a:rPr lang="el-GR" sz="2600" dirty="0" smtClean="0"/>
              <a:t>Κατά πόσο </a:t>
            </a:r>
            <a:r>
              <a:rPr lang="el-GR" sz="2600" b="1" dirty="0" smtClean="0"/>
              <a:t>επηρεάστηκε η διαδικασία μάθησης </a:t>
            </a:r>
            <a:r>
              <a:rPr lang="el-GR" sz="2600" dirty="0" smtClean="0"/>
              <a:t>από τη συμμετοχή σας στην επιχειρηματική δράση;</a:t>
            </a:r>
          </a:p>
          <a:p>
            <a:pPr lvl="0">
              <a:buFont typeface="Wingdings" pitchFamily="2" charset="2"/>
              <a:buChar char="v"/>
            </a:pPr>
            <a:r>
              <a:rPr lang="el-GR" sz="2600" b="1" dirty="0" smtClean="0"/>
              <a:t>Ποια προβλήματα συναντήσατε </a:t>
            </a:r>
            <a:r>
              <a:rPr lang="el-GR" sz="2600" dirty="0" smtClean="0"/>
              <a:t>κατά την υλοποίηση της δράσης;</a:t>
            </a:r>
          </a:p>
          <a:p>
            <a:pPr lvl="0">
              <a:buFont typeface="Wingdings" pitchFamily="2" charset="2"/>
              <a:buChar char="v"/>
            </a:pPr>
            <a:r>
              <a:rPr lang="el-GR" sz="2600" dirty="0" smtClean="0"/>
              <a:t>Πώς θα μπορούσατε </a:t>
            </a:r>
            <a:r>
              <a:rPr lang="el-GR" sz="2600" b="1" dirty="0" smtClean="0"/>
              <a:t>να εφαρμόσετε τη γνώση που αποκτήσατε </a:t>
            </a:r>
            <a:r>
              <a:rPr lang="el-GR" sz="2600" dirty="0" smtClean="0"/>
              <a:t>από την εφαρμογή του επιχειρηματικού σας έργου σε άλλες δράσεις; </a:t>
            </a:r>
          </a:p>
          <a:p>
            <a:endParaRPr lang="el-GR" dirty="0"/>
          </a:p>
        </p:txBody>
      </p:sp>
      <p:pic>
        <p:nvPicPr>
          <p:cNvPr id="4" name="Picture 2" descr="C:\Users\georg\Desktop\images (12).jpg"/>
          <p:cNvPicPr>
            <a:picLocks noChangeAspect="1" noChangeArrowheads="1"/>
          </p:cNvPicPr>
          <p:nvPr/>
        </p:nvPicPr>
        <p:blipFill>
          <a:blip r:embed="rId2" cstate="print"/>
          <a:srcRect t="31177"/>
          <a:stretch>
            <a:fillRect/>
          </a:stretch>
        </p:blipFill>
        <p:spPr bwMode="auto">
          <a:xfrm>
            <a:off x="3059832" y="1484784"/>
            <a:ext cx="2880320" cy="1656184"/>
          </a:xfrm>
          <a:prstGeom prst="rect">
            <a:avLst/>
          </a:prstGeom>
          <a:noFill/>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634082"/>
          </a:xfrm>
        </p:spPr>
        <p:style>
          <a:lnRef idx="1">
            <a:schemeClr val="accent6"/>
          </a:lnRef>
          <a:fillRef idx="2">
            <a:schemeClr val="accent6"/>
          </a:fillRef>
          <a:effectRef idx="1">
            <a:schemeClr val="accent6"/>
          </a:effectRef>
          <a:fontRef idx="minor">
            <a:schemeClr val="dk1"/>
          </a:fontRef>
        </p:style>
        <p:txBody>
          <a:bodyPr>
            <a:noAutofit/>
          </a:bodyPr>
          <a:lstStyle/>
          <a:p>
            <a:r>
              <a:rPr lang="en-US" sz="2400" b="1" dirty="0" smtClean="0"/>
              <a:t/>
            </a:r>
            <a:br>
              <a:rPr lang="en-US" sz="2400" b="1" dirty="0" smtClean="0"/>
            </a:br>
            <a:r>
              <a:rPr lang="el-GR" sz="2400" b="1" dirty="0" smtClean="0"/>
              <a:t>Βιβλιογραφικές </a:t>
            </a:r>
            <a:r>
              <a:rPr lang="el-GR" sz="2400" b="1" dirty="0" smtClean="0"/>
              <a:t>Αναφορές</a:t>
            </a:r>
            <a:r>
              <a:rPr lang="el-GR" sz="2400" dirty="0" smtClean="0"/>
              <a:t/>
            </a:r>
            <a:br>
              <a:rPr lang="el-GR" sz="2400" dirty="0" smtClean="0"/>
            </a:br>
            <a:endParaRPr lang="el-GR" sz="2400" dirty="0"/>
          </a:p>
        </p:txBody>
      </p:sp>
      <p:sp>
        <p:nvSpPr>
          <p:cNvPr id="3" name="2 - Θέση περιεχομένου"/>
          <p:cNvSpPr>
            <a:spLocks noGrp="1"/>
          </p:cNvSpPr>
          <p:nvPr>
            <p:ph idx="1"/>
          </p:nvPr>
        </p:nvSpPr>
        <p:spPr>
          <a:xfrm>
            <a:off x="179512" y="908720"/>
            <a:ext cx="8964488" cy="5688632"/>
          </a:xfrm>
        </p:spPr>
        <p:txBody>
          <a:bodyPr>
            <a:noAutofit/>
          </a:bodyPr>
          <a:lstStyle/>
          <a:p>
            <a:pPr lvl="0">
              <a:buFont typeface="Wingdings" pitchFamily="2" charset="2"/>
              <a:buChar char="v"/>
            </a:pPr>
            <a:r>
              <a:rPr lang="en-US" sz="1900" dirty="0" err="1" smtClean="0"/>
              <a:t>Charney</a:t>
            </a:r>
            <a:r>
              <a:rPr lang="en-US" sz="1900" dirty="0" smtClean="0"/>
              <a:t>, A. &amp; </a:t>
            </a:r>
            <a:r>
              <a:rPr lang="en-US" sz="1900" dirty="0" err="1" smtClean="0"/>
              <a:t>Libecap</a:t>
            </a:r>
            <a:r>
              <a:rPr lang="en-US" sz="1900" dirty="0" smtClean="0"/>
              <a:t>, G. (2003). The contribution of entrepreneurship education: An analysis of the Berger program. </a:t>
            </a:r>
            <a:r>
              <a:rPr lang="el-GR" sz="1900" i="1" dirty="0" err="1" smtClean="0"/>
              <a:t>International</a:t>
            </a:r>
            <a:r>
              <a:rPr lang="el-GR" sz="1900" i="1" dirty="0" smtClean="0"/>
              <a:t> </a:t>
            </a:r>
            <a:r>
              <a:rPr lang="el-GR" sz="1900" i="1" dirty="0" err="1" smtClean="0"/>
              <a:t>Journal</a:t>
            </a:r>
            <a:r>
              <a:rPr lang="el-GR" sz="1900" i="1" dirty="0" smtClean="0"/>
              <a:t> </a:t>
            </a:r>
            <a:r>
              <a:rPr lang="el-GR" sz="1900" i="1" dirty="0" err="1" smtClean="0"/>
              <a:t>of</a:t>
            </a:r>
            <a:r>
              <a:rPr lang="el-GR" sz="1900" i="1" dirty="0" smtClean="0"/>
              <a:t> </a:t>
            </a:r>
            <a:r>
              <a:rPr lang="el-GR" sz="1900" i="1" dirty="0" err="1" smtClean="0"/>
              <a:t>Entrepreneurship</a:t>
            </a:r>
            <a:r>
              <a:rPr lang="el-GR" sz="1900" i="1" dirty="0" smtClean="0"/>
              <a:t> </a:t>
            </a:r>
            <a:r>
              <a:rPr lang="el-GR" sz="1900" i="1" dirty="0" err="1" smtClean="0"/>
              <a:t>Education</a:t>
            </a:r>
            <a:r>
              <a:rPr lang="el-GR" sz="1900" dirty="0" smtClean="0"/>
              <a:t>, 1 (3), </a:t>
            </a:r>
            <a:r>
              <a:rPr lang="el-GR" sz="1900" dirty="0" err="1" smtClean="0"/>
              <a:t>pp</a:t>
            </a:r>
            <a:r>
              <a:rPr lang="el-GR" sz="1900" dirty="0" smtClean="0"/>
              <a:t>. 385–418.</a:t>
            </a:r>
          </a:p>
          <a:p>
            <a:pPr lvl="0">
              <a:buFont typeface="Wingdings" pitchFamily="2" charset="2"/>
              <a:buChar char="v"/>
            </a:pPr>
            <a:r>
              <a:rPr lang="en-US" sz="1900" dirty="0" smtClean="0"/>
              <a:t>European  Commission (2003). </a:t>
            </a:r>
            <a:r>
              <a:rPr lang="en-US" sz="1900" i="1" dirty="0" smtClean="0"/>
              <a:t>Green Paper on Entrepreneurship in Europe. Enterprise Directorate-General (Document based on COM(2003) 27 final). </a:t>
            </a:r>
            <a:r>
              <a:rPr lang="en-US" sz="1900" dirty="0" smtClean="0"/>
              <a:t>Luxembourg: Office for Official Publications of the European Communities.</a:t>
            </a:r>
            <a:endParaRPr lang="el-GR" sz="1900" dirty="0" smtClean="0"/>
          </a:p>
          <a:p>
            <a:pPr lvl="0">
              <a:buFont typeface="Wingdings" pitchFamily="2" charset="2"/>
              <a:buChar char="v"/>
            </a:pPr>
            <a:r>
              <a:rPr lang="en-US" sz="1900" dirty="0" smtClean="0"/>
              <a:t>European Commission. (2013). </a:t>
            </a:r>
            <a:r>
              <a:rPr lang="en-US" sz="1900" i="1" dirty="0" smtClean="0"/>
              <a:t>Entrepreneurship education: A guide for educators. </a:t>
            </a:r>
            <a:r>
              <a:rPr lang="el-GR" sz="1900" dirty="0" err="1" smtClean="0"/>
              <a:t>Brussels</a:t>
            </a:r>
            <a:r>
              <a:rPr lang="el-GR" sz="1900" dirty="0" smtClean="0"/>
              <a:t>: </a:t>
            </a:r>
            <a:r>
              <a:rPr lang="el-GR" sz="1900" dirty="0" err="1" smtClean="0"/>
              <a:t>Entrepreneurship</a:t>
            </a:r>
            <a:r>
              <a:rPr lang="el-GR" sz="1900" dirty="0" smtClean="0"/>
              <a:t> </a:t>
            </a:r>
            <a:r>
              <a:rPr lang="el-GR" sz="1900" dirty="0" err="1" smtClean="0"/>
              <a:t>and</a:t>
            </a:r>
            <a:r>
              <a:rPr lang="el-GR" sz="1900" dirty="0" smtClean="0"/>
              <a:t> </a:t>
            </a:r>
            <a:r>
              <a:rPr lang="el-GR" sz="1900" dirty="0" err="1" smtClean="0"/>
              <a:t>Social</a:t>
            </a:r>
            <a:r>
              <a:rPr lang="el-GR" sz="1900" dirty="0" smtClean="0"/>
              <a:t> </a:t>
            </a:r>
            <a:r>
              <a:rPr lang="el-GR" sz="1900" dirty="0" err="1" smtClean="0"/>
              <a:t>Economy</a:t>
            </a:r>
            <a:r>
              <a:rPr lang="el-GR" sz="1900" dirty="0" smtClean="0"/>
              <a:t> </a:t>
            </a:r>
            <a:r>
              <a:rPr lang="el-GR" sz="1900" dirty="0" err="1" smtClean="0"/>
              <a:t>Unit</a:t>
            </a:r>
            <a:r>
              <a:rPr lang="el-GR" sz="1900" dirty="0" smtClean="0"/>
              <a:t>. </a:t>
            </a:r>
            <a:r>
              <a:rPr lang="el-GR" sz="1900" dirty="0" err="1" smtClean="0"/>
              <a:t>Brussels</a:t>
            </a:r>
            <a:r>
              <a:rPr lang="el-GR" sz="1900" dirty="0" smtClean="0"/>
              <a:t>: </a:t>
            </a:r>
            <a:r>
              <a:rPr lang="el-GR" sz="1900" dirty="0" err="1" smtClean="0"/>
              <a:t>The</a:t>
            </a:r>
            <a:r>
              <a:rPr lang="el-GR" sz="1900" dirty="0" smtClean="0"/>
              <a:t> </a:t>
            </a:r>
            <a:r>
              <a:rPr lang="el-GR" sz="1900" dirty="0" err="1" smtClean="0"/>
              <a:t>European</a:t>
            </a:r>
            <a:r>
              <a:rPr lang="el-GR" sz="1900" dirty="0" smtClean="0"/>
              <a:t> </a:t>
            </a:r>
            <a:r>
              <a:rPr lang="el-GR" sz="1900" dirty="0" err="1" smtClean="0"/>
              <a:t>Commission</a:t>
            </a:r>
            <a:endParaRPr lang="el-GR" sz="1900" dirty="0" smtClean="0"/>
          </a:p>
          <a:p>
            <a:pPr lvl="0">
              <a:buFont typeface="Wingdings" pitchFamily="2" charset="2"/>
              <a:buChar char="v"/>
            </a:pPr>
            <a:r>
              <a:rPr lang="en-US" sz="1900" dirty="0" err="1" smtClean="0"/>
              <a:t>Heinonen</a:t>
            </a:r>
            <a:r>
              <a:rPr lang="en-US" sz="1900" dirty="0" smtClean="0"/>
              <a:t>, J. &amp; </a:t>
            </a:r>
            <a:r>
              <a:rPr lang="en-US" sz="1900" dirty="0" err="1" smtClean="0"/>
              <a:t>Poikkijoki</a:t>
            </a:r>
            <a:r>
              <a:rPr lang="en-US" sz="1900" dirty="0" smtClean="0"/>
              <a:t>, S. (2006). An entrepreneurial-directed approach to entrepreneurship education: mission impossible</a:t>
            </a:r>
            <a:r>
              <a:rPr lang="en-US" sz="1900" i="1" dirty="0" smtClean="0"/>
              <a:t>? </a:t>
            </a:r>
            <a:r>
              <a:rPr lang="el-GR" sz="1900" i="1" dirty="0" err="1" smtClean="0"/>
              <a:t>Journal</a:t>
            </a:r>
            <a:r>
              <a:rPr lang="el-GR" sz="1900" i="1" dirty="0" smtClean="0"/>
              <a:t> </a:t>
            </a:r>
            <a:r>
              <a:rPr lang="el-GR" sz="1900" i="1" dirty="0" err="1" smtClean="0"/>
              <a:t>of</a:t>
            </a:r>
            <a:r>
              <a:rPr lang="el-GR" sz="1900" i="1" dirty="0" smtClean="0"/>
              <a:t> </a:t>
            </a:r>
            <a:r>
              <a:rPr lang="el-GR" sz="1900" i="1" dirty="0" err="1" smtClean="0"/>
              <a:t>Management</a:t>
            </a:r>
            <a:r>
              <a:rPr lang="el-GR" sz="1900" i="1" dirty="0" smtClean="0"/>
              <a:t> </a:t>
            </a:r>
            <a:r>
              <a:rPr lang="el-GR" sz="1900" i="1" dirty="0" err="1" smtClean="0"/>
              <a:t>Development</a:t>
            </a:r>
            <a:r>
              <a:rPr lang="el-GR" sz="1900" i="1" dirty="0" smtClean="0"/>
              <a:t>, </a:t>
            </a:r>
            <a:r>
              <a:rPr lang="el-GR" sz="1900" dirty="0" smtClean="0"/>
              <a:t>25 (1), </a:t>
            </a:r>
            <a:r>
              <a:rPr lang="el-GR" sz="1900" dirty="0" err="1" smtClean="0"/>
              <a:t>pp</a:t>
            </a:r>
            <a:r>
              <a:rPr lang="el-GR" sz="1900" dirty="0" smtClean="0"/>
              <a:t>. 80-94.</a:t>
            </a:r>
          </a:p>
          <a:p>
            <a:pPr lvl="0">
              <a:buFont typeface="Wingdings" pitchFamily="2" charset="2"/>
              <a:buChar char="v"/>
            </a:pPr>
            <a:r>
              <a:rPr lang="en-US" sz="1900" dirty="0" err="1" smtClean="0"/>
              <a:t>Lackeus</a:t>
            </a:r>
            <a:r>
              <a:rPr lang="en-US" sz="1900" dirty="0" smtClean="0"/>
              <a:t>, M. (2015). </a:t>
            </a:r>
            <a:r>
              <a:rPr lang="en-US" sz="1900" i="1" dirty="0" smtClean="0"/>
              <a:t>Entrepreneurship in Education, What, Why, When, How. </a:t>
            </a:r>
            <a:r>
              <a:rPr lang="el-GR" sz="1900" dirty="0" err="1" smtClean="0"/>
              <a:t>Entrepreneurship</a:t>
            </a:r>
            <a:r>
              <a:rPr lang="el-GR" sz="1900" dirty="0" smtClean="0"/>
              <a:t> 360 </a:t>
            </a:r>
            <a:r>
              <a:rPr lang="el-GR" sz="1900" dirty="0" err="1" smtClean="0"/>
              <a:t>Background</a:t>
            </a:r>
            <a:r>
              <a:rPr lang="el-GR" sz="1900" dirty="0" smtClean="0"/>
              <a:t> </a:t>
            </a:r>
            <a:r>
              <a:rPr lang="el-GR" sz="1900" dirty="0" err="1" smtClean="0"/>
              <a:t>paper</a:t>
            </a:r>
            <a:r>
              <a:rPr lang="el-GR" sz="1900" dirty="0" smtClean="0"/>
              <a:t>, OECD.</a:t>
            </a:r>
          </a:p>
          <a:p>
            <a:pPr lvl="0">
              <a:buFont typeface="Wingdings" pitchFamily="2" charset="2"/>
              <a:buChar char="v"/>
            </a:pPr>
            <a:r>
              <a:rPr lang="en-US" sz="1900" dirty="0" err="1" smtClean="0"/>
              <a:t>Leffer</a:t>
            </a:r>
            <a:r>
              <a:rPr lang="en-US" sz="1900" dirty="0" smtClean="0"/>
              <a:t>, E. (2009). The many faces of entrepreneurship: A discursive battle for the school arena. </a:t>
            </a:r>
            <a:r>
              <a:rPr lang="el-GR" sz="1900" i="1" dirty="0" err="1" smtClean="0"/>
              <a:t>European</a:t>
            </a:r>
            <a:r>
              <a:rPr lang="el-GR" sz="1900" i="1" dirty="0" smtClean="0"/>
              <a:t> </a:t>
            </a:r>
            <a:r>
              <a:rPr lang="el-GR" sz="1900" i="1" dirty="0" err="1" smtClean="0"/>
              <a:t>Education</a:t>
            </a:r>
            <a:r>
              <a:rPr lang="el-GR" sz="1900" i="1" dirty="0" smtClean="0"/>
              <a:t> </a:t>
            </a:r>
            <a:r>
              <a:rPr lang="el-GR" sz="1900" i="1" dirty="0" err="1" smtClean="0"/>
              <a:t>Research</a:t>
            </a:r>
            <a:r>
              <a:rPr lang="el-GR" sz="1900" i="1" dirty="0" smtClean="0"/>
              <a:t> </a:t>
            </a:r>
            <a:r>
              <a:rPr lang="el-GR" sz="1900" i="1" dirty="0" err="1" smtClean="0"/>
              <a:t>Journal</a:t>
            </a:r>
            <a:r>
              <a:rPr lang="el-GR" sz="1900" i="1" dirty="0" smtClean="0"/>
              <a:t>,</a:t>
            </a:r>
            <a:r>
              <a:rPr lang="el-GR" sz="1900" dirty="0" smtClean="0"/>
              <a:t> 8(1), </a:t>
            </a:r>
            <a:r>
              <a:rPr lang="el-GR" sz="1900" dirty="0" err="1" smtClean="0"/>
              <a:t>pp</a:t>
            </a:r>
            <a:r>
              <a:rPr lang="el-GR" sz="1900" dirty="0" smtClean="0"/>
              <a:t>. 104-116</a:t>
            </a:r>
          </a:p>
          <a:p>
            <a:pPr lvl="0">
              <a:buFont typeface="Wingdings" pitchFamily="2" charset="2"/>
              <a:buChar char="v"/>
            </a:pPr>
            <a:r>
              <a:rPr lang="en-US" sz="1900" dirty="0" smtClean="0"/>
              <a:t>Solomon, G. (2007). An examination of entrepreneurship education in the United States. </a:t>
            </a:r>
            <a:r>
              <a:rPr lang="el-GR" sz="1900" i="1" dirty="0" err="1" smtClean="0"/>
              <a:t>Journal</a:t>
            </a:r>
            <a:r>
              <a:rPr lang="el-GR" sz="1900" i="1" dirty="0" smtClean="0"/>
              <a:t> </a:t>
            </a:r>
            <a:r>
              <a:rPr lang="el-GR" sz="1900" i="1" dirty="0" err="1" smtClean="0"/>
              <a:t>of</a:t>
            </a:r>
            <a:r>
              <a:rPr lang="el-GR" sz="1900" i="1" dirty="0" smtClean="0"/>
              <a:t> </a:t>
            </a:r>
            <a:r>
              <a:rPr lang="el-GR" sz="1900" i="1" dirty="0" err="1" smtClean="0"/>
              <a:t>Small</a:t>
            </a:r>
            <a:r>
              <a:rPr lang="el-GR" sz="1900" i="1" dirty="0" smtClean="0"/>
              <a:t> </a:t>
            </a:r>
            <a:r>
              <a:rPr lang="el-GR" sz="1900" i="1" dirty="0" err="1" smtClean="0"/>
              <a:t>Business</a:t>
            </a:r>
            <a:r>
              <a:rPr lang="el-GR" sz="1900" i="1" dirty="0" smtClean="0"/>
              <a:t> </a:t>
            </a:r>
            <a:r>
              <a:rPr lang="el-GR" sz="1900" i="1" dirty="0" err="1" smtClean="0"/>
              <a:t>and</a:t>
            </a:r>
            <a:r>
              <a:rPr lang="el-GR" sz="1900" i="1" dirty="0" smtClean="0"/>
              <a:t> </a:t>
            </a:r>
            <a:r>
              <a:rPr lang="el-GR" sz="1900" i="1" dirty="0" err="1" smtClean="0"/>
              <a:t>Enterprise</a:t>
            </a:r>
            <a:r>
              <a:rPr lang="el-GR" sz="1900" i="1" dirty="0" smtClean="0"/>
              <a:t> </a:t>
            </a:r>
            <a:r>
              <a:rPr lang="el-GR" sz="1900" i="1" dirty="0" err="1" smtClean="0"/>
              <a:t>Development</a:t>
            </a:r>
            <a:r>
              <a:rPr lang="el-GR" sz="1900" i="1" dirty="0" smtClean="0"/>
              <a:t>, </a:t>
            </a:r>
            <a:r>
              <a:rPr lang="el-GR" sz="1900" dirty="0" smtClean="0"/>
              <a:t>14 (2), </a:t>
            </a:r>
            <a:r>
              <a:rPr lang="el-GR" sz="1900" dirty="0" err="1" smtClean="0"/>
              <a:t>pp</a:t>
            </a:r>
            <a:r>
              <a:rPr lang="el-GR" sz="1900" dirty="0" smtClean="0"/>
              <a:t>. 168-182.</a:t>
            </a:r>
          </a:p>
          <a:p>
            <a:pPr>
              <a:buFont typeface="Wingdings" pitchFamily="2" charset="2"/>
              <a:buChar char="v"/>
            </a:pPr>
            <a:endParaRPr lang="el-GR" sz="19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51520" y="116632"/>
            <a:ext cx="8568952" cy="576064"/>
          </a:xfrm>
        </p:spPr>
        <p:style>
          <a:lnRef idx="1">
            <a:schemeClr val="accent6"/>
          </a:lnRef>
          <a:fillRef idx="2">
            <a:schemeClr val="accent6"/>
          </a:fillRef>
          <a:effectRef idx="1">
            <a:schemeClr val="accent6"/>
          </a:effectRef>
          <a:fontRef idx="minor">
            <a:schemeClr val="dk1"/>
          </a:fontRef>
        </p:style>
        <p:txBody>
          <a:bodyPr>
            <a:noAutofit/>
          </a:bodyPr>
          <a:lstStyle/>
          <a:p>
            <a:r>
              <a:rPr lang="el-GR" sz="2400" b="1" dirty="0" smtClean="0"/>
              <a:t/>
            </a:r>
            <a:br>
              <a:rPr lang="el-GR" sz="2400" b="1" dirty="0" smtClean="0"/>
            </a:br>
            <a:r>
              <a:rPr lang="el-GR" sz="2400" b="1" dirty="0" smtClean="0"/>
              <a:t>Η </a:t>
            </a:r>
            <a:r>
              <a:rPr lang="el-GR" sz="2400" b="1" dirty="0" smtClean="0"/>
              <a:t>παρούσα διδακτική πρόταση:</a:t>
            </a:r>
            <a:r>
              <a:rPr lang="el-GR" sz="2400" dirty="0" smtClean="0"/>
              <a:t/>
            </a:r>
            <a:br>
              <a:rPr lang="el-GR" sz="2400" dirty="0" smtClean="0"/>
            </a:br>
            <a:endParaRPr lang="el-GR" sz="2400" dirty="0"/>
          </a:p>
        </p:txBody>
      </p:sp>
      <p:sp>
        <p:nvSpPr>
          <p:cNvPr id="3" name="2 - Θέση περιεχομένου"/>
          <p:cNvSpPr>
            <a:spLocks noGrp="1"/>
          </p:cNvSpPr>
          <p:nvPr>
            <p:ph idx="1"/>
          </p:nvPr>
        </p:nvSpPr>
        <p:spPr>
          <a:xfrm>
            <a:off x="179512" y="836712"/>
            <a:ext cx="8784976" cy="5289451"/>
          </a:xfrm>
        </p:spPr>
        <p:txBody>
          <a:bodyPr>
            <a:noAutofit/>
          </a:bodyPr>
          <a:lstStyle/>
          <a:p>
            <a:pPr lvl="0">
              <a:buFont typeface="Wingdings" pitchFamily="2" charset="2"/>
              <a:buChar char="v"/>
            </a:pPr>
            <a:r>
              <a:rPr lang="el-GR" sz="2200" dirty="0" smtClean="0"/>
              <a:t>Ενθαρρύνει </a:t>
            </a:r>
            <a:r>
              <a:rPr lang="el-GR" sz="2200" dirty="0" smtClean="0"/>
              <a:t>τους μαθητές </a:t>
            </a:r>
            <a:r>
              <a:rPr lang="el-GR" sz="2200" b="1" dirty="0" smtClean="0"/>
              <a:t>να αναπτύξουν  καινοτόμες επιχειρηματικές ιδέες για σύγχρονες κοινωνικές ανάγκες </a:t>
            </a:r>
            <a:r>
              <a:rPr lang="el-GR" sz="2200" dirty="0" smtClean="0"/>
              <a:t>και να καλλιεργήσουν </a:t>
            </a:r>
            <a:r>
              <a:rPr lang="el-GR" sz="2200" b="1" dirty="0" smtClean="0"/>
              <a:t>δεξιότητες μάθησης, ζωής, επιστήμης, τεχνολογίας, </a:t>
            </a:r>
            <a:r>
              <a:rPr lang="el-GR" sz="2200" dirty="0" smtClean="0"/>
              <a:t>ώστε να γίνουν υπεύθυνοι, δημοκρατικοί και σκεπτόμενοι πολίτες. </a:t>
            </a:r>
          </a:p>
          <a:p>
            <a:pPr lvl="0">
              <a:buFont typeface="Wingdings" pitchFamily="2" charset="2"/>
              <a:buChar char="v"/>
            </a:pPr>
            <a:r>
              <a:rPr lang="el-GR" sz="2200" dirty="0" smtClean="0"/>
              <a:t>Ως </a:t>
            </a:r>
            <a:r>
              <a:rPr lang="el-GR" sz="2200" dirty="0" smtClean="0"/>
              <a:t>μαθητές ενός ανοικτού σχολείου που βρίσκεται σε διαρκή αλληλεπίδραση με την τοπική κοινωνία, καλούνται </a:t>
            </a:r>
            <a:r>
              <a:rPr lang="el-GR" sz="2200" b="1" dirty="0" smtClean="0"/>
              <a:t>να αναγνωρίσουν ανάγκες της σχολικής κοινότητας και της τοπικής κοινωνίας </a:t>
            </a:r>
            <a:r>
              <a:rPr lang="el-GR" sz="2200" dirty="0" smtClean="0"/>
              <a:t>και να αναπτύξουν </a:t>
            </a:r>
            <a:r>
              <a:rPr lang="el-GR" sz="2200" b="1" dirty="0" smtClean="0"/>
              <a:t>συμπεριληπτικές (</a:t>
            </a:r>
            <a:r>
              <a:rPr lang="el-GR" sz="2200" b="1" dirty="0" err="1" smtClean="0"/>
              <a:t>inclusiveness</a:t>
            </a:r>
            <a:r>
              <a:rPr lang="el-GR" sz="2200" b="1" dirty="0" smtClean="0"/>
              <a:t>) επιχειρηματικές δράσεις </a:t>
            </a:r>
            <a:r>
              <a:rPr lang="el-GR" sz="2200" dirty="0" smtClean="0"/>
              <a:t>με σκοπό την αντιμετώπιση αυτών των αναγκών, </a:t>
            </a:r>
            <a:r>
              <a:rPr lang="el-GR" sz="2200" b="1" dirty="0" smtClean="0"/>
              <a:t>σε συνεργασία </a:t>
            </a:r>
            <a:r>
              <a:rPr lang="el-GR" sz="2200" dirty="0" smtClean="0"/>
              <a:t>με το Σύλλογο Γονέων και Κηδεμόνων, τους τοπικούς άρχοντες και την ευρύτερη κοινωνία. </a:t>
            </a:r>
          </a:p>
          <a:p>
            <a:pPr lvl="0">
              <a:buFont typeface="Wingdings" pitchFamily="2" charset="2"/>
              <a:buChar char="v"/>
            </a:pPr>
            <a:r>
              <a:rPr lang="el-GR" sz="2200" dirty="0" smtClean="0"/>
              <a:t>Να </a:t>
            </a:r>
            <a:r>
              <a:rPr lang="el-GR" sz="2200" dirty="0" smtClean="0"/>
              <a:t>καταστρώσουν </a:t>
            </a:r>
            <a:r>
              <a:rPr lang="el-GR" sz="2200" b="1" dirty="0" smtClean="0"/>
              <a:t>το επιχειρηματικό τους σχέδιο (</a:t>
            </a:r>
            <a:r>
              <a:rPr lang="el-GR" sz="2200" b="1" dirty="0" err="1" smtClean="0"/>
              <a:t>business</a:t>
            </a:r>
            <a:r>
              <a:rPr lang="el-GR" sz="2200" b="1" dirty="0" smtClean="0"/>
              <a:t> </a:t>
            </a:r>
            <a:r>
              <a:rPr lang="el-GR" sz="2200" b="1" dirty="0" err="1" smtClean="0"/>
              <a:t>plan</a:t>
            </a:r>
            <a:r>
              <a:rPr lang="el-GR" sz="2200" b="1" dirty="0" smtClean="0"/>
              <a:t>), </a:t>
            </a:r>
            <a:r>
              <a:rPr lang="el-GR" sz="2200" dirty="0" smtClean="0"/>
              <a:t>να </a:t>
            </a:r>
            <a:r>
              <a:rPr lang="el-GR" sz="2200" b="1" dirty="0" smtClean="0"/>
              <a:t>διαμοιράσουν «ρόλους» </a:t>
            </a:r>
            <a:r>
              <a:rPr lang="el-GR" sz="2200" dirty="0" smtClean="0"/>
              <a:t>και με τη συνδρομή του εκπαιδευτικού-εμψυχωτή να υλοποιήσουν </a:t>
            </a:r>
            <a:r>
              <a:rPr lang="el-GR" sz="2200" b="1" dirty="0" smtClean="0"/>
              <a:t>κοινωφελείς επιχειρηματικές </a:t>
            </a:r>
            <a:r>
              <a:rPr lang="el-GR" sz="2200" b="1" dirty="0" smtClean="0"/>
              <a:t>ιδέες.</a:t>
            </a:r>
            <a:endParaRPr lang="el-GR" sz="2200" b="1" dirty="0" smtClean="0"/>
          </a:p>
          <a:p>
            <a:endParaRPr lang="el-GR"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88640"/>
            <a:ext cx="8229600" cy="576064"/>
          </a:xfrm>
        </p:spPr>
        <p:style>
          <a:lnRef idx="1">
            <a:schemeClr val="accent6"/>
          </a:lnRef>
          <a:fillRef idx="2">
            <a:schemeClr val="accent6"/>
          </a:fillRef>
          <a:effectRef idx="1">
            <a:schemeClr val="accent6"/>
          </a:effectRef>
          <a:fontRef idx="minor">
            <a:schemeClr val="dk1"/>
          </a:fontRef>
        </p:style>
        <p:txBody>
          <a:bodyPr>
            <a:noAutofit/>
          </a:bodyPr>
          <a:lstStyle/>
          <a:p>
            <a:r>
              <a:rPr lang="el-GR" sz="2400" b="1" dirty="0" smtClean="0"/>
              <a:t>Η </a:t>
            </a:r>
            <a:r>
              <a:rPr lang="el-GR" sz="2400" b="1" dirty="0" smtClean="0"/>
              <a:t>παρούσα διδακτική </a:t>
            </a:r>
            <a:r>
              <a:rPr lang="el-GR" sz="2400" b="1" dirty="0" smtClean="0"/>
              <a:t>πρόταση</a:t>
            </a:r>
            <a:endParaRPr lang="el-GR" sz="2400" dirty="0"/>
          </a:p>
        </p:txBody>
      </p:sp>
      <p:sp>
        <p:nvSpPr>
          <p:cNvPr id="3" name="2 - Θέση περιεχομένου"/>
          <p:cNvSpPr>
            <a:spLocks noGrp="1"/>
          </p:cNvSpPr>
          <p:nvPr>
            <p:ph idx="1"/>
          </p:nvPr>
        </p:nvSpPr>
        <p:spPr>
          <a:xfrm>
            <a:off x="251520" y="980728"/>
            <a:ext cx="8640960" cy="5472608"/>
          </a:xfrm>
        </p:spPr>
        <p:txBody>
          <a:bodyPr>
            <a:normAutofit fontScale="70000" lnSpcReduction="20000"/>
          </a:bodyPr>
          <a:lstStyle/>
          <a:p>
            <a:pPr>
              <a:buFont typeface="Wingdings" pitchFamily="2" charset="2"/>
              <a:buChar char="v"/>
            </a:pPr>
            <a:r>
              <a:rPr lang="el-GR" b="1" dirty="0" smtClean="0"/>
              <a:t>Εντάσσεται στο θεματικό </a:t>
            </a:r>
            <a:r>
              <a:rPr lang="el-GR" b="1" dirty="0" smtClean="0"/>
              <a:t>κύκλο </a:t>
            </a:r>
            <a:r>
              <a:rPr lang="el-GR" dirty="0" smtClean="0"/>
              <a:t>"Δημιουργώ και Καινοτομώ" </a:t>
            </a:r>
            <a:r>
              <a:rPr lang="el-GR" dirty="0" smtClean="0"/>
              <a:t>και ειδικότερα </a:t>
            </a:r>
            <a:r>
              <a:rPr lang="el-GR" b="1" dirty="0" smtClean="0"/>
              <a:t>στη θεματική ενότητα </a:t>
            </a:r>
            <a:r>
              <a:rPr lang="el-GR" dirty="0" smtClean="0"/>
              <a:t>"Νεανική </a:t>
            </a:r>
            <a:r>
              <a:rPr lang="el-GR" dirty="0" smtClean="0"/>
              <a:t>επιχειρηματικότητα“</a:t>
            </a:r>
            <a:r>
              <a:rPr lang="en-US" dirty="0" smtClean="0"/>
              <a:t>.</a:t>
            </a:r>
            <a:r>
              <a:rPr lang="el-GR" dirty="0" smtClean="0"/>
              <a:t>  </a:t>
            </a:r>
            <a:endParaRPr lang="el-GR" dirty="0" smtClean="0"/>
          </a:p>
          <a:p>
            <a:pPr>
              <a:buFont typeface="Wingdings" pitchFamily="2" charset="2"/>
              <a:buChar char="v"/>
            </a:pPr>
            <a:r>
              <a:rPr lang="el-GR" dirty="0" smtClean="0"/>
              <a:t>Ωθεί </a:t>
            </a:r>
            <a:r>
              <a:rPr lang="el-GR" dirty="0" smtClean="0"/>
              <a:t>τους μαθητές σε καινοτόμες επιχειρηματικές δραστηριότητες και τους </a:t>
            </a:r>
            <a:r>
              <a:rPr lang="el-GR" b="1" dirty="0" smtClean="0"/>
              <a:t>παρέχει </a:t>
            </a:r>
            <a:r>
              <a:rPr lang="el-GR" b="1" dirty="0" smtClean="0"/>
              <a:t>ευκαιρίες </a:t>
            </a:r>
            <a:r>
              <a:rPr lang="el-GR" b="1" dirty="0" smtClean="0"/>
              <a:t>και δυνατότητες για να:</a:t>
            </a:r>
          </a:p>
          <a:p>
            <a:pPr lvl="0">
              <a:buFont typeface="Wingdings" pitchFamily="2" charset="2"/>
              <a:buChar char="ü"/>
            </a:pPr>
            <a:r>
              <a:rPr lang="el-GR" b="1" dirty="0" smtClean="0"/>
              <a:t>αφουγκραστούν ανάγκες </a:t>
            </a:r>
            <a:r>
              <a:rPr lang="el-GR" dirty="0" smtClean="0"/>
              <a:t>του σχολείου τους και της τοπικής κοινωνίας και να σχεδιάσουν πρωτότυπες επιχειρηματικές δράσεις προκειμένου να συμβάλλουν στην κάλυψη αυτών των αναγκών</a:t>
            </a:r>
          </a:p>
          <a:p>
            <a:pPr lvl="0">
              <a:buFont typeface="Wingdings" pitchFamily="2" charset="2"/>
              <a:buChar char="ü"/>
            </a:pPr>
            <a:r>
              <a:rPr lang="el-GR" b="1" dirty="0" smtClean="0"/>
              <a:t>αναλάβουν κοινωφελείς πρωτοβουλίες </a:t>
            </a:r>
            <a:r>
              <a:rPr lang="el-GR" dirty="0" smtClean="0"/>
              <a:t>συνειδητοποιώντας με βιωματικό τρόπο τη δυνατότητά τους να συντελούν στην κοινωνική και οικονομική ανάπτυξη του τόπου τους</a:t>
            </a:r>
          </a:p>
          <a:p>
            <a:pPr lvl="0">
              <a:buFont typeface="Wingdings" pitchFamily="2" charset="2"/>
              <a:buChar char="ü"/>
            </a:pPr>
            <a:r>
              <a:rPr lang="el-GR" b="1" dirty="0" smtClean="0"/>
              <a:t>συλλάβουν πρωτότυπες ιδέες </a:t>
            </a:r>
            <a:r>
              <a:rPr lang="el-GR" dirty="0" smtClean="0"/>
              <a:t>και να δημιουργήσουν χειροποίητες κατασκευές, αλλά και να εντοπίσουν τις δεξιότητες και τη γνώση που χρειάζονται για αυτές</a:t>
            </a:r>
          </a:p>
          <a:p>
            <a:pPr lvl="0">
              <a:buFont typeface="Wingdings" pitchFamily="2" charset="2"/>
              <a:buChar char="ü"/>
            </a:pPr>
            <a:r>
              <a:rPr lang="el-GR" b="1" dirty="0" smtClean="0"/>
              <a:t>να ενεργοποιήσουν το ταλέντο και τις δεξιότητές τους </a:t>
            </a:r>
            <a:r>
              <a:rPr lang="el-GR" dirty="0" smtClean="0"/>
              <a:t>για έκφραση και δημιουργία</a:t>
            </a:r>
          </a:p>
          <a:p>
            <a:pPr lvl="0">
              <a:buFont typeface="Wingdings" pitchFamily="2" charset="2"/>
              <a:buChar char="ü"/>
            </a:pPr>
            <a:r>
              <a:rPr lang="el-GR" b="1" dirty="0" smtClean="0"/>
              <a:t>καλλιεργήσουν δεξιότητες </a:t>
            </a:r>
            <a:r>
              <a:rPr lang="el-GR" dirty="0" smtClean="0"/>
              <a:t>ζωής (</a:t>
            </a:r>
            <a:r>
              <a:rPr lang="el-GR" dirty="0" err="1" smtClean="0"/>
              <a:t>life</a:t>
            </a:r>
            <a:r>
              <a:rPr lang="el-GR" dirty="0" smtClean="0"/>
              <a:t> </a:t>
            </a:r>
            <a:r>
              <a:rPr lang="el-GR" dirty="0" err="1" smtClean="0"/>
              <a:t>skills</a:t>
            </a:r>
            <a:r>
              <a:rPr lang="el-GR" dirty="0" smtClean="0"/>
              <a:t>), ήπιες δεξιότητες (</a:t>
            </a:r>
            <a:r>
              <a:rPr lang="el-GR" dirty="0" err="1" smtClean="0"/>
              <a:t>soft</a:t>
            </a:r>
            <a:r>
              <a:rPr lang="el-GR" dirty="0" smtClean="0"/>
              <a:t> </a:t>
            </a:r>
            <a:r>
              <a:rPr lang="el-GR" dirty="0" err="1" smtClean="0"/>
              <a:t>skills</a:t>
            </a:r>
            <a:r>
              <a:rPr lang="el-GR" dirty="0" smtClean="0"/>
              <a:t>) και δεξιότητες τεχνολογίας και </a:t>
            </a:r>
            <a:r>
              <a:rPr lang="el-GR" dirty="0" smtClean="0"/>
              <a:t>επιστήμης</a:t>
            </a:r>
            <a:r>
              <a:rPr lang="en-US" dirty="0" smtClean="0"/>
              <a:t>.</a:t>
            </a:r>
            <a:r>
              <a:rPr lang="el-GR" dirty="0" smtClean="0"/>
              <a:t> </a:t>
            </a:r>
            <a:endParaRPr lang="el-GR" dirty="0" smtClean="0"/>
          </a:p>
          <a:p>
            <a:endParaRPr lang="el-GR" dirty="0" smtClean="0"/>
          </a:p>
          <a:p>
            <a:endParaRPr lang="el-GR" dirty="0" smtClean="0"/>
          </a:p>
          <a:p>
            <a:endParaRPr lang="el-G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79512" y="0"/>
            <a:ext cx="8805664" cy="1124744"/>
          </a:xfrm>
        </p:spPr>
        <p:style>
          <a:lnRef idx="1">
            <a:schemeClr val="accent6"/>
          </a:lnRef>
          <a:fillRef idx="2">
            <a:schemeClr val="accent6"/>
          </a:fillRef>
          <a:effectRef idx="1">
            <a:schemeClr val="accent6"/>
          </a:effectRef>
          <a:fontRef idx="minor">
            <a:schemeClr val="dk1"/>
          </a:fontRef>
        </p:style>
        <p:txBody>
          <a:bodyPr>
            <a:normAutofit fontScale="90000"/>
          </a:bodyPr>
          <a:lstStyle/>
          <a:p>
            <a:r>
              <a:rPr lang="el-GR" b="1" dirty="0" smtClean="0"/>
              <a:t> </a:t>
            </a:r>
            <a:r>
              <a:rPr lang="el-GR" sz="2700" b="1" dirty="0" smtClean="0"/>
              <a:t>Η παρούσα διδακτική πρόταση </a:t>
            </a:r>
            <a:r>
              <a:rPr lang="el-GR" sz="2700" b="1" dirty="0" smtClean="0"/>
              <a:t/>
            </a:r>
            <a:br>
              <a:rPr lang="el-GR" sz="2700" b="1" dirty="0" smtClean="0"/>
            </a:br>
            <a:r>
              <a:rPr lang="el-GR" sz="2700" b="1" dirty="0" smtClean="0"/>
              <a:t>παρέχει </a:t>
            </a:r>
            <a:r>
              <a:rPr lang="el-GR" sz="2700" b="1" dirty="0" smtClean="0"/>
              <a:t>στους </a:t>
            </a:r>
            <a:r>
              <a:rPr lang="el-GR" sz="2700" b="1" dirty="0" smtClean="0"/>
              <a:t>μαθητές ευκαιρίες </a:t>
            </a:r>
            <a:r>
              <a:rPr lang="el-GR" sz="2700" b="1" dirty="0" smtClean="0"/>
              <a:t>για να :</a:t>
            </a:r>
            <a:endParaRPr lang="el-GR" sz="2700" dirty="0"/>
          </a:p>
        </p:txBody>
      </p:sp>
      <p:sp>
        <p:nvSpPr>
          <p:cNvPr id="3" name="2 - Θέση περιεχομένου"/>
          <p:cNvSpPr>
            <a:spLocks noGrp="1"/>
          </p:cNvSpPr>
          <p:nvPr>
            <p:ph idx="1"/>
          </p:nvPr>
        </p:nvSpPr>
        <p:spPr>
          <a:xfrm>
            <a:off x="179512" y="1268760"/>
            <a:ext cx="8712968" cy="5328592"/>
          </a:xfrm>
        </p:spPr>
        <p:txBody>
          <a:bodyPr>
            <a:normAutofit fontScale="70000" lnSpcReduction="20000"/>
          </a:bodyPr>
          <a:lstStyle/>
          <a:p>
            <a:pPr lvl="0">
              <a:buFont typeface="Wingdings" pitchFamily="2" charset="2"/>
              <a:buChar char="v"/>
            </a:pPr>
            <a:r>
              <a:rPr lang="el-GR" dirty="0" smtClean="0"/>
              <a:t>Κάνουν </a:t>
            </a:r>
            <a:r>
              <a:rPr lang="el-GR" dirty="0" smtClean="0"/>
              <a:t>πωλήσεις, να κρατήσουν βιβλία εσόδων-εξόδων, </a:t>
            </a:r>
            <a:r>
              <a:rPr lang="el-GR" b="1" dirty="0" smtClean="0"/>
              <a:t>να</a:t>
            </a:r>
            <a:r>
              <a:rPr lang="en-US" b="1" dirty="0" smtClean="0"/>
              <a:t> </a:t>
            </a:r>
            <a:r>
              <a:rPr lang="el-GR" b="1" dirty="0" smtClean="0"/>
              <a:t>καταστρώσουν </a:t>
            </a:r>
            <a:r>
              <a:rPr lang="el-GR" b="1" dirty="0" smtClean="0"/>
              <a:t>το επιχειρηματικό τους σχέδιο (</a:t>
            </a:r>
            <a:r>
              <a:rPr lang="el-GR" b="1" dirty="0" err="1" smtClean="0"/>
              <a:t>business</a:t>
            </a:r>
            <a:r>
              <a:rPr lang="el-GR" b="1" dirty="0" smtClean="0"/>
              <a:t> </a:t>
            </a:r>
            <a:r>
              <a:rPr lang="el-GR" b="1" dirty="0" err="1" smtClean="0"/>
              <a:t>plan</a:t>
            </a:r>
            <a:r>
              <a:rPr lang="el-GR" b="1" dirty="0" smtClean="0"/>
              <a:t>) </a:t>
            </a:r>
            <a:r>
              <a:rPr lang="el-GR" dirty="0" smtClean="0"/>
              <a:t>και να αναπτύξουν επικοινωνιακές και επαγγελματικές δεξιότητες μέσα από τη βιωματική/</a:t>
            </a:r>
            <a:r>
              <a:rPr lang="el-GR" dirty="0" err="1" smtClean="0"/>
              <a:t>προσομοιωτική</a:t>
            </a:r>
            <a:r>
              <a:rPr lang="el-GR" dirty="0" smtClean="0"/>
              <a:t> άσκηση επαγγελματικών ρόλων, ώστε να γίνουν στο μέλλον ενεργοί και κοινωνικά ευαισθητοποιημένοι πολίτες.</a:t>
            </a:r>
          </a:p>
          <a:p>
            <a:pPr lvl="0">
              <a:buFont typeface="Wingdings" pitchFamily="2" charset="2"/>
              <a:buChar char="v"/>
            </a:pPr>
            <a:r>
              <a:rPr lang="el-GR" b="1" dirty="0" smtClean="0"/>
              <a:t>Σχηματίσουν </a:t>
            </a:r>
            <a:r>
              <a:rPr lang="el-GR" b="1" dirty="0" smtClean="0"/>
              <a:t>τη μαθητική τους επιχειρηματική ομάδα δράσης</a:t>
            </a:r>
            <a:r>
              <a:rPr lang="el-GR" dirty="0" smtClean="0"/>
              <a:t>, η οποία διέπεται από τις αρχές του σχολικού συνεταιρισμού, όπως αλληλοβοήθεια, συνεργασία, κοινωνική ευθύνη, ανάπτυξη ανεξάρτητης σκέψης και δημοκρατικής συνείδησης, γνώση συλλογικών μορφών οικονομικής </a:t>
            </a:r>
            <a:r>
              <a:rPr lang="el-GR" dirty="0" smtClean="0"/>
              <a:t>δραστηριότητας.</a:t>
            </a:r>
            <a:endParaRPr lang="el-GR" dirty="0" smtClean="0"/>
          </a:p>
          <a:p>
            <a:pPr lvl="0">
              <a:buFont typeface="Wingdings" pitchFamily="2" charset="2"/>
              <a:buChar char="v"/>
            </a:pPr>
            <a:r>
              <a:rPr lang="el-GR" b="1" dirty="0" smtClean="0"/>
              <a:t>Συνειδητοποιήσουν </a:t>
            </a:r>
            <a:r>
              <a:rPr lang="el-GR" b="1" dirty="0" smtClean="0"/>
              <a:t>την παιδαγωγική αξία της συνεργατικής δράσης </a:t>
            </a:r>
            <a:r>
              <a:rPr lang="el-GR" dirty="0" smtClean="0"/>
              <a:t>αναλαμβάνοντας ρόλους και πρωτοβουλίες, ξεπερνώντας τυχόν προσωπικές ανασφάλειες και ενισχύοντας την αυτοπεποίθησή τους.</a:t>
            </a:r>
          </a:p>
          <a:p>
            <a:pPr lvl="0">
              <a:buFont typeface="Wingdings" pitchFamily="2" charset="2"/>
              <a:buChar char="v"/>
            </a:pPr>
            <a:r>
              <a:rPr lang="el-GR" b="1" dirty="0" smtClean="0"/>
              <a:t>Μυηθούν με </a:t>
            </a:r>
            <a:r>
              <a:rPr lang="el-GR" b="1" dirty="0" smtClean="0"/>
              <a:t>ευχάριστο και βιωματικό τρόπο </a:t>
            </a:r>
            <a:r>
              <a:rPr lang="el-GR" dirty="0" smtClean="0"/>
              <a:t>στην επιχειρηματικότητα, στην υπευθυνότητα και στο σεβασμό στους κανόνες της ζωής, της οικονομίας και της </a:t>
            </a:r>
            <a:r>
              <a:rPr lang="el-GR" dirty="0" smtClean="0"/>
              <a:t>κοινωνίας.</a:t>
            </a:r>
          </a:p>
          <a:p>
            <a:pPr lvl="0">
              <a:buFont typeface="Wingdings" pitchFamily="2" charset="2"/>
              <a:buChar char="v"/>
            </a:pPr>
            <a:r>
              <a:rPr lang="el-GR" b="1" dirty="0" smtClean="0"/>
              <a:t>Εξοικειωθούν </a:t>
            </a:r>
            <a:r>
              <a:rPr lang="el-GR" b="1" dirty="0" smtClean="0"/>
              <a:t>με ένα πνεύμα αυτοδιαχείρισης </a:t>
            </a:r>
            <a:r>
              <a:rPr lang="el-GR" dirty="0" smtClean="0"/>
              <a:t>και κοινωνικοποιημένης σχολικής ζωής. </a:t>
            </a:r>
          </a:p>
          <a:p>
            <a:endParaRPr lang="el-G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79512" y="188640"/>
            <a:ext cx="9597752" cy="648072"/>
          </a:xfrm>
        </p:spPr>
        <p:style>
          <a:lnRef idx="1">
            <a:schemeClr val="accent6"/>
          </a:lnRef>
          <a:fillRef idx="2">
            <a:schemeClr val="accent6"/>
          </a:fillRef>
          <a:effectRef idx="1">
            <a:schemeClr val="accent6"/>
          </a:effectRef>
          <a:fontRef idx="minor">
            <a:schemeClr val="dk1"/>
          </a:fontRef>
        </p:style>
        <p:txBody>
          <a:bodyPr>
            <a:normAutofit/>
          </a:bodyPr>
          <a:lstStyle/>
          <a:p>
            <a:r>
              <a:rPr lang="el-GR" sz="2400" b="1" dirty="0" smtClean="0"/>
              <a:t>Η </a:t>
            </a:r>
            <a:r>
              <a:rPr lang="el-GR" sz="2400" b="1" dirty="0" smtClean="0"/>
              <a:t>εφαρμογή της παρούσας διδακτικής </a:t>
            </a:r>
            <a:r>
              <a:rPr lang="el-GR" sz="2400" b="1" dirty="0" smtClean="0"/>
              <a:t>πρότασης </a:t>
            </a:r>
            <a:endParaRPr lang="el-GR" sz="2400" b="1" dirty="0"/>
          </a:p>
        </p:txBody>
      </p:sp>
      <p:sp>
        <p:nvSpPr>
          <p:cNvPr id="3" name="2 - Θέση περιεχομένου"/>
          <p:cNvSpPr>
            <a:spLocks noGrp="1"/>
          </p:cNvSpPr>
          <p:nvPr>
            <p:ph idx="1"/>
          </p:nvPr>
        </p:nvSpPr>
        <p:spPr>
          <a:xfrm>
            <a:off x="251520" y="1052736"/>
            <a:ext cx="8568952" cy="5544616"/>
          </a:xfrm>
        </p:spPr>
        <p:txBody>
          <a:bodyPr>
            <a:normAutofit fontScale="92500"/>
          </a:bodyPr>
          <a:lstStyle/>
          <a:p>
            <a:pPr lvl="0">
              <a:buFont typeface="Wingdings" pitchFamily="2" charset="2"/>
              <a:buChar char="v"/>
            </a:pPr>
            <a:r>
              <a:rPr lang="el-GR" sz="2600" b="1" dirty="0" smtClean="0"/>
              <a:t>Είναι </a:t>
            </a:r>
            <a:r>
              <a:rPr lang="el-GR" sz="2600" b="1" dirty="0" smtClean="0"/>
              <a:t>μια εμπειρία βιωματική </a:t>
            </a:r>
            <a:r>
              <a:rPr lang="el-GR" sz="2600" dirty="0" smtClean="0"/>
              <a:t>που ξαφνιάζει ευχάριστα τους μαθητές και τους προκαλεί να αναπολούν την ενεργό συμμετοχή τους σε αυτή με θετική </a:t>
            </a:r>
            <a:r>
              <a:rPr lang="el-GR" sz="2600" dirty="0" smtClean="0"/>
              <a:t>διάθεση</a:t>
            </a:r>
            <a:r>
              <a:rPr lang="en-US" sz="2600" dirty="0" smtClean="0"/>
              <a:t>.</a:t>
            </a:r>
            <a:endParaRPr lang="el-GR" sz="2600" dirty="0" smtClean="0"/>
          </a:p>
          <a:p>
            <a:pPr lvl="0">
              <a:buFont typeface="Wingdings" pitchFamily="2" charset="2"/>
              <a:buChar char="v"/>
            </a:pPr>
            <a:r>
              <a:rPr lang="el-GR" sz="2600" b="1" dirty="0" smtClean="0"/>
              <a:t>Αποτελεί </a:t>
            </a:r>
            <a:r>
              <a:rPr lang="el-GR" sz="2600" b="1" dirty="0" smtClean="0"/>
              <a:t>στρατηγική δημιουργίας ενός δημοκρατικού σχολείου </a:t>
            </a:r>
            <a:r>
              <a:rPr lang="el-GR" sz="2600" dirty="0" smtClean="0"/>
              <a:t>για όλους τους μαθητές, ανεξάρτητα από τις όποιες ιδιαιτερότητές τους (καταγωγή, πολιτισμικό περιβάλλον, αναπηρία), ανοικτού στις απαιτήσεις της σύγχρονης </a:t>
            </a:r>
            <a:r>
              <a:rPr lang="el-GR" sz="2600" dirty="0" smtClean="0"/>
              <a:t>κοινωνίας</a:t>
            </a:r>
            <a:r>
              <a:rPr lang="en-US" sz="2600" dirty="0" smtClean="0"/>
              <a:t>.</a:t>
            </a:r>
            <a:endParaRPr lang="el-GR" sz="2600" dirty="0" smtClean="0"/>
          </a:p>
          <a:p>
            <a:pPr lvl="0">
              <a:buFont typeface="Wingdings" pitchFamily="2" charset="2"/>
              <a:buChar char="v"/>
            </a:pPr>
            <a:r>
              <a:rPr lang="el-GR" sz="2600" dirty="0" smtClean="0"/>
              <a:t>Είναι </a:t>
            </a:r>
            <a:r>
              <a:rPr lang="el-GR" sz="2600" dirty="0" smtClean="0"/>
              <a:t>ένα μικρό λιθαράκι στην </a:t>
            </a:r>
            <a:r>
              <a:rPr lang="el-GR" sz="2600" b="1" dirty="0" smtClean="0"/>
              <a:t>προσπάθεια της διεθνούς κοινότητας να επενδύσει στην επιχειρηματική εκπαίδευση </a:t>
            </a:r>
            <a:r>
              <a:rPr lang="el-GR" sz="2600" dirty="0" smtClean="0"/>
              <a:t>και καινοτομία και να στρέψει το ενδιαφέρον της </a:t>
            </a:r>
            <a:r>
              <a:rPr lang="el-GR" sz="2600" b="1" dirty="0" smtClean="0"/>
              <a:t>στη διαμόρφωση εκπαιδευτικών προγραμμάτων</a:t>
            </a:r>
            <a:r>
              <a:rPr lang="el-GR" sz="2600" dirty="0" smtClean="0"/>
              <a:t> που αναπτύσσουν επιχειρηματικές δεξιότητες και αποτελούν, σύμφωνα με τον ΟΟΣΑ (2013), το νέο «παγκόσμιο νόμισμα».</a:t>
            </a:r>
          </a:p>
          <a:p>
            <a:endParaRPr lang="el-G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95536" y="188640"/>
            <a:ext cx="8229600" cy="576064"/>
          </a:xfrm>
        </p:spPr>
        <p:style>
          <a:lnRef idx="1">
            <a:schemeClr val="accent6"/>
          </a:lnRef>
          <a:fillRef idx="2">
            <a:schemeClr val="accent6"/>
          </a:fillRef>
          <a:effectRef idx="1">
            <a:schemeClr val="accent6"/>
          </a:effectRef>
          <a:fontRef idx="minor">
            <a:schemeClr val="dk1"/>
          </a:fontRef>
        </p:style>
        <p:txBody>
          <a:bodyPr>
            <a:normAutofit fontScale="90000"/>
          </a:bodyPr>
          <a:lstStyle/>
          <a:p>
            <a:r>
              <a:rPr lang="el-GR" sz="2700" b="1" dirty="0" smtClean="0"/>
              <a:t/>
            </a:r>
            <a:br>
              <a:rPr lang="el-GR" sz="2700" b="1" dirty="0" smtClean="0"/>
            </a:br>
            <a:r>
              <a:rPr lang="el-GR" sz="2700" b="1" dirty="0" smtClean="0"/>
              <a:t/>
            </a:r>
            <a:br>
              <a:rPr lang="el-GR" sz="2700" b="1" dirty="0" smtClean="0"/>
            </a:br>
            <a:r>
              <a:rPr lang="el-GR" sz="2700" b="1" dirty="0" smtClean="0"/>
              <a:t>Η παρούσα διδακτική πρόταση </a:t>
            </a:r>
            <a:r>
              <a:rPr lang="el-GR" dirty="0" smtClean="0"/>
              <a:t/>
            </a:r>
            <a:br>
              <a:rPr lang="el-GR" dirty="0" smtClean="0"/>
            </a:br>
            <a:endParaRPr lang="el-GR" dirty="0"/>
          </a:p>
        </p:txBody>
      </p:sp>
      <p:sp>
        <p:nvSpPr>
          <p:cNvPr id="3" name="2 - Θέση περιεχομένου"/>
          <p:cNvSpPr>
            <a:spLocks noGrp="1"/>
          </p:cNvSpPr>
          <p:nvPr>
            <p:ph idx="1"/>
          </p:nvPr>
        </p:nvSpPr>
        <p:spPr>
          <a:xfrm>
            <a:off x="251520" y="836712"/>
            <a:ext cx="8640960" cy="5760640"/>
          </a:xfrm>
        </p:spPr>
        <p:txBody>
          <a:bodyPr>
            <a:normAutofit fontScale="70000" lnSpcReduction="20000"/>
          </a:bodyPr>
          <a:lstStyle/>
          <a:p>
            <a:pPr lvl="0">
              <a:buFont typeface="Wingdings" pitchFamily="2" charset="2"/>
              <a:buChar char="v"/>
            </a:pPr>
            <a:r>
              <a:rPr lang="el-GR" b="1" dirty="0" smtClean="0"/>
              <a:t>Σχεδιάστηκε</a:t>
            </a:r>
            <a:r>
              <a:rPr lang="el-GR" dirty="0" smtClean="0"/>
              <a:t> στο πλαίσιο της συνεργατικής </a:t>
            </a:r>
            <a:r>
              <a:rPr lang="el-GR" dirty="0" smtClean="0"/>
              <a:t>μάθησης.</a:t>
            </a:r>
            <a:endParaRPr lang="el-GR" dirty="0" smtClean="0"/>
          </a:p>
          <a:p>
            <a:pPr lvl="0">
              <a:buFont typeface="Wingdings" pitchFamily="2" charset="2"/>
              <a:buChar char="v"/>
            </a:pPr>
            <a:r>
              <a:rPr lang="el-GR" b="1" dirty="0" err="1" smtClean="0"/>
              <a:t>Bασίζεται</a:t>
            </a:r>
            <a:r>
              <a:rPr lang="el-GR" b="1" dirty="0" smtClean="0"/>
              <a:t> </a:t>
            </a:r>
            <a:r>
              <a:rPr lang="el-GR" dirty="0" smtClean="0"/>
              <a:t>στις αρχές της έρευνας – μάθησης και της μάθησης βασισμένη στο </a:t>
            </a:r>
            <a:r>
              <a:rPr lang="el-GR" dirty="0" smtClean="0"/>
              <a:t>έργο.  </a:t>
            </a:r>
            <a:endParaRPr lang="el-GR" dirty="0" smtClean="0"/>
          </a:p>
          <a:p>
            <a:pPr lvl="0">
              <a:buFont typeface="Wingdings" pitchFamily="2" charset="2"/>
              <a:buChar char="v"/>
            </a:pPr>
            <a:r>
              <a:rPr lang="el-GR" b="1" dirty="0" smtClean="0"/>
              <a:t>Παρέχει</a:t>
            </a:r>
            <a:r>
              <a:rPr lang="el-GR" dirty="0" smtClean="0"/>
              <a:t> ευκαιρίες σε όλους τους μαθητές, ανεξάρτητα από το μορφωτικό, οικονομικό, εθνικό και πολιτιστικό τους υπόβαθρο, να αυξήσουν την ευθύνη και την ενεργό συμμετοχή τους στη διαδικασία μάθησης και να ενισχύσουν τις </a:t>
            </a:r>
            <a:r>
              <a:rPr lang="el-GR" b="1" dirty="0" smtClean="0"/>
              <a:t>συνεργατικές και επικοινωνιακές τους δεξιότητες, </a:t>
            </a:r>
            <a:r>
              <a:rPr lang="el-GR" b="1" dirty="0" smtClean="0"/>
              <a:t>όπως</a:t>
            </a:r>
            <a:r>
              <a:rPr lang="en-US" b="1" dirty="0" smtClean="0"/>
              <a:t>:</a:t>
            </a:r>
            <a:r>
              <a:rPr lang="el-GR" b="1" dirty="0" smtClean="0"/>
              <a:t> </a:t>
            </a:r>
            <a:endParaRPr lang="el-GR" b="1" dirty="0" smtClean="0"/>
          </a:p>
          <a:p>
            <a:pPr lvl="0">
              <a:buFont typeface="Wingdings" pitchFamily="2" charset="2"/>
              <a:buChar char="ü"/>
            </a:pPr>
            <a:r>
              <a:rPr lang="el-GR" dirty="0" smtClean="0"/>
              <a:t>κριτική σκέψη, δημιουργικότητα, </a:t>
            </a:r>
            <a:r>
              <a:rPr lang="el-GR" dirty="0" err="1" smtClean="0"/>
              <a:t>ενσυναίσθηση</a:t>
            </a:r>
            <a:endParaRPr lang="el-GR" dirty="0" smtClean="0"/>
          </a:p>
          <a:p>
            <a:pPr lvl="0">
              <a:buFont typeface="Wingdings" pitchFamily="2" charset="2"/>
              <a:buChar char="ü"/>
            </a:pPr>
            <a:r>
              <a:rPr lang="el-GR" dirty="0" smtClean="0"/>
              <a:t>αυτογνωσία και </a:t>
            </a:r>
            <a:r>
              <a:rPr lang="el-GR" dirty="0" err="1" smtClean="0"/>
              <a:t>αυτο</a:t>
            </a:r>
            <a:r>
              <a:rPr lang="el-GR" dirty="0" smtClean="0"/>
              <a:t>-αποτελεσματικότητα</a:t>
            </a:r>
          </a:p>
          <a:p>
            <a:pPr lvl="0">
              <a:buFont typeface="Wingdings" pitchFamily="2" charset="2"/>
              <a:buChar char="ü"/>
            </a:pPr>
            <a:r>
              <a:rPr lang="el-GR" dirty="0" smtClean="0"/>
              <a:t>συνεργασία, επικοινωνία, ευελιξία και προσαρμοστικότητα</a:t>
            </a:r>
          </a:p>
          <a:p>
            <a:pPr lvl="0">
              <a:buFont typeface="Wingdings" pitchFamily="2" charset="2"/>
              <a:buChar char="ü"/>
            </a:pPr>
            <a:r>
              <a:rPr lang="el-GR" dirty="0" smtClean="0"/>
              <a:t>ανάπτυξη οικονομικής γνώσης και τεχνογνωσίας</a:t>
            </a:r>
          </a:p>
          <a:p>
            <a:pPr lvl="0">
              <a:buFont typeface="Wingdings" pitchFamily="2" charset="2"/>
              <a:buChar char="ü"/>
            </a:pPr>
            <a:r>
              <a:rPr lang="el-GR" dirty="0" smtClean="0"/>
              <a:t>ανάληψη πρωτοβουλιών, επίλυση προβλημάτων</a:t>
            </a:r>
          </a:p>
          <a:p>
            <a:pPr lvl="0">
              <a:buFont typeface="Wingdings" pitchFamily="2" charset="2"/>
              <a:buChar char="ü"/>
            </a:pPr>
            <a:r>
              <a:rPr lang="el-GR" dirty="0" smtClean="0"/>
              <a:t>σχεδιασμός και διαχείριση</a:t>
            </a:r>
          </a:p>
          <a:p>
            <a:pPr lvl="0">
              <a:buFont typeface="Wingdings" pitchFamily="2" charset="2"/>
              <a:buChar char="ü"/>
            </a:pPr>
            <a:r>
              <a:rPr lang="el-GR" dirty="0" smtClean="0"/>
              <a:t>αντιμετώπιση της αβεβαιότητας, της ασάφειας και του κινδύνου</a:t>
            </a:r>
          </a:p>
          <a:p>
            <a:pPr lvl="0">
              <a:buFont typeface="Wingdings" pitchFamily="2" charset="2"/>
              <a:buChar char="ü"/>
            </a:pPr>
            <a:r>
              <a:rPr lang="el-GR" dirty="0" smtClean="0"/>
              <a:t>μάθηση μέσω της εμπειρίας</a:t>
            </a:r>
          </a:p>
          <a:p>
            <a:pPr lvl="0">
              <a:buFont typeface="Wingdings" pitchFamily="2" charset="2"/>
              <a:buChar char="ü"/>
            </a:pPr>
            <a:r>
              <a:rPr lang="el-GR" dirty="0" smtClean="0"/>
              <a:t>ψηφιακός και τεχνολογικός </a:t>
            </a:r>
            <a:r>
              <a:rPr lang="el-GR" dirty="0" err="1" smtClean="0"/>
              <a:t>γραμματισμός</a:t>
            </a:r>
            <a:r>
              <a:rPr lang="el-GR" dirty="0" smtClean="0"/>
              <a:t>.</a:t>
            </a:r>
            <a:endParaRPr lang="el-GR" dirty="0" smtClean="0"/>
          </a:p>
          <a:p>
            <a:endParaRPr lang="el-G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706090"/>
          </a:xfrm>
        </p:spPr>
        <p:style>
          <a:lnRef idx="1">
            <a:schemeClr val="accent6"/>
          </a:lnRef>
          <a:fillRef idx="2">
            <a:schemeClr val="accent6"/>
          </a:fillRef>
          <a:effectRef idx="1">
            <a:schemeClr val="accent6"/>
          </a:effectRef>
          <a:fontRef idx="minor">
            <a:schemeClr val="dk1"/>
          </a:fontRef>
        </p:style>
        <p:txBody>
          <a:bodyPr>
            <a:noAutofit/>
          </a:bodyPr>
          <a:lstStyle/>
          <a:p>
            <a:r>
              <a:rPr lang="el-GR" sz="2400" b="1" dirty="0" smtClean="0"/>
              <a:t>ΟΙ ΡΟΛΟΙ ΤΩΝ ΣΥΜΜΕΤΕΧΟΝΤΩΝ </a:t>
            </a:r>
            <a:r>
              <a:rPr lang="el-GR" sz="2400" b="1" dirty="0" smtClean="0"/>
              <a:t/>
            </a:r>
            <a:br>
              <a:rPr lang="el-GR" sz="2400" b="1" dirty="0" smtClean="0"/>
            </a:br>
            <a:r>
              <a:rPr lang="el-GR" sz="2400" b="1" dirty="0" smtClean="0"/>
              <a:t>ΣΤΗΝ </a:t>
            </a:r>
            <a:r>
              <a:rPr lang="el-GR" sz="2400" b="1" dirty="0" smtClean="0"/>
              <a:t>ΥΛΟΠΟΙΗΣΗ ΤΗΣ ΔΙΔΑΚΤΙΚΗΣ ΠΡΟΤΑΣΗΣ</a:t>
            </a:r>
            <a:endParaRPr lang="el-GR" sz="2400" dirty="0"/>
          </a:p>
        </p:txBody>
      </p:sp>
      <p:pic>
        <p:nvPicPr>
          <p:cNvPr id="2050" name="Picture 2" descr="C:\Users\georg\Desktop\images (2).jpg"/>
          <p:cNvPicPr>
            <a:picLocks noGrp="1" noChangeAspect="1" noChangeArrowheads="1"/>
          </p:cNvPicPr>
          <p:nvPr>
            <p:ph idx="1"/>
          </p:nvPr>
        </p:nvPicPr>
        <p:blipFill>
          <a:blip r:embed="rId2" cstate="print"/>
          <a:srcRect t="8759" b="7241"/>
          <a:stretch>
            <a:fillRect/>
          </a:stretch>
        </p:blipFill>
        <p:spPr bwMode="auto">
          <a:xfrm>
            <a:off x="1331640" y="2420888"/>
            <a:ext cx="5616624" cy="3312368"/>
          </a:xfrm>
          <a:prstGeom prst="rect">
            <a:avLst/>
          </a:prstGeom>
          <a:noFill/>
        </p:spPr>
      </p:pic>
      <p:sp>
        <p:nvSpPr>
          <p:cNvPr id="5" name="4 - Ορθογώνιο"/>
          <p:cNvSpPr/>
          <p:nvPr/>
        </p:nvSpPr>
        <p:spPr>
          <a:xfrm>
            <a:off x="539552" y="1268760"/>
            <a:ext cx="7416824" cy="923330"/>
          </a:xfrm>
          <a:prstGeom prst="rect">
            <a:avLst/>
          </a:prstGeom>
        </p:spPr>
        <p:txBody>
          <a:bodyPr wrap="square">
            <a:spAutoFit/>
          </a:bodyPr>
          <a:lstStyle/>
          <a:p>
            <a:pPr>
              <a:buNone/>
            </a:pPr>
            <a:r>
              <a:rPr lang="el-GR" i="1" dirty="0" smtClean="0"/>
              <a:t>"</a:t>
            </a:r>
            <a:r>
              <a:rPr lang="el-GR" b="1" i="1" dirty="0" smtClean="0"/>
              <a:t>Το μεγαλύτερο σημάδι επιτυχίας για έναν δάσκαλο ... είναι να μπορείς να πεις," Τα παιδιά δουλεύουν τώρα σαν να μην υπάρχω εγώ"</a:t>
            </a:r>
            <a:r>
              <a:rPr lang="el-GR" b="1" dirty="0" smtClean="0"/>
              <a:t>                                               </a:t>
            </a:r>
            <a:r>
              <a:rPr lang="el-GR" b="1" dirty="0" smtClean="0"/>
              <a:t>                             </a:t>
            </a:r>
          </a:p>
          <a:p>
            <a:pPr>
              <a:buNone/>
            </a:pPr>
            <a:r>
              <a:rPr lang="el-GR" dirty="0" smtClean="0"/>
              <a:t> </a:t>
            </a:r>
            <a:r>
              <a:rPr lang="el-GR" dirty="0" smtClean="0"/>
              <a:t>                                                                                                      </a:t>
            </a:r>
            <a:r>
              <a:rPr lang="el-GR" b="1" dirty="0" err="1" smtClean="0"/>
              <a:t>Maria</a:t>
            </a:r>
            <a:r>
              <a:rPr lang="el-GR" b="1" dirty="0" smtClean="0"/>
              <a:t> </a:t>
            </a:r>
            <a:r>
              <a:rPr lang="el-GR" b="1" dirty="0" err="1" smtClean="0"/>
              <a:t>Montessori</a:t>
            </a:r>
            <a:r>
              <a:rPr lang="el-GR" b="1" dirty="0" smtClean="0"/>
              <a:t>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342</TotalTime>
  <Words>3418</Words>
  <Application>Microsoft Office PowerPoint</Application>
  <PresentationFormat>Προβολή στην οθόνη (4:3)</PresentationFormat>
  <Paragraphs>220</Paragraphs>
  <Slides>31</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31</vt:i4>
      </vt:variant>
    </vt:vector>
  </HeadingPairs>
  <TitlesOfParts>
    <vt:vector size="32" baseType="lpstr">
      <vt:lpstr>Θέμα του Office</vt:lpstr>
      <vt:lpstr>Διαφάνεια 1</vt:lpstr>
      <vt:lpstr>Η  καλλιέργεια του «επιχειρείν» στην εκπαιδευτική διαδικασία</vt:lpstr>
      <vt:lpstr> Η  καλλιέργεια του «επιχειρείν» στην εκπαιδευτική διαδικασία</vt:lpstr>
      <vt:lpstr> Η παρούσα διδακτική πρόταση: </vt:lpstr>
      <vt:lpstr>Η παρούσα διδακτική πρόταση</vt:lpstr>
      <vt:lpstr> Η παρούσα διδακτική πρόταση  παρέχει στους μαθητές ευκαιρίες για να :</vt:lpstr>
      <vt:lpstr>Η εφαρμογή της παρούσας διδακτικής πρότασης </vt:lpstr>
      <vt:lpstr>  Η παρούσα διδακτική πρόταση  </vt:lpstr>
      <vt:lpstr>ΟΙ ΡΟΛΟΙ ΤΩΝ ΣΥΜΜΕΤΕΧΟΝΤΩΝ  ΣΤΗΝ ΥΛΟΠΟΙΗΣΗ ΤΗΣ ΔΙΔΑΚΤΙΚΗΣ ΠΡΟΤΑΣΗΣ</vt:lpstr>
      <vt:lpstr>   Οι μαθητές κατά την εφαρμογή των καινοτόμων  επιχειρηματικών τους δραστηριοτήτων  </vt:lpstr>
      <vt:lpstr>  Ο εκπαιδευτικός ως συνοδοιπόρος, σύμβουλος, και εμπνευστής σε όλη τη δραστηριοποίηση των μαθητών   </vt:lpstr>
      <vt:lpstr>ΔΙΑΔΙΚΑΣΙΑ  ΥΛΟΠΟΙΗΣΗΣ ΤΗΣ ΔΙΔΑΚΤΙΚΗΣ ΠΡΟΤΑΣΗΣ</vt:lpstr>
      <vt:lpstr> Η παρούσα διδακτική πρόταση </vt:lpstr>
      <vt:lpstr>  Θεμελιώδεις γνώσεις : 1ο Επίπεδο 1η δραστηριότητα: 1η διδακτική ώρα  </vt:lpstr>
      <vt:lpstr>  Εντοπισμός ζητήματος/προβλήματος : 2ο Επίπεδο                 2η δραστηριότητα των μαθητών : 1η διδακτική ώρα </vt:lpstr>
      <vt:lpstr> 3η δραστηριότητα των μαθητών : 1η διδακτική ώρα</vt:lpstr>
      <vt:lpstr>  4η δραστηριότητα των μαθητών : 1η διδακτική ώρα </vt:lpstr>
      <vt:lpstr>5η δραστηριότητα των μαθητών : 1η διδακτική ώρα</vt:lpstr>
      <vt:lpstr>Διερεύνηση ζητήματος/ προβλήματος: 3ο Επίπεδο     6η δραστηριότητα των μαθητών : 1η διδακτική ώρα</vt:lpstr>
      <vt:lpstr>Όσον αφορά το σχέδιο διοίκησης, λειτουργικής και οικονομικής διαχείρισης της επιχειρηματικής δράσης</vt:lpstr>
      <vt:lpstr>  Δράσεις κατά τη διάρκεια της σχολικής χρονιάς (2-3 μήνες) :  4ο Επίπεδο </vt:lpstr>
      <vt:lpstr> Δραστηριότητες  της  Α΄ Ομάδας  </vt:lpstr>
      <vt:lpstr> Δραστηριότητες  της  Β΄ Ομάδας  </vt:lpstr>
      <vt:lpstr> Δραστηριότητες  της  Γ΄ Ομάδας  </vt:lpstr>
      <vt:lpstr> Δραστηριότητες  της  Δ΄ Ομάδας  </vt:lpstr>
      <vt:lpstr> Δραστηριότητες  της  Ε΄ Ομάδας  </vt:lpstr>
      <vt:lpstr>Δραστηριότητες από κοινού όλων των ομάδων με την έμπνευση και συμβολή του εκπαιδευτικού  </vt:lpstr>
      <vt:lpstr> Η προβολή και διάχυση της επιχειρηματικής δράσης </vt:lpstr>
      <vt:lpstr> ΑΞΙΟΛΟΓΗΣΗ- ΑΥΤΟ-ΕΡΕΥΝΑ ΤΗΣ ΕΠΙΧΕΙΡΗΜΑΤΙΚΗΣ ΔΡΑΣΗΣ </vt:lpstr>
      <vt:lpstr> Η αξιολόγηση της διδακτικής πρότασης   </vt:lpstr>
      <vt:lpstr> Βιβλιογραφικές Αναφορές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georg</dc:creator>
  <cp:lastModifiedBy>georg</cp:lastModifiedBy>
  <cp:revision>6</cp:revision>
  <dcterms:created xsi:type="dcterms:W3CDTF">2020-06-25T04:34:36Z</dcterms:created>
  <dcterms:modified xsi:type="dcterms:W3CDTF">2020-06-25T11:05:15Z</dcterms:modified>
</cp:coreProperties>
</file>