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3" r:id="rId3"/>
    <p:sldId id="256" r:id="rId4"/>
    <p:sldId id="258" r:id="rId5"/>
    <p:sldId id="259" r:id="rId6"/>
    <p:sldId id="260" r:id="rId7"/>
    <p:sldId id="261" r:id="rId8"/>
    <p:sldId id="262" r:id="rId9"/>
    <p:sldId id="263" r:id="rId10"/>
    <p:sldId id="264" r:id="rId11"/>
    <p:sldId id="275" r:id="rId12"/>
    <p:sldId id="276" r:id="rId13"/>
    <p:sldId id="280" r:id="rId14"/>
    <p:sldId id="279" r:id="rId15"/>
    <p:sldId id="281" r:id="rId16"/>
    <p:sldId id="282" r:id="rId17"/>
    <p:sldId id="265" r:id="rId18"/>
    <p:sldId id="266" r:id="rId19"/>
    <p:sldId id="267" r:id="rId20"/>
    <p:sldId id="268" r:id="rId21"/>
    <p:sldId id="277" r:id="rId22"/>
    <p:sldId id="278" r:id="rId23"/>
    <p:sldId id="269" r:id="rId24"/>
    <p:sldId id="270" r:id="rId25"/>
    <p:sldId id="271" r:id="rId26"/>
    <p:sldId id="272" r:id="rId27"/>
    <p:sldId id="283" r:id="rId28"/>
    <p:sldId id="288" r:id="rId29"/>
    <p:sldId id="287" r:id="rId30"/>
    <p:sldId id="286" r:id="rId31"/>
    <p:sldId id="285" r:id="rId32"/>
    <p:sldId id="284" r:id="rId33"/>
    <p:sldId id="289" r:id="rId34"/>
    <p:sldId id="290" r:id="rId35"/>
    <p:sldId id="291" r:id="rId36"/>
    <p:sldId id="293" r:id="rId37"/>
    <p:sldId id="292" r:id="rId38"/>
    <p:sldId id="294" r:id="rId39"/>
    <p:sldId id="295" r:id="rId40"/>
    <p:sldId id="296" r:id="rId4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33" autoAdjust="0"/>
    <p:restoredTop sz="94660"/>
  </p:normalViewPr>
  <p:slideViewPr>
    <p:cSldViewPr snapToGrid="0">
      <p:cViewPr>
        <p:scale>
          <a:sx n="70" d="100"/>
          <a:sy n="70" d="100"/>
        </p:scale>
        <p:origin x="4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43357ED1-EE6A-4F93-83A3-9ADC83754079}" type="datetimeFigureOut">
              <a:rPr lang="el-GR" smtClean="0"/>
              <a:t>16/1/2019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142332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3357ED1-EE6A-4F93-83A3-9ADC83754079}" type="datetimeFigureOut">
              <a:rPr lang="el-GR" smtClean="0"/>
              <a:t>16/1/2019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3852929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3357ED1-EE6A-4F93-83A3-9ADC83754079}" type="datetimeFigureOut">
              <a:rPr lang="el-GR" smtClean="0"/>
              <a:t>16/1/2019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334335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3357ED1-EE6A-4F93-83A3-9ADC83754079}" type="datetimeFigureOut">
              <a:rPr lang="el-GR" smtClean="0"/>
              <a:t>16/1/2019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8685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43357ED1-EE6A-4F93-83A3-9ADC83754079}" type="datetimeFigureOut">
              <a:rPr lang="el-GR" smtClean="0"/>
              <a:t>16/1/2019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141339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43357ED1-EE6A-4F93-83A3-9ADC83754079}" type="datetimeFigureOut">
              <a:rPr lang="el-GR" smtClean="0"/>
              <a:t>16/1/2019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320885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43357ED1-EE6A-4F93-83A3-9ADC83754079}" type="datetimeFigureOut">
              <a:rPr lang="el-GR" smtClean="0"/>
              <a:t>16/1/2019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197639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43357ED1-EE6A-4F93-83A3-9ADC83754079}" type="datetimeFigureOut">
              <a:rPr lang="el-GR" smtClean="0"/>
              <a:t>16/1/2019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386227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43357ED1-EE6A-4F93-83A3-9ADC83754079}" type="datetimeFigureOut">
              <a:rPr lang="el-GR" smtClean="0"/>
              <a:t>16/1/2019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356626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43357ED1-EE6A-4F93-83A3-9ADC83754079}" type="datetimeFigureOut">
              <a:rPr lang="el-GR" smtClean="0"/>
              <a:t>16/1/2019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263172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43357ED1-EE6A-4F93-83A3-9ADC83754079}" type="datetimeFigureOut">
              <a:rPr lang="el-GR" smtClean="0"/>
              <a:t>16/1/2019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E31825D-3929-43CC-94D1-82DF4BD7DFC6}" type="slidenum">
              <a:rPr lang="el-GR" smtClean="0"/>
              <a:t>‹#›</a:t>
            </a:fld>
            <a:endParaRPr lang="el-GR"/>
          </a:p>
        </p:txBody>
      </p:sp>
    </p:spTree>
    <p:extLst>
      <p:ext uri="{BB962C8B-B14F-4D97-AF65-F5344CB8AC3E}">
        <p14:creationId xmlns:p14="http://schemas.microsoft.com/office/powerpoint/2010/main" val="244056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DCAC"/>
            </a:gs>
            <a:gs pos="0">
              <a:srgbClr val="E6D78A"/>
            </a:gs>
            <a:gs pos="0">
              <a:srgbClr val="C7AC4C"/>
            </a:gs>
            <a:gs pos="0">
              <a:srgbClr val="E6D78A"/>
            </a:gs>
            <a:gs pos="0">
              <a:srgbClr val="C7AC4C"/>
            </a:gs>
            <a:gs pos="0">
              <a:srgbClr val="E6DCAC"/>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57ED1-EE6A-4F93-83A3-9ADC83754079}" type="datetimeFigureOut">
              <a:rPr lang="el-GR" smtClean="0"/>
              <a:t>16/1/2019</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1825D-3929-43CC-94D1-82DF4BD7DFC6}" type="slidenum">
              <a:rPr lang="el-GR" smtClean="0"/>
              <a:t>‹#›</a:t>
            </a:fld>
            <a:endParaRPr lang="el-GR"/>
          </a:p>
        </p:txBody>
      </p:sp>
    </p:spTree>
    <p:extLst>
      <p:ext uri="{BB962C8B-B14F-4D97-AF65-F5344CB8AC3E}">
        <p14:creationId xmlns:p14="http://schemas.microsoft.com/office/powerpoint/2010/main" val="483314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Υπότιτλος 2"/>
          <p:cNvSpPr txBox="1">
            <a:spLocks/>
          </p:cNvSpPr>
          <p:nvPr/>
        </p:nvSpPr>
        <p:spPr>
          <a:xfrm>
            <a:off x="479684" y="393532"/>
            <a:ext cx="11287595" cy="901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b="1" dirty="0" smtClean="0"/>
              <a:t>Το παραδοσιακό </a:t>
            </a:r>
            <a:r>
              <a:rPr lang="el-GR" sz="2400" b="1" dirty="0" err="1" smtClean="0"/>
              <a:t>αποστακτήριο</a:t>
            </a:r>
            <a:r>
              <a:rPr lang="el-GR" sz="2400" b="1" dirty="0" smtClean="0"/>
              <a:t> ‘κίτρο Νάξου’ </a:t>
            </a:r>
            <a:r>
              <a:rPr lang="el-GR" sz="2400" b="1" dirty="0" err="1" smtClean="0"/>
              <a:t>Βαλληνδρά</a:t>
            </a:r>
            <a:r>
              <a:rPr lang="el-GR" sz="2400" b="1" dirty="0" smtClean="0"/>
              <a:t> στο </a:t>
            </a:r>
            <a:r>
              <a:rPr lang="el-GR" sz="2400" b="1" dirty="0" err="1" smtClean="0"/>
              <a:t>Χαλκί</a:t>
            </a:r>
            <a:r>
              <a:rPr lang="el-GR" sz="2400" b="1" dirty="0" smtClean="0"/>
              <a:t>, μας διηγείται…</a:t>
            </a:r>
          </a:p>
        </p:txBody>
      </p:sp>
    </p:spTree>
    <p:extLst>
      <p:ext uri="{BB962C8B-B14F-4D97-AF65-F5344CB8AC3E}">
        <p14:creationId xmlns:p14="http://schemas.microsoft.com/office/powerpoint/2010/main" val="29008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ΠΟΙΟΤΗΤΑ</a:t>
            </a:r>
            <a:endParaRPr lang="el-GR" dirty="0"/>
          </a:p>
        </p:txBody>
      </p:sp>
      <p:sp>
        <p:nvSpPr>
          <p:cNvPr id="17" name="Στρογγυλεμένο ορθογώνιο 16"/>
          <p:cNvSpPr/>
          <p:nvPr/>
        </p:nvSpPr>
        <p:spPr>
          <a:xfrm>
            <a:off x="266700" y="1864399"/>
            <a:ext cx="1752600" cy="188619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400"/>
            <a:ext cx="1750771" cy="18861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Τοπική ποικιλία με ιδιαίτερο άρωμα (</a:t>
            </a:r>
            <a:r>
              <a:rPr lang="el-GR" sz="1700" dirty="0" err="1" smtClean="0"/>
              <a:t>πικροκιτριά</a:t>
            </a:r>
            <a:r>
              <a:rPr lang="el-GR" sz="1700" dirty="0" smtClean="0"/>
              <a:t>, διασταύρωση νεραντζιάς με κιτριά)</a:t>
            </a:r>
          </a:p>
        </p:txBody>
      </p:sp>
      <p:sp>
        <p:nvSpPr>
          <p:cNvPr id="30" name="Στρογγυλεμένο ορθογώνιο 29"/>
          <p:cNvSpPr/>
          <p:nvPr/>
        </p:nvSpPr>
        <p:spPr>
          <a:xfrm>
            <a:off x="3563857" y="1864398"/>
            <a:ext cx="1752600" cy="188619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9"/>
            <a:ext cx="1752600" cy="188619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Παραδοσιακός τρόπος παραγωγής και καλλιέργειας</a:t>
            </a:r>
            <a:endParaRPr lang="el-GR" sz="1700" dirty="0"/>
          </a:p>
        </p:txBody>
      </p:sp>
      <p:sp>
        <p:nvSpPr>
          <p:cNvPr id="32" name="Στρογγυλεμένο ορθογώνιο 31"/>
          <p:cNvSpPr/>
          <p:nvPr/>
        </p:nvSpPr>
        <p:spPr>
          <a:xfrm>
            <a:off x="6861014" y="1864397"/>
            <a:ext cx="1752600" cy="188619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188619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Σταθερή ποιότητα</a:t>
            </a:r>
          </a:p>
        </p:txBody>
      </p:sp>
      <p:sp>
        <p:nvSpPr>
          <p:cNvPr id="34" name="Στρογγυλεμένο ορθογώνιο 33"/>
          <p:cNvSpPr/>
          <p:nvPr/>
        </p:nvSpPr>
        <p:spPr>
          <a:xfrm>
            <a:off x="10160000" y="1864399"/>
            <a:ext cx="1752600" cy="188619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1"/>
            <a:ext cx="1752600" cy="188618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100% απόσταγμα</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Tree>
    <p:extLst>
      <p:ext uri="{BB962C8B-B14F-4D97-AF65-F5344CB8AC3E}">
        <p14:creationId xmlns:p14="http://schemas.microsoft.com/office/powerpoint/2010/main" val="4151214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25" y="980910"/>
            <a:ext cx="5105401" cy="5105401"/>
          </a:xfrm>
          <a:prstGeom prst="rect">
            <a:avLst/>
          </a:prstGeom>
        </p:spPr>
      </p:pic>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042" y="980911"/>
            <a:ext cx="5105401" cy="5105401"/>
          </a:xfrm>
          <a:prstGeom prst="rect">
            <a:avLst/>
          </a:prstGeom>
        </p:spPr>
      </p:pic>
    </p:spTree>
    <p:extLst>
      <p:ext uri="{BB962C8B-B14F-4D97-AF65-F5344CB8AC3E}">
        <p14:creationId xmlns:p14="http://schemas.microsoft.com/office/powerpoint/2010/main" val="91088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040" y="980909"/>
            <a:ext cx="5105401" cy="5105401"/>
          </a:xfrm>
          <a:prstGeom prst="rect">
            <a:avLst/>
          </a:prstGeom>
        </p:spPr>
      </p:pic>
      <p:pic>
        <p:nvPicPr>
          <p:cNvPr id="8" name="3 - Εικόνα" descr="18120215_1866548290037321_99653021_o.jpg"/>
          <p:cNvPicPr>
            <a:picLocks noChangeAspect="1"/>
          </p:cNvPicPr>
          <p:nvPr/>
        </p:nvPicPr>
        <p:blipFill>
          <a:blip r:embed="rId3"/>
          <a:stretch>
            <a:fillRect/>
          </a:stretch>
        </p:blipFill>
        <p:spPr>
          <a:xfrm>
            <a:off x="481738" y="1620321"/>
            <a:ext cx="5578099" cy="3826576"/>
          </a:xfrm>
          <a:prstGeom prst="rect">
            <a:avLst/>
          </a:prstGeom>
        </p:spPr>
      </p:pic>
    </p:spTree>
    <p:extLst>
      <p:ext uri="{BB962C8B-B14F-4D97-AF65-F5344CB8AC3E}">
        <p14:creationId xmlns:p14="http://schemas.microsoft.com/office/powerpoint/2010/main" val="379491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67" y="596465"/>
            <a:ext cx="4405716" cy="5874288"/>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039" y="980909"/>
            <a:ext cx="5105401" cy="5105401"/>
          </a:xfrm>
          <a:prstGeom prst="rect">
            <a:avLst/>
          </a:prstGeom>
        </p:spPr>
      </p:pic>
    </p:spTree>
    <p:extLst>
      <p:ext uri="{BB962C8B-B14F-4D97-AF65-F5344CB8AC3E}">
        <p14:creationId xmlns:p14="http://schemas.microsoft.com/office/powerpoint/2010/main" val="2704819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24" y="980910"/>
            <a:ext cx="5105401" cy="5105401"/>
          </a:xfrm>
          <a:prstGeom prst="rect">
            <a:avLst/>
          </a:prstGeom>
        </p:spPr>
      </p:pic>
      <p:pic>
        <p:nvPicPr>
          <p:cNvPr id="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281" y="1844297"/>
            <a:ext cx="5061162" cy="3374108"/>
          </a:xfrm>
          <a:prstGeom prst="rect">
            <a:avLst/>
          </a:prstGeom>
        </p:spPr>
      </p:pic>
    </p:spTree>
    <p:extLst>
      <p:ext uri="{BB962C8B-B14F-4D97-AF65-F5344CB8AC3E}">
        <p14:creationId xmlns:p14="http://schemas.microsoft.com/office/powerpoint/2010/main" val="909591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7727" y="980911"/>
            <a:ext cx="5143716" cy="5143716"/>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568" y="596466"/>
            <a:ext cx="4405716" cy="5874288"/>
          </a:xfrm>
          <a:prstGeom prst="rect">
            <a:avLst/>
          </a:prstGeom>
        </p:spPr>
      </p:pic>
    </p:spTree>
    <p:extLst>
      <p:ext uri="{BB962C8B-B14F-4D97-AF65-F5344CB8AC3E}">
        <p14:creationId xmlns:p14="http://schemas.microsoft.com/office/powerpoint/2010/main" val="182729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555" y="247973"/>
            <a:ext cx="4765729" cy="6354305"/>
          </a:xfrm>
          <a:prstGeom prst="rect">
            <a:avLst/>
          </a:prstGeom>
        </p:spPr>
      </p:pic>
    </p:spTree>
    <p:extLst>
      <p:ext uri="{BB962C8B-B14F-4D97-AF65-F5344CB8AC3E}">
        <p14:creationId xmlns:p14="http://schemas.microsoft.com/office/powerpoint/2010/main" val="4272506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Ευθύγραμμο βέλος σύνδεσης 25"/>
          <p:cNvCxnSpPr/>
          <p:nvPr/>
        </p:nvCxnSpPr>
        <p:spPr>
          <a:xfrm>
            <a:off x="6137328" y="1053881"/>
            <a:ext cx="3422490" cy="322348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flipH="1">
            <a:off x="2707522" y="1053881"/>
            <a:ext cx="3410812" cy="322348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ΚΙΤΡΟ ΚΑΙ ΠΑΡΑΔΟΣΗ</a:t>
            </a:r>
          </a:p>
        </p:txBody>
      </p:sp>
      <p:sp>
        <p:nvSpPr>
          <p:cNvPr id="17" name="Στρογγυλεμένο ορθογώνιο 16"/>
          <p:cNvSpPr/>
          <p:nvPr/>
        </p:nvSpPr>
        <p:spPr>
          <a:xfrm>
            <a:off x="266700" y="1864399"/>
            <a:ext cx="1752600" cy="208968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400"/>
            <a:ext cx="1752600" cy="208968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Παραδοσιακή καλλιέργεια από το 1870, χωρίς λιπάσματα</a:t>
            </a:r>
          </a:p>
        </p:txBody>
      </p:sp>
      <p:sp>
        <p:nvSpPr>
          <p:cNvPr id="30" name="Στρογγυλεμένο ορθογώνιο 29"/>
          <p:cNvSpPr/>
          <p:nvPr/>
        </p:nvSpPr>
        <p:spPr>
          <a:xfrm>
            <a:off x="3563857" y="1864397"/>
            <a:ext cx="1752600" cy="208968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8"/>
            <a:ext cx="1752600" cy="208968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Γλέντι και γιορτή παραγωγών κατά την συγκομιδή και ιδιαίτερα την πρώτη μέρα, παλιά, με κεράσματα κίτρου</a:t>
            </a:r>
            <a:endParaRPr lang="el-GR" sz="1700" dirty="0"/>
          </a:p>
        </p:txBody>
      </p:sp>
      <p:sp>
        <p:nvSpPr>
          <p:cNvPr id="32" name="Στρογγυλεμένο ορθογώνιο 31"/>
          <p:cNvSpPr/>
          <p:nvPr/>
        </p:nvSpPr>
        <p:spPr>
          <a:xfrm>
            <a:off x="6861014" y="1864397"/>
            <a:ext cx="1752600" cy="208968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208968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Σε πανηγύρια, ως κέρασμα</a:t>
            </a:r>
          </a:p>
        </p:txBody>
      </p:sp>
      <p:sp>
        <p:nvSpPr>
          <p:cNvPr id="34" name="Στρογγυλεμένο ορθογώνιο 33"/>
          <p:cNvSpPr/>
          <p:nvPr/>
        </p:nvSpPr>
        <p:spPr>
          <a:xfrm>
            <a:off x="10160000" y="1864400"/>
            <a:ext cx="1752600" cy="208968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0"/>
            <a:ext cx="1752600" cy="208968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Σήμερα κατά την συγκομιδή γίνεται γιορτή στο </a:t>
            </a:r>
            <a:r>
              <a:rPr lang="el-GR" sz="1700" dirty="0" err="1" smtClean="0"/>
              <a:t>αποστακτήριο</a:t>
            </a:r>
            <a:r>
              <a:rPr lang="el-GR" sz="1700" dirty="0" smtClean="0"/>
              <a:t> και όχι στα κτήματα</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
        <p:nvSpPr>
          <p:cNvPr id="18" name="Στρογγυλεμένο ορθογώνιο 17"/>
          <p:cNvSpPr/>
          <p:nvPr/>
        </p:nvSpPr>
        <p:spPr>
          <a:xfrm>
            <a:off x="266700" y="4168877"/>
            <a:ext cx="2440822" cy="2504525"/>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Υπότιτλος 2"/>
          <p:cNvSpPr txBox="1">
            <a:spLocks/>
          </p:cNvSpPr>
          <p:nvPr/>
        </p:nvSpPr>
        <p:spPr>
          <a:xfrm>
            <a:off x="266700" y="4168879"/>
            <a:ext cx="2440822" cy="250452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Παραδοσιακό </a:t>
            </a:r>
            <a:r>
              <a:rPr lang="el-GR" sz="1700" dirty="0" err="1" smtClean="0"/>
              <a:t>αποστακτήριο</a:t>
            </a:r>
            <a:r>
              <a:rPr lang="el-GR" sz="1700" dirty="0" smtClean="0"/>
              <a:t> 123 χρόνων, στον ίδιο χώρο</a:t>
            </a:r>
            <a:endParaRPr lang="el-GR" sz="1700" dirty="0"/>
          </a:p>
        </p:txBody>
      </p:sp>
      <p:sp>
        <p:nvSpPr>
          <p:cNvPr id="22" name="Στρογγυλεμένο ορθογώνιο 21"/>
          <p:cNvSpPr/>
          <p:nvPr/>
        </p:nvSpPr>
        <p:spPr>
          <a:xfrm>
            <a:off x="3297776" y="4168876"/>
            <a:ext cx="2440822" cy="250452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Υπότιτλος 2"/>
          <p:cNvSpPr txBox="1">
            <a:spLocks/>
          </p:cNvSpPr>
          <p:nvPr/>
        </p:nvSpPr>
        <p:spPr>
          <a:xfrm>
            <a:off x="3297776" y="4168877"/>
            <a:ext cx="2440822" cy="25045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Χρήση παραδοσιακού χάλκινου </a:t>
            </a:r>
            <a:r>
              <a:rPr lang="el-GR" sz="1700" dirty="0" err="1" smtClean="0"/>
              <a:t>άμβυκα</a:t>
            </a:r>
            <a:r>
              <a:rPr lang="el-GR" sz="1700" dirty="0" smtClean="0"/>
              <a:t> εδώ και 123 χρόνια</a:t>
            </a:r>
          </a:p>
        </p:txBody>
      </p:sp>
      <p:sp>
        <p:nvSpPr>
          <p:cNvPr id="36" name="Στρογγυλεμένο ορθογώνιο 35"/>
          <p:cNvSpPr/>
          <p:nvPr/>
        </p:nvSpPr>
        <p:spPr>
          <a:xfrm>
            <a:off x="6528742" y="4175249"/>
            <a:ext cx="2440822" cy="250452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Υπότιτλος 2"/>
          <p:cNvSpPr txBox="1">
            <a:spLocks/>
          </p:cNvSpPr>
          <p:nvPr/>
        </p:nvSpPr>
        <p:spPr>
          <a:xfrm>
            <a:off x="6528742" y="4175250"/>
            <a:ext cx="2440822" cy="25045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Διοργάνωση εκδηλώσεων για το κίτρο από πολιτιστικούς συλλόγους</a:t>
            </a:r>
          </a:p>
        </p:txBody>
      </p:sp>
      <p:cxnSp>
        <p:nvCxnSpPr>
          <p:cNvPr id="38" name="Ευθύγραμμο βέλος σύνδεσης 37"/>
          <p:cNvCxnSpPr/>
          <p:nvPr/>
        </p:nvCxnSpPr>
        <p:spPr>
          <a:xfrm flipH="1">
            <a:off x="5577415" y="1053878"/>
            <a:ext cx="532413" cy="311499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9" name="Στρογγυλεμένο ορθογώνιο 38"/>
          <p:cNvSpPr/>
          <p:nvPr/>
        </p:nvSpPr>
        <p:spPr>
          <a:xfrm>
            <a:off x="9559818" y="4204311"/>
            <a:ext cx="2417736" cy="250451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Υπότιτλος 2"/>
          <p:cNvSpPr txBox="1">
            <a:spLocks/>
          </p:cNvSpPr>
          <p:nvPr/>
        </p:nvSpPr>
        <p:spPr>
          <a:xfrm>
            <a:off x="9559818" y="4175249"/>
            <a:ext cx="2417736" cy="2533581"/>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Γιορτή κίτρου στην πλατεία του χωριού (</a:t>
            </a:r>
            <a:r>
              <a:rPr lang="el-GR" sz="1700" dirty="0" err="1" smtClean="0"/>
              <a:t>Χαλκί</a:t>
            </a:r>
            <a:r>
              <a:rPr lang="el-GR" sz="1700" dirty="0" smtClean="0"/>
              <a:t>) και στο </a:t>
            </a:r>
            <a:r>
              <a:rPr lang="el-GR" sz="1700" dirty="0" err="1" smtClean="0"/>
              <a:t>αποστακτήριο</a:t>
            </a:r>
            <a:r>
              <a:rPr lang="el-GR" sz="1700" dirty="0" smtClean="0"/>
              <a:t>, τον Αύγουστο, με κεράσματα, τοπικούς χορούς, παρακολούθηση απόσταξης με μεγάλη συμμετοχή ντόπιων και ξένων</a:t>
            </a:r>
          </a:p>
        </p:txBody>
      </p:sp>
      <p:cxnSp>
        <p:nvCxnSpPr>
          <p:cNvPr id="47" name="Ευθύγραμμο βέλος σύνδεσης 46"/>
          <p:cNvCxnSpPr/>
          <p:nvPr/>
        </p:nvCxnSpPr>
        <p:spPr>
          <a:xfrm>
            <a:off x="6146433" y="1053878"/>
            <a:ext cx="600262" cy="3114996"/>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342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ΦΟΡΕΙΣ ΔΙΑΧΕΙΡΙΣΗΣ ΤΟΥ ΠΟΛΙΤΙΣΜΙΚΟΥ ΑΥΤΟΥ ΠΡΟΪΟΝΤΟΣ</a:t>
            </a:r>
            <a:endParaRPr lang="el-GR" dirty="0"/>
          </a:p>
        </p:txBody>
      </p:sp>
      <p:sp>
        <p:nvSpPr>
          <p:cNvPr id="17" name="Στρογγυλεμένο ορθογώνιο 16"/>
          <p:cNvSpPr/>
          <p:nvPr/>
        </p:nvSpPr>
        <p:spPr>
          <a:xfrm>
            <a:off x="266700" y="1864399"/>
            <a:ext cx="1752600" cy="146207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400"/>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Τοπικά αποστακτήρα</a:t>
            </a:r>
            <a:endParaRPr lang="el-GR" sz="2000" dirty="0" smtClean="0"/>
          </a:p>
        </p:txBody>
      </p:sp>
      <p:sp>
        <p:nvSpPr>
          <p:cNvPr id="30" name="Στρογγυλεμένο ορθογώνιο 29"/>
          <p:cNvSpPr/>
          <p:nvPr/>
        </p:nvSpPr>
        <p:spPr>
          <a:xfrm>
            <a:off x="3563857"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9"/>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Πολιτιστικοί σύλλογοι (ιδιαίτερα του Χαλκείου)</a:t>
            </a:r>
            <a:endParaRPr lang="el-GR" sz="1700" dirty="0"/>
          </a:p>
        </p:txBody>
      </p:sp>
      <p:sp>
        <p:nvSpPr>
          <p:cNvPr id="32" name="Στρογγυλεμένο ορθογώνιο 31"/>
          <p:cNvSpPr/>
          <p:nvPr/>
        </p:nvSpPr>
        <p:spPr>
          <a:xfrm>
            <a:off x="6861014" y="1904997"/>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146207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Τοπικοί φορείς</a:t>
            </a:r>
          </a:p>
        </p:txBody>
      </p:sp>
      <p:sp>
        <p:nvSpPr>
          <p:cNvPr id="34" name="Στρογγυλεμένο ορθογώνιο 33"/>
          <p:cNvSpPr/>
          <p:nvPr/>
        </p:nvSpPr>
        <p:spPr>
          <a:xfrm>
            <a:off x="10160000" y="1864400"/>
            <a:ext cx="1752600" cy="14620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1"/>
            <a:ext cx="1752600" cy="146207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Αγροτικός συνεταιρισμός Νάξου (προβολή και προώθηση λικέρ </a:t>
            </a:r>
            <a:r>
              <a:rPr lang="el-GR" sz="1600" dirty="0" smtClean="0"/>
              <a:t>«</a:t>
            </a:r>
            <a:r>
              <a:rPr lang="el-GR" sz="1700" dirty="0" smtClean="0"/>
              <a:t>κίτρο Νάξου»)</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Tree>
    <p:extLst>
      <p:ext uri="{BB962C8B-B14F-4D97-AF65-F5344CB8AC3E}">
        <p14:creationId xmlns:p14="http://schemas.microsoft.com/office/powerpoint/2010/main" val="96145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ΣΥΜΒΟΛΟΠΟΙΗΣΗ </a:t>
            </a:r>
            <a:endParaRPr lang="el-GR" dirty="0"/>
          </a:p>
        </p:txBody>
      </p:sp>
      <p:sp>
        <p:nvSpPr>
          <p:cNvPr id="17" name="Στρογγυλεμένο ορθογώνιο 16"/>
          <p:cNvSpPr/>
          <p:nvPr/>
        </p:nvSpPr>
        <p:spPr>
          <a:xfrm>
            <a:off x="266700" y="1075840"/>
            <a:ext cx="11645900" cy="86144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075841"/>
            <a:ext cx="11645900" cy="86144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Σύμβολο της αφθονίας, του ωραίου, της γονιμότητας και της καλής τύχης</a:t>
            </a:r>
            <a:endParaRPr lang="el-GR" sz="1800" dirty="0"/>
          </a:p>
        </p:txBody>
      </p:sp>
      <p:sp>
        <p:nvSpPr>
          <p:cNvPr id="62" name="Υπότιτλος 2"/>
          <p:cNvSpPr txBox="1">
            <a:spLocks/>
          </p:cNvSpPr>
          <p:nvPr/>
        </p:nvSpPr>
        <p:spPr>
          <a:xfrm>
            <a:off x="3563857" y="2933782"/>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700" dirty="0"/>
          </a:p>
        </p:txBody>
      </p:sp>
      <p:sp>
        <p:nvSpPr>
          <p:cNvPr id="63" name="Στρογγυλεμένο ορθογώνιο 62"/>
          <p:cNvSpPr/>
          <p:nvPr/>
        </p:nvSpPr>
        <p:spPr>
          <a:xfrm>
            <a:off x="8771371" y="2865892"/>
            <a:ext cx="2995908" cy="20256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Υπότιτλος 2"/>
          <p:cNvSpPr txBox="1">
            <a:spLocks/>
          </p:cNvSpPr>
          <p:nvPr/>
        </p:nvSpPr>
        <p:spPr>
          <a:xfrm>
            <a:off x="8771371" y="2825293"/>
            <a:ext cx="2995908" cy="202567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Από τα λόγια της ιδιοκτήτριας του παραδοσιακού </a:t>
            </a:r>
            <a:r>
              <a:rPr lang="el-GR" sz="1700" dirty="0" err="1" smtClean="0"/>
              <a:t>αποστακτηρίου</a:t>
            </a:r>
            <a:r>
              <a:rPr lang="el-GR" sz="1700" dirty="0" smtClean="0"/>
              <a:t> κίτρου στο </a:t>
            </a:r>
            <a:r>
              <a:rPr lang="el-GR" sz="1700" dirty="0" err="1" smtClean="0"/>
              <a:t>Χαλκί</a:t>
            </a:r>
            <a:r>
              <a:rPr lang="en-US" sz="1700" dirty="0" smtClean="0"/>
              <a:t>: </a:t>
            </a:r>
            <a:r>
              <a:rPr lang="el-GR" sz="1700" dirty="0" smtClean="0"/>
              <a:t> «όλοι μου λένε</a:t>
            </a:r>
            <a:r>
              <a:rPr lang="en-US" sz="1700" dirty="0" smtClean="0"/>
              <a:t>: ‘</a:t>
            </a:r>
            <a:r>
              <a:rPr lang="el-GR" sz="1700" dirty="0" smtClean="0"/>
              <a:t>ξυπνώ με το άρωμα του κίτρου, με το άρωμα του πατέρα’» – νοσταλγική μνήμη</a:t>
            </a:r>
          </a:p>
        </p:txBody>
      </p:sp>
      <p:cxnSp>
        <p:nvCxnSpPr>
          <p:cNvPr id="67" name="Ευθύγραμμο βέλος σύνδεσης 66"/>
          <p:cNvCxnSpPr/>
          <p:nvPr/>
        </p:nvCxnSpPr>
        <p:spPr>
          <a:xfrm flipH="1">
            <a:off x="1766807" y="2123268"/>
            <a:ext cx="4324027"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Ευθύγραμμο βέλος σύνδεσης 68"/>
          <p:cNvCxnSpPr/>
          <p:nvPr/>
        </p:nvCxnSpPr>
        <p:spPr>
          <a:xfrm flipH="1">
            <a:off x="6089650" y="2123266"/>
            <a:ext cx="1185"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Ευθύγραμμο βέλος σύνδεσης 69"/>
          <p:cNvCxnSpPr/>
          <p:nvPr/>
        </p:nvCxnSpPr>
        <p:spPr>
          <a:xfrm>
            <a:off x="6089650" y="2123266"/>
            <a:ext cx="4165828"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1" name="Στρογγυλεμένο ορθογώνιο 70"/>
          <p:cNvSpPr/>
          <p:nvPr/>
        </p:nvSpPr>
        <p:spPr>
          <a:xfrm>
            <a:off x="4625527" y="2906492"/>
            <a:ext cx="2995908" cy="20256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Υπότιτλος 2"/>
          <p:cNvSpPr txBox="1">
            <a:spLocks/>
          </p:cNvSpPr>
          <p:nvPr/>
        </p:nvSpPr>
        <p:spPr>
          <a:xfrm>
            <a:off x="4625527" y="2865893"/>
            <a:ext cx="2995908" cy="202567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Χρήση της λέξης ‘κίτρο’ σε σχήματα λόγου, τοπικά</a:t>
            </a:r>
            <a:r>
              <a:rPr lang="en-US" sz="1700" dirty="0" smtClean="0"/>
              <a:t>:</a:t>
            </a:r>
            <a:r>
              <a:rPr lang="el-GR" sz="1700" dirty="0" smtClean="0"/>
              <a:t> «Τι όμορφο που είναι! Είναι σαν το κίτρο!»</a:t>
            </a:r>
            <a:endParaRPr lang="el-GR" sz="1700" dirty="0"/>
          </a:p>
        </p:txBody>
      </p:sp>
      <p:sp>
        <p:nvSpPr>
          <p:cNvPr id="73" name="Στρογγυλεμένο ορθογώνιο 72"/>
          <p:cNvSpPr/>
          <p:nvPr/>
        </p:nvSpPr>
        <p:spPr>
          <a:xfrm>
            <a:off x="267238" y="2906729"/>
            <a:ext cx="2995908" cy="20256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4" name="Υπότιτλος 2"/>
          <p:cNvSpPr txBox="1">
            <a:spLocks/>
          </p:cNvSpPr>
          <p:nvPr/>
        </p:nvSpPr>
        <p:spPr>
          <a:xfrm>
            <a:off x="267238" y="2866130"/>
            <a:ext cx="2995908" cy="2025677"/>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Κάθε Πρωτοχρονιά στο </a:t>
            </a:r>
            <a:r>
              <a:rPr lang="el-GR" sz="1700" dirty="0" err="1" smtClean="0"/>
              <a:t>Χαλκί</a:t>
            </a:r>
            <a:r>
              <a:rPr lang="el-GR" sz="1700" dirty="0" smtClean="0"/>
              <a:t> υπάρχει οπωσδήποτε ένα κίτρο στα σπίτια καθώς επίσης και στα μαγαζιά που στολίζουν τις βιτρίνες τους</a:t>
            </a:r>
            <a:endParaRPr lang="el-GR" sz="2000" dirty="0" smtClean="0"/>
          </a:p>
        </p:txBody>
      </p:sp>
    </p:spTree>
    <p:extLst>
      <p:ext uri="{BB962C8B-B14F-4D97-AF65-F5344CB8AC3E}">
        <p14:creationId xmlns:p14="http://schemas.microsoft.com/office/powerpoint/2010/main" val="685398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Ορθογώνιο 32"/>
          <p:cNvSpPr/>
          <p:nvPr/>
        </p:nvSpPr>
        <p:spPr>
          <a:xfrm>
            <a:off x="279399" y="260266"/>
            <a:ext cx="11397088" cy="4832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Υπότιτλος 2"/>
          <p:cNvSpPr txBox="1">
            <a:spLocks/>
          </p:cNvSpPr>
          <p:nvPr/>
        </p:nvSpPr>
        <p:spPr>
          <a:xfrm>
            <a:off x="472795" y="304632"/>
            <a:ext cx="11287595" cy="473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b="1" dirty="0" smtClean="0">
                <a:solidFill>
                  <a:schemeClr val="accent3">
                    <a:lumMod val="50000"/>
                  </a:schemeClr>
                </a:solidFill>
              </a:rPr>
              <a:t>ΓΕΩΠΟΝΟΙ: </a:t>
            </a:r>
            <a:r>
              <a:rPr lang="el-GR" sz="2400" dirty="0" err="1" smtClean="0">
                <a:solidFill>
                  <a:schemeClr val="accent3">
                    <a:lumMod val="50000"/>
                  </a:schemeClr>
                </a:solidFill>
              </a:rPr>
              <a:t>Αμαρίλντο</a:t>
            </a:r>
            <a:r>
              <a:rPr lang="el-GR" sz="2400" dirty="0">
                <a:solidFill>
                  <a:schemeClr val="accent3">
                    <a:lumMod val="50000"/>
                  </a:schemeClr>
                </a:solidFill>
              </a:rPr>
              <a:t>, </a:t>
            </a:r>
            <a:r>
              <a:rPr lang="el-GR" sz="2400" dirty="0" err="1">
                <a:solidFill>
                  <a:schemeClr val="accent3">
                    <a:lumMod val="50000"/>
                  </a:schemeClr>
                </a:solidFill>
              </a:rPr>
              <a:t>Κλέλια</a:t>
            </a:r>
            <a:r>
              <a:rPr lang="el-GR" sz="2400" dirty="0">
                <a:solidFill>
                  <a:schemeClr val="accent3">
                    <a:lumMod val="50000"/>
                  </a:schemeClr>
                </a:solidFill>
              </a:rPr>
              <a:t>, Στεφανία, Λυδία, Βαλεντίνο, </a:t>
            </a:r>
            <a:r>
              <a:rPr lang="el-GR" sz="2400" dirty="0" err="1" smtClean="0">
                <a:solidFill>
                  <a:schemeClr val="accent3">
                    <a:lumMod val="50000"/>
                  </a:schemeClr>
                </a:solidFill>
              </a:rPr>
              <a:t>Νέγκαρ</a:t>
            </a:r>
            <a:endParaRPr lang="el-GR" sz="2400" dirty="0" smtClean="0">
              <a:solidFill>
                <a:schemeClr val="accent3">
                  <a:lumMod val="50000"/>
                </a:schemeClr>
              </a:solidFill>
            </a:endParaRPr>
          </a:p>
        </p:txBody>
      </p:sp>
      <p:sp>
        <p:nvSpPr>
          <p:cNvPr id="5" name="Στρογγυλεμένο ορθογώνιο 4"/>
          <p:cNvSpPr/>
          <p:nvPr/>
        </p:nvSpPr>
        <p:spPr>
          <a:xfrm>
            <a:off x="279398" y="902788"/>
            <a:ext cx="3771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Υπότιτλος 2"/>
          <p:cNvSpPr txBox="1">
            <a:spLocks/>
          </p:cNvSpPr>
          <p:nvPr/>
        </p:nvSpPr>
        <p:spPr>
          <a:xfrm>
            <a:off x="279399" y="915488"/>
            <a:ext cx="3771900" cy="4699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smtClean="0"/>
              <a:t>ΚΑΛΛΙΕΡΓΗΤΙΚΗ ΦΡΟΝΤΙΔΑ ΚΙΤΡΙΑΣ</a:t>
            </a:r>
            <a:endParaRPr lang="el-GR" sz="1800" dirty="0"/>
          </a:p>
        </p:txBody>
      </p:sp>
      <p:sp>
        <p:nvSpPr>
          <p:cNvPr id="8" name="Στρογγυλεμένο ορθογώνιο 7"/>
          <p:cNvSpPr/>
          <p:nvPr/>
        </p:nvSpPr>
        <p:spPr>
          <a:xfrm>
            <a:off x="4264283" y="915488"/>
            <a:ext cx="3422875"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Υπότιτλος 2"/>
          <p:cNvSpPr txBox="1">
            <a:spLocks/>
          </p:cNvSpPr>
          <p:nvPr/>
        </p:nvSpPr>
        <p:spPr>
          <a:xfrm>
            <a:off x="4264281" y="928188"/>
            <a:ext cx="3422877" cy="4699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ΠΡΟΒΛΗΜΑΤΑ</a:t>
            </a:r>
          </a:p>
        </p:txBody>
      </p:sp>
      <p:sp>
        <p:nvSpPr>
          <p:cNvPr id="10" name="Στρογγυλεμένο ορθογώνιο 9"/>
          <p:cNvSpPr/>
          <p:nvPr/>
        </p:nvSpPr>
        <p:spPr>
          <a:xfrm>
            <a:off x="7904586" y="890256"/>
            <a:ext cx="3771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Υπότιτλος 2"/>
          <p:cNvSpPr txBox="1">
            <a:spLocks/>
          </p:cNvSpPr>
          <p:nvPr/>
        </p:nvSpPr>
        <p:spPr>
          <a:xfrm>
            <a:off x="7904587" y="890256"/>
            <a:ext cx="3771900"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ΤΡΟΠΟΙ </a:t>
            </a:r>
            <a:r>
              <a:rPr lang="el-GR" sz="1800" dirty="0" smtClean="0"/>
              <a:t>ΕΚΜΕΤΑΛΛΕΥΣΗΣ</a:t>
            </a:r>
            <a:endParaRPr lang="el-GR" sz="1800" dirty="0"/>
          </a:p>
        </p:txBody>
      </p:sp>
      <p:sp>
        <p:nvSpPr>
          <p:cNvPr id="13" name="Στρογγυλεμένο ορθογώνιο 12"/>
          <p:cNvSpPr/>
          <p:nvPr/>
        </p:nvSpPr>
        <p:spPr>
          <a:xfrm>
            <a:off x="279399" y="1575888"/>
            <a:ext cx="47316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Υπότιτλος 2"/>
          <p:cNvSpPr txBox="1">
            <a:spLocks/>
          </p:cNvSpPr>
          <p:nvPr/>
        </p:nvSpPr>
        <p:spPr>
          <a:xfrm>
            <a:off x="279399" y="1575888"/>
            <a:ext cx="4731600"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ΠΑΡΑΓΩΓΙΚΗ ΔΙΑΔΙΚΑΣΙΑ ΛΙΚΕΡ ‘</a:t>
            </a:r>
            <a:r>
              <a:rPr lang="el-GR" sz="1800" dirty="0" smtClean="0"/>
              <a:t>ΚΙΤΡΟ </a:t>
            </a:r>
            <a:r>
              <a:rPr lang="el-GR" sz="1800" dirty="0"/>
              <a:t>ΝΑΞΟΥ’</a:t>
            </a:r>
          </a:p>
        </p:txBody>
      </p:sp>
      <p:sp>
        <p:nvSpPr>
          <p:cNvPr id="16" name="Στρογγυλεμένο ορθογώνιο 15"/>
          <p:cNvSpPr/>
          <p:nvPr/>
        </p:nvSpPr>
        <p:spPr>
          <a:xfrm>
            <a:off x="5214172" y="1575888"/>
            <a:ext cx="3771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Υπότιτλος 2"/>
          <p:cNvSpPr txBox="1">
            <a:spLocks/>
          </p:cNvSpPr>
          <p:nvPr/>
        </p:nvSpPr>
        <p:spPr>
          <a:xfrm>
            <a:off x="5214173" y="1575888"/>
            <a:ext cx="3771900"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ΑΝΑΓΝΩΡΙΣΗ </a:t>
            </a:r>
            <a:r>
              <a:rPr lang="el-GR" sz="1800" dirty="0" smtClean="0"/>
              <a:t>ΠΡΟΪΟΝΤΟΣ </a:t>
            </a:r>
            <a:r>
              <a:rPr lang="el-GR" sz="1800" dirty="0"/>
              <a:t>Π.Ο.Π.</a:t>
            </a:r>
          </a:p>
        </p:txBody>
      </p:sp>
      <p:sp>
        <p:nvSpPr>
          <p:cNvPr id="18" name="Στρογγυλεμένο ορθογώνιο 17"/>
          <p:cNvSpPr/>
          <p:nvPr/>
        </p:nvSpPr>
        <p:spPr>
          <a:xfrm>
            <a:off x="9189249" y="1580004"/>
            <a:ext cx="2487237"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Υπότιτλος 2"/>
          <p:cNvSpPr txBox="1">
            <a:spLocks/>
          </p:cNvSpPr>
          <p:nvPr/>
        </p:nvSpPr>
        <p:spPr>
          <a:xfrm>
            <a:off x="9189249" y="1580004"/>
            <a:ext cx="2487237"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ΔΙΑΘΕΣΗ </a:t>
            </a:r>
            <a:r>
              <a:rPr lang="el-GR" sz="1800" dirty="0" smtClean="0"/>
              <a:t>ΠΡΟΙΟΝΤΟΣ</a:t>
            </a:r>
            <a:endParaRPr lang="el-GR" sz="1800" dirty="0"/>
          </a:p>
        </p:txBody>
      </p:sp>
      <p:sp>
        <p:nvSpPr>
          <p:cNvPr id="20" name="Στρογγυλεμένο ορθογώνιο 19"/>
          <p:cNvSpPr/>
          <p:nvPr/>
        </p:nvSpPr>
        <p:spPr>
          <a:xfrm>
            <a:off x="279397" y="2243621"/>
            <a:ext cx="3771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Υπότιτλος 2"/>
          <p:cNvSpPr txBox="1">
            <a:spLocks/>
          </p:cNvSpPr>
          <p:nvPr/>
        </p:nvSpPr>
        <p:spPr>
          <a:xfrm>
            <a:off x="279398" y="2243621"/>
            <a:ext cx="3771900"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ΟΙΚΟΝΟΜΙΚΑ ΟΦΕΛΗ</a:t>
            </a:r>
          </a:p>
        </p:txBody>
      </p:sp>
      <p:sp>
        <p:nvSpPr>
          <p:cNvPr id="22" name="Στρογγυλεμένο ορθογώνιο 21"/>
          <p:cNvSpPr/>
          <p:nvPr/>
        </p:nvSpPr>
        <p:spPr>
          <a:xfrm>
            <a:off x="4264281" y="2236288"/>
            <a:ext cx="1551987"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4264281" y="2236288"/>
            <a:ext cx="1551987"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ΠΟΙΟΤΗΤΑ</a:t>
            </a:r>
          </a:p>
        </p:txBody>
      </p:sp>
      <p:sp>
        <p:nvSpPr>
          <p:cNvPr id="25" name="Στρογγυλεμένο ορθογώνιο 24"/>
          <p:cNvSpPr/>
          <p:nvPr/>
        </p:nvSpPr>
        <p:spPr>
          <a:xfrm>
            <a:off x="272971" y="3856744"/>
            <a:ext cx="3771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Υπότιτλος 2"/>
          <p:cNvSpPr txBox="1">
            <a:spLocks/>
          </p:cNvSpPr>
          <p:nvPr/>
        </p:nvSpPr>
        <p:spPr>
          <a:xfrm>
            <a:off x="272972" y="3856744"/>
            <a:ext cx="3771900"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ΚΙΤΡΟ ΚΑΙ ΠΑΡΑΔΟΣΗ</a:t>
            </a:r>
          </a:p>
        </p:txBody>
      </p:sp>
      <p:sp>
        <p:nvSpPr>
          <p:cNvPr id="27" name="Στρογγυλεμένο ορθογώνιο 26"/>
          <p:cNvSpPr/>
          <p:nvPr/>
        </p:nvSpPr>
        <p:spPr>
          <a:xfrm>
            <a:off x="4257855" y="3856744"/>
            <a:ext cx="7353207"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Υπότιτλος 2"/>
          <p:cNvSpPr txBox="1">
            <a:spLocks/>
          </p:cNvSpPr>
          <p:nvPr/>
        </p:nvSpPr>
        <p:spPr>
          <a:xfrm>
            <a:off x="4470839" y="3894676"/>
            <a:ext cx="6454591" cy="44466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ΦΟΡΕΙΣ ΔΙΑΧΕΙΡΙΣΗΣ ΤΟΥ ΠΟΛΙΤΙΣΜΙΑΚΟΥ ΑΥΤΟΥ </a:t>
            </a:r>
            <a:r>
              <a:rPr lang="el-GR" sz="1800" dirty="0" smtClean="0"/>
              <a:t>ΠΡΟΪΟΝΤΟΣ</a:t>
            </a:r>
            <a:endParaRPr lang="el-GR" sz="1800" dirty="0"/>
          </a:p>
        </p:txBody>
      </p:sp>
      <p:sp>
        <p:nvSpPr>
          <p:cNvPr id="29" name="Στρογγυλεμένο ορθογώνιο 28"/>
          <p:cNvSpPr/>
          <p:nvPr/>
        </p:nvSpPr>
        <p:spPr>
          <a:xfrm>
            <a:off x="272970" y="4524477"/>
            <a:ext cx="3771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Υπότιτλος 2"/>
          <p:cNvSpPr txBox="1">
            <a:spLocks/>
          </p:cNvSpPr>
          <p:nvPr/>
        </p:nvSpPr>
        <p:spPr>
          <a:xfrm>
            <a:off x="272971" y="4524477"/>
            <a:ext cx="3771900"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ΣΥΜΒΟΛΟΠΟΙΗΣΗ </a:t>
            </a:r>
          </a:p>
        </p:txBody>
      </p:sp>
      <p:sp>
        <p:nvSpPr>
          <p:cNvPr id="31" name="Στρογγυλεμένο ορθογώνιο 30"/>
          <p:cNvSpPr/>
          <p:nvPr/>
        </p:nvSpPr>
        <p:spPr>
          <a:xfrm>
            <a:off x="272970" y="6130713"/>
            <a:ext cx="5882169"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Υπότιτλος 2"/>
          <p:cNvSpPr txBox="1">
            <a:spLocks/>
          </p:cNvSpPr>
          <p:nvPr/>
        </p:nvSpPr>
        <p:spPr>
          <a:xfrm>
            <a:off x="272970" y="6130713"/>
            <a:ext cx="5882169" cy="482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1800" dirty="0"/>
              <a:t>ΙΣΤΟΡΙΑ ΑΠΟΣΤΑΚΤΗΡΙΟΥ «ΚΙΤΡΟΥ ΝΑΞΟΥ» ΒΑΛΛΗΝΔΡΑ</a:t>
            </a:r>
          </a:p>
        </p:txBody>
      </p:sp>
      <p:sp>
        <p:nvSpPr>
          <p:cNvPr id="35" name="Υπότιτλος 2"/>
          <p:cNvSpPr txBox="1">
            <a:spLocks/>
          </p:cNvSpPr>
          <p:nvPr/>
        </p:nvSpPr>
        <p:spPr>
          <a:xfrm>
            <a:off x="466369" y="3725153"/>
            <a:ext cx="11287595" cy="901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l-GR" sz="1800" dirty="0">
              <a:solidFill>
                <a:schemeClr val="accent3">
                  <a:lumMod val="50000"/>
                </a:schemeClr>
              </a:solidFill>
            </a:endParaRPr>
          </a:p>
        </p:txBody>
      </p:sp>
      <p:sp>
        <p:nvSpPr>
          <p:cNvPr id="36" name="Ορθογώνιο 35"/>
          <p:cNvSpPr/>
          <p:nvPr/>
        </p:nvSpPr>
        <p:spPr>
          <a:xfrm>
            <a:off x="272970" y="3185102"/>
            <a:ext cx="11397088" cy="4832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Υπότιτλος 2"/>
          <p:cNvSpPr txBox="1">
            <a:spLocks/>
          </p:cNvSpPr>
          <p:nvPr/>
        </p:nvSpPr>
        <p:spPr>
          <a:xfrm>
            <a:off x="466366" y="3229468"/>
            <a:ext cx="11287595" cy="473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b="1" dirty="0" smtClean="0">
                <a:solidFill>
                  <a:schemeClr val="accent3">
                    <a:lumMod val="50000"/>
                  </a:schemeClr>
                </a:solidFill>
              </a:rPr>
              <a:t>ΠΑΡΑΓΩΓΟΙ: </a:t>
            </a:r>
            <a:r>
              <a:rPr lang="el-GR" sz="2400" dirty="0" smtClean="0">
                <a:solidFill>
                  <a:schemeClr val="accent3">
                    <a:lumMod val="50000"/>
                  </a:schemeClr>
                </a:solidFill>
              </a:rPr>
              <a:t>Προκόπης</a:t>
            </a:r>
            <a:r>
              <a:rPr lang="el-GR" sz="2400" dirty="0">
                <a:solidFill>
                  <a:schemeClr val="accent3">
                    <a:lumMod val="50000"/>
                  </a:schemeClr>
                </a:solidFill>
              </a:rPr>
              <a:t>, Νικόλας, </a:t>
            </a:r>
            <a:r>
              <a:rPr lang="el-GR" sz="2400" dirty="0" err="1">
                <a:solidFill>
                  <a:schemeClr val="accent3">
                    <a:lumMod val="50000"/>
                  </a:schemeClr>
                </a:solidFill>
              </a:rPr>
              <a:t>Σίμη</a:t>
            </a:r>
            <a:r>
              <a:rPr lang="el-GR" sz="2400" dirty="0">
                <a:solidFill>
                  <a:schemeClr val="accent3">
                    <a:lumMod val="50000"/>
                  </a:schemeClr>
                </a:solidFill>
              </a:rPr>
              <a:t>, </a:t>
            </a:r>
            <a:r>
              <a:rPr lang="el-GR" sz="2400" dirty="0" err="1">
                <a:solidFill>
                  <a:schemeClr val="accent3">
                    <a:lumMod val="50000"/>
                  </a:schemeClr>
                </a:solidFill>
              </a:rPr>
              <a:t>Εριντιόνα</a:t>
            </a:r>
            <a:r>
              <a:rPr lang="el-GR" sz="2400" dirty="0">
                <a:solidFill>
                  <a:schemeClr val="accent3">
                    <a:lumMod val="50000"/>
                  </a:schemeClr>
                </a:solidFill>
              </a:rPr>
              <a:t>, Ειρήνη Κ, </a:t>
            </a:r>
            <a:r>
              <a:rPr lang="el-GR" sz="2400" dirty="0" err="1">
                <a:solidFill>
                  <a:schemeClr val="accent3">
                    <a:lumMod val="50000"/>
                  </a:schemeClr>
                </a:solidFill>
              </a:rPr>
              <a:t>Νούρα</a:t>
            </a:r>
            <a:endParaRPr lang="el-GR" sz="2400" dirty="0">
              <a:solidFill>
                <a:schemeClr val="accent3">
                  <a:lumMod val="50000"/>
                </a:schemeClr>
              </a:solidFill>
            </a:endParaRPr>
          </a:p>
        </p:txBody>
      </p:sp>
      <p:sp>
        <p:nvSpPr>
          <p:cNvPr id="38" name="Ορθογώνιο 37"/>
          <p:cNvSpPr/>
          <p:nvPr/>
        </p:nvSpPr>
        <p:spPr>
          <a:xfrm>
            <a:off x="279396" y="5465527"/>
            <a:ext cx="11397088" cy="4832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Υπότιτλος 2"/>
          <p:cNvSpPr txBox="1">
            <a:spLocks/>
          </p:cNvSpPr>
          <p:nvPr/>
        </p:nvSpPr>
        <p:spPr>
          <a:xfrm>
            <a:off x="472792" y="5509893"/>
            <a:ext cx="11287595" cy="473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b="1" dirty="0" smtClean="0">
                <a:solidFill>
                  <a:schemeClr val="accent3">
                    <a:lumMod val="50000"/>
                  </a:schemeClr>
                </a:solidFill>
              </a:rPr>
              <a:t>ΠΟΤΟΠΟΙΟΙ: </a:t>
            </a:r>
            <a:r>
              <a:rPr lang="el-GR" sz="2400" dirty="0" smtClean="0">
                <a:solidFill>
                  <a:schemeClr val="accent3">
                    <a:lumMod val="50000"/>
                  </a:schemeClr>
                </a:solidFill>
              </a:rPr>
              <a:t>Αλέξανδρος</a:t>
            </a:r>
            <a:r>
              <a:rPr lang="el-GR" sz="2400" dirty="0">
                <a:solidFill>
                  <a:schemeClr val="accent3">
                    <a:lumMod val="50000"/>
                  </a:schemeClr>
                </a:solidFill>
              </a:rPr>
              <a:t>, Ανδρέας, Ειρήνη Π, Ζωή, Ρικάρντο, </a:t>
            </a:r>
            <a:r>
              <a:rPr lang="el-GR" sz="2400" dirty="0" err="1">
                <a:solidFill>
                  <a:schemeClr val="accent3">
                    <a:lumMod val="50000"/>
                  </a:schemeClr>
                </a:solidFill>
              </a:rPr>
              <a:t>Γκολτσίν</a:t>
            </a:r>
            <a:endParaRPr lang="el-GR" sz="2400" dirty="0"/>
          </a:p>
        </p:txBody>
      </p:sp>
    </p:spTree>
    <p:extLst>
      <p:ext uri="{BB962C8B-B14F-4D97-AF65-F5344CB8AC3E}">
        <p14:creationId xmlns:p14="http://schemas.microsoft.com/office/powerpoint/2010/main" val="394275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Ευθύγραμμο βέλος σύνδεσης 25"/>
          <p:cNvCxnSpPr/>
          <p:nvPr/>
        </p:nvCxnSpPr>
        <p:spPr>
          <a:xfrm>
            <a:off x="6137328" y="1053881"/>
            <a:ext cx="3364318" cy="290020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flipH="1">
            <a:off x="2835840" y="1053881"/>
            <a:ext cx="3282494" cy="290020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a:t>ΕΝΝΟΙΑ ΤΟΥ ‘ΤΟΠΙΚΟΥ’</a:t>
            </a:r>
          </a:p>
        </p:txBody>
      </p:sp>
      <p:sp>
        <p:nvSpPr>
          <p:cNvPr id="17" name="Στρογγυλεμένο ορθογώνιο 16"/>
          <p:cNvSpPr/>
          <p:nvPr/>
        </p:nvSpPr>
        <p:spPr>
          <a:xfrm>
            <a:off x="266700" y="1864399"/>
            <a:ext cx="1752600" cy="208968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400"/>
            <a:ext cx="1752600" cy="208968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Όνομα λικέρ ταυτόσημο με την Νάξο και ιδιαίτερα με το </a:t>
            </a:r>
            <a:r>
              <a:rPr lang="el-GR" sz="1700" dirty="0" err="1" smtClean="0"/>
              <a:t>Χαλκί</a:t>
            </a:r>
            <a:endParaRPr lang="el-GR" sz="1700" dirty="0" smtClean="0"/>
          </a:p>
        </p:txBody>
      </p:sp>
      <p:sp>
        <p:nvSpPr>
          <p:cNvPr id="30" name="Στρογγυλεμένο ορθογώνιο 29"/>
          <p:cNvSpPr/>
          <p:nvPr/>
        </p:nvSpPr>
        <p:spPr>
          <a:xfrm>
            <a:off x="3563857" y="1864397"/>
            <a:ext cx="1752600" cy="208968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8"/>
            <a:ext cx="1752600" cy="208968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Άμεση σύνδεση της τοπικής ποικιλίας της κιτριάς με τη Νάξο, καθώς συναντάται μόνο εκεί</a:t>
            </a:r>
            <a:endParaRPr lang="el-GR" sz="1700" dirty="0"/>
          </a:p>
        </p:txBody>
      </p:sp>
      <p:sp>
        <p:nvSpPr>
          <p:cNvPr id="32" name="Στρογγυλεμένο ορθογώνιο 31"/>
          <p:cNvSpPr/>
          <p:nvPr/>
        </p:nvSpPr>
        <p:spPr>
          <a:xfrm>
            <a:off x="6861014" y="1864397"/>
            <a:ext cx="1752600" cy="208968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208968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Χρήση κίτρου στην τοπική κουζίνα με διάδοση συνταγών και εκτός του νησιού από γνωστούς σεφ</a:t>
            </a:r>
          </a:p>
        </p:txBody>
      </p:sp>
      <p:sp>
        <p:nvSpPr>
          <p:cNvPr id="34" name="Στρογγυλεμένο ορθογώνιο 33"/>
          <p:cNvSpPr/>
          <p:nvPr/>
        </p:nvSpPr>
        <p:spPr>
          <a:xfrm>
            <a:off x="10160000" y="1864400"/>
            <a:ext cx="1752600" cy="208968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0"/>
            <a:ext cx="1752600" cy="208968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Τοπική τεχνογνωσία. Συνεχίζεται από γενιά σε γενιά (σημερινή 5</a:t>
            </a:r>
            <a:r>
              <a:rPr lang="el-GR" sz="1700" baseline="30000" dirty="0" smtClean="0"/>
              <a:t>η</a:t>
            </a:r>
            <a:r>
              <a:rPr lang="el-GR" sz="1700" dirty="0" smtClean="0"/>
              <a:t> γενιά), </a:t>
            </a:r>
            <a:r>
              <a:rPr lang="el-GR" sz="1700" dirty="0"/>
              <a:t>έ</a:t>
            </a:r>
            <a:r>
              <a:rPr lang="el-GR" sz="1700" dirty="0" smtClean="0"/>
              <a:t>ως σήμερα, χωρίς αλλαγές</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
        <p:nvSpPr>
          <p:cNvPr id="18" name="Στρογγυλεμένο ορθογώνιο 17"/>
          <p:cNvSpPr/>
          <p:nvPr/>
        </p:nvSpPr>
        <p:spPr>
          <a:xfrm>
            <a:off x="1571168" y="4168872"/>
            <a:ext cx="2440822" cy="2504525"/>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Υπότιτλος 2"/>
          <p:cNvSpPr txBox="1">
            <a:spLocks/>
          </p:cNvSpPr>
          <p:nvPr/>
        </p:nvSpPr>
        <p:spPr>
          <a:xfrm>
            <a:off x="1571168" y="4168874"/>
            <a:ext cx="2440822" cy="250452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Το ποτό στη Νάξο είναι ταυτόσημο πάντα με το κίτρο</a:t>
            </a:r>
            <a:endParaRPr lang="el-GR" sz="1700" dirty="0"/>
          </a:p>
        </p:txBody>
      </p:sp>
      <p:sp>
        <p:nvSpPr>
          <p:cNvPr id="22" name="Στρογγυλεμένο ορθογώνιο 21"/>
          <p:cNvSpPr/>
          <p:nvPr/>
        </p:nvSpPr>
        <p:spPr>
          <a:xfrm>
            <a:off x="4870423" y="4168874"/>
            <a:ext cx="2440822" cy="250452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Υπότιτλος 2"/>
          <p:cNvSpPr txBox="1">
            <a:spLocks/>
          </p:cNvSpPr>
          <p:nvPr/>
        </p:nvSpPr>
        <p:spPr>
          <a:xfrm>
            <a:off x="4870423" y="4168875"/>
            <a:ext cx="2440822" cy="25045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Συμβολή στην τοπική οικονομία – τοπική επιχειρηματικότητα</a:t>
            </a:r>
          </a:p>
        </p:txBody>
      </p:sp>
      <p:sp>
        <p:nvSpPr>
          <p:cNvPr id="36" name="Στρογγυλεμένο ορθογώνιο 35"/>
          <p:cNvSpPr/>
          <p:nvPr/>
        </p:nvSpPr>
        <p:spPr>
          <a:xfrm>
            <a:off x="8281235" y="4175492"/>
            <a:ext cx="2440822" cy="250452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Υπότιτλος 2"/>
          <p:cNvSpPr txBox="1">
            <a:spLocks/>
          </p:cNvSpPr>
          <p:nvPr/>
        </p:nvSpPr>
        <p:spPr>
          <a:xfrm>
            <a:off x="8281235" y="4175493"/>
            <a:ext cx="2440822" cy="250451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Προσδιορίζει τον τοπικό πολιτισμό. Αποτελεί μέρος της πολιτιστικής κληρονομιάς, με μια παράδοση 123 ετών (παραδοσιακό </a:t>
            </a:r>
            <a:r>
              <a:rPr lang="el-GR" sz="1700" dirty="0" err="1" smtClean="0"/>
              <a:t>αποστακτήριο</a:t>
            </a:r>
            <a:r>
              <a:rPr lang="el-GR" sz="1700" dirty="0" smtClean="0"/>
              <a:t> κίτρου στο </a:t>
            </a:r>
            <a:r>
              <a:rPr lang="el-GR" sz="1700" dirty="0" err="1" smtClean="0"/>
              <a:t>Χαλκί</a:t>
            </a:r>
            <a:r>
              <a:rPr lang="el-GR" sz="1700" dirty="0" smtClean="0"/>
              <a:t>)</a:t>
            </a:r>
          </a:p>
        </p:txBody>
      </p:sp>
      <p:cxnSp>
        <p:nvCxnSpPr>
          <p:cNvPr id="38" name="Ευθύγραμμο βέλος σύνδεσης 37"/>
          <p:cNvCxnSpPr/>
          <p:nvPr/>
        </p:nvCxnSpPr>
        <p:spPr>
          <a:xfrm flipH="1">
            <a:off x="6090834" y="1053878"/>
            <a:ext cx="18996" cy="290020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544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58" y="1835790"/>
            <a:ext cx="5102018" cy="3401345"/>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984" y="1835790"/>
            <a:ext cx="5093459" cy="3395639"/>
          </a:xfrm>
          <a:prstGeom prst="rect">
            <a:avLst/>
          </a:prstGeom>
        </p:spPr>
      </p:pic>
    </p:spTree>
    <p:extLst>
      <p:ext uri="{BB962C8B-B14F-4D97-AF65-F5344CB8AC3E}">
        <p14:creationId xmlns:p14="http://schemas.microsoft.com/office/powerpoint/2010/main" val="407549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96" y="435019"/>
            <a:ext cx="4977657" cy="6197861"/>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289" y="434339"/>
            <a:ext cx="4648906" cy="6198541"/>
          </a:xfrm>
          <a:prstGeom prst="rect">
            <a:avLst/>
          </a:prstGeom>
        </p:spPr>
      </p:pic>
    </p:spTree>
    <p:extLst>
      <p:ext uri="{BB962C8B-B14F-4D97-AF65-F5344CB8AC3E}">
        <p14:creationId xmlns:p14="http://schemas.microsoft.com/office/powerpoint/2010/main" val="869794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a:t>ΙΣΤΟΡΙΑ ΑΠΟΣΤΑΚΤΗΡΙΟΥ </a:t>
            </a:r>
            <a:r>
              <a:rPr lang="el-GR" dirty="0" smtClean="0"/>
              <a:t>«ΚΙΤΡΟΥ ΝΑΞΟΥ» </a:t>
            </a:r>
            <a:r>
              <a:rPr lang="el-GR" dirty="0"/>
              <a:t>ΒΑΛΛΗΝΔΡΑ</a:t>
            </a:r>
          </a:p>
        </p:txBody>
      </p:sp>
      <p:sp>
        <p:nvSpPr>
          <p:cNvPr id="17" name="Στρογγυλεμένο ορθογώνιο 16"/>
          <p:cNvSpPr/>
          <p:nvPr/>
        </p:nvSpPr>
        <p:spPr>
          <a:xfrm>
            <a:off x="266700" y="1075839"/>
            <a:ext cx="11645900" cy="420735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075840"/>
            <a:ext cx="11645900" cy="420735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Ο Μάρκος </a:t>
            </a:r>
            <a:r>
              <a:rPr lang="el-GR" sz="1800" dirty="0" err="1" smtClean="0"/>
              <a:t>Βαλληνδράς</a:t>
            </a:r>
            <a:r>
              <a:rPr lang="el-GR" sz="1800" dirty="0" smtClean="0"/>
              <a:t> ίδρυσε την ομώνυμη ποτοποιία το 1896, στο </a:t>
            </a:r>
            <a:r>
              <a:rPr lang="el-GR" sz="1800" dirty="0" err="1" smtClean="0"/>
              <a:t>Χαλκί</a:t>
            </a:r>
            <a:r>
              <a:rPr lang="el-GR" sz="1800" dirty="0" smtClean="0"/>
              <a:t> της Νάξου (πρόκειται για μια από της πρώτες άδειες, με την σύσταση του ελληνικού κράτους). Πήρε τα φύλλα τις κιτριάς, τα έβρασε μαζί με τη ρακή και την αρωμάτισε με τα αιθέρια έλαια, φτιάχνοντας το </a:t>
            </a:r>
            <a:r>
              <a:rPr lang="el-GR" sz="1800" dirty="0" err="1" smtClean="0"/>
              <a:t>κιτρόρακο</a:t>
            </a:r>
            <a:r>
              <a:rPr lang="el-GR" sz="1800" dirty="0" smtClean="0"/>
              <a:t>. Ύστερα,  από τα φύλλα τις κιτριάς έφτιαξε ένα μοναδικό απόσταγμα για πρώτη φορά, που το ονόμασε «κίτρο Νάξου». Γρήγορα έγινε το λικέρ όλων των Ναξιωτών και κατέκτησε τις Κυκλάδες. Η γεύση του ταξίδεψε σε όλα τα μέρη του ελληνισμού τότε, όπως: Μικρά Ασία, Ρωσία, Αμερική και Αίγυπτο. Κέρδισε για την ποιότητα του πολλές διακρίσεις σε ξένες χώρες και στην Ελλάδα. Από το 2000 το </a:t>
            </a:r>
            <a:r>
              <a:rPr lang="el-GR" sz="1800" dirty="0" err="1" smtClean="0"/>
              <a:t>αποστακτήριο</a:t>
            </a:r>
            <a:r>
              <a:rPr lang="el-GR" sz="1800" dirty="0" smtClean="0"/>
              <a:t> </a:t>
            </a:r>
            <a:r>
              <a:rPr lang="el-GR" sz="1800" dirty="0" err="1" smtClean="0"/>
              <a:t>Βαλληνδρά</a:t>
            </a:r>
            <a:r>
              <a:rPr lang="el-GR" sz="1800" dirty="0" smtClean="0"/>
              <a:t> έγινε χώρος επισκέψιμος και ο επισκέπτης ενημερώνεται για την ιστορική αναδρομή της ποτοποιίας κατά την ξενάγηση του και μυείται στα μυστικά της απόσταξης, η οποία γίνεται με τον ίδιο παραδοσιακό τρόπο, την ίδια συνταγή, στον ίδιο χάλκινο </a:t>
            </a:r>
            <a:r>
              <a:rPr lang="el-GR" sz="1800" dirty="0" err="1" smtClean="0"/>
              <a:t>άμβυκα</a:t>
            </a:r>
            <a:r>
              <a:rPr lang="el-GR" sz="1800" dirty="0" smtClean="0"/>
              <a:t>, από το 1896.</a:t>
            </a:r>
            <a:r>
              <a:rPr lang="el-GR" sz="1800" dirty="0"/>
              <a:t> Τ</a:t>
            </a:r>
            <a:r>
              <a:rPr lang="el-GR" sz="1800" dirty="0" smtClean="0"/>
              <a:t>ο </a:t>
            </a:r>
            <a:r>
              <a:rPr lang="el-GR" sz="1800" dirty="0" err="1" smtClean="0"/>
              <a:t>αποστακτήριο</a:t>
            </a:r>
            <a:r>
              <a:rPr lang="el-GR" sz="1800" dirty="0" smtClean="0"/>
              <a:t> ως τόπος </a:t>
            </a:r>
            <a:r>
              <a:rPr lang="el-GR" sz="1800" dirty="0" err="1" smtClean="0"/>
              <a:t>επισκεψιμότητας</a:t>
            </a:r>
            <a:r>
              <a:rPr lang="el-GR" sz="1800" dirty="0" smtClean="0"/>
              <a:t>, ενισχύει την τοπική οικονομία στο </a:t>
            </a:r>
            <a:r>
              <a:rPr lang="el-GR" sz="1800" dirty="0" err="1" smtClean="0"/>
              <a:t>Χαλκί</a:t>
            </a:r>
            <a:r>
              <a:rPr lang="el-GR" sz="1800" dirty="0" smtClean="0"/>
              <a:t> της Νάξου, καθώς άνοιξαν μια σειρά από επιχειρήσεις γύρω από αυτό.</a:t>
            </a:r>
          </a:p>
        </p:txBody>
      </p:sp>
    </p:spTree>
    <p:extLst>
      <p:ext uri="{BB962C8B-B14F-4D97-AF65-F5344CB8AC3E}">
        <p14:creationId xmlns:p14="http://schemas.microsoft.com/office/powerpoint/2010/main" val="387554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Στρογγυλεμένο ορθογώνιο 16"/>
          <p:cNvSpPr/>
          <p:nvPr/>
        </p:nvSpPr>
        <p:spPr>
          <a:xfrm>
            <a:off x="266699" y="1534067"/>
            <a:ext cx="5613402" cy="5032894"/>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431800" y="1747206"/>
            <a:ext cx="5448300" cy="4511729"/>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dirty="0" smtClean="0"/>
              <a:t>Απρίλιος έως Νοέμβριος</a:t>
            </a:r>
            <a:r>
              <a:rPr lang="en-US" sz="1700" dirty="0" smtClean="0"/>
              <a:t>: </a:t>
            </a:r>
            <a:r>
              <a:rPr lang="el-GR" sz="1700" dirty="0" smtClean="0"/>
              <a:t>μέσος όρος περίπου την ημέρα, 500 άτομα</a:t>
            </a:r>
          </a:p>
          <a:p>
            <a:pPr algn="l"/>
            <a:r>
              <a:rPr lang="el-GR" sz="1700" dirty="0" smtClean="0"/>
              <a:t>Προέλευση</a:t>
            </a:r>
            <a:r>
              <a:rPr lang="en-US" sz="1700" dirty="0" smtClean="0"/>
              <a:t>: </a:t>
            </a:r>
            <a:r>
              <a:rPr lang="el-GR" sz="1700" dirty="0" smtClean="0"/>
              <a:t>Γαλλία, Γερμανία, Ιταλία και από την τοπική κοινωνία</a:t>
            </a:r>
          </a:p>
          <a:p>
            <a:pPr algn="l"/>
            <a:endParaRPr lang="el-GR" sz="1700" dirty="0" smtClean="0"/>
          </a:p>
          <a:p>
            <a:endParaRPr lang="el-GR" sz="1800" dirty="0"/>
          </a:p>
        </p:txBody>
      </p:sp>
      <p:sp>
        <p:nvSpPr>
          <p:cNvPr id="30" name="Ορθογώνιο 29"/>
          <p:cNvSpPr/>
          <p:nvPr/>
        </p:nvSpPr>
        <p:spPr>
          <a:xfrm>
            <a:off x="266699" y="431800"/>
            <a:ext cx="5613402"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266699" y="628408"/>
            <a:ext cx="5613402"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err="1" smtClean="0"/>
              <a:t>Επισκεψιμότητα</a:t>
            </a:r>
            <a:endParaRPr lang="el-GR" sz="1800" dirty="0"/>
          </a:p>
        </p:txBody>
      </p:sp>
      <p:sp>
        <p:nvSpPr>
          <p:cNvPr id="22" name="Στρογγυλεμένο ορθογώνιο 21"/>
          <p:cNvSpPr/>
          <p:nvPr/>
        </p:nvSpPr>
        <p:spPr>
          <a:xfrm>
            <a:off x="6299199" y="1534067"/>
            <a:ext cx="5613402" cy="5032894"/>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Υπότιτλος 2"/>
          <p:cNvSpPr txBox="1">
            <a:spLocks/>
          </p:cNvSpPr>
          <p:nvPr/>
        </p:nvSpPr>
        <p:spPr>
          <a:xfrm>
            <a:off x="6464300" y="1747206"/>
            <a:ext cx="5448300" cy="4819755"/>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dirty="0" smtClean="0"/>
              <a:t>Διεθνής έκθεση Αθηνών: 1903</a:t>
            </a:r>
          </a:p>
          <a:p>
            <a:pPr algn="l"/>
            <a:r>
              <a:rPr lang="el-GR" sz="1700" dirty="0" smtClean="0"/>
              <a:t>Γαλλία, </a:t>
            </a:r>
            <a:r>
              <a:rPr lang="en-US" sz="1700" dirty="0" smtClean="0"/>
              <a:t>Bordeaux:</a:t>
            </a:r>
            <a:r>
              <a:rPr lang="el-GR" sz="1700" dirty="0"/>
              <a:t> </a:t>
            </a:r>
            <a:r>
              <a:rPr lang="el-GR" sz="1700" dirty="0" smtClean="0"/>
              <a:t>1904 και 1907</a:t>
            </a:r>
            <a:endParaRPr lang="el-GR" sz="1700" dirty="0"/>
          </a:p>
          <a:p>
            <a:pPr algn="l"/>
            <a:r>
              <a:rPr lang="el-GR" sz="1700" dirty="0" smtClean="0"/>
              <a:t>Γαλλία, </a:t>
            </a:r>
            <a:r>
              <a:rPr lang="en-US" sz="1700" dirty="0" smtClean="0"/>
              <a:t>Marseille: </a:t>
            </a:r>
            <a:r>
              <a:rPr lang="el-GR" sz="1700" dirty="0" smtClean="0"/>
              <a:t>1904 και </a:t>
            </a:r>
            <a:r>
              <a:rPr lang="en-US" sz="1700" dirty="0" smtClean="0"/>
              <a:t>1907</a:t>
            </a:r>
          </a:p>
          <a:p>
            <a:pPr algn="l"/>
            <a:r>
              <a:rPr lang="en-US" sz="1700" dirty="0" smtClean="0"/>
              <a:t>Liege</a:t>
            </a:r>
            <a:endParaRPr lang="el-GR" sz="1700" dirty="0" smtClean="0"/>
          </a:p>
          <a:p>
            <a:pPr algn="l"/>
            <a:r>
              <a:rPr lang="el-GR" sz="1700" dirty="0" smtClean="0"/>
              <a:t>Πανελλήνια έκθεση οίνου και οινοπνευματωδών ποτών Αθηνών: 1914</a:t>
            </a:r>
          </a:p>
          <a:p>
            <a:pPr algn="l"/>
            <a:r>
              <a:rPr lang="el-GR" sz="1700" dirty="0" smtClean="0"/>
              <a:t>Διεθνής έκθεση Θεσσαλονίκης (χρυσό βραβείο με έπαινο): 1936</a:t>
            </a:r>
          </a:p>
          <a:p>
            <a:pPr algn="l"/>
            <a:r>
              <a:rPr lang="el-GR" sz="1700" dirty="0" smtClean="0"/>
              <a:t>Βρυξέλλες</a:t>
            </a:r>
            <a:r>
              <a:rPr lang="en-US" sz="1700" dirty="0" smtClean="0"/>
              <a:t>:</a:t>
            </a:r>
            <a:r>
              <a:rPr lang="el-GR" sz="1700" dirty="0" smtClean="0"/>
              <a:t> 2007</a:t>
            </a:r>
          </a:p>
          <a:p>
            <a:pPr algn="l"/>
            <a:r>
              <a:rPr lang="el-GR" sz="1700" dirty="0" smtClean="0"/>
              <a:t>1997: στο πλαίσιο του εορτασμού των 160 χρόνων από την ίδρυση του Επιμελητήριου Κυκλάδων, για την ενεργό συμμετοχή στην οικονομική, κοινωνική και πολιτιστική ανάπτυξη των Κυκλάδων και της Ελλάδας</a:t>
            </a:r>
          </a:p>
          <a:p>
            <a:pPr algn="l"/>
            <a:r>
              <a:rPr lang="el-GR" sz="1700" dirty="0" smtClean="0"/>
              <a:t>2018</a:t>
            </a:r>
            <a:r>
              <a:rPr lang="en-US" sz="1700" dirty="0" smtClean="0"/>
              <a:t>: </a:t>
            </a:r>
            <a:r>
              <a:rPr lang="el-GR" sz="1700" dirty="0" smtClean="0"/>
              <a:t>διακρίθηκε η επιχείρηση για την ποιότητα και την ηθική της επιχειρηματική (η ηθική στον ανταγωνισμό)</a:t>
            </a:r>
          </a:p>
          <a:p>
            <a:pPr algn="l"/>
            <a:endParaRPr lang="el-GR" sz="1700" dirty="0" smtClean="0"/>
          </a:p>
          <a:p>
            <a:endParaRPr lang="el-GR" sz="1800" dirty="0"/>
          </a:p>
        </p:txBody>
      </p:sp>
      <p:sp>
        <p:nvSpPr>
          <p:cNvPr id="25" name="Ορθογώνιο 24"/>
          <p:cNvSpPr/>
          <p:nvPr/>
        </p:nvSpPr>
        <p:spPr>
          <a:xfrm>
            <a:off x="6299199" y="431800"/>
            <a:ext cx="5613402"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Υπότιτλος 2"/>
          <p:cNvSpPr txBox="1">
            <a:spLocks/>
          </p:cNvSpPr>
          <p:nvPr/>
        </p:nvSpPr>
        <p:spPr>
          <a:xfrm>
            <a:off x="6299199" y="628408"/>
            <a:ext cx="5613402"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Συμμετοχή σε διαγωνισμούς - βραβεία</a:t>
            </a:r>
            <a:endParaRPr lang="el-GR" sz="1800" dirty="0"/>
          </a:p>
        </p:txBody>
      </p:sp>
    </p:spTree>
    <p:extLst>
      <p:ext uri="{BB962C8B-B14F-4D97-AF65-F5344CB8AC3E}">
        <p14:creationId xmlns:p14="http://schemas.microsoft.com/office/powerpoint/2010/main" val="14652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Στρογγυλεμένο ορθογώνιο 16"/>
          <p:cNvSpPr/>
          <p:nvPr/>
        </p:nvSpPr>
        <p:spPr>
          <a:xfrm>
            <a:off x="266699" y="1534067"/>
            <a:ext cx="5613402" cy="5032894"/>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431800" y="1747206"/>
            <a:ext cx="5448300" cy="4511729"/>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dirty="0" smtClean="0"/>
              <a:t>Για εκπαιδευτικού σκοπούς και κατόπιν αιτήσεων</a:t>
            </a:r>
            <a:r>
              <a:rPr lang="en-US" sz="1700" dirty="0" smtClean="0"/>
              <a:t>: </a:t>
            </a:r>
            <a:endParaRPr lang="el-GR" sz="1700" dirty="0" smtClean="0"/>
          </a:p>
          <a:p>
            <a:pPr algn="l"/>
            <a:r>
              <a:rPr lang="el-GR" sz="1700" dirty="0" smtClean="0"/>
              <a:t>Πανεπιστήμια Αμερικής</a:t>
            </a:r>
            <a:endParaRPr lang="el-GR" sz="1700" dirty="0"/>
          </a:p>
          <a:p>
            <a:pPr algn="l"/>
            <a:r>
              <a:rPr lang="el-GR" sz="1700" dirty="0" smtClean="0"/>
              <a:t>Σχολεία Γαλλίας</a:t>
            </a:r>
          </a:p>
          <a:p>
            <a:pPr algn="l"/>
            <a:r>
              <a:rPr lang="el-GR" sz="1700" dirty="0" smtClean="0"/>
              <a:t>Σχολεία από την Νάξο και ολόκληρη την Ελλάδα</a:t>
            </a:r>
          </a:p>
          <a:p>
            <a:endParaRPr lang="el-GR" sz="1800" dirty="0"/>
          </a:p>
        </p:txBody>
      </p:sp>
      <p:sp>
        <p:nvSpPr>
          <p:cNvPr id="30" name="Ορθογώνιο 29"/>
          <p:cNvSpPr/>
          <p:nvPr/>
        </p:nvSpPr>
        <p:spPr>
          <a:xfrm>
            <a:off x="266699" y="431800"/>
            <a:ext cx="5613402"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266699" y="628408"/>
            <a:ext cx="5613402"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Σύνδεση με σχολεία και Πανεπιστήμια</a:t>
            </a:r>
            <a:endParaRPr lang="el-GR" sz="1800" dirty="0"/>
          </a:p>
        </p:txBody>
      </p:sp>
      <p:sp>
        <p:nvSpPr>
          <p:cNvPr id="22" name="Στρογγυλεμένο ορθογώνιο 21"/>
          <p:cNvSpPr/>
          <p:nvPr/>
        </p:nvSpPr>
        <p:spPr>
          <a:xfrm>
            <a:off x="6299199" y="1534067"/>
            <a:ext cx="5613402" cy="5032894"/>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Υπότιτλος 2"/>
          <p:cNvSpPr txBox="1">
            <a:spLocks/>
          </p:cNvSpPr>
          <p:nvPr/>
        </p:nvSpPr>
        <p:spPr>
          <a:xfrm>
            <a:off x="6489700" y="1747206"/>
            <a:ext cx="5422900" cy="4511729"/>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dirty="0" smtClean="0"/>
              <a:t>25.000 – 30.000 φιάλες. Δεν επαρκεί λόγω αυξημένης ζήτησης</a:t>
            </a:r>
          </a:p>
          <a:p>
            <a:endParaRPr lang="el-GR" sz="1800" dirty="0"/>
          </a:p>
        </p:txBody>
      </p:sp>
      <p:sp>
        <p:nvSpPr>
          <p:cNvPr id="25" name="Ορθογώνιο 24"/>
          <p:cNvSpPr/>
          <p:nvPr/>
        </p:nvSpPr>
        <p:spPr>
          <a:xfrm>
            <a:off x="6299199" y="431800"/>
            <a:ext cx="5613402"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Υπότιτλος 2"/>
          <p:cNvSpPr txBox="1">
            <a:spLocks/>
          </p:cNvSpPr>
          <p:nvPr/>
        </p:nvSpPr>
        <p:spPr>
          <a:xfrm>
            <a:off x="6299199" y="628408"/>
            <a:ext cx="5613402"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Ποσότητα παραγωγής</a:t>
            </a:r>
            <a:endParaRPr lang="el-GR" sz="1800" dirty="0"/>
          </a:p>
        </p:txBody>
      </p:sp>
    </p:spTree>
    <p:extLst>
      <p:ext uri="{BB962C8B-B14F-4D97-AF65-F5344CB8AC3E}">
        <p14:creationId xmlns:p14="http://schemas.microsoft.com/office/powerpoint/2010/main" val="114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Στρογγυλεμένο ορθογώνιο 16"/>
          <p:cNvSpPr/>
          <p:nvPr/>
        </p:nvSpPr>
        <p:spPr>
          <a:xfrm>
            <a:off x="266699" y="1534067"/>
            <a:ext cx="5613402" cy="5032894"/>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419100" y="1747206"/>
            <a:ext cx="5461000" cy="4511729"/>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b="1" dirty="0" smtClean="0"/>
              <a:t>ΥΛΙΚΑ</a:t>
            </a:r>
            <a:endParaRPr lang="el-GR" sz="1700" b="1" dirty="0"/>
          </a:p>
          <a:p>
            <a:pPr algn="l"/>
            <a:r>
              <a:rPr lang="el-GR" sz="1700" dirty="0" smtClean="0"/>
              <a:t>Περίπου 30 κομμένα </a:t>
            </a:r>
            <a:r>
              <a:rPr lang="el-GR" sz="1700" dirty="0" err="1" smtClean="0"/>
              <a:t>κυβάκια</a:t>
            </a:r>
            <a:r>
              <a:rPr lang="el-GR" sz="1700" dirty="0" smtClean="0"/>
              <a:t> κίτρο </a:t>
            </a:r>
            <a:r>
              <a:rPr lang="el-GR" sz="1700" dirty="0"/>
              <a:t>(κομμένο, </a:t>
            </a:r>
            <a:r>
              <a:rPr lang="el-GR" sz="1700" dirty="0" smtClean="0"/>
              <a:t>πλυμένο</a:t>
            </a:r>
            <a:r>
              <a:rPr lang="el-GR" sz="1700" dirty="0"/>
              <a:t>, καθαρισμένο)</a:t>
            </a:r>
          </a:p>
          <a:p>
            <a:pPr algn="l"/>
            <a:r>
              <a:rPr lang="el-GR" sz="1700" dirty="0" smtClean="0"/>
              <a:t>1 κ. ζάχαρη</a:t>
            </a:r>
            <a:endParaRPr lang="el-GR" sz="1700" dirty="0"/>
          </a:p>
          <a:p>
            <a:pPr algn="l"/>
            <a:r>
              <a:rPr lang="el-GR" sz="1700" dirty="0" smtClean="0"/>
              <a:t>2 ποτήρια νερό</a:t>
            </a:r>
          </a:p>
          <a:p>
            <a:pPr algn="l"/>
            <a:r>
              <a:rPr lang="el-GR" sz="1700" dirty="0" smtClean="0"/>
              <a:t>Λεμόνι</a:t>
            </a:r>
          </a:p>
          <a:p>
            <a:pPr algn="l"/>
            <a:r>
              <a:rPr lang="el-GR" sz="1700" b="1" dirty="0" smtClean="0"/>
              <a:t>Οδηγίες</a:t>
            </a:r>
            <a:endParaRPr lang="el-GR" sz="1700" b="1" dirty="0"/>
          </a:p>
          <a:p>
            <a:pPr algn="l"/>
            <a:r>
              <a:rPr lang="el-GR" sz="1700" dirty="0"/>
              <a:t>Πλένουμε καλά </a:t>
            </a:r>
            <a:r>
              <a:rPr lang="el-GR" sz="1700" dirty="0" smtClean="0"/>
              <a:t>τα κίτρα και με </a:t>
            </a:r>
            <a:r>
              <a:rPr lang="el-GR" sz="1700" dirty="0"/>
              <a:t>τρίφτη χειρός τρίβουμε το εξωτερικό τους </a:t>
            </a:r>
            <a:r>
              <a:rPr lang="el-GR" sz="1700" dirty="0" smtClean="0"/>
              <a:t>ώστε να </a:t>
            </a:r>
            <a:r>
              <a:rPr lang="el-GR" sz="1700" dirty="0"/>
              <a:t>φύγει όλο το κίτρινο μέρος</a:t>
            </a:r>
          </a:p>
          <a:p>
            <a:pPr algn="l"/>
            <a:r>
              <a:rPr lang="el-GR" sz="1700" dirty="0"/>
              <a:t>Με κοφτερό μαχαίρι αφαιρούμε την φλούδα του κίτρου χωρίς να πάρουμε πολύ από το άσπρο.</a:t>
            </a:r>
          </a:p>
          <a:p>
            <a:pPr algn="l"/>
            <a:r>
              <a:rPr lang="el-GR" sz="1700" dirty="0"/>
              <a:t>Κόβουμε σε </a:t>
            </a:r>
            <a:r>
              <a:rPr lang="el-GR" sz="1700" dirty="0" smtClean="0"/>
              <a:t>μικρά </a:t>
            </a:r>
            <a:r>
              <a:rPr lang="el-GR" sz="1700" dirty="0" err="1" smtClean="0"/>
              <a:t>κυβάκια</a:t>
            </a:r>
            <a:r>
              <a:rPr lang="el-GR" sz="1700" dirty="0" smtClean="0"/>
              <a:t>. Τα βάζουμε μέσα σε νερό για μια μέρα, ώστε να </a:t>
            </a:r>
            <a:r>
              <a:rPr lang="el-GR" sz="1700" dirty="0" err="1" smtClean="0"/>
              <a:t>ξεπικρίσουν</a:t>
            </a:r>
            <a:r>
              <a:rPr lang="el-GR" sz="1700" dirty="0" smtClean="0"/>
              <a:t>. Τα ρίχνουμε σε </a:t>
            </a:r>
            <a:r>
              <a:rPr lang="el-GR" sz="1700" dirty="0"/>
              <a:t>νερό που βράζει </a:t>
            </a:r>
            <a:r>
              <a:rPr lang="el-GR" sz="1700" dirty="0" smtClean="0"/>
              <a:t>και πετάμε το πρώτο νερό. Μετά τα ξαναβράζουμε ρίχνοντας τη ζάχαρη, μέχρι να δέσει. Στο τέλος προσθέτουμε λίγο λεμόνι για να συντηρηθεί.</a:t>
            </a:r>
            <a:endParaRPr lang="el-GR" sz="1700" dirty="0"/>
          </a:p>
          <a:p>
            <a:pPr algn="l"/>
            <a:endParaRPr lang="el-GR" sz="1800" dirty="0"/>
          </a:p>
          <a:p>
            <a:endParaRPr lang="el-GR" sz="1800" dirty="0"/>
          </a:p>
        </p:txBody>
      </p:sp>
      <p:sp>
        <p:nvSpPr>
          <p:cNvPr id="30" name="Ορθογώνιο 29"/>
          <p:cNvSpPr/>
          <p:nvPr/>
        </p:nvSpPr>
        <p:spPr>
          <a:xfrm>
            <a:off x="266699" y="431800"/>
            <a:ext cx="5613402"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266699" y="628408"/>
            <a:ext cx="5613402" cy="44466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Συνταγή γλυκό του κουταλιού κίτρου από την σημερινή ιδιοκτήτρια του </a:t>
            </a:r>
            <a:r>
              <a:rPr lang="el-GR" sz="1800" dirty="0" err="1" smtClean="0"/>
              <a:t>αποστακτηρίου</a:t>
            </a:r>
            <a:r>
              <a:rPr lang="el-GR" sz="1800" dirty="0" smtClean="0"/>
              <a:t>, κ. Ειρήνη </a:t>
            </a:r>
            <a:r>
              <a:rPr lang="el-GR" sz="1800" dirty="0" err="1"/>
              <a:t>Φ</a:t>
            </a:r>
            <a:r>
              <a:rPr lang="el-GR" sz="1800" dirty="0" err="1" smtClean="0"/>
              <a:t>ραγκουδάκη</a:t>
            </a:r>
            <a:endParaRPr lang="el-GR" sz="1800" dirty="0"/>
          </a:p>
        </p:txBody>
      </p:sp>
      <p:sp>
        <p:nvSpPr>
          <p:cNvPr id="22" name="Στρογγυλεμένο ορθογώνιο 21"/>
          <p:cNvSpPr/>
          <p:nvPr/>
        </p:nvSpPr>
        <p:spPr>
          <a:xfrm>
            <a:off x="6299199" y="1534067"/>
            <a:ext cx="5613402" cy="5032894"/>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Υπότιτλος 2"/>
          <p:cNvSpPr txBox="1">
            <a:spLocks/>
          </p:cNvSpPr>
          <p:nvPr/>
        </p:nvSpPr>
        <p:spPr>
          <a:xfrm>
            <a:off x="6464300" y="1747206"/>
            <a:ext cx="5448300" cy="4511729"/>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dirty="0" smtClean="0"/>
              <a:t>Π: Θα θέλατε να συνεχίσετε να κάνετε ό,τι κάνετε</a:t>
            </a:r>
            <a:r>
              <a:rPr lang="en-US" sz="1700" dirty="0" smtClean="0"/>
              <a:t>;</a:t>
            </a:r>
            <a:endParaRPr lang="el-GR" sz="1700" dirty="0"/>
          </a:p>
          <a:p>
            <a:pPr algn="l"/>
            <a:r>
              <a:rPr lang="el-GR" sz="1700" dirty="0" smtClean="0"/>
              <a:t>Ε</a:t>
            </a:r>
            <a:r>
              <a:rPr lang="el-GR" sz="1700" i="1" dirty="0" smtClean="0"/>
              <a:t>: Ναι, και να συνεχίσουν και οι επόμενοι. Είναι τρόπος ζωής.</a:t>
            </a:r>
          </a:p>
          <a:p>
            <a:pPr algn="l"/>
            <a:r>
              <a:rPr lang="el-GR" sz="1700" dirty="0" smtClean="0"/>
              <a:t>Π: Γιατί συνεχίζετε την παράδοση τις λειτουργίας του </a:t>
            </a:r>
            <a:r>
              <a:rPr lang="el-GR" sz="1700" dirty="0" err="1" smtClean="0"/>
              <a:t>αποστακτηρίου</a:t>
            </a:r>
            <a:r>
              <a:rPr lang="en-US" sz="1700" dirty="0" smtClean="0"/>
              <a:t>;</a:t>
            </a:r>
            <a:endParaRPr lang="el-GR" sz="1700" dirty="0" smtClean="0"/>
          </a:p>
          <a:p>
            <a:pPr algn="l"/>
            <a:r>
              <a:rPr lang="el-GR" sz="1700" dirty="0" smtClean="0"/>
              <a:t>Ε: </a:t>
            </a:r>
            <a:r>
              <a:rPr lang="el-GR" sz="1700" i="1" dirty="0" smtClean="0"/>
              <a:t>Είναι τρόπος ζωής αυτό που μάθαμε να κάνουμε. Αφορά όλον τον τόπο. Γι’ αυτό προσπαθώ να συνεχιστεί η παράδοση.</a:t>
            </a:r>
          </a:p>
          <a:p>
            <a:pPr algn="l"/>
            <a:r>
              <a:rPr lang="el-GR" sz="1700" dirty="0" smtClean="0"/>
              <a:t>Π: Τι σας εντυπωσιάζει περισσότερο</a:t>
            </a:r>
            <a:r>
              <a:rPr lang="en-US" sz="1700" dirty="0" smtClean="0"/>
              <a:t>;</a:t>
            </a:r>
          </a:p>
          <a:p>
            <a:pPr algn="l"/>
            <a:r>
              <a:rPr lang="el-GR" sz="1700" dirty="0"/>
              <a:t>Ε: </a:t>
            </a:r>
            <a:r>
              <a:rPr lang="el-GR" sz="1700" i="1" dirty="0"/>
              <a:t>Η </a:t>
            </a:r>
            <a:r>
              <a:rPr lang="el-GR" sz="1700" i="1" dirty="0" smtClean="0"/>
              <a:t>απόσταξη και το αποτέλεσμα. Τώρα πια καταλαβαίνω ότι πέτυχε η ποιότητα, μόνο από το άρωμα. Είναι εντυπωσιακό.</a:t>
            </a:r>
          </a:p>
          <a:p>
            <a:pPr algn="l"/>
            <a:r>
              <a:rPr lang="el-GR" sz="1700" b="1" i="1" dirty="0" smtClean="0"/>
              <a:t>Όλοι μου λένε, σήμερα ξυπνήσαμε με το άρωμα του κίτρου, το άρωμα του πατέρα σου (όταν γίνεται η απόσταξη και μυρίζει όλο το χωριό).</a:t>
            </a:r>
          </a:p>
          <a:p>
            <a:endParaRPr lang="el-GR" sz="1800" dirty="0"/>
          </a:p>
        </p:txBody>
      </p:sp>
      <p:sp>
        <p:nvSpPr>
          <p:cNvPr id="25" name="Ορθογώνιο 24"/>
          <p:cNvSpPr/>
          <p:nvPr/>
        </p:nvSpPr>
        <p:spPr>
          <a:xfrm>
            <a:off x="6299199" y="431800"/>
            <a:ext cx="5613402"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Υπότιτλος 2"/>
          <p:cNvSpPr txBox="1">
            <a:spLocks/>
          </p:cNvSpPr>
          <p:nvPr/>
        </p:nvSpPr>
        <p:spPr>
          <a:xfrm>
            <a:off x="6299199" y="628408"/>
            <a:ext cx="5613402" cy="44466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Σύμφωνα </a:t>
            </a:r>
            <a:r>
              <a:rPr lang="el-GR" sz="1800" dirty="0"/>
              <a:t>με την κ. Ειρήνη </a:t>
            </a:r>
            <a:r>
              <a:rPr lang="el-GR" sz="1800" dirty="0" err="1" smtClean="0"/>
              <a:t>Φραγκουδάκη</a:t>
            </a:r>
            <a:r>
              <a:rPr lang="el-GR" sz="1800" dirty="0" smtClean="0"/>
              <a:t>… </a:t>
            </a:r>
          </a:p>
          <a:p>
            <a:r>
              <a:rPr lang="el-GR" sz="1800" dirty="0" smtClean="0"/>
              <a:t>Π: παιδιά – Ε: κ. Ειρήνη</a:t>
            </a:r>
            <a:endParaRPr lang="el-GR" sz="1800" dirty="0"/>
          </a:p>
        </p:txBody>
      </p:sp>
    </p:spTree>
    <p:extLst>
      <p:ext uri="{BB962C8B-B14F-4D97-AF65-F5344CB8AC3E}">
        <p14:creationId xmlns:p14="http://schemas.microsoft.com/office/powerpoint/2010/main" val="78166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297" y="348712"/>
            <a:ext cx="4636255" cy="6181673"/>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526" y="348712"/>
            <a:ext cx="4620432" cy="6160576"/>
          </a:xfrm>
          <a:prstGeom prst="rect">
            <a:avLst/>
          </a:prstGeom>
        </p:spPr>
      </p:pic>
    </p:spTree>
    <p:extLst>
      <p:ext uri="{BB962C8B-B14F-4D97-AF65-F5344CB8AC3E}">
        <p14:creationId xmlns:p14="http://schemas.microsoft.com/office/powerpoint/2010/main" val="2439055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30" y="1616939"/>
            <a:ext cx="5107796" cy="3830847"/>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320" y="1616939"/>
            <a:ext cx="5111123" cy="3833342"/>
          </a:xfrm>
          <a:prstGeom prst="rect">
            <a:avLst/>
          </a:prstGeom>
        </p:spPr>
      </p:pic>
    </p:spTree>
    <p:extLst>
      <p:ext uri="{BB962C8B-B14F-4D97-AF65-F5344CB8AC3E}">
        <p14:creationId xmlns:p14="http://schemas.microsoft.com/office/powerpoint/2010/main" val="1399406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466" y="360332"/>
            <a:ext cx="4759917" cy="6346556"/>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847" y="360332"/>
            <a:ext cx="4759917" cy="6346556"/>
          </a:xfrm>
          <a:prstGeom prst="rect">
            <a:avLst/>
          </a:prstGeom>
        </p:spPr>
      </p:pic>
    </p:spTree>
    <p:extLst>
      <p:ext uri="{BB962C8B-B14F-4D97-AF65-F5344CB8AC3E}">
        <p14:creationId xmlns:p14="http://schemas.microsoft.com/office/powerpoint/2010/main" val="363192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ΚΑΛΛΙΕΡΓΗΤΙΚΗ ΦΡΟΝΤΙΔΑ ΚΙΤΡΙΑΣ</a:t>
            </a:r>
            <a:endParaRPr lang="el-GR" dirty="0"/>
          </a:p>
        </p:txBody>
      </p:sp>
      <p:sp>
        <p:nvSpPr>
          <p:cNvPr id="5" name="Ορθογώνιο 4"/>
          <p:cNvSpPr/>
          <p:nvPr/>
        </p:nvSpPr>
        <p:spPr>
          <a:xfrm>
            <a:off x="266700" y="1193800"/>
            <a:ext cx="1752600"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4216400" y="1193800"/>
            <a:ext cx="1752600"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2241550" y="1193800"/>
            <a:ext cx="1752600"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p:cNvSpPr/>
          <p:nvPr/>
        </p:nvSpPr>
        <p:spPr>
          <a:xfrm>
            <a:off x="6191250" y="1193800"/>
            <a:ext cx="1752600"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p:cNvSpPr/>
          <p:nvPr/>
        </p:nvSpPr>
        <p:spPr>
          <a:xfrm>
            <a:off x="8166100" y="1193800"/>
            <a:ext cx="1752600"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10140950" y="1193800"/>
            <a:ext cx="1752600"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Υπότιτλος 2"/>
          <p:cNvSpPr txBox="1">
            <a:spLocks/>
          </p:cNvSpPr>
          <p:nvPr/>
        </p:nvSpPr>
        <p:spPr>
          <a:xfrm>
            <a:off x="2241550" y="1377866"/>
            <a:ext cx="1752600"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ΕΔΑΦΟΣ</a:t>
            </a:r>
            <a:endParaRPr lang="el-GR" sz="1800" dirty="0"/>
          </a:p>
        </p:txBody>
      </p:sp>
      <p:sp>
        <p:nvSpPr>
          <p:cNvPr id="12" name="Υπότιτλος 2"/>
          <p:cNvSpPr txBox="1">
            <a:spLocks/>
          </p:cNvSpPr>
          <p:nvPr/>
        </p:nvSpPr>
        <p:spPr>
          <a:xfrm>
            <a:off x="266700" y="1377866"/>
            <a:ext cx="1752600"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ΚΛΙΜΑ</a:t>
            </a:r>
            <a:endParaRPr lang="el-GR" sz="1800" dirty="0"/>
          </a:p>
        </p:txBody>
      </p:sp>
      <p:sp>
        <p:nvSpPr>
          <p:cNvPr id="13" name="Υπότιτλος 2"/>
          <p:cNvSpPr txBox="1">
            <a:spLocks/>
          </p:cNvSpPr>
          <p:nvPr/>
        </p:nvSpPr>
        <p:spPr>
          <a:xfrm>
            <a:off x="6191250" y="1377866"/>
            <a:ext cx="1752600"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ΛΙΠΑΝΣΗ</a:t>
            </a:r>
            <a:endParaRPr lang="el-GR" sz="1800" dirty="0"/>
          </a:p>
        </p:txBody>
      </p:sp>
      <p:sp>
        <p:nvSpPr>
          <p:cNvPr id="14" name="Υπότιτλος 2"/>
          <p:cNvSpPr txBox="1">
            <a:spLocks/>
          </p:cNvSpPr>
          <p:nvPr/>
        </p:nvSpPr>
        <p:spPr>
          <a:xfrm>
            <a:off x="4216400" y="1390408"/>
            <a:ext cx="1752600"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ΚΑΛΛΙΕΡΓΕΙΑ</a:t>
            </a:r>
            <a:endParaRPr lang="el-GR" sz="1800" dirty="0"/>
          </a:p>
        </p:txBody>
      </p:sp>
      <p:sp>
        <p:nvSpPr>
          <p:cNvPr id="15" name="Υπότιτλος 2"/>
          <p:cNvSpPr txBox="1">
            <a:spLocks/>
          </p:cNvSpPr>
          <p:nvPr/>
        </p:nvSpPr>
        <p:spPr>
          <a:xfrm>
            <a:off x="8166100" y="1390408"/>
            <a:ext cx="1752600"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ΠΟΤΙΣΜΑ</a:t>
            </a:r>
            <a:endParaRPr lang="el-GR" sz="1800" dirty="0"/>
          </a:p>
        </p:txBody>
      </p:sp>
      <p:sp>
        <p:nvSpPr>
          <p:cNvPr id="16" name="Υπότιτλος 2"/>
          <p:cNvSpPr txBox="1">
            <a:spLocks/>
          </p:cNvSpPr>
          <p:nvPr/>
        </p:nvSpPr>
        <p:spPr>
          <a:xfrm>
            <a:off x="10140950" y="1377866"/>
            <a:ext cx="1752600"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ΣΥΓΚΟΜΙΔΗ</a:t>
            </a:r>
            <a:endParaRPr lang="el-GR" sz="1800" dirty="0"/>
          </a:p>
        </p:txBody>
      </p:sp>
      <p:sp>
        <p:nvSpPr>
          <p:cNvPr id="17" name="Στρογγυλεμένο ορθογώνιο 16"/>
          <p:cNvSpPr/>
          <p:nvPr/>
        </p:nvSpPr>
        <p:spPr>
          <a:xfrm>
            <a:off x="266700" y="2362200"/>
            <a:ext cx="1752600" cy="40452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Στρογγυλεμένο ορθογώνιο 17"/>
          <p:cNvSpPr/>
          <p:nvPr/>
        </p:nvSpPr>
        <p:spPr>
          <a:xfrm>
            <a:off x="2241550" y="2362200"/>
            <a:ext cx="1752600" cy="40452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Στρογγυλεμένο ορθογώνιο 18"/>
          <p:cNvSpPr/>
          <p:nvPr/>
        </p:nvSpPr>
        <p:spPr>
          <a:xfrm>
            <a:off x="4242216" y="2362200"/>
            <a:ext cx="1726784" cy="40452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Στρογγυλεμένο ορθογώνιο 19"/>
          <p:cNvSpPr/>
          <p:nvPr/>
        </p:nvSpPr>
        <p:spPr>
          <a:xfrm>
            <a:off x="6191250" y="2362200"/>
            <a:ext cx="1752600" cy="40452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Στρογγυλεμένο ορθογώνιο 20"/>
          <p:cNvSpPr/>
          <p:nvPr/>
        </p:nvSpPr>
        <p:spPr>
          <a:xfrm>
            <a:off x="8166100" y="2362200"/>
            <a:ext cx="1752600" cy="40452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Στρογγυλεμένο ορθογώνιο 21"/>
          <p:cNvSpPr/>
          <p:nvPr/>
        </p:nvSpPr>
        <p:spPr>
          <a:xfrm>
            <a:off x="10160000" y="2362200"/>
            <a:ext cx="1752600" cy="404524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2534607"/>
            <a:ext cx="1752600"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Όχι πολύς αέρας</a:t>
            </a:r>
          </a:p>
          <a:p>
            <a:pPr marL="285750" indent="-285750" algn="l">
              <a:buFont typeface="Arial" panose="020B0604020202020204" pitchFamily="34" charset="0"/>
              <a:buChar char="•"/>
            </a:pPr>
            <a:r>
              <a:rPr lang="el-GR" sz="1700" dirty="0" smtClean="0"/>
              <a:t>Όχι ξηρασία</a:t>
            </a:r>
          </a:p>
          <a:p>
            <a:pPr marL="285750" indent="-285750" algn="l">
              <a:buFont typeface="Arial" panose="020B0604020202020204" pitchFamily="34" charset="0"/>
              <a:buChar char="•"/>
            </a:pPr>
            <a:r>
              <a:rPr lang="el-GR" sz="1700" dirty="0" smtClean="0"/>
              <a:t>Ήπιος χειμώνας</a:t>
            </a:r>
          </a:p>
          <a:p>
            <a:endParaRPr lang="el-GR" sz="1800" dirty="0"/>
          </a:p>
        </p:txBody>
      </p:sp>
      <p:sp>
        <p:nvSpPr>
          <p:cNvPr id="24" name="Υπότιτλος 2"/>
          <p:cNvSpPr txBox="1">
            <a:spLocks/>
          </p:cNvSpPr>
          <p:nvPr/>
        </p:nvSpPr>
        <p:spPr>
          <a:xfrm>
            <a:off x="2260600" y="2534607"/>
            <a:ext cx="1714500"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Μέτριας έντασης</a:t>
            </a:r>
          </a:p>
          <a:p>
            <a:pPr marL="285750" indent="-285750" algn="l">
              <a:buFont typeface="Arial" panose="020B0604020202020204" pitchFamily="34" charset="0"/>
              <a:buChar char="•"/>
            </a:pPr>
            <a:r>
              <a:rPr lang="el-GR" sz="1700" dirty="0" smtClean="0"/>
              <a:t>Ελαφρύ, με καλή αποστράγγιση για να διατηρείται δροσερό</a:t>
            </a:r>
          </a:p>
          <a:p>
            <a:pPr marL="285750" indent="-285750" algn="l">
              <a:buFont typeface="Arial" panose="020B0604020202020204" pitchFamily="34" charset="0"/>
              <a:buChar char="•"/>
            </a:pPr>
            <a:r>
              <a:rPr lang="el-GR" sz="1700" dirty="0" smtClean="0"/>
              <a:t>θέλει πολύ νερό</a:t>
            </a:r>
          </a:p>
          <a:p>
            <a:endParaRPr lang="el-GR" sz="1800" dirty="0"/>
          </a:p>
        </p:txBody>
      </p:sp>
      <p:sp>
        <p:nvSpPr>
          <p:cNvPr id="25" name="Υπότιτλος 2"/>
          <p:cNvSpPr txBox="1">
            <a:spLocks/>
          </p:cNvSpPr>
          <p:nvPr/>
        </p:nvSpPr>
        <p:spPr>
          <a:xfrm>
            <a:off x="4235450" y="2534607"/>
            <a:ext cx="1714500"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μπόλιασμα</a:t>
            </a:r>
          </a:p>
          <a:p>
            <a:pPr marL="285750" indent="-285750" algn="l">
              <a:buFont typeface="Arial" panose="020B0604020202020204" pitchFamily="34" charset="0"/>
              <a:buChar char="•"/>
            </a:pPr>
            <a:r>
              <a:rPr lang="el-GR" sz="1700" dirty="0" err="1" smtClean="0"/>
              <a:t>πικροκιτριά</a:t>
            </a:r>
            <a:r>
              <a:rPr lang="el-GR" sz="1700" dirty="0" smtClean="0"/>
              <a:t> (διασταύρωση νεραντζιάς με κιτριά       πιο ανθεκτικό δέντρο, πιο δυνατά αιθέρια έλαια</a:t>
            </a:r>
          </a:p>
          <a:p>
            <a:pPr marL="285750" indent="-285750" algn="l">
              <a:buFont typeface="Arial" panose="020B0604020202020204" pitchFamily="34" charset="0"/>
              <a:buChar char="•"/>
            </a:pPr>
            <a:r>
              <a:rPr lang="el-GR" sz="1700" dirty="0" smtClean="0"/>
              <a:t>παραδοσιακή</a:t>
            </a:r>
          </a:p>
        </p:txBody>
      </p:sp>
      <p:sp>
        <p:nvSpPr>
          <p:cNvPr id="26" name="Υπότιτλος 2"/>
          <p:cNvSpPr txBox="1">
            <a:spLocks/>
          </p:cNvSpPr>
          <p:nvPr/>
        </p:nvSpPr>
        <p:spPr>
          <a:xfrm>
            <a:off x="8185150" y="2534607"/>
            <a:ext cx="1714500"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Πολύ </a:t>
            </a:r>
            <a:r>
              <a:rPr lang="el-GR" sz="1700" dirty="0"/>
              <a:t>ν</a:t>
            </a:r>
            <a:r>
              <a:rPr lang="el-GR" sz="1700" dirty="0" smtClean="0"/>
              <a:t>ερό </a:t>
            </a:r>
          </a:p>
          <a:p>
            <a:endParaRPr lang="el-GR" sz="1800" dirty="0"/>
          </a:p>
        </p:txBody>
      </p:sp>
      <p:sp>
        <p:nvSpPr>
          <p:cNvPr id="27" name="Υπότιτλος 2"/>
          <p:cNvSpPr txBox="1">
            <a:spLocks/>
          </p:cNvSpPr>
          <p:nvPr/>
        </p:nvSpPr>
        <p:spPr>
          <a:xfrm>
            <a:off x="6210300" y="2534607"/>
            <a:ext cx="1752600"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Όχι λίπασμα</a:t>
            </a:r>
          </a:p>
          <a:p>
            <a:pPr marL="285750" indent="-285750" algn="l">
              <a:buFont typeface="Arial" panose="020B0604020202020204" pitchFamily="34" charset="0"/>
              <a:buChar char="•"/>
            </a:pPr>
            <a:r>
              <a:rPr lang="el-GR" sz="1700" dirty="0" smtClean="0"/>
              <a:t>Φυσική κοπριά</a:t>
            </a:r>
            <a:endParaRPr lang="el-GR" sz="1700" dirty="0"/>
          </a:p>
        </p:txBody>
      </p:sp>
      <p:sp>
        <p:nvSpPr>
          <p:cNvPr id="28" name="Υπότιτλος 2"/>
          <p:cNvSpPr txBox="1">
            <a:spLocks/>
          </p:cNvSpPr>
          <p:nvPr/>
        </p:nvSpPr>
        <p:spPr>
          <a:xfrm>
            <a:off x="10160000" y="2534607"/>
            <a:ext cx="1752600"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650" dirty="0" smtClean="0"/>
              <a:t>Μάζεμα φύλλων που κόβονται με το χέρι για να μην πληγώνεται το δέντρο</a:t>
            </a:r>
          </a:p>
          <a:p>
            <a:pPr marL="285750" indent="-285750" algn="l">
              <a:buFont typeface="Arial" panose="020B0604020202020204" pitchFamily="34" charset="0"/>
              <a:buChar char="•"/>
            </a:pPr>
            <a:r>
              <a:rPr lang="el-GR" sz="1650" dirty="0" smtClean="0"/>
              <a:t>Μεταφορά σε μεγάλους σάκους</a:t>
            </a:r>
          </a:p>
          <a:p>
            <a:pPr marL="285750" indent="-285750" algn="l">
              <a:buFont typeface="Arial" panose="020B0604020202020204" pitchFamily="34" charset="0"/>
              <a:buChar char="•"/>
            </a:pPr>
            <a:r>
              <a:rPr lang="el-GR" sz="1650" dirty="0" smtClean="0"/>
              <a:t>Πλύσιμο και καθάρισμα</a:t>
            </a:r>
          </a:p>
          <a:p>
            <a:pPr marL="285750" indent="-285750" algn="l">
              <a:buFont typeface="Arial" panose="020B0604020202020204" pitchFamily="34" charset="0"/>
              <a:buChar char="•"/>
            </a:pPr>
            <a:r>
              <a:rPr lang="el-GR" sz="1650" dirty="0" smtClean="0"/>
              <a:t>Κάθε μέρα και μια συγκομιδή</a:t>
            </a:r>
            <a:endParaRPr lang="el-GR" sz="1650" dirty="0"/>
          </a:p>
        </p:txBody>
      </p:sp>
      <p:sp>
        <p:nvSpPr>
          <p:cNvPr id="29" name="Δεξιό βέλος 28"/>
          <p:cNvSpPr/>
          <p:nvPr/>
        </p:nvSpPr>
        <p:spPr>
          <a:xfrm>
            <a:off x="5441430" y="3672590"/>
            <a:ext cx="239843" cy="149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8095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278" y="368080"/>
            <a:ext cx="4748294" cy="6331058"/>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042" y="1619084"/>
            <a:ext cx="5105401" cy="3829051"/>
          </a:xfrm>
          <a:prstGeom prst="rect">
            <a:avLst/>
          </a:prstGeom>
        </p:spPr>
      </p:pic>
    </p:spTree>
    <p:extLst>
      <p:ext uri="{BB962C8B-B14F-4D97-AF65-F5344CB8AC3E}">
        <p14:creationId xmlns:p14="http://schemas.microsoft.com/office/powerpoint/2010/main" val="3434625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337" y="406827"/>
            <a:ext cx="4690175" cy="6253566"/>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042" y="1619085"/>
            <a:ext cx="5105401" cy="3829050"/>
          </a:xfrm>
          <a:prstGeom prst="rect">
            <a:avLst/>
          </a:prstGeom>
        </p:spPr>
      </p:pic>
    </p:spTree>
    <p:extLst>
      <p:ext uri="{BB962C8B-B14F-4D97-AF65-F5344CB8AC3E}">
        <p14:creationId xmlns:p14="http://schemas.microsoft.com/office/powerpoint/2010/main" val="1994331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725" y="1619084"/>
            <a:ext cx="5105402" cy="3829052"/>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405" y="410494"/>
            <a:ext cx="4684674" cy="6246232"/>
          </a:xfrm>
          <a:prstGeom prst="rect">
            <a:avLst/>
          </a:prstGeom>
        </p:spPr>
      </p:pic>
    </p:spTree>
    <p:extLst>
      <p:ext uri="{BB962C8B-B14F-4D97-AF65-F5344CB8AC3E}">
        <p14:creationId xmlns:p14="http://schemas.microsoft.com/office/powerpoint/2010/main" val="3029937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00" y="1628150"/>
            <a:ext cx="5093776" cy="3820332"/>
          </a:xfrm>
          <a:prstGeom prst="rect">
            <a:avLst/>
          </a:prstGeo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042" y="1618738"/>
            <a:ext cx="5106326" cy="3829744"/>
          </a:xfrm>
          <a:prstGeom prst="rect">
            <a:avLst/>
          </a:prstGeom>
        </p:spPr>
      </p:pic>
      <p:pic>
        <p:nvPicPr>
          <p:cNvPr id="6" name="Εικόνα 5"/>
          <p:cNvPicPr>
            <a:picLocks noChangeAspect="1"/>
          </p:cNvPicPr>
          <p:nvPr/>
        </p:nvPicPr>
        <p:blipFill rotWithShape="1">
          <a:blip r:embed="rId4" cstate="print">
            <a:extLst>
              <a:ext uri="{28A0092B-C50C-407E-A947-70E740481C1C}">
                <a14:useLocalDpi xmlns:a14="http://schemas.microsoft.com/office/drawing/2010/main" val="0"/>
              </a:ext>
            </a:extLst>
          </a:blip>
          <a:srcRect l="40115" t="40527" r="10293" b="50941"/>
          <a:stretch/>
        </p:blipFill>
        <p:spPr>
          <a:xfrm>
            <a:off x="6494041" y="5448482"/>
            <a:ext cx="5098327" cy="657850"/>
          </a:xfrm>
          <a:prstGeom prst="rect">
            <a:avLst/>
          </a:prstGeom>
        </p:spPr>
      </p:pic>
    </p:spTree>
    <p:extLst>
      <p:ext uri="{BB962C8B-B14F-4D97-AF65-F5344CB8AC3E}">
        <p14:creationId xmlns:p14="http://schemas.microsoft.com/office/powerpoint/2010/main" val="3033163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725" y="1619084"/>
            <a:ext cx="5105401" cy="3829051"/>
          </a:xfrm>
          <a:prstGeom prst="rect">
            <a:avLst/>
          </a:prstGeom>
        </p:spPr>
      </p:pic>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l="36639" t="43558" r="6596" b="47032"/>
          <a:stretch/>
        </p:blipFill>
        <p:spPr>
          <a:xfrm>
            <a:off x="605725" y="5448135"/>
            <a:ext cx="5105401" cy="642699"/>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6042" y="1616686"/>
            <a:ext cx="5108599" cy="3831449"/>
          </a:xfrm>
          <a:prstGeom prst="rect">
            <a:avLst/>
          </a:prstGeom>
        </p:spPr>
      </p:pic>
      <p:pic>
        <p:nvPicPr>
          <p:cNvPr id="7" name="Εικόνα 6"/>
          <p:cNvPicPr>
            <a:picLocks noChangeAspect="1"/>
          </p:cNvPicPr>
          <p:nvPr/>
        </p:nvPicPr>
        <p:blipFill rotWithShape="1">
          <a:blip r:embed="rId5" cstate="print">
            <a:extLst>
              <a:ext uri="{28A0092B-C50C-407E-A947-70E740481C1C}">
                <a14:useLocalDpi xmlns:a14="http://schemas.microsoft.com/office/drawing/2010/main" val="0"/>
              </a:ext>
            </a:extLst>
          </a:blip>
          <a:srcRect l="39595" t="42334" r="9479" b="47445"/>
          <a:stretch/>
        </p:blipFill>
        <p:spPr>
          <a:xfrm>
            <a:off x="6501668" y="5448135"/>
            <a:ext cx="5092974" cy="766685"/>
          </a:xfrm>
          <a:prstGeom prst="rect">
            <a:avLst/>
          </a:prstGeom>
        </p:spPr>
      </p:pic>
    </p:spTree>
    <p:extLst>
      <p:ext uri="{BB962C8B-B14F-4D97-AF65-F5344CB8AC3E}">
        <p14:creationId xmlns:p14="http://schemas.microsoft.com/office/powerpoint/2010/main" val="985215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9797" y="452080"/>
            <a:ext cx="8024616" cy="6018462"/>
          </a:xfrm>
          <a:prstGeom prst="rect">
            <a:avLst/>
          </a:prstGeom>
        </p:spPr>
      </p:pic>
    </p:spTree>
    <p:extLst>
      <p:ext uri="{BB962C8B-B14F-4D97-AF65-F5344CB8AC3E}">
        <p14:creationId xmlns:p14="http://schemas.microsoft.com/office/powerpoint/2010/main" val="89916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3" y="681925"/>
            <a:ext cx="6858755" cy="5494149"/>
          </a:xfrm>
          <a:prstGeom prst="rect">
            <a:avLst/>
          </a:prstGeom>
        </p:spPr>
      </p:pic>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364" y="681925"/>
            <a:ext cx="4120612" cy="5494149"/>
          </a:xfrm>
          <a:prstGeom prst="rect">
            <a:avLst/>
          </a:prstGeom>
        </p:spPr>
      </p:pic>
    </p:spTree>
    <p:extLst>
      <p:ext uri="{BB962C8B-B14F-4D97-AF65-F5344CB8AC3E}">
        <p14:creationId xmlns:p14="http://schemas.microsoft.com/office/powerpoint/2010/main" val="1503751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428" y="464949"/>
            <a:ext cx="4475643" cy="5967524"/>
          </a:xfrm>
          <a:prstGeom prst="rect">
            <a:avLst/>
          </a:prstGeom>
        </p:spPr>
      </p:pic>
    </p:spTree>
    <p:extLst>
      <p:ext uri="{BB962C8B-B14F-4D97-AF65-F5344CB8AC3E}">
        <p14:creationId xmlns:p14="http://schemas.microsoft.com/office/powerpoint/2010/main" val="1946320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481" y="1259237"/>
            <a:ext cx="5817031" cy="4362773"/>
          </a:xfrm>
          <a:prstGeom prst="rect">
            <a:avLst/>
          </a:prstGeom>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496" y="1255363"/>
            <a:ext cx="5822196" cy="4366647"/>
          </a:xfrm>
          <a:prstGeom prst="rect">
            <a:avLst/>
          </a:prstGeom>
        </p:spPr>
      </p:pic>
    </p:spTree>
    <p:extLst>
      <p:ext uri="{BB962C8B-B14F-4D97-AF65-F5344CB8AC3E}">
        <p14:creationId xmlns:p14="http://schemas.microsoft.com/office/powerpoint/2010/main" val="1589903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4518" y="248386"/>
            <a:ext cx="8518349" cy="6388762"/>
          </a:xfrm>
          <a:prstGeom prst="rect">
            <a:avLst/>
          </a:prstGeom>
        </p:spPr>
      </p:pic>
    </p:spTree>
    <p:extLst>
      <p:ext uri="{BB962C8B-B14F-4D97-AF65-F5344CB8AC3E}">
        <p14:creationId xmlns:p14="http://schemas.microsoft.com/office/powerpoint/2010/main" val="297988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ΠΡΟΒΛΗΜΑΤΑ</a:t>
            </a:r>
            <a:endParaRPr lang="el-GR" dirty="0"/>
          </a:p>
        </p:txBody>
      </p:sp>
      <p:sp>
        <p:nvSpPr>
          <p:cNvPr id="17" name="Στρογγυλεμένο ορθογώνιο 16"/>
          <p:cNvSpPr/>
          <p:nvPr/>
        </p:nvSpPr>
        <p:spPr>
          <a:xfrm>
            <a:off x="266700" y="1864399"/>
            <a:ext cx="1752600" cy="146207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399"/>
            <a:ext cx="1752600" cy="1880533"/>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Ευπαθές δέντρο</a:t>
            </a:r>
          </a:p>
          <a:p>
            <a:r>
              <a:rPr lang="el-GR" sz="1800" dirty="0" smtClean="0"/>
              <a:t>Ευαίσθητα φύλλα</a:t>
            </a:r>
          </a:p>
          <a:p>
            <a:r>
              <a:rPr lang="el-GR" sz="1800" dirty="0" smtClean="0"/>
              <a:t>Ευαίσθητο στο ψύχος</a:t>
            </a:r>
            <a:endParaRPr lang="el-GR" sz="2000" dirty="0" smtClean="0"/>
          </a:p>
          <a:p>
            <a:endParaRPr lang="el-GR" sz="1800" dirty="0"/>
          </a:p>
        </p:txBody>
      </p:sp>
      <p:sp>
        <p:nvSpPr>
          <p:cNvPr id="30" name="Στρογγυλεμένο ορθογώνιο 29"/>
          <p:cNvSpPr/>
          <p:nvPr/>
        </p:nvSpPr>
        <p:spPr>
          <a:xfrm>
            <a:off x="3563857"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9"/>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Ασθένειες</a:t>
            </a:r>
            <a:endParaRPr lang="el-GR" sz="1700" dirty="0"/>
          </a:p>
        </p:txBody>
      </p:sp>
      <p:sp>
        <p:nvSpPr>
          <p:cNvPr id="32" name="Στρογγυλεμένο ορθογώνιο 31"/>
          <p:cNvSpPr/>
          <p:nvPr/>
        </p:nvSpPr>
        <p:spPr>
          <a:xfrm>
            <a:off x="6861014"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146207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Μεγάλη ζήτηση</a:t>
            </a:r>
          </a:p>
          <a:p>
            <a:r>
              <a:rPr lang="el-GR" sz="1700" dirty="0" smtClean="0"/>
              <a:t>Περιορισμένη παραγωγή</a:t>
            </a:r>
          </a:p>
        </p:txBody>
      </p:sp>
      <p:sp>
        <p:nvSpPr>
          <p:cNvPr id="34" name="Στρογγυλεμένο ορθογώνιο 33"/>
          <p:cNvSpPr/>
          <p:nvPr/>
        </p:nvSpPr>
        <p:spPr>
          <a:xfrm>
            <a:off x="10160000" y="1864400"/>
            <a:ext cx="1752600" cy="14620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1"/>
            <a:ext cx="1752600" cy="146207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Αύξηση φόρου οινοπνεύματος</a:t>
            </a:r>
          </a:p>
          <a:p>
            <a:r>
              <a:rPr lang="el-GR" sz="1700" dirty="0" smtClean="0"/>
              <a:t>Αύξηση τιμής φιάλης και συσκευασίας</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Tree>
    <p:extLst>
      <p:ext uri="{BB962C8B-B14F-4D97-AF65-F5344CB8AC3E}">
        <p14:creationId xmlns:p14="http://schemas.microsoft.com/office/powerpoint/2010/main" val="962837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4963" y="232473"/>
            <a:ext cx="8410414" cy="6307811"/>
          </a:xfrm>
          <a:prstGeom prst="rect">
            <a:avLst/>
          </a:prstGeom>
        </p:spPr>
      </p:pic>
    </p:spTree>
    <p:extLst>
      <p:ext uri="{BB962C8B-B14F-4D97-AF65-F5344CB8AC3E}">
        <p14:creationId xmlns:p14="http://schemas.microsoft.com/office/powerpoint/2010/main" val="127830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Ευθύγραμμο βέλος σύνδεσης 25"/>
          <p:cNvCxnSpPr/>
          <p:nvPr/>
        </p:nvCxnSpPr>
        <p:spPr>
          <a:xfrm>
            <a:off x="6137328" y="1053881"/>
            <a:ext cx="3223648" cy="2481746"/>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p:nvPr/>
        </p:nvCxnSpPr>
        <p:spPr>
          <a:xfrm flipH="1">
            <a:off x="2820692" y="1053881"/>
            <a:ext cx="3316636" cy="2481746"/>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ΤΡΟΠΟΙ ΕΚΜΕΤΑΛΛΕΥΣΗΣ</a:t>
            </a:r>
            <a:r>
              <a:rPr lang="en-US" dirty="0" smtClean="0"/>
              <a:t>: </a:t>
            </a:r>
            <a:r>
              <a:rPr lang="el-GR" dirty="0" smtClean="0"/>
              <a:t>30% εξαγωγή (σύμβολο γονιμότητας και αφθονίας)</a:t>
            </a:r>
            <a:endParaRPr lang="el-GR" dirty="0"/>
          </a:p>
        </p:txBody>
      </p:sp>
      <p:sp>
        <p:nvSpPr>
          <p:cNvPr id="17" name="Στρογγυλεμένο ορθογώνιο 16"/>
          <p:cNvSpPr/>
          <p:nvPr/>
        </p:nvSpPr>
        <p:spPr>
          <a:xfrm>
            <a:off x="266700" y="1864399"/>
            <a:ext cx="1752600" cy="146207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400"/>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Φαρμακοβιομηχανία (κάνει καλό στο συκώτι και στο στομάχι)</a:t>
            </a:r>
          </a:p>
        </p:txBody>
      </p:sp>
      <p:sp>
        <p:nvSpPr>
          <p:cNvPr id="30" name="Στρογγυλεμένο ορθογώνιο 29"/>
          <p:cNvSpPr/>
          <p:nvPr/>
        </p:nvSpPr>
        <p:spPr>
          <a:xfrm>
            <a:off x="3563857"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9"/>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σαπωνοποιία</a:t>
            </a:r>
            <a:endParaRPr lang="el-GR" sz="1700" dirty="0"/>
          </a:p>
        </p:txBody>
      </p:sp>
      <p:sp>
        <p:nvSpPr>
          <p:cNvPr id="32" name="Στρογγυλεμένο ορθογώνιο 31"/>
          <p:cNvSpPr/>
          <p:nvPr/>
        </p:nvSpPr>
        <p:spPr>
          <a:xfrm>
            <a:off x="6861014"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146207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Ζαχαροπλαστική (γλυκά του κουταλιού, μαρμελάδες, λουκούμια, αποξηραμένα)</a:t>
            </a:r>
          </a:p>
        </p:txBody>
      </p:sp>
      <p:sp>
        <p:nvSpPr>
          <p:cNvPr id="34" name="Στρογγυλεμένο ορθογώνιο 33"/>
          <p:cNvSpPr/>
          <p:nvPr/>
        </p:nvSpPr>
        <p:spPr>
          <a:xfrm>
            <a:off x="10160000" y="1864400"/>
            <a:ext cx="1752600" cy="14620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1"/>
            <a:ext cx="1752600" cy="146207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Μαγειρική (</a:t>
            </a:r>
            <a:r>
              <a:rPr lang="el-GR" sz="1700" dirty="0" err="1" smtClean="0"/>
              <a:t>μαρινάρισμα</a:t>
            </a:r>
            <a:r>
              <a:rPr lang="el-GR" sz="1700" dirty="0" smtClean="0"/>
              <a:t> κρέατος)</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
        <p:nvSpPr>
          <p:cNvPr id="18" name="Στρογγυλεμένο ορθογώνιο 17"/>
          <p:cNvSpPr/>
          <p:nvPr/>
        </p:nvSpPr>
        <p:spPr>
          <a:xfrm>
            <a:off x="1915279" y="3744937"/>
            <a:ext cx="1752600" cy="183445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Υπότιτλος 2"/>
          <p:cNvSpPr txBox="1">
            <a:spLocks/>
          </p:cNvSpPr>
          <p:nvPr/>
        </p:nvSpPr>
        <p:spPr>
          <a:xfrm>
            <a:off x="1915279" y="3744937"/>
            <a:ext cx="1752600" cy="183444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Κέρασμα (λικέρ ‘κίτρο Νάξου’)</a:t>
            </a:r>
            <a:endParaRPr lang="el-GR" sz="1700" dirty="0"/>
          </a:p>
        </p:txBody>
      </p:sp>
      <p:sp>
        <p:nvSpPr>
          <p:cNvPr id="20" name="Στρογγυλεμένο ορθογώνιο 19"/>
          <p:cNvSpPr/>
          <p:nvPr/>
        </p:nvSpPr>
        <p:spPr>
          <a:xfrm>
            <a:off x="5212436" y="3744936"/>
            <a:ext cx="1752600" cy="183445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Υπότιτλος 2"/>
          <p:cNvSpPr txBox="1">
            <a:spLocks/>
          </p:cNvSpPr>
          <p:nvPr/>
        </p:nvSpPr>
        <p:spPr>
          <a:xfrm>
            <a:off x="5212436" y="3744937"/>
            <a:ext cx="1752600" cy="183445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Βάση αρωμάτων (βασικό συστατικό για κρέμες και αρώματα)</a:t>
            </a:r>
          </a:p>
        </p:txBody>
      </p:sp>
      <p:sp>
        <p:nvSpPr>
          <p:cNvPr id="22" name="Στρογγυλεμένο ορθογώνιο 21"/>
          <p:cNvSpPr/>
          <p:nvPr/>
        </p:nvSpPr>
        <p:spPr>
          <a:xfrm>
            <a:off x="8511422" y="3744938"/>
            <a:ext cx="1752600" cy="183445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Υπότιτλος 2"/>
          <p:cNvSpPr txBox="1">
            <a:spLocks/>
          </p:cNvSpPr>
          <p:nvPr/>
        </p:nvSpPr>
        <p:spPr>
          <a:xfrm>
            <a:off x="8511422" y="3744939"/>
            <a:ext cx="1752600" cy="183444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Ως τελετουργικό σύμβολο στη  θρησκευτική γιορτή των  Ιουδαίων (Σκηνοπηγία – </a:t>
            </a:r>
            <a:r>
              <a:rPr lang="el-GR" sz="1700" dirty="0" err="1" smtClean="0"/>
              <a:t>Σουκότ</a:t>
            </a:r>
            <a:r>
              <a:rPr lang="el-GR" sz="1700" dirty="0" smtClean="0"/>
              <a:t>)</a:t>
            </a:r>
          </a:p>
        </p:txBody>
      </p:sp>
      <p:cxnSp>
        <p:nvCxnSpPr>
          <p:cNvPr id="29" name="Ευθύγραμμο βέλος σύνδεσης 28"/>
          <p:cNvCxnSpPr/>
          <p:nvPr/>
        </p:nvCxnSpPr>
        <p:spPr>
          <a:xfrm flipH="1">
            <a:off x="6090834" y="1047510"/>
            <a:ext cx="46494" cy="248811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911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ΠΑΡΑΓΩΓΙΚΗ ΔΙΑΔΙΚΑΣΙΑ ΛΙΚΕΡ ‘ΚΙΤΡΟ ΝΑΞΟΥ’</a:t>
            </a:r>
            <a:endParaRPr lang="el-GR" dirty="0"/>
          </a:p>
        </p:txBody>
      </p:sp>
      <p:sp>
        <p:nvSpPr>
          <p:cNvPr id="6" name="Ορθογώνιο 5"/>
          <p:cNvSpPr/>
          <p:nvPr/>
        </p:nvSpPr>
        <p:spPr>
          <a:xfrm>
            <a:off x="8570563" y="1193800"/>
            <a:ext cx="3342037"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Υπότιτλος 2"/>
          <p:cNvSpPr txBox="1">
            <a:spLocks/>
          </p:cNvSpPr>
          <p:nvPr/>
        </p:nvSpPr>
        <p:spPr>
          <a:xfrm>
            <a:off x="8570563" y="1390408"/>
            <a:ext cx="3342037"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a:t>Ε</a:t>
            </a:r>
            <a:r>
              <a:rPr lang="el-GR" sz="1800" dirty="0" smtClean="0"/>
              <a:t>μφιάλωση</a:t>
            </a:r>
            <a:endParaRPr lang="el-GR" sz="1800" dirty="0"/>
          </a:p>
        </p:txBody>
      </p:sp>
      <p:sp>
        <p:nvSpPr>
          <p:cNvPr id="17" name="Στρογγυλεμένο ορθογώνιο 16"/>
          <p:cNvSpPr/>
          <p:nvPr/>
        </p:nvSpPr>
        <p:spPr>
          <a:xfrm>
            <a:off x="266699" y="2321467"/>
            <a:ext cx="3342037" cy="4045242"/>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2534607"/>
            <a:ext cx="3342036"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Γίνεται απευθείας μετά τη συγκομιδή.</a:t>
            </a:r>
          </a:p>
          <a:p>
            <a:pPr marL="285750" indent="-285750" algn="l">
              <a:buFont typeface="Arial" panose="020B0604020202020204" pitchFamily="34" charset="0"/>
              <a:buChar char="•"/>
            </a:pPr>
            <a:r>
              <a:rPr lang="el-GR" sz="1700" dirty="0" smtClean="0"/>
              <a:t>Κάθε μέρα και μια απόσταξη</a:t>
            </a:r>
          </a:p>
          <a:p>
            <a:endParaRPr lang="el-GR" sz="1800" dirty="0"/>
          </a:p>
        </p:txBody>
      </p:sp>
      <p:sp>
        <p:nvSpPr>
          <p:cNvPr id="30" name="Ορθογώνιο 29"/>
          <p:cNvSpPr/>
          <p:nvPr/>
        </p:nvSpPr>
        <p:spPr>
          <a:xfrm>
            <a:off x="266700" y="1193800"/>
            <a:ext cx="3342037"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266700" y="1390408"/>
            <a:ext cx="3342037"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Απόσταξη</a:t>
            </a:r>
            <a:endParaRPr lang="el-GR" sz="1800" dirty="0"/>
          </a:p>
        </p:txBody>
      </p:sp>
      <p:sp>
        <p:nvSpPr>
          <p:cNvPr id="32" name="Ορθογώνιο 31"/>
          <p:cNvSpPr/>
          <p:nvPr/>
        </p:nvSpPr>
        <p:spPr>
          <a:xfrm>
            <a:off x="4418631" y="1191953"/>
            <a:ext cx="3342037" cy="8128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4418631" y="1388561"/>
            <a:ext cx="3342037" cy="44466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Ανάμιξη – διαδικασία παραγωγής</a:t>
            </a:r>
            <a:endParaRPr lang="el-GR" sz="1800" dirty="0"/>
          </a:p>
        </p:txBody>
      </p:sp>
      <p:sp>
        <p:nvSpPr>
          <p:cNvPr id="34" name="Στρογγυλεμένο ορθογώνιο 33"/>
          <p:cNvSpPr/>
          <p:nvPr/>
        </p:nvSpPr>
        <p:spPr>
          <a:xfrm>
            <a:off x="4418631" y="2358506"/>
            <a:ext cx="3342037" cy="4045242"/>
          </a:xfrm>
          <a:prstGeom prst="roundRect">
            <a:avLst>
              <a:gd name="adj" fmla="val 692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4418632" y="2530913"/>
            <a:ext cx="3342036"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700" dirty="0" smtClean="0"/>
          </a:p>
        </p:txBody>
      </p:sp>
      <p:sp>
        <p:nvSpPr>
          <p:cNvPr id="36" name="Στρογγυλεμένο ορθογώνιο 35"/>
          <p:cNvSpPr/>
          <p:nvPr/>
        </p:nvSpPr>
        <p:spPr>
          <a:xfrm>
            <a:off x="8570563" y="2358506"/>
            <a:ext cx="3342037" cy="4045242"/>
          </a:xfrm>
          <a:prstGeom prst="roundRect">
            <a:avLst>
              <a:gd name="adj" fmla="val 646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Υπότιτλος 2"/>
          <p:cNvSpPr txBox="1">
            <a:spLocks/>
          </p:cNvSpPr>
          <p:nvPr/>
        </p:nvSpPr>
        <p:spPr>
          <a:xfrm>
            <a:off x="8570564" y="2530913"/>
            <a:ext cx="3342036"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1700" dirty="0" smtClean="0"/>
              <a:t>Ως το 2000 γινόταν με τον παραδοσιακό, παλιό τρόπο. Σήμερα με τη αλλαγή από την Ε.Ε.,  η εμφιάλωση είναι αυτοματοποιημένη</a:t>
            </a:r>
          </a:p>
          <a:p>
            <a:endParaRPr lang="el-GR" sz="1800" dirty="0"/>
          </a:p>
        </p:txBody>
      </p:sp>
      <p:sp>
        <p:nvSpPr>
          <p:cNvPr id="38" name="Υπότιτλος 2"/>
          <p:cNvSpPr txBox="1">
            <a:spLocks/>
          </p:cNvSpPr>
          <p:nvPr/>
        </p:nvSpPr>
        <p:spPr>
          <a:xfrm>
            <a:off x="4418630" y="2530913"/>
            <a:ext cx="3342036" cy="3626350"/>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Διάφανο</a:t>
            </a:r>
            <a:r>
              <a:rPr lang="en-US" sz="1700" dirty="0" smtClean="0"/>
              <a:t>:</a:t>
            </a:r>
            <a:r>
              <a:rPr lang="el-GR" sz="1700" dirty="0" smtClean="0"/>
              <a:t> έχει τη λιγότερη επεξεργασία και χρησιμοποιείται περισσότερο τοπικά</a:t>
            </a:r>
          </a:p>
          <a:p>
            <a:pPr marL="285750" indent="-285750" algn="l">
              <a:buFont typeface="Arial" panose="020B0604020202020204" pitchFamily="34" charset="0"/>
              <a:buChar char="•"/>
            </a:pPr>
            <a:r>
              <a:rPr lang="el-GR" sz="1700" dirty="0" smtClean="0"/>
              <a:t>Πράσινο</a:t>
            </a:r>
            <a:r>
              <a:rPr lang="en-US" sz="1700" dirty="0" smtClean="0"/>
              <a:t>:</a:t>
            </a:r>
            <a:r>
              <a:rPr lang="el-GR" sz="1700" dirty="0" smtClean="0"/>
              <a:t> ειδικό χρώμα χλωροφύλλης και ζάχαρης. Κυρίως εξάγεται</a:t>
            </a:r>
          </a:p>
          <a:p>
            <a:pPr marL="285750" indent="-285750" algn="l">
              <a:buFont typeface="Arial" panose="020B0604020202020204" pitchFamily="34" charset="0"/>
              <a:buChar char="•"/>
            </a:pPr>
            <a:r>
              <a:rPr lang="el-GR" sz="1700" dirty="0" smtClean="0"/>
              <a:t>Κίτρινο</a:t>
            </a:r>
            <a:r>
              <a:rPr lang="en-US" sz="1700" dirty="0" smtClean="0"/>
              <a:t>:</a:t>
            </a:r>
            <a:r>
              <a:rPr lang="el-GR" sz="1700" dirty="0" smtClean="0"/>
              <a:t> διπλή απόσταξη, ειδικό χρώμα από κρόκο </a:t>
            </a:r>
            <a:r>
              <a:rPr lang="el-GR" sz="1700" dirty="0" err="1" smtClean="0"/>
              <a:t>σαφράν</a:t>
            </a:r>
            <a:r>
              <a:rPr lang="el-GR" sz="1700" dirty="0" smtClean="0"/>
              <a:t>, χωρίς ζάχαρη. Ζήτηση κυρίως από βόρειους λαούς</a:t>
            </a:r>
          </a:p>
          <a:p>
            <a:endParaRPr lang="el-GR" sz="1800" dirty="0"/>
          </a:p>
        </p:txBody>
      </p:sp>
    </p:spTree>
    <p:extLst>
      <p:ext uri="{BB962C8B-B14F-4D97-AF65-F5344CB8AC3E}">
        <p14:creationId xmlns:p14="http://schemas.microsoft.com/office/powerpoint/2010/main" val="473128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ΑΝΑΓΝΩΡΙΣΗ ΠΡΟΙΟΝΤΟΣ Π.Ο.Π.</a:t>
            </a:r>
            <a:endParaRPr lang="el-GR" dirty="0"/>
          </a:p>
        </p:txBody>
      </p:sp>
      <p:sp>
        <p:nvSpPr>
          <p:cNvPr id="5" name="Ορθογώνιο 4"/>
          <p:cNvSpPr/>
          <p:nvPr/>
        </p:nvSpPr>
        <p:spPr>
          <a:xfrm>
            <a:off x="266700" y="2196610"/>
            <a:ext cx="3344404" cy="62873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Υπότιτλος 2"/>
          <p:cNvSpPr txBox="1">
            <a:spLocks/>
          </p:cNvSpPr>
          <p:nvPr/>
        </p:nvSpPr>
        <p:spPr>
          <a:xfrm>
            <a:off x="266700" y="2192352"/>
            <a:ext cx="3344404" cy="632992"/>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Πρώτη ύλη από Νάξο</a:t>
            </a:r>
            <a:endParaRPr lang="el-GR" sz="1800" dirty="0"/>
          </a:p>
        </p:txBody>
      </p:sp>
      <p:sp>
        <p:nvSpPr>
          <p:cNvPr id="17" name="Στρογγυλεμένο ορθογώνιο 16"/>
          <p:cNvSpPr/>
          <p:nvPr/>
        </p:nvSpPr>
        <p:spPr>
          <a:xfrm>
            <a:off x="266700" y="1075840"/>
            <a:ext cx="11645900" cy="86144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075841"/>
            <a:ext cx="11645900" cy="86144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Έχει κατοχυρωθεί ως ελληνικό τοπικό παραδοσιακό προϊόν με ‘ονομασία προέλευσης’</a:t>
            </a:r>
            <a:endParaRPr lang="el-GR" sz="1800" dirty="0"/>
          </a:p>
        </p:txBody>
      </p:sp>
      <p:sp>
        <p:nvSpPr>
          <p:cNvPr id="34" name="Ορθογώνιο 33"/>
          <p:cNvSpPr/>
          <p:nvPr/>
        </p:nvSpPr>
        <p:spPr>
          <a:xfrm>
            <a:off x="266700" y="3084665"/>
            <a:ext cx="3344404" cy="62873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266700" y="3080407"/>
            <a:ext cx="3344404" cy="632992"/>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Συγκεκριμένη ποικιλία δέντρου (</a:t>
            </a:r>
            <a:r>
              <a:rPr lang="el-GR" sz="1800" dirty="0" err="1" smtClean="0"/>
              <a:t>οξύχυμη</a:t>
            </a:r>
            <a:r>
              <a:rPr lang="el-GR" sz="1800" dirty="0" smtClean="0"/>
              <a:t> </a:t>
            </a:r>
            <a:r>
              <a:rPr lang="el-GR" sz="1800" dirty="0" err="1" smtClean="0"/>
              <a:t>πικροκιτριά</a:t>
            </a:r>
            <a:r>
              <a:rPr lang="el-GR" sz="1800" dirty="0" smtClean="0"/>
              <a:t>)</a:t>
            </a:r>
            <a:endParaRPr lang="el-GR" sz="1800" dirty="0"/>
          </a:p>
        </p:txBody>
      </p:sp>
      <p:sp>
        <p:nvSpPr>
          <p:cNvPr id="36" name="Ορθογώνιο 35"/>
          <p:cNvSpPr/>
          <p:nvPr/>
        </p:nvSpPr>
        <p:spPr>
          <a:xfrm>
            <a:off x="266700" y="3972720"/>
            <a:ext cx="3344404" cy="62873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Υπότιτλος 2"/>
          <p:cNvSpPr txBox="1">
            <a:spLocks/>
          </p:cNvSpPr>
          <p:nvPr/>
        </p:nvSpPr>
        <p:spPr>
          <a:xfrm>
            <a:off x="266700" y="3968462"/>
            <a:ext cx="3344404" cy="632992"/>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100% απόσταγμα (χωρίς χημικά)</a:t>
            </a:r>
            <a:endParaRPr lang="el-GR" sz="1800" dirty="0"/>
          </a:p>
        </p:txBody>
      </p:sp>
      <p:sp>
        <p:nvSpPr>
          <p:cNvPr id="38" name="Ορθογώνιο 37"/>
          <p:cNvSpPr/>
          <p:nvPr/>
        </p:nvSpPr>
        <p:spPr>
          <a:xfrm>
            <a:off x="266700" y="4860775"/>
            <a:ext cx="3344404" cy="62873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Υπότιτλος 2"/>
          <p:cNvSpPr txBox="1">
            <a:spLocks/>
          </p:cNvSpPr>
          <p:nvPr/>
        </p:nvSpPr>
        <p:spPr>
          <a:xfrm>
            <a:off x="266700" y="4856517"/>
            <a:ext cx="3344404" cy="632992"/>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smtClean="0"/>
              <a:t>Παρασκευή σε παραδοσιακό </a:t>
            </a:r>
            <a:r>
              <a:rPr lang="el-GR" sz="1800" dirty="0" err="1" smtClean="0"/>
              <a:t>αποστακτήριο</a:t>
            </a:r>
            <a:endParaRPr lang="el-GR" sz="1800" dirty="0"/>
          </a:p>
        </p:txBody>
      </p:sp>
      <p:sp>
        <p:nvSpPr>
          <p:cNvPr id="40" name="Ορθογώνιο 39"/>
          <p:cNvSpPr/>
          <p:nvPr/>
        </p:nvSpPr>
        <p:spPr>
          <a:xfrm>
            <a:off x="266699" y="5748830"/>
            <a:ext cx="3344405" cy="62873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Υπότιτλος 2"/>
          <p:cNvSpPr txBox="1">
            <a:spLocks/>
          </p:cNvSpPr>
          <p:nvPr/>
        </p:nvSpPr>
        <p:spPr>
          <a:xfrm>
            <a:off x="266699" y="5744572"/>
            <a:ext cx="3344405" cy="632992"/>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a:t>Όχι πάνω από 500 </a:t>
            </a:r>
            <a:r>
              <a:rPr lang="el-GR" sz="1800" dirty="0" smtClean="0"/>
              <a:t>κιλά, </a:t>
            </a:r>
            <a:r>
              <a:rPr lang="el-GR" sz="1800" dirty="0"/>
              <a:t>για να μη γίνει βιομηχανοποιημένο</a:t>
            </a:r>
          </a:p>
        </p:txBody>
      </p:sp>
      <p:cxnSp>
        <p:nvCxnSpPr>
          <p:cNvPr id="42" name="Ευθύγραμμο βέλος σύνδεσης 41"/>
          <p:cNvCxnSpPr/>
          <p:nvPr/>
        </p:nvCxnSpPr>
        <p:spPr>
          <a:xfrm flipH="1">
            <a:off x="3750588" y="2033439"/>
            <a:ext cx="2325216" cy="475409"/>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Ευθύγραμμο βέλος σύνδεσης 42"/>
          <p:cNvCxnSpPr/>
          <p:nvPr/>
        </p:nvCxnSpPr>
        <p:spPr>
          <a:xfrm flipH="1">
            <a:off x="3750590" y="1999726"/>
            <a:ext cx="2325214" cy="1397177"/>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Ευθύγραμμο βέλος σύνδεσης 43"/>
          <p:cNvCxnSpPr/>
          <p:nvPr/>
        </p:nvCxnSpPr>
        <p:spPr>
          <a:xfrm flipH="1">
            <a:off x="3750589" y="1999726"/>
            <a:ext cx="2339062" cy="22852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Ευθύγραμμο βέλος σύνδεσης 47"/>
          <p:cNvCxnSpPr/>
          <p:nvPr/>
        </p:nvCxnSpPr>
        <p:spPr>
          <a:xfrm flipH="1">
            <a:off x="3750588" y="2033439"/>
            <a:ext cx="2325216" cy="313957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Ευθύγραμμο βέλος σύνδεσης 51"/>
          <p:cNvCxnSpPr/>
          <p:nvPr/>
        </p:nvCxnSpPr>
        <p:spPr>
          <a:xfrm flipH="1">
            <a:off x="3750586" y="1999726"/>
            <a:ext cx="2325218" cy="4184098"/>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24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ΔΙΑΘΕΣΗ ΠΡΟΙΟΝΤΟΣ – ΔΙΑΘΕΣΗ ΣΤΗΝ ΑΓΟΡΑ</a:t>
            </a:r>
            <a:endParaRPr lang="el-GR" dirty="0"/>
          </a:p>
        </p:txBody>
      </p:sp>
      <p:sp>
        <p:nvSpPr>
          <p:cNvPr id="21" name="Στρογγυλεμένο ορθογώνιο 20"/>
          <p:cNvSpPr/>
          <p:nvPr/>
        </p:nvSpPr>
        <p:spPr>
          <a:xfrm>
            <a:off x="266700" y="1197972"/>
            <a:ext cx="4599768" cy="3358531"/>
          </a:xfrm>
          <a:prstGeom prst="roundRect">
            <a:avLst>
              <a:gd name="adj" fmla="val 870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2" name="Υπότιτλος 2"/>
          <p:cNvSpPr txBox="1">
            <a:spLocks/>
          </p:cNvSpPr>
          <p:nvPr/>
        </p:nvSpPr>
        <p:spPr>
          <a:xfrm>
            <a:off x="266700" y="1197973"/>
            <a:ext cx="4599768" cy="335853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l-GR" sz="1700" dirty="0" smtClean="0"/>
              <a:t>Σούπερ </a:t>
            </a:r>
            <a:r>
              <a:rPr lang="el-GR" sz="1700" dirty="0" err="1" smtClean="0"/>
              <a:t>μάρκετ</a:t>
            </a:r>
            <a:endParaRPr lang="el-GR" sz="1700" dirty="0" smtClean="0"/>
          </a:p>
          <a:p>
            <a:pPr marL="285750" indent="-285750" algn="l">
              <a:buFont typeface="Arial" panose="020B0604020202020204" pitchFamily="34" charset="0"/>
              <a:buChar char="•"/>
            </a:pPr>
            <a:r>
              <a:rPr lang="el-GR" sz="1700" dirty="0" smtClean="0"/>
              <a:t>Ξενοδοχεία</a:t>
            </a:r>
          </a:p>
          <a:p>
            <a:pPr marL="285750" indent="-285750" algn="l">
              <a:buFont typeface="Arial" panose="020B0604020202020204" pitchFamily="34" charset="0"/>
              <a:buChar char="•"/>
            </a:pPr>
            <a:r>
              <a:rPr lang="el-GR" sz="1700" dirty="0" smtClean="0"/>
              <a:t>Εστιατόρια</a:t>
            </a:r>
          </a:p>
          <a:p>
            <a:pPr marL="285750" indent="-285750" algn="l">
              <a:buFont typeface="Arial" panose="020B0604020202020204" pitchFamily="34" charset="0"/>
              <a:buChar char="•"/>
            </a:pPr>
            <a:r>
              <a:rPr lang="el-GR" sz="1700" dirty="0" smtClean="0"/>
              <a:t>Μπαρ</a:t>
            </a:r>
          </a:p>
          <a:p>
            <a:pPr marL="285750" indent="-285750" algn="l">
              <a:buFont typeface="Arial" panose="020B0604020202020204" pitchFamily="34" charset="0"/>
              <a:buChar char="•"/>
            </a:pPr>
            <a:r>
              <a:rPr lang="el-GR" sz="1700" dirty="0" smtClean="0"/>
              <a:t>Τοπικά καταστήματα</a:t>
            </a:r>
          </a:p>
          <a:p>
            <a:pPr marL="285750" indent="-285750" algn="l">
              <a:buFont typeface="Arial" panose="020B0604020202020204" pitchFamily="34" charset="0"/>
              <a:buChar char="•"/>
            </a:pPr>
            <a:r>
              <a:rPr lang="el-GR" sz="1700" dirty="0" smtClean="0"/>
              <a:t>Κάβες σε Ελλάδα και εξωτερικό</a:t>
            </a:r>
          </a:p>
          <a:p>
            <a:pPr marL="285750" indent="-285750" algn="l">
              <a:buFont typeface="Arial" panose="020B0604020202020204" pitchFamily="34" charset="0"/>
              <a:buChar char="•"/>
            </a:pPr>
            <a:r>
              <a:rPr lang="el-GR" sz="1700" dirty="0" smtClean="0"/>
              <a:t>Εκθέσεις σε Ελλάδα και εξωτερικό</a:t>
            </a:r>
          </a:p>
          <a:p>
            <a:pPr marL="285750" indent="-285750" algn="l">
              <a:buFont typeface="Arial" panose="020B0604020202020204" pitchFamily="34" charset="0"/>
              <a:buChar char="•"/>
            </a:pPr>
            <a:r>
              <a:rPr lang="el-GR" sz="1700" dirty="0" smtClean="0"/>
              <a:t>Παραδοσιακά, τοπικά μετά από κάθε φαγητό</a:t>
            </a:r>
          </a:p>
        </p:txBody>
      </p:sp>
    </p:spTree>
    <p:extLst>
      <p:ext uri="{BB962C8B-B14F-4D97-AF65-F5344CB8AC3E}">
        <p14:creationId xmlns:p14="http://schemas.microsoft.com/office/powerpoint/2010/main" val="324226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266700" y="355600"/>
            <a:ext cx="11645900" cy="4826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Υπότιτλος 2"/>
          <p:cNvSpPr>
            <a:spLocks noGrp="1"/>
          </p:cNvSpPr>
          <p:nvPr>
            <p:ph type="subTitle" idx="1"/>
          </p:nvPr>
        </p:nvSpPr>
        <p:spPr>
          <a:xfrm>
            <a:off x="479684" y="393532"/>
            <a:ext cx="11287595" cy="444668"/>
          </a:xfrm>
        </p:spPr>
        <p:txBody>
          <a:bodyPr/>
          <a:lstStyle/>
          <a:p>
            <a:r>
              <a:rPr lang="el-GR" dirty="0" smtClean="0"/>
              <a:t>ΟΙΚΟΝΟΜΙΚΑ ΟΦΕΛΗ</a:t>
            </a:r>
            <a:endParaRPr lang="el-GR" dirty="0"/>
          </a:p>
        </p:txBody>
      </p:sp>
      <p:sp>
        <p:nvSpPr>
          <p:cNvPr id="17" name="Στρογγυλεμένο ορθογώνιο 16"/>
          <p:cNvSpPr/>
          <p:nvPr/>
        </p:nvSpPr>
        <p:spPr>
          <a:xfrm>
            <a:off x="266700" y="1864399"/>
            <a:ext cx="1752600" cy="1462079"/>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Υπότιτλος 2"/>
          <p:cNvSpPr txBox="1">
            <a:spLocks/>
          </p:cNvSpPr>
          <p:nvPr/>
        </p:nvSpPr>
        <p:spPr>
          <a:xfrm>
            <a:off x="266700" y="1864400"/>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endParaRPr lang="el-GR" sz="1800" dirty="0" smtClean="0"/>
          </a:p>
        </p:txBody>
      </p:sp>
      <p:sp>
        <p:nvSpPr>
          <p:cNvPr id="30" name="Στρογγυλεμένο ορθογώνιο 29"/>
          <p:cNvSpPr/>
          <p:nvPr/>
        </p:nvSpPr>
        <p:spPr>
          <a:xfrm>
            <a:off x="3563857"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Υπότιτλος 2"/>
          <p:cNvSpPr txBox="1">
            <a:spLocks/>
          </p:cNvSpPr>
          <p:nvPr/>
        </p:nvSpPr>
        <p:spPr>
          <a:xfrm>
            <a:off x="3563857" y="1864399"/>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Αύξηση θέσεων εργασίας στο </a:t>
            </a:r>
            <a:r>
              <a:rPr lang="el-GR" sz="1700" dirty="0" err="1" smtClean="0"/>
              <a:t>αποστακτήριο</a:t>
            </a:r>
            <a:endParaRPr lang="el-GR" sz="1700" dirty="0"/>
          </a:p>
        </p:txBody>
      </p:sp>
      <p:sp>
        <p:nvSpPr>
          <p:cNvPr id="32" name="Στρογγυλεμένο ορθογώνιο 31"/>
          <p:cNvSpPr/>
          <p:nvPr/>
        </p:nvSpPr>
        <p:spPr>
          <a:xfrm>
            <a:off x="6861014" y="1864398"/>
            <a:ext cx="1752600"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Υπότιτλος 2"/>
          <p:cNvSpPr txBox="1">
            <a:spLocks/>
          </p:cNvSpPr>
          <p:nvPr/>
        </p:nvSpPr>
        <p:spPr>
          <a:xfrm>
            <a:off x="6861014" y="1864398"/>
            <a:ext cx="1752600" cy="146207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Ενίσχυση τοπικής παραγωγής φρούτων αφού υπάρχει αυξημένη κατανάλωση</a:t>
            </a:r>
          </a:p>
        </p:txBody>
      </p:sp>
      <p:sp>
        <p:nvSpPr>
          <p:cNvPr id="34" name="Στρογγυλεμένο ορθογώνιο 33"/>
          <p:cNvSpPr/>
          <p:nvPr/>
        </p:nvSpPr>
        <p:spPr>
          <a:xfrm>
            <a:off x="10160000" y="1864398"/>
            <a:ext cx="1752600" cy="146207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Υπότιτλος 2"/>
          <p:cNvSpPr txBox="1">
            <a:spLocks/>
          </p:cNvSpPr>
          <p:nvPr/>
        </p:nvSpPr>
        <p:spPr>
          <a:xfrm>
            <a:off x="10160000" y="1864401"/>
            <a:ext cx="1752600" cy="1462076"/>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Αξιοποίηση παραδοσιακής τεχνογνωσίας (όχι οικοπεδοποίηση)</a:t>
            </a:r>
          </a:p>
        </p:txBody>
      </p:sp>
      <p:cxnSp>
        <p:nvCxnSpPr>
          <p:cNvPr id="51" name="Ευθύγραμμο βέλος σύνδεσης 50"/>
          <p:cNvCxnSpPr/>
          <p:nvPr/>
        </p:nvCxnSpPr>
        <p:spPr>
          <a:xfrm flipH="1">
            <a:off x="1131376" y="1053885"/>
            <a:ext cx="4959458" cy="635430"/>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a:off x="6090834" y="1053884"/>
            <a:ext cx="5052447" cy="635431"/>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ύγραμμο βέλος σύνδεσης 56"/>
          <p:cNvCxnSpPr/>
          <p:nvPr/>
        </p:nvCxnSpPr>
        <p:spPr>
          <a:xfrm flipH="1">
            <a:off x="4432515" y="1053883"/>
            <a:ext cx="1658319" cy="635432"/>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Ευθύγραμμο βέλος σύνδεσης 59"/>
          <p:cNvCxnSpPr/>
          <p:nvPr/>
        </p:nvCxnSpPr>
        <p:spPr>
          <a:xfrm>
            <a:off x="6137328" y="1053882"/>
            <a:ext cx="1611825" cy="63543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Υπότιτλος 2"/>
          <p:cNvSpPr txBox="1">
            <a:spLocks/>
          </p:cNvSpPr>
          <p:nvPr/>
        </p:nvSpPr>
        <p:spPr>
          <a:xfrm>
            <a:off x="266700" y="3954088"/>
            <a:ext cx="1752600" cy="125292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sz="1800" dirty="0"/>
          </a:p>
        </p:txBody>
      </p:sp>
      <p:sp>
        <p:nvSpPr>
          <p:cNvPr id="18" name="Στρογγυλεμένο ορθογώνιο 17"/>
          <p:cNvSpPr/>
          <p:nvPr/>
        </p:nvSpPr>
        <p:spPr>
          <a:xfrm>
            <a:off x="2444293" y="3730157"/>
            <a:ext cx="7290714" cy="146208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Υπότιτλος 2"/>
          <p:cNvSpPr txBox="1">
            <a:spLocks/>
          </p:cNvSpPr>
          <p:nvPr/>
        </p:nvSpPr>
        <p:spPr>
          <a:xfrm>
            <a:off x="2468724" y="3744938"/>
            <a:ext cx="7290714"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Ενίσχυση τοπικής οικονομίας</a:t>
            </a:r>
            <a:r>
              <a:rPr lang="en-US" sz="1700" dirty="0" smtClean="0"/>
              <a:t>:</a:t>
            </a:r>
            <a:r>
              <a:rPr lang="el-GR" sz="1700" dirty="0" smtClean="0"/>
              <a:t> τουριστικός πόλος έλξης, περιπατητικός τουρισμός στο </a:t>
            </a:r>
            <a:r>
              <a:rPr lang="el-GR" sz="1700" dirty="0" err="1" smtClean="0"/>
              <a:t>Χαλκί</a:t>
            </a:r>
            <a:r>
              <a:rPr lang="el-GR" sz="1700" dirty="0" smtClean="0"/>
              <a:t> με επιμήκυνση τουριστικής περιόδου, μέχρι το 2000 υπήρχαν 3 επιχειρήσεις και από το 2000 έως σήμερα, υπάρχουν 42 επιχειρήσεις</a:t>
            </a:r>
          </a:p>
        </p:txBody>
      </p:sp>
      <p:cxnSp>
        <p:nvCxnSpPr>
          <p:cNvPr id="29" name="Ευθύγραμμο βέλος σύνδεσης 28"/>
          <p:cNvCxnSpPr/>
          <p:nvPr/>
        </p:nvCxnSpPr>
        <p:spPr>
          <a:xfrm>
            <a:off x="6137328" y="1047510"/>
            <a:ext cx="0" cy="2486104"/>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Υπότιτλος 2"/>
          <p:cNvSpPr txBox="1">
            <a:spLocks/>
          </p:cNvSpPr>
          <p:nvPr/>
        </p:nvSpPr>
        <p:spPr>
          <a:xfrm>
            <a:off x="255076" y="1864398"/>
            <a:ext cx="1752600" cy="1462078"/>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700" dirty="0" smtClean="0"/>
              <a:t>Βελτίωση εισοδήματος</a:t>
            </a:r>
          </a:p>
        </p:txBody>
      </p:sp>
    </p:spTree>
    <p:extLst>
      <p:ext uri="{BB962C8B-B14F-4D97-AF65-F5344CB8AC3E}">
        <p14:creationId xmlns:p14="http://schemas.microsoft.com/office/powerpoint/2010/main" val="1583524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1461</Words>
  <Application>Microsoft Office PowerPoint</Application>
  <PresentationFormat>Ευρεία οθόνη</PresentationFormat>
  <Paragraphs>161</Paragraphs>
  <Slides>40</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40</vt:i4>
      </vt:variant>
    </vt:vector>
  </HeadingPairs>
  <TitlesOfParts>
    <vt:vector size="44"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Μαρία</dc:creator>
  <cp:lastModifiedBy>Μαρία</cp:lastModifiedBy>
  <cp:revision>43</cp:revision>
  <dcterms:created xsi:type="dcterms:W3CDTF">2019-01-14T16:53:32Z</dcterms:created>
  <dcterms:modified xsi:type="dcterms:W3CDTF">2019-01-16T14:49:42Z</dcterms:modified>
</cp:coreProperties>
</file>