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GB"/>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6" name="5 - Θέση υποσέλιδου"/>
          <p:cNvSpPr>
            <a:spLocks noGrp="1"/>
          </p:cNvSpPr>
          <p:nvPr>
            <p:ph type="ftr" sz="quarter" idx="11"/>
          </p:nvPr>
        </p:nvSpPr>
        <p:spPr/>
        <p:txBody>
          <a:bodyPr/>
          <a:lstStyle/>
          <a:p>
            <a:endParaRPr lang="en-GB" dirty="0"/>
          </a:p>
        </p:txBody>
      </p:sp>
      <p:sp>
        <p:nvSpPr>
          <p:cNvPr id="7" name="6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7" name="6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8" name="7 - Θέση υποσέλιδου"/>
          <p:cNvSpPr>
            <a:spLocks noGrp="1"/>
          </p:cNvSpPr>
          <p:nvPr>
            <p:ph type="ftr" sz="quarter" idx="11"/>
          </p:nvPr>
        </p:nvSpPr>
        <p:spPr/>
        <p:txBody>
          <a:bodyPr/>
          <a:lstStyle/>
          <a:p>
            <a:endParaRPr lang="en-GB" dirty="0"/>
          </a:p>
        </p:txBody>
      </p:sp>
      <p:sp>
        <p:nvSpPr>
          <p:cNvPr id="9" name="8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4" name="3 - Θέση υποσέλιδου"/>
          <p:cNvSpPr>
            <a:spLocks noGrp="1"/>
          </p:cNvSpPr>
          <p:nvPr>
            <p:ph type="ftr" sz="quarter" idx="11"/>
          </p:nvPr>
        </p:nvSpPr>
        <p:spPr/>
        <p:txBody>
          <a:bodyPr/>
          <a:lstStyle/>
          <a:p>
            <a:endParaRPr lang="en-GB" dirty="0"/>
          </a:p>
        </p:txBody>
      </p:sp>
      <p:sp>
        <p:nvSpPr>
          <p:cNvPr id="5" name="4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3" name="2 - Θέση υποσέλιδου"/>
          <p:cNvSpPr>
            <a:spLocks noGrp="1"/>
          </p:cNvSpPr>
          <p:nvPr>
            <p:ph type="ftr" sz="quarter" idx="11"/>
          </p:nvPr>
        </p:nvSpPr>
        <p:spPr/>
        <p:txBody>
          <a:bodyPr/>
          <a:lstStyle/>
          <a:p>
            <a:endParaRPr lang="en-GB" dirty="0"/>
          </a:p>
        </p:txBody>
      </p:sp>
      <p:sp>
        <p:nvSpPr>
          <p:cNvPr id="4" name="3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GB"/>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6" name="5 - Θέση υποσέλιδου"/>
          <p:cNvSpPr>
            <a:spLocks noGrp="1"/>
          </p:cNvSpPr>
          <p:nvPr>
            <p:ph type="ftr" sz="quarter" idx="11"/>
          </p:nvPr>
        </p:nvSpPr>
        <p:spPr/>
        <p:txBody>
          <a:bodyPr/>
          <a:lstStyle/>
          <a:p>
            <a:endParaRPr lang="en-GB" dirty="0"/>
          </a:p>
        </p:txBody>
      </p:sp>
      <p:sp>
        <p:nvSpPr>
          <p:cNvPr id="7" name="6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GB"/>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1FDFD26-C5CA-4771-9869-0CC9FF11C667}" type="datetimeFigureOut">
              <a:rPr lang="en-US" smtClean="0"/>
              <a:pPr/>
              <a:t>2/17/2019</a:t>
            </a:fld>
            <a:endParaRPr lang="en-GB" dirty="0"/>
          </a:p>
        </p:txBody>
      </p:sp>
      <p:sp>
        <p:nvSpPr>
          <p:cNvPr id="6" name="5 - Θέση υποσέλιδου"/>
          <p:cNvSpPr>
            <a:spLocks noGrp="1"/>
          </p:cNvSpPr>
          <p:nvPr>
            <p:ph type="ftr" sz="quarter" idx="11"/>
          </p:nvPr>
        </p:nvSpPr>
        <p:spPr/>
        <p:txBody>
          <a:bodyPr/>
          <a:lstStyle/>
          <a:p>
            <a:endParaRPr lang="en-GB" dirty="0"/>
          </a:p>
        </p:txBody>
      </p:sp>
      <p:sp>
        <p:nvSpPr>
          <p:cNvPr id="7" name="6 - Θέση αριθμού διαφάνειας"/>
          <p:cNvSpPr>
            <a:spLocks noGrp="1"/>
          </p:cNvSpPr>
          <p:nvPr>
            <p:ph type="sldNum" sz="quarter" idx="12"/>
          </p:nvPr>
        </p:nvSpPr>
        <p:spPr/>
        <p:txBody>
          <a:bodyPr/>
          <a:lstStyle/>
          <a:p>
            <a:fld id="{61C7085C-02CF-4AA6-88C9-73C22038110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E6DCAC"/>
            </a:gs>
            <a:gs pos="12000">
              <a:srgbClr val="E6D78A"/>
            </a:gs>
            <a:gs pos="30000">
              <a:srgbClr val="C7AC4C"/>
            </a:gs>
            <a:gs pos="45000">
              <a:srgbClr val="E6D78A"/>
            </a:gs>
            <a:gs pos="77000">
              <a:srgbClr val="C7AC4C"/>
            </a:gs>
            <a:gs pos="100000">
              <a:srgbClr val="E6DCA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GB"/>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GB"/>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DFD26-C5CA-4771-9869-0CC9FF11C667}" type="datetimeFigureOut">
              <a:rPr lang="en-US" smtClean="0"/>
              <a:pPr/>
              <a:t>2/17/2019</a:t>
            </a:fld>
            <a:endParaRPr lang="en-GB"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7085C-02CF-4AA6-88C9-73C22038110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lemon-tree-vector-1928250.jpg"/>
          <p:cNvPicPr>
            <a:picLocks noChangeAspect="1"/>
          </p:cNvPicPr>
          <p:nvPr/>
        </p:nvPicPr>
        <p:blipFill>
          <a:blip r:embed="rId2">
            <a:lum bright="70000" contrast="-70000"/>
          </a:blip>
          <a:stretch>
            <a:fillRect/>
          </a:stretch>
        </p:blipFill>
        <p:spPr>
          <a:xfrm>
            <a:off x="790014" y="0"/>
            <a:ext cx="7563971" cy="6858000"/>
          </a:xfrm>
          <a:prstGeom prst="rect">
            <a:avLst/>
          </a:prstGeom>
        </p:spPr>
      </p:pic>
      <p:sp>
        <p:nvSpPr>
          <p:cNvPr id="2" name="1 - Τίτλος"/>
          <p:cNvSpPr>
            <a:spLocks noGrp="1"/>
          </p:cNvSpPr>
          <p:nvPr>
            <p:ph type="ctrTitle"/>
          </p:nvPr>
        </p:nvSpPr>
        <p:spPr>
          <a:xfrm>
            <a:off x="0" y="857232"/>
            <a:ext cx="9144000" cy="2786082"/>
          </a:xfrm>
        </p:spPr>
        <p:txBody>
          <a:bodyPr>
            <a:normAutofit/>
          </a:bodyPr>
          <a:lstStyle/>
          <a:p>
            <a:r>
              <a:rPr lang="el-GR" b="1" dirty="0" smtClean="0">
                <a:solidFill>
                  <a:schemeClr val="accent3">
                    <a:lumMod val="50000"/>
                  </a:schemeClr>
                </a:solidFill>
              </a:rPr>
              <a:t>ΠΑΡΑΓΩΓΟΙ</a:t>
            </a:r>
            <a:br>
              <a:rPr lang="el-GR" b="1" dirty="0" smtClean="0">
                <a:solidFill>
                  <a:schemeClr val="accent3">
                    <a:lumMod val="50000"/>
                  </a:schemeClr>
                </a:solidFill>
              </a:rPr>
            </a:br>
            <a:r>
              <a:rPr lang="el-GR" dirty="0" smtClean="0">
                <a:solidFill>
                  <a:schemeClr val="accent3">
                    <a:lumMod val="50000"/>
                  </a:schemeClr>
                </a:solidFill>
              </a:rPr>
              <a:t/>
            </a:r>
            <a:br>
              <a:rPr lang="el-GR" dirty="0" smtClean="0">
                <a:solidFill>
                  <a:schemeClr val="accent3">
                    <a:lumMod val="50000"/>
                  </a:schemeClr>
                </a:solidFill>
              </a:rPr>
            </a:br>
            <a:r>
              <a:rPr lang="el-GR" dirty="0" smtClean="0">
                <a:solidFill>
                  <a:schemeClr val="accent3">
                    <a:lumMod val="50000"/>
                  </a:schemeClr>
                </a:solidFill>
              </a:rPr>
              <a:t>Προκόπης, Νικόλας, </a:t>
            </a:r>
            <a:r>
              <a:rPr lang="el-GR" dirty="0" err="1" smtClean="0">
                <a:solidFill>
                  <a:schemeClr val="accent3">
                    <a:lumMod val="50000"/>
                  </a:schemeClr>
                </a:solidFill>
              </a:rPr>
              <a:t>Σίμη</a:t>
            </a:r>
            <a:r>
              <a:rPr lang="el-GR" dirty="0" smtClean="0">
                <a:solidFill>
                  <a:schemeClr val="accent3">
                    <a:lumMod val="50000"/>
                  </a:schemeClr>
                </a:solidFill>
              </a:rPr>
              <a:t>, </a:t>
            </a:r>
            <a:r>
              <a:rPr lang="el-GR" dirty="0" err="1" smtClean="0">
                <a:solidFill>
                  <a:schemeClr val="accent3">
                    <a:lumMod val="50000"/>
                  </a:schemeClr>
                </a:solidFill>
              </a:rPr>
              <a:t>Εριντιόνα</a:t>
            </a:r>
            <a:r>
              <a:rPr lang="el-GR" dirty="0" smtClean="0">
                <a:solidFill>
                  <a:schemeClr val="accent3">
                    <a:lumMod val="50000"/>
                  </a:schemeClr>
                </a:solidFill>
              </a:rPr>
              <a:t>, Ειρήνη Κ, </a:t>
            </a:r>
            <a:r>
              <a:rPr lang="el-GR" dirty="0" err="1" smtClean="0">
                <a:solidFill>
                  <a:schemeClr val="accent3">
                    <a:lumMod val="50000"/>
                  </a:schemeClr>
                </a:solidFill>
              </a:rPr>
              <a:t>Νούρα</a:t>
            </a:r>
            <a:endParaRPr lang="en-GB" dirty="0">
              <a:solidFill>
                <a:schemeClr val="accent3">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428604"/>
            <a:ext cx="9144000" cy="6215106"/>
          </a:xfrm>
        </p:spPr>
        <p:txBody>
          <a:bodyPr>
            <a:noAutofit/>
          </a:bodyPr>
          <a:lstStyle/>
          <a:p>
            <a:pPr algn="l"/>
            <a:r>
              <a:rPr lang="el-GR" sz="2800" b="1" dirty="0" smtClean="0"/>
              <a:t>Τοπική ποικιλία κιτριάς στη Νάξο</a:t>
            </a:r>
            <a:br>
              <a:rPr lang="el-GR" sz="2800" b="1" dirty="0" smtClean="0"/>
            </a:br>
            <a:r>
              <a:rPr lang="en-GB" sz="2400" dirty="0" smtClean="0"/>
              <a:t/>
            </a:r>
            <a:br>
              <a:rPr lang="en-GB" sz="2400" dirty="0" smtClean="0"/>
            </a:br>
            <a:r>
              <a:rPr lang="el-GR" sz="2400" dirty="0" smtClean="0"/>
              <a:t>Η τοπική ποικιλία της κιτριάς Νάξου είναι η οξύχυμη ξινοκιτριά. </a:t>
            </a:r>
            <a:br>
              <a:rPr lang="el-GR" sz="2400" dirty="0" smtClean="0"/>
            </a:br>
            <a:r>
              <a:rPr lang="el-GR" sz="2400" dirty="0" smtClean="0"/>
              <a:t>Τα φύλλα της είναι σκληρά και μεγάλα και πλούσια σε αιθέρια έλαια. Τα άνθη της έχουν ιώδες χρώμα και οι καρποί της μεγάλο μέγεθος. Ο φλοιός του καρπού είναι παχύς, πράσινος, αρωματικός, με γλυκιά γεύση. Η σάρκα του περιέχει λίγο χυμό και είναι εκλεκτής ποιότητας. </a:t>
            </a:r>
            <a:br>
              <a:rPr lang="el-GR" sz="2400" dirty="0" smtClean="0"/>
            </a:br>
            <a:r>
              <a:rPr lang="el-GR" sz="2400" dirty="0" smtClean="0"/>
              <a:t>Το δέντρο ευδοκιμεί σε περιοχές με ήπιους χειμώνες και όχι υψηλές καλοκαιρινές θερμοκρασίες. Το φύλλωμά του  είναι ευαίσθητο στο ψύχος. Χρειάζεται πολύ νερό και το έδαφος πρέπει να είναι μέτριας έντασης, ελαφρύ, με καλή αποστράγγιση, για να διατηρεί δροσερότητα.</a:t>
            </a:r>
            <a:br>
              <a:rPr lang="el-GR" sz="2400" dirty="0" smtClean="0"/>
            </a:br>
            <a:r>
              <a:rPr lang="en-GB" sz="2400" dirty="0" smtClean="0"/>
              <a:t/>
            </a:r>
            <a:br>
              <a:rPr lang="en-GB" sz="2400" dirty="0" smtClean="0"/>
            </a:br>
            <a:endParaRPr lang="en-GB"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000108"/>
            <a:ext cx="9144000" cy="5643602"/>
          </a:xfrm>
        </p:spPr>
        <p:txBody>
          <a:bodyPr>
            <a:noAutofit/>
          </a:bodyPr>
          <a:lstStyle/>
          <a:p>
            <a:pPr algn="l"/>
            <a:r>
              <a:rPr lang="el-GR" sz="2800" b="1" dirty="0" smtClean="0"/>
              <a:t>Ιστορία καλλιέργειας της κιτριάς στη Νάξο</a:t>
            </a:r>
            <a:br>
              <a:rPr lang="el-GR" sz="2800" b="1" dirty="0" smtClean="0"/>
            </a:br>
            <a:r>
              <a:rPr lang="el-GR" sz="2000" b="1" dirty="0" smtClean="0"/>
              <a:t/>
            </a:r>
            <a:br>
              <a:rPr lang="el-GR" sz="2000" b="1" dirty="0" smtClean="0"/>
            </a:br>
            <a:r>
              <a:rPr lang="el-GR" sz="2000" dirty="0" smtClean="0"/>
              <a:t> Από τον 17ο αιώνα ανθούσε στο νησί η καλλιέργεια του κιτρόδεντρου, του οποίου ο καρπός εξαγόταν σε μεγάλες ποσότητες σε όλο τον κόσμο. Τα φύλλα της κιτριάς πλούσια σε αρώματα και αιθέρια έλαια (βάση της γαλλικής αρωματοποιίας),  χρησιμοποιήθηκαν για να δώσουν το λεπτό και ιδιαίτερο άρωμα τους στη ρακή των αμπελοκαλλιεργητών , «το κιτρόρακο» αρχικά λόγω της αφθονίας (10.000 δέντρα) που υπήρχαν στο νησί, τα φύλλα που χρησιμοποιούνταν σαν πρώτη ύλη για την παραγωγή του κίτρου, ήταν από τη Νάξο. Εξάγονταν σε όλο τον κόσμο και ενίσχυε την αγροτική οικονομία του νησιού. Από τη δεκαετία του 1960 άρχισε η σταδιακή μείωση των δέντρων της κιτριάς που αντικαταστάθηκαν από άλλες καλλιέργειες,  με αποτέλεσμα να μειώνεται και  η παραγωγή του ποτού κίτρου. Έτσι ζητήθηκε πρώτη ύλη από άλλες περιοχές Ελλάδας που φύεται το κίτρο και πιο συγκεκριμένα στην Κρήτη και την Πελοπόννησο.  Η διαφορετική όμως ποικιλία του δέντρου δεν έδινε τα επιθυμητά αποτελέσματα, το ιδιαίτερο άρωμα των φύλλων της τοπικής ποικιλίας της κιτριάς της Νάξου. Έτσι για να διατηρηθεί η υψηλή γευστική ποιότητα, επιλέγονται φύλλα αποκλειστικά από τη Νάξο. Οι καλλιεργητές </a:t>
            </a:r>
            <a:r>
              <a:rPr lang="el-GR" sz="2000" dirty="0" smtClean="0"/>
              <a:t>γνωρίζουν </a:t>
            </a:r>
            <a:r>
              <a:rPr lang="el-GR" sz="2000" dirty="0" smtClean="0"/>
              <a:t>το </a:t>
            </a:r>
            <a:r>
              <a:rPr lang="en-US" sz="2000" dirty="0" smtClean="0"/>
              <a:t>terroir</a:t>
            </a:r>
            <a:r>
              <a:rPr lang="el-GR" sz="2000" dirty="0" smtClean="0"/>
              <a:t> της περιοχής και τη συμπεριφορά των δέντρων και έτσι επεμβαίνουν δίνοντας το καλύτερο δυνατό αποτέλεσμα. Το «κίτρο Νάξου» είναι προϊόν ΠΟΠ, οπότε η παραγωγή και η πρώτη ύλη προέρχονται από τη Νάξο.</a:t>
            </a:r>
            <a:br>
              <a:rPr lang="el-GR" sz="2000" dirty="0" smtClean="0"/>
            </a:br>
            <a:r>
              <a:rPr lang="en-GB" sz="1800" dirty="0" smtClean="0"/>
              <a:t/>
            </a:r>
            <a:br>
              <a:rPr lang="en-GB" sz="1800" dirty="0" smtClean="0"/>
            </a:br>
            <a:r>
              <a:rPr lang="en-GB" sz="1800" dirty="0" smtClean="0"/>
              <a:t/>
            </a:r>
            <a:br>
              <a:rPr lang="en-GB" sz="1800" dirty="0" smtClean="0"/>
            </a:br>
            <a:r>
              <a:rPr lang="en-GB" sz="1800" dirty="0" smtClean="0"/>
              <a:t/>
            </a:r>
            <a:br>
              <a:rPr lang="en-GB" sz="1800" dirty="0" smtClean="0"/>
            </a:br>
            <a:endParaRPr lang="en-GB"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000108"/>
            <a:ext cx="9144000" cy="5357850"/>
          </a:xfrm>
        </p:spPr>
        <p:txBody>
          <a:bodyPr>
            <a:noAutofit/>
          </a:bodyPr>
          <a:lstStyle/>
          <a:p>
            <a:pPr algn="l"/>
            <a:r>
              <a:rPr lang="el-GR" sz="2800" b="1" dirty="0" smtClean="0"/>
              <a:t> Το ηδύποτο (λικέρ)  «κίτρο Νάξου»</a:t>
            </a:r>
            <a:br>
              <a:rPr lang="el-GR" sz="2800" b="1" dirty="0" smtClean="0"/>
            </a:br>
            <a:r>
              <a:rPr lang="el-GR" sz="2000" dirty="0" smtClean="0"/>
              <a:t/>
            </a:r>
            <a:br>
              <a:rPr lang="el-GR" sz="2000" dirty="0" smtClean="0"/>
            </a:br>
            <a:r>
              <a:rPr lang="el-GR" sz="2400" dirty="0" smtClean="0"/>
              <a:t>Με το πέρασμα του χρόνου, η εκχύλιση των αρωμάτων των φύλλων της κιτριάς άρχισε να γίνεται με απόσταξη αιθυλικής αλκοόλης, κι έτσι παράχθηκε το λικέρ «κίτρο Νάξου». Η παραγωγή του καταγράφεται ήδη από το 1896, ως επώνυμο προϊόν</a:t>
            </a:r>
            <a:r>
              <a:rPr lang="en-US" sz="2400" dirty="0" smtClean="0"/>
              <a:t>,</a:t>
            </a:r>
            <a:r>
              <a:rPr lang="el-GR" sz="2400" dirty="0" smtClean="0"/>
              <a:t> όταν δόθηκε η πρώτη άδεια λειτουργίας αποστακτηρίου στη Νάξο. Η φήμη του απλώθηκε κι έξω από το νησί και άρχισαν οι εξαγωγές. Έτσι το «κίτρο Νάξου» έγινε το λικέρ των Ναξίων και γρήγορα κατέκτησε τις Κυκλάδες και ταξίδεψε σε όλα τα μέρη του τότε ελληνισμού, όπως Αμερική, Μικρά Ασία, Ρωσία, Αίγυπτο, Αγγλία, Γαλλία. Το λικέρ «κίτρο Νάξου» χαρακτηρίζεται από τα αρωματικά συστατικά των φύλλων/ βλαστών/ καρπών, του εσπεριδοειδούς δέντρου κιτριά ή </a:t>
            </a:r>
            <a:r>
              <a:rPr lang="el-GR" sz="2400" dirty="0" err="1" smtClean="0"/>
              <a:t>κιτρόδεντρο</a:t>
            </a:r>
            <a:r>
              <a:rPr lang="el-GR" sz="2400" dirty="0" smtClean="0"/>
              <a:t> </a:t>
            </a:r>
            <a:r>
              <a:rPr lang="en-US" sz="2400" dirty="0" smtClean="0"/>
              <a:t>citrus</a:t>
            </a:r>
            <a:r>
              <a:rPr lang="el-GR" sz="2400" dirty="0" smtClean="0"/>
              <a:t> medica</a:t>
            </a:r>
            <a:r>
              <a:rPr lang="en-US" sz="2400" dirty="0" smtClean="0"/>
              <a:t>.</a:t>
            </a:r>
            <a:r>
              <a:rPr lang="el-GR" sz="2400" dirty="0" smtClean="0"/>
              <a:t> </a:t>
            </a:r>
            <a:r>
              <a:rPr lang="en-GB" sz="1800" dirty="0" smtClean="0"/>
              <a:t/>
            </a:r>
            <a:br>
              <a:rPr lang="en-GB" sz="1800" dirty="0" smtClean="0"/>
            </a:br>
            <a:r>
              <a:rPr lang="en-GB" sz="1800" dirty="0" smtClean="0"/>
              <a:t/>
            </a:r>
            <a:br>
              <a:rPr lang="en-GB" sz="1800" dirty="0" smtClean="0"/>
            </a:br>
            <a:endParaRPr lang="en-GB"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571480"/>
            <a:ext cx="9144000" cy="785818"/>
          </a:xfrm>
        </p:spPr>
        <p:txBody>
          <a:bodyPr>
            <a:noAutofit/>
          </a:bodyPr>
          <a:lstStyle/>
          <a:p>
            <a:pPr algn="l"/>
            <a:r>
              <a:rPr lang="el-GR" sz="2800" b="1" dirty="0" smtClean="0"/>
              <a:t>Έγγραφα εξαγωγών του λικέρ «κίτρο Νάξου» (σε Κυκλάδες, Χίο, Αμερική)</a:t>
            </a:r>
            <a:endParaRPr lang="en-GB" sz="1800" dirty="0"/>
          </a:p>
        </p:txBody>
      </p:sp>
      <p:pic>
        <p:nvPicPr>
          <p:cNvPr id="3" name="2 - Εικόνα" descr="IMG_20180823_161235_HHT.jpg"/>
          <p:cNvPicPr>
            <a:picLocks noChangeAspect="1"/>
          </p:cNvPicPr>
          <p:nvPr/>
        </p:nvPicPr>
        <p:blipFill>
          <a:blip r:embed="rId2" cstate="print"/>
          <a:stretch>
            <a:fillRect/>
          </a:stretch>
        </p:blipFill>
        <p:spPr>
          <a:xfrm>
            <a:off x="214282" y="2000240"/>
            <a:ext cx="2786064" cy="3714752"/>
          </a:xfrm>
          <a:prstGeom prst="rect">
            <a:avLst/>
          </a:prstGeom>
        </p:spPr>
      </p:pic>
      <p:pic>
        <p:nvPicPr>
          <p:cNvPr id="4" name="3 - Εικόνα" descr="IMG_20180823_161238_HHT.jpg"/>
          <p:cNvPicPr>
            <a:picLocks noChangeAspect="1"/>
          </p:cNvPicPr>
          <p:nvPr/>
        </p:nvPicPr>
        <p:blipFill>
          <a:blip r:embed="rId3" cstate="print"/>
          <a:stretch>
            <a:fillRect/>
          </a:stretch>
        </p:blipFill>
        <p:spPr>
          <a:xfrm>
            <a:off x="3071802" y="2000240"/>
            <a:ext cx="2786064" cy="3714752"/>
          </a:xfrm>
          <a:prstGeom prst="rect">
            <a:avLst/>
          </a:prstGeom>
        </p:spPr>
      </p:pic>
      <p:pic>
        <p:nvPicPr>
          <p:cNvPr id="5" name="4 - Εικόνα" descr="IMG_20180823_161338.jpg"/>
          <p:cNvPicPr>
            <a:picLocks noChangeAspect="1"/>
          </p:cNvPicPr>
          <p:nvPr/>
        </p:nvPicPr>
        <p:blipFill>
          <a:blip r:embed="rId4" cstate="print"/>
          <a:stretch>
            <a:fillRect/>
          </a:stretch>
        </p:blipFill>
        <p:spPr>
          <a:xfrm>
            <a:off x="5929322" y="2000240"/>
            <a:ext cx="2786065" cy="37147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571480"/>
            <a:ext cx="9144000" cy="785818"/>
          </a:xfrm>
        </p:spPr>
        <p:txBody>
          <a:bodyPr>
            <a:noAutofit/>
          </a:bodyPr>
          <a:lstStyle/>
          <a:p>
            <a:pPr algn="l"/>
            <a:r>
              <a:rPr lang="el-GR" sz="2800" b="1" dirty="0" smtClean="0"/>
              <a:t>Έγγραφα εξαγωγών του λικέρ «κίτρο Νάξου» (σε Κυκλάδες, Χίο, Αμερική)</a:t>
            </a:r>
            <a:endParaRPr lang="en-GB" sz="1800" dirty="0"/>
          </a:p>
        </p:txBody>
      </p:sp>
      <p:pic>
        <p:nvPicPr>
          <p:cNvPr id="6" name="5 - Εικόνα" descr="IMG_20180823_161345.jpg"/>
          <p:cNvPicPr>
            <a:picLocks noChangeAspect="1"/>
          </p:cNvPicPr>
          <p:nvPr/>
        </p:nvPicPr>
        <p:blipFill>
          <a:blip r:embed="rId2" cstate="print"/>
          <a:stretch>
            <a:fillRect/>
          </a:stretch>
        </p:blipFill>
        <p:spPr>
          <a:xfrm>
            <a:off x="714348" y="1571612"/>
            <a:ext cx="3714758" cy="4953011"/>
          </a:xfrm>
          <a:prstGeom prst="rect">
            <a:avLst/>
          </a:prstGeom>
        </p:spPr>
      </p:pic>
      <p:pic>
        <p:nvPicPr>
          <p:cNvPr id="7" name="6 - Εικόνα" descr="IMG_20180823_161349.jpg"/>
          <p:cNvPicPr>
            <a:picLocks noChangeAspect="1"/>
          </p:cNvPicPr>
          <p:nvPr/>
        </p:nvPicPr>
        <p:blipFill>
          <a:blip r:embed="rId3" cstate="print"/>
          <a:stretch>
            <a:fillRect/>
          </a:stretch>
        </p:blipFill>
        <p:spPr>
          <a:xfrm>
            <a:off x="4643438" y="1571612"/>
            <a:ext cx="3696881" cy="492917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571480"/>
            <a:ext cx="9144000" cy="785818"/>
          </a:xfrm>
        </p:spPr>
        <p:txBody>
          <a:bodyPr>
            <a:noAutofit/>
          </a:bodyPr>
          <a:lstStyle/>
          <a:p>
            <a:pPr algn="l"/>
            <a:r>
              <a:rPr lang="el-GR" sz="2800" b="1" dirty="0" smtClean="0"/>
              <a:t>Έγγραφα εξαγωγών του λικέρ «κίτρο Νάξου» (σε Κυκλάδες, Χίο, Αμερική)</a:t>
            </a:r>
            <a:endParaRPr lang="en-GB" sz="1800" dirty="0"/>
          </a:p>
        </p:txBody>
      </p:sp>
      <p:pic>
        <p:nvPicPr>
          <p:cNvPr id="5" name="4 - Εικόνα" descr="IMG_20180823_161354.jpg"/>
          <p:cNvPicPr>
            <a:picLocks noChangeAspect="1"/>
          </p:cNvPicPr>
          <p:nvPr/>
        </p:nvPicPr>
        <p:blipFill>
          <a:blip r:embed="rId2" cstate="print"/>
          <a:stretch>
            <a:fillRect/>
          </a:stretch>
        </p:blipFill>
        <p:spPr>
          <a:xfrm>
            <a:off x="714348" y="1619237"/>
            <a:ext cx="3661180" cy="4881573"/>
          </a:xfrm>
          <a:prstGeom prst="rect">
            <a:avLst/>
          </a:prstGeom>
        </p:spPr>
      </p:pic>
      <p:pic>
        <p:nvPicPr>
          <p:cNvPr id="8" name="7 - Εικόνα" descr="IMG_20180823_161404.jpg"/>
          <p:cNvPicPr>
            <a:picLocks noChangeAspect="1"/>
          </p:cNvPicPr>
          <p:nvPr/>
        </p:nvPicPr>
        <p:blipFill>
          <a:blip r:embed="rId3" cstate="print"/>
          <a:stretch>
            <a:fillRect/>
          </a:stretch>
        </p:blipFill>
        <p:spPr>
          <a:xfrm>
            <a:off x="4572000" y="1643050"/>
            <a:ext cx="3643302" cy="4857736"/>
          </a:xfrm>
          <a:prstGeom prst="rect">
            <a:avLst/>
          </a:prstGeom>
        </p:spPr>
      </p:pic>
    </p:spTree>
  </p:cSld>
  <p:clrMapOvr>
    <a:masterClrMapping/>
  </p:clrMapOvr>
</p:sld>
</file>

<file path=ppt/theme/theme1.xml><?xml version="1.0" encoding="utf-8"?>
<a:theme xmlns:a="http://schemas.openxmlformats.org/drawingml/2006/main" name="Θέμα του Office">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70</Words>
  <Application>Microsoft Office PowerPoint</Application>
  <PresentationFormat>Προβολή στην οθόνη (4:3)</PresentationFormat>
  <Paragraphs>7</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Θέμα του Office</vt:lpstr>
      <vt:lpstr>ΠΑΡΑΓΩΓΟΙ  Προκόπης, Νικόλας, Σίμη, Εριντιόνα, Ειρήνη Κ, Νούρα</vt:lpstr>
      <vt:lpstr>Τοπική ποικιλία κιτριάς στη Νάξο  Η τοπική ποικιλία της κιτριάς Νάξου είναι η οξύχυμη ξινοκιτριά.  Τα φύλλα της είναι σκληρά και μεγάλα και πλούσια σε αιθέρια έλαια. Τα άνθη της έχουν ιώδες χρώμα και οι καρποί της μεγάλο μέγεθος. Ο φλοιός του καρπού είναι παχύς, πράσινος, αρωματικός, με γλυκιά γεύση. Η σάρκα του περιέχει λίγο χυμό και είναι εκλεκτής ποιότητας.  Το δέντρο ευδοκιμεί σε περιοχές με ήπιους χειμώνες και όχι υψηλές καλοκαιρινές θερμοκρασίες. Το φύλλωμά του  είναι ευαίσθητο στο ψύχος. Χρειάζεται πολύ νερό και το έδαφος πρέπει να είναι μέτριας έντασης, ελαφρύ, με καλή αποστράγγιση, για να διατηρεί δροσερότητα.  </vt:lpstr>
      <vt:lpstr>Ιστορία καλλιέργειας της κιτριάς στη Νάξο   Από τον 17ο αιώνα ανθούσε στο νησί η καλλιέργεια του κιτρόδεντρου, του οποίου ο καρπός εξαγόταν σε μεγάλες ποσότητες σε όλο τον κόσμο. Τα φύλλα της κιτριάς πλούσια σε αρώματα και αιθέρια έλαια (βάση της γαλλικής αρωματοποιίας),  χρησιμοποιήθηκαν για να δώσουν το λεπτό και ιδιαίτερο άρωμα τους στη ρακή των αμπελοκαλλιεργητών , «το κιτρόρακο» αρχικά λόγω της αφθονίας (10.000 δέντρα) που υπήρχαν στο νησί, τα φύλλα που χρησιμοποιούνταν σαν πρώτη ύλη για την παραγωγή του κίτρου, ήταν από τη Νάξο. Εξάγονταν σε όλο τον κόσμο και ενίσχυε την αγροτική οικονομία του νησιού. Από τη δεκαετία του 1960 άρχισε η σταδιακή μείωση των δέντρων της κιτριάς που αντικαταστάθηκαν από άλλες καλλιέργειες,  με αποτέλεσμα να μειώνεται και  η παραγωγή του ποτού κίτρου. Έτσι ζητήθηκε πρώτη ύλη από άλλες περιοχές Ελλάδας που φύεται το κίτρο και πιο συγκεκριμένα στην Κρήτη και την Πελοπόννησο.  Η διαφορετική όμως ποικιλία του δέντρου δεν έδινε τα επιθυμητά αποτελέσματα, το ιδιαίτερο άρωμα των φύλλων της τοπικής ποικιλίας της κιτριάς της Νάξου. Έτσι για να διατηρηθεί η υψηλή γευστική ποιότητα, επιλέγονται φύλλα αποκλειστικά από τη Νάξο. Οι καλλιεργητές γνωρίζουν το terroir της περιοχής και τη συμπεριφορά των δέντρων και έτσι επεμβαίνουν δίνοντας το καλύτερο δυνατό αποτέλεσμα. Το «κίτρο Νάξου» είναι προϊόν ΠΟΠ, οπότε η παραγωγή και η πρώτη ύλη προέρχονται από τη Νάξο.    </vt:lpstr>
      <vt:lpstr> Το ηδύποτο (λικέρ)  «κίτρο Νάξου»  Με το πέρασμα του χρόνου, η εκχύλιση των αρωμάτων των φύλλων της κιτριάς άρχισε να γίνεται με απόσταξη αιθυλικής αλκοόλης, κι έτσι παράχθηκε το λικέρ «κίτρο Νάξου». Η παραγωγή του καταγράφεται ήδη από το 1896, ως επώνυμο προϊόν, όταν δόθηκε η πρώτη άδεια λειτουργίας αποστακτηρίου στη Νάξο. Η φήμη του απλώθηκε κι έξω από το νησί και άρχισαν οι εξαγωγές. Έτσι το «κίτρο Νάξου» έγινε το λικέρ των Ναξίων και γρήγορα κατέκτησε τις Κυκλάδες και ταξίδεψε σε όλα τα μέρη του τότε ελληνισμού, όπως Αμερική, Μικρά Ασία, Ρωσία, Αίγυπτο, Αγγλία, Γαλλία. Το λικέρ «κίτρο Νάξου» χαρακτηρίζεται από τα αρωματικά συστατικά των φύλλων/ βλαστών/ καρπών, του εσπεριδοειδούς δέντρου κιτριά ή κιτρόδεντρο citrus medica.   </vt:lpstr>
      <vt:lpstr>Έγγραφα εξαγωγών του λικέρ «κίτρο Νάξου» (σε Κυκλάδες, Χίο, Αμερική)</vt:lpstr>
      <vt:lpstr>Έγγραφα εξαγωγών του λικέρ «κίτρο Νάξου» (σε Κυκλάδες, Χίο, Αμερική)</vt:lpstr>
      <vt:lpstr>Έγγραφα εξαγωγών του λικέρ «κίτρο Νάξου» (σε Κυκλάδες, Χίο, Αμερική)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ΓΕΩΠΟΝΟΙ Αμαρίλντο, Κλέλια, Στεφανία, Λυδία, Βαλεντίνο, Νέγκαρ</dc:title>
  <dc:creator>dimitris</dc:creator>
  <cp:lastModifiedBy>dimitris</cp:lastModifiedBy>
  <cp:revision>18</cp:revision>
  <dcterms:created xsi:type="dcterms:W3CDTF">2019-01-08T15:39:49Z</dcterms:created>
  <dcterms:modified xsi:type="dcterms:W3CDTF">2019-02-17T19:12:08Z</dcterms:modified>
</cp:coreProperties>
</file>