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1 - Τίτλος"/>
          <p:cNvSpPr>
            <a:spLocks noGrp="1"/>
          </p:cNvSpPr>
          <p:nvPr>
            <p:ph type="ctrTitle"/>
          </p:nvPr>
        </p:nvSpPr>
        <p:spPr>
          <a:xfrm>
            <a:off x="685800" y="2130425"/>
            <a:ext cx="7772400" cy="1470025"/>
          </a:xfrm>
        </p:spPr>
        <p:txBody>
          <a:bodyPr/>
          <a:lstStyle/>
          <a:p>
            <a:r>
              <a:rPr lang="el-GR" smtClean="0"/>
              <a:t>Kλικ για επεξεργασία του τίτλου</a:t>
            </a:r>
            <a:endParaRPr lang="en-GB"/>
          </a:p>
        </p:txBody>
      </p:sp>
      <p:sp>
        <p:nvSpPr>
          <p:cNvPr id="3" name="2 - Υπότιτλος"/>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smtClean="0"/>
              <a:t>Κάντε κλικ για να επεξεργαστείτε τον υπότιτλο του υποδείγματος</a:t>
            </a:r>
            <a:endParaRPr lang="en-GB"/>
          </a:p>
        </p:txBody>
      </p:sp>
      <p:sp>
        <p:nvSpPr>
          <p:cNvPr id="4" name="3 - Θέση ημερομηνίας"/>
          <p:cNvSpPr>
            <a:spLocks noGrp="1"/>
          </p:cNvSpPr>
          <p:nvPr>
            <p:ph type="dt" sz="half" idx="10"/>
          </p:nvPr>
        </p:nvSpPr>
        <p:spPr/>
        <p:txBody>
          <a:bodyPr/>
          <a:lstStyle/>
          <a:p>
            <a:fld id="{E1FDFD26-C5CA-4771-9869-0CC9FF11C667}" type="datetimeFigureOut">
              <a:rPr lang="en-US" smtClean="0"/>
              <a:pPr/>
              <a:t>2/17/2019</a:t>
            </a:fld>
            <a:endParaRPr lang="en-GB" dirty="0"/>
          </a:p>
        </p:txBody>
      </p:sp>
      <p:sp>
        <p:nvSpPr>
          <p:cNvPr id="5" name="4 - Θέση υποσέλιδου"/>
          <p:cNvSpPr>
            <a:spLocks noGrp="1"/>
          </p:cNvSpPr>
          <p:nvPr>
            <p:ph type="ftr" sz="quarter" idx="11"/>
          </p:nvPr>
        </p:nvSpPr>
        <p:spPr/>
        <p:txBody>
          <a:bodyPr/>
          <a:lstStyle/>
          <a:p>
            <a:endParaRPr lang="en-GB" dirty="0"/>
          </a:p>
        </p:txBody>
      </p:sp>
      <p:sp>
        <p:nvSpPr>
          <p:cNvPr id="6" name="5 - Θέση αριθμού διαφάνειας"/>
          <p:cNvSpPr>
            <a:spLocks noGrp="1"/>
          </p:cNvSpPr>
          <p:nvPr>
            <p:ph type="sldNum" sz="quarter" idx="12"/>
          </p:nvPr>
        </p:nvSpPr>
        <p:spPr/>
        <p:txBody>
          <a:bodyPr/>
          <a:lstStyle/>
          <a:p>
            <a:fld id="{61C7085C-02CF-4AA6-88C9-73C22038110D}" type="slidenum">
              <a:rPr lang="en-GB" smtClean="0"/>
              <a:pPr/>
              <a:t>‹#›</a:t>
            </a:fld>
            <a:endParaRPr lang="en-GB"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n-GB"/>
          </a:p>
        </p:txBody>
      </p:sp>
      <p:sp>
        <p:nvSpPr>
          <p:cNvPr id="3" name="2 - Θέση κατακόρυφου κειμένου"/>
          <p:cNvSpPr>
            <a:spLocks noGrp="1"/>
          </p:cNvSpPr>
          <p:nvPr>
            <p:ph type="body" orient="vert" idx="1"/>
          </p:nvPr>
        </p:nvSpPr>
        <p:spPr/>
        <p:txBody>
          <a:bodyPr vert="eaVer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GB"/>
          </a:p>
        </p:txBody>
      </p:sp>
      <p:sp>
        <p:nvSpPr>
          <p:cNvPr id="4" name="3 - Θέση ημερομηνίας"/>
          <p:cNvSpPr>
            <a:spLocks noGrp="1"/>
          </p:cNvSpPr>
          <p:nvPr>
            <p:ph type="dt" sz="half" idx="10"/>
          </p:nvPr>
        </p:nvSpPr>
        <p:spPr/>
        <p:txBody>
          <a:bodyPr/>
          <a:lstStyle/>
          <a:p>
            <a:fld id="{E1FDFD26-C5CA-4771-9869-0CC9FF11C667}" type="datetimeFigureOut">
              <a:rPr lang="en-US" smtClean="0"/>
              <a:pPr/>
              <a:t>2/17/2019</a:t>
            </a:fld>
            <a:endParaRPr lang="en-GB" dirty="0"/>
          </a:p>
        </p:txBody>
      </p:sp>
      <p:sp>
        <p:nvSpPr>
          <p:cNvPr id="5" name="4 - Θέση υποσέλιδου"/>
          <p:cNvSpPr>
            <a:spLocks noGrp="1"/>
          </p:cNvSpPr>
          <p:nvPr>
            <p:ph type="ftr" sz="quarter" idx="11"/>
          </p:nvPr>
        </p:nvSpPr>
        <p:spPr/>
        <p:txBody>
          <a:bodyPr/>
          <a:lstStyle/>
          <a:p>
            <a:endParaRPr lang="en-GB" dirty="0"/>
          </a:p>
        </p:txBody>
      </p:sp>
      <p:sp>
        <p:nvSpPr>
          <p:cNvPr id="6" name="5 - Θέση αριθμού διαφάνειας"/>
          <p:cNvSpPr>
            <a:spLocks noGrp="1"/>
          </p:cNvSpPr>
          <p:nvPr>
            <p:ph type="sldNum" sz="quarter" idx="12"/>
          </p:nvPr>
        </p:nvSpPr>
        <p:spPr/>
        <p:txBody>
          <a:bodyPr/>
          <a:lstStyle/>
          <a:p>
            <a:fld id="{61C7085C-02CF-4AA6-88C9-73C22038110D}" type="slidenum">
              <a:rPr lang="en-GB" smtClean="0"/>
              <a:pPr/>
              <a:t>‹#›</a:t>
            </a:fld>
            <a:endParaRPr lang="en-GB"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629400" y="274638"/>
            <a:ext cx="2057400" cy="5851525"/>
          </a:xfrm>
        </p:spPr>
        <p:txBody>
          <a:bodyPr vert="eaVert"/>
          <a:lstStyle/>
          <a:p>
            <a:r>
              <a:rPr lang="el-GR" smtClean="0"/>
              <a:t>Kλικ για επεξεργασία του τίτλου</a:t>
            </a:r>
            <a:endParaRPr lang="en-GB"/>
          </a:p>
        </p:txBody>
      </p:sp>
      <p:sp>
        <p:nvSpPr>
          <p:cNvPr id="3" name="2 - Θέση κατακόρυφου κειμένου"/>
          <p:cNvSpPr>
            <a:spLocks noGrp="1"/>
          </p:cNvSpPr>
          <p:nvPr>
            <p:ph type="body" orient="vert" idx="1"/>
          </p:nvPr>
        </p:nvSpPr>
        <p:spPr>
          <a:xfrm>
            <a:off x="457200" y="274638"/>
            <a:ext cx="6019800" cy="5851525"/>
          </a:xfrm>
        </p:spPr>
        <p:txBody>
          <a:bodyPr vert="eaVer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GB"/>
          </a:p>
        </p:txBody>
      </p:sp>
      <p:sp>
        <p:nvSpPr>
          <p:cNvPr id="4" name="3 - Θέση ημερομηνίας"/>
          <p:cNvSpPr>
            <a:spLocks noGrp="1"/>
          </p:cNvSpPr>
          <p:nvPr>
            <p:ph type="dt" sz="half" idx="10"/>
          </p:nvPr>
        </p:nvSpPr>
        <p:spPr/>
        <p:txBody>
          <a:bodyPr/>
          <a:lstStyle/>
          <a:p>
            <a:fld id="{E1FDFD26-C5CA-4771-9869-0CC9FF11C667}" type="datetimeFigureOut">
              <a:rPr lang="en-US" smtClean="0"/>
              <a:pPr/>
              <a:t>2/17/2019</a:t>
            </a:fld>
            <a:endParaRPr lang="en-GB" dirty="0"/>
          </a:p>
        </p:txBody>
      </p:sp>
      <p:sp>
        <p:nvSpPr>
          <p:cNvPr id="5" name="4 - Θέση υποσέλιδου"/>
          <p:cNvSpPr>
            <a:spLocks noGrp="1"/>
          </p:cNvSpPr>
          <p:nvPr>
            <p:ph type="ftr" sz="quarter" idx="11"/>
          </p:nvPr>
        </p:nvSpPr>
        <p:spPr/>
        <p:txBody>
          <a:bodyPr/>
          <a:lstStyle/>
          <a:p>
            <a:endParaRPr lang="en-GB" dirty="0"/>
          </a:p>
        </p:txBody>
      </p:sp>
      <p:sp>
        <p:nvSpPr>
          <p:cNvPr id="6" name="5 - Θέση αριθμού διαφάνειας"/>
          <p:cNvSpPr>
            <a:spLocks noGrp="1"/>
          </p:cNvSpPr>
          <p:nvPr>
            <p:ph type="sldNum" sz="quarter" idx="12"/>
          </p:nvPr>
        </p:nvSpPr>
        <p:spPr/>
        <p:txBody>
          <a:bodyPr/>
          <a:lstStyle/>
          <a:p>
            <a:fld id="{61C7085C-02CF-4AA6-88C9-73C22038110D}" type="slidenum">
              <a:rPr lang="en-GB" smtClean="0"/>
              <a:pPr/>
              <a:t>‹#›</a:t>
            </a:fld>
            <a:endParaRPr lang="en-GB"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n-GB"/>
          </a:p>
        </p:txBody>
      </p:sp>
      <p:sp>
        <p:nvSpPr>
          <p:cNvPr id="3" name="2 - Θέση περιεχομένου"/>
          <p:cNvSpPr>
            <a:spLocks noGrp="1"/>
          </p:cNvSpPr>
          <p:nvPr>
            <p:ph idx="1"/>
          </p:nvPr>
        </p:nvSpPr>
        <p:spPr/>
        <p:txBody>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GB"/>
          </a:p>
        </p:txBody>
      </p:sp>
      <p:sp>
        <p:nvSpPr>
          <p:cNvPr id="4" name="3 - Θέση ημερομηνίας"/>
          <p:cNvSpPr>
            <a:spLocks noGrp="1"/>
          </p:cNvSpPr>
          <p:nvPr>
            <p:ph type="dt" sz="half" idx="10"/>
          </p:nvPr>
        </p:nvSpPr>
        <p:spPr/>
        <p:txBody>
          <a:bodyPr/>
          <a:lstStyle/>
          <a:p>
            <a:fld id="{E1FDFD26-C5CA-4771-9869-0CC9FF11C667}" type="datetimeFigureOut">
              <a:rPr lang="en-US" smtClean="0"/>
              <a:pPr/>
              <a:t>2/17/2019</a:t>
            </a:fld>
            <a:endParaRPr lang="en-GB" dirty="0"/>
          </a:p>
        </p:txBody>
      </p:sp>
      <p:sp>
        <p:nvSpPr>
          <p:cNvPr id="5" name="4 - Θέση υποσέλιδου"/>
          <p:cNvSpPr>
            <a:spLocks noGrp="1"/>
          </p:cNvSpPr>
          <p:nvPr>
            <p:ph type="ftr" sz="quarter" idx="11"/>
          </p:nvPr>
        </p:nvSpPr>
        <p:spPr/>
        <p:txBody>
          <a:bodyPr/>
          <a:lstStyle/>
          <a:p>
            <a:endParaRPr lang="en-GB" dirty="0"/>
          </a:p>
        </p:txBody>
      </p:sp>
      <p:sp>
        <p:nvSpPr>
          <p:cNvPr id="6" name="5 - Θέση αριθμού διαφάνειας"/>
          <p:cNvSpPr>
            <a:spLocks noGrp="1"/>
          </p:cNvSpPr>
          <p:nvPr>
            <p:ph type="sldNum" sz="quarter" idx="12"/>
          </p:nvPr>
        </p:nvSpPr>
        <p:spPr/>
        <p:txBody>
          <a:bodyPr/>
          <a:lstStyle/>
          <a:p>
            <a:fld id="{61C7085C-02CF-4AA6-88C9-73C22038110D}" type="slidenum">
              <a:rPr lang="en-GB" smtClean="0"/>
              <a:pPr/>
              <a:t>‹#›</a:t>
            </a:fld>
            <a:endParaRPr lang="en-GB"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1 - Τίτλος"/>
          <p:cNvSpPr>
            <a:spLocks noGrp="1"/>
          </p:cNvSpPr>
          <p:nvPr>
            <p:ph type="title"/>
          </p:nvPr>
        </p:nvSpPr>
        <p:spPr>
          <a:xfrm>
            <a:off x="722313" y="4406900"/>
            <a:ext cx="7772400" cy="1362075"/>
          </a:xfrm>
        </p:spPr>
        <p:txBody>
          <a:bodyPr anchor="t"/>
          <a:lstStyle>
            <a:lvl1pPr algn="l">
              <a:defRPr sz="4000" b="1" cap="all"/>
            </a:lvl1pPr>
          </a:lstStyle>
          <a:p>
            <a:r>
              <a:rPr lang="el-GR" smtClean="0"/>
              <a:t>Kλικ για επεξεργασία του τίτλου</a:t>
            </a:r>
            <a:endParaRPr lang="en-GB"/>
          </a:p>
        </p:txBody>
      </p:sp>
      <p:sp>
        <p:nvSpPr>
          <p:cNvPr id="3" name="2 - Θέση κειμένου"/>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Kλικ για επεξεργασία των στυλ του υποδείγματος</a:t>
            </a:r>
          </a:p>
        </p:txBody>
      </p:sp>
      <p:sp>
        <p:nvSpPr>
          <p:cNvPr id="4" name="3 - Θέση ημερομηνίας"/>
          <p:cNvSpPr>
            <a:spLocks noGrp="1"/>
          </p:cNvSpPr>
          <p:nvPr>
            <p:ph type="dt" sz="half" idx="10"/>
          </p:nvPr>
        </p:nvSpPr>
        <p:spPr/>
        <p:txBody>
          <a:bodyPr/>
          <a:lstStyle/>
          <a:p>
            <a:fld id="{E1FDFD26-C5CA-4771-9869-0CC9FF11C667}" type="datetimeFigureOut">
              <a:rPr lang="en-US" smtClean="0"/>
              <a:pPr/>
              <a:t>2/17/2019</a:t>
            </a:fld>
            <a:endParaRPr lang="en-GB" dirty="0"/>
          </a:p>
        </p:txBody>
      </p:sp>
      <p:sp>
        <p:nvSpPr>
          <p:cNvPr id="5" name="4 - Θέση υποσέλιδου"/>
          <p:cNvSpPr>
            <a:spLocks noGrp="1"/>
          </p:cNvSpPr>
          <p:nvPr>
            <p:ph type="ftr" sz="quarter" idx="11"/>
          </p:nvPr>
        </p:nvSpPr>
        <p:spPr/>
        <p:txBody>
          <a:bodyPr/>
          <a:lstStyle/>
          <a:p>
            <a:endParaRPr lang="en-GB" dirty="0"/>
          </a:p>
        </p:txBody>
      </p:sp>
      <p:sp>
        <p:nvSpPr>
          <p:cNvPr id="6" name="5 - Θέση αριθμού διαφάνειας"/>
          <p:cNvSpPr>
            <a:spLocks noGrp="1"/>
          </p:cNvSpPr>
          <p:nvPr>
            <p:ph type="sldNum" sz="quarter" idx="12"/>
          </p:nvPr>
        </p:nvSpPr>
        <p:spPr/>
        <p:txBody>
          <a:bodyPr/>
          <a:lstStyle/>
          <a:p>
            <a:fld id="{61C7085C-02CF-4AA6-88C9-73C22038110D}" type="slidenum">
              <a:rPr lang="en-GB" smtClean="0"/>
              <a:pPr/>
              <a:t>‹#›</a:t>
            </a:fld>
            <a:endParaRPr lang="en-GB"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n-GB"/>
          </a:p>
        </p:txBody>
      </p:sp>
      <p:sp>
        <p:nvSpPr>
          <p:cNvPr id="3" name="2 - Θέση περιεχομένου"/>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GB"/>
          </a:p>
        </p:txBody>
      </p:sp>
      <p:sp>
        <p:nvSpPr>
          <p:cNvPr id="4" name="3 - Θέση περιεχομένου"/>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GB"/>
          </a:p>
        </p:txBody>
      </p:sp>
      <p:sp>
        <p:nvSpPr>
          <p:cNvPr id="5" name="4 - Θέση ημερομηνίας"/>
          <p:cNvSpPr>
            <a:spLocks noGrp="1"/>
          </p:cNvSpPr>
          <p:nvPr>
            <p:ph type="dt" sz="half" idx="10"/>
          </p:nvPr>
        </p:nvSpPr>
        <p:spPr/>
        <p:txBody>
          <a:bodyPr/>
          <a:lstStyle/>
          <a:p>
            <a:fld id="{E1FDFD26-C5CA-4771-9869-0CC9FF11C667}" type="datetimeFigureOut">
              <a:rPr lang="en-US" smtClean="0"/>
              <a:pPr/>
              <a:t>2/17/2019</a:t>
            </a:fld>
            <a:endParaRPr lang="en-GB" dirty="0"/>
          </a:p>
        </p:txBody>
      </p:sp>
      <p:sp>
        <p:nvSpPr>
          <p:cNvPr id="6" name="5 - Θέση υποσέλιδου"/>
          <p:cNvSpPr>
            <a:spLocks noGrp="1"/>
          </p:cNvSpPr>
          <p:nvPr>
            <p:ph type="ftr" sz="quarter" idx="11"/>
          </p:nvPr>
        </p:nvSpPr>
        <p:spPr/>
        <p:txBody>
          <a:bodyPr/>
          <a:lstStyle/>
          <a:p>
            <a:endParaRPr lang="en-GB" dirty="0"/>
          </a:p>
        </p:txBody>
      </p:sp>
      <p:sp>
        <p:nvSpPr>
          <p:cNvPr id="7" name="6 - Θέση αριθμού διαφάνειας"/>
          <p:cNvSpPr>
            <a:spLocks noGrp="1"/>
          </p:cNvSpPr>
          <p:nvPr>
            <p:ph type="sldNum" sz="quarter" idx="12"/>
          </p:nvPr>
        </p:nvSpPr>
        <p:spPr/>
        <p:txBody>
          <a:bodyPr/>
          <a:lstStyle/>
          <a:p>
            <a:fld id="{61C7085C-02CF-4AA6-88C9-73C22038110D}" type="slidenum">
              <a:rPr lang="en-GB" smtClean="0"/>
              <a:pPr/>
              <a:t>‹#›</a:t>
            </a:fld>
            <a:endParaRPr lang="en-GB"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lvl1pPr>
              <a:defRPr/>
            </a:lvl1pPr>
          </a:lstStyle>
          <a:p>
            <a:r>
              <a:rPr lang="el-GR" smtClean="0"/>
              <a:t>Kλικ για επεξεργασία του τίτλου</a:t>
            </a:r>
            <a:endParaRPr lang="en-GB"/>
          </a:p>
        </p:txBody>
      </p:sp>
      <p:sp>
        <p:nvSpPr>
          <p:cNvPr id="3" name="2 - Θέση κειμένου"/>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Kλικ για επεξεργασία των στυλ του υποδείγματος</a:t>
            </a:r>
          </a:p>
        </p:txBody>
      </p:sp>
      <p:sp>
        <p:nvSpPr>
          <p:cNvPr id="4" name="3 - Θέση περιεχομένου"/>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GB"/>
          </a:p>
        </p:txBody>
      </p:sp>
      <p:sp>
        <p:nvSpPr>
          <p:cNvPr id="5" name="4 - Θέση κειμένου"/>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Kλικ για επεξεργασία των στυλ του υποδείγματος</a:t>
            </a:r>
          </a:p>
        </p:txBody>
      </p:sp>
      <p:sp>
        <p:nvSpPr>
          <p:cNvPr id="6" name="5 - Θέση περιεχομένου"/>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GB"/>
          </a:p>
        </p:txBody>
      </p:sp>
      <p:sp>
        <p:nvSpPr>
          <p:cNvPr id="7" name="6 - Θέση ημερομηνίας"/>
          <p:cNvSpPr>
            <a:spLocks noGrp="1"/>
          </p:cNvSpPr>
          <p:nvPr>
            <p:ph type="dt" sz="half" idx="10"/>
          </p:nvPr>
        </p:nvSpPr>
        <p:spPr/>
        <p:txBody>
          <a:bodyPr/>
          <a:lstStyle/>
          <a:p>
            <a:fld id="{E1FDFD26-C5CA-4771-9869-0CC9FF11C667}" type="datetimeFigureOut">
              <a:rPr lang="en-US" smtClean="0"/>
              <a:pPr/>
              <a:t>2/17/2019</a:t>
            </a:fld>
            <a:endParaRPr lang="en-GB" dirty="0"/>
          </a:p>
        </p:txBody>
      </p:sp>
      <p:sp>
        <p:nvSpPr>
          <p:cNvPr id="8" name="7 - Θέση υποσέλιδου"/>
          <p:cNvSpPr>
            <a:spLocks noGrp="1"/>
          </p:cNvSpPr>
          <p:nvPr>
            <p:ph type="ftr" sz="quarter" idx="11"/>
          </p:nvPr>
        </p:nvSpPr>
        <p:spPr/>
        <p:txBody>
          <a:bodyPr/>
          <a:lstStyle/>
          <a:p>
            <a:endParaRPr lang="en-GB" dirty="0"/>
          </a:p>
        </p:txBody>
      </p:sp>
      <p:sp>
        <p:nvSpPr>
          <p:cNvPr id="9" name="8 - Θέση αριθμού διαφάνειας"/>
          <p:cNvSpPr>
            <a:spLocks noGrp="1"/>
          </p:cNvSpPr>
          <p:nvPr>
            <p:ph type="sldNum" sz="quarter" idx="12"/>
          </p:nvPr>
        </p:nvSpPr>
        <p:spPr/>
        <p:txBody>
          <a:bodyPr/>
          <a:lstStyle/>
          <a:p>
            <a:fld id="{61C7085C-02CF-4AA6-88C9-73C22038110D}" type="slidenum">
              <a:rPr lang="en-GB" smtClean="0"/>
              <a:pPr/>
              <a:t>‹#›</a:t>
            </a:fld>
            <a:endParaRPr lang="en-GB"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n-GB"/>
          </a:p>
        </p:txBody>
      </p:sp>
      <p:sp>
        <p:nvSpPr>
          <p:cNvPr id="3" name="2 - Θέση ημερομηνίας"/>
          <p:cNvSpPr>
            <a:spLocks noGrp="1"/>
          </p:cNvSpPr>
          <p:nvPr>
            <p:ph type="dt" sz="half" idx="10"/>
          </p:nvPr>
        </p:nvSpPr>
        <p:spPr/>
        <p:txBody>
          <a:bodyPr/>
          <a:lstStyle/>
          <a:p>
            <a:fld id="{E1FDFD26-C5CA-4771-9869-0CC9FF11C667}" type="datetimeFigureOut">
              <a:rPr lang="en-US" smtClean="0"/>
              <a:pPr/>
              <a:t>2/17/2019</a:t>
            </a:fld>
            <a:endParaRPr lang="en-GB" dirty="0"/>
          </a:p>
        </p:txBody>
      </p:sp>
      <p:sp>
        <p:nvSpPr>
          <p:cNvPr id="4" name="3 - Θέση υποσέλιδου"/>
          <p:cNvSpPr>
            <a:spLocks noGrp="1"/>
          </p:cNvSpPr>
          <p:nvPr>
            <p:ph type="ftr" sz="quarter" idx="11"/>
          </p:nvPr>
        </p:nvSpPr>
        <p:spPr/>
        <p:txBody>
          <a:bodyPr/>
          <a:lstStyle/>
          <a:p>
            <a:endParaRPr lang="en-GB" dirty="0"/>
          </a:p>
        </p:txBody>
      </p:sp>
      <p:sp>
        <p:nvSpPr>
          <p:cNvPr id="5" name="4 - Θέση αριθμού διαφάνειας"/>
          <p:cNvSpPr>
            <a:spLocks noGrp="1"/>
          </p:cNvSpPr>
          <p:nvPr>
            <p:ph type="sldNum" sz="quarter" idx="12"/>
          </p:nvPr>
        </p:nvSpPr>
        <p:spPr/>
        <p:txBody>
          <a:bodyPr/>
          <a:lstStyle/>
          <a:p>
            <a:fld id="{61C7085C-02CF-4AA6-88C9-73C22038110D}" type="slidenum">
              <a:rPr lang="en-GB" smtClean="0"/>
              <a:pPr/>
              <a:t>‹#›</a:t>
            </a:fld>
            <a:endParaRPr lang="en-GB"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1 - Θέση ημερομηνίας"/>
          <p:cNvSpPr>
            <a:spLocks noGrp="1"/>
          </p:cNvSpPr>
          <p:nvPr>
            <p:ph type="dt" sz="half" idx="10"/>
          </p:nvPr>
        </p:nvSpPr>
        <p:spPr/>
        <p:txBody>
          <a:bodyPr/>
          <a:lstStyle/>
          <a:p>
            <a:fld id="{E1FDFD26-C5CA-4771-9869-0CC9FF11C667}" type="datetimeFigureOut">
              <a:rPr lang="en-US" smtClean="0"/>
              <a:pPr/>
              <a:t>2/17/2019</a:t>
            </a:fld>
            <a:endParaRPr lang="en-GB" dirty="0"/>
          </a:p>
        </p:txBody>
      </p:sp>
      <p:sp>
        <p:nvSpPr>
          <p:cNvPr id="3" name="2 - Θέση υποσέλιδου"/>
          <p:cNvSpPr>
            <a:spLocks noGrp="1"/>
          </p:cNvSpPr>
          <p:nvPr>
            <p:ph type="ftr" sz="quarter" idx="11"/>
          </p:nvPr>
        </p:nvSpPr>
        <p:spPr/>
        <p:txBody>
          <a:bodyPr/>
          <a:lstStyle/>
          <a:p>
            <a:endParaRPr lang="en-GB" dirty="0"/>
          </a:p>
        </p:txBody>
      </p:sp>
      <p:sp>
        <p:nvSpPr>
          <p:cNvPr id="4" name="3 - Θέση αριθμού διαφάνειας"/>
          <p:cNvSpPr>
            <a:spLocks noGrp="1"/>
          </p:cNvSpPr>
          <p:nvPr>
            <p:ph type="sldNum" sz="quarter" idx="12"/>
          </p:nvPr>
        </p:nvSpPr>
        <p:spPr/>
        <p:txBody>
          <a:bodyPr/>
          <a:lstStyle/>
          <a:p>
            <a:fld id="{61C7085C-02CF-4AA6-88C9-73C22038110D}" type="slidenum">
              <a:rPr lang="en-GB" smtClean="0"/>
              <a:pPr/>
              <a:t>‹#›</a:t>
            </a:fld>
            <a:endParaRPr lang="en-GB"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3050"/>
            <a:ext cx="3008313" cy="1162050"/>
          </a:xfrm>
        </p:spPr>
        <p:txBody>
          <a:bodyPr anchor="b"/>
          <a:lstStyle>
            <a:lvl1pPr algn="l">
              <a:defRPr sz="2000" b="1"/>
            </a:lvl1pPr>
          </a:lstStyle>
          <a:p>
            <a:r>
              <a:rPr lang="el-GR" smtClean="0"/>
              <a:t>Kλικ για επεξεργασία του τίτλου</a:t>
            </a:r>
            <a:endParaRPr lang="en-GB"/>
          </a:p>
        </p:txBody>
      </p:sp>
      <p:sp>
        <p:nvSpPr>
          <p:cNvPr id="3" name="2 - Θέση περιεχομένου"/>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GB"/>
          </a:p>
        </p:txBody>
      </p:sp>
      <p:sp>
        <p:nvSpPr>
          <p:cNvPr id="4" name="3 - Θέση κειμένου"/>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fld id="{E1FDFD26-C5CA-4771-9869-0CC9FF11C667}" type="datetimeFigureOut">
              <a:rPr lang="en-US" smtClean="0"/>
              <a:pPr/>
              <a:t>2/17/2019</a:t>
            </a:fld>
            <a:endParaRPr lang="en-GB" dirty="0"/>
          </a:p>
        </p:txBody>
      </p:sp>
      <p:sp>
        <p:nvSpPr>
          <p:cNvPr id="6" name="5 - Θέση υποσέλιδου"/>
          <p:cNvSpPr>
            <a:spLocks noGrp="1"/>
          </p:cNvSpPr>
          <p:nvPr>
            <p:ph type="ftr" sz="quarter" idx="11"/>
          </p:nvPr>
        </p:nvSpPr>
        <p:spPr/>
        <p:txBody>
          <a:bodyPr/>
          <a:lstStyle/>
          <a:p>
            <a:endParaRPr lang="en-GB" dirty="0"/>
          </a:p>
        </p:txBody>
      </p:sp>
      <p:sp>
        <p:nvSpPr>
          <p:cNvPr id="7" name="6 - Θέση αριθμού διαφάνειας"/>
          <p:cNvSpPr>
            <a:spLocks noGrp="1"/>
          </p:cNvSpPr>
          <p:nvPr>
            <p:ph type="sldNum" sz="quarter" idx="12"/>
          </p:nvPr>
        </p:nvSpPr>
        <p:spPr/>
        <p:txBody>
          <a:bodyPr/>
          <a:lstStyle/>
          <a:p>
            <a:fld id="{61C7085C-02CF-4AA6-88C9-73C22038110D}" type="slidenum">
              <a:rPr lang="en-GB" smtClean="0"/>
              <a:pPr/>
              <a:t>‹#›</a:t>
            </a:fld>
            <a:endParaRPr lang="en-GB"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1792288" y="4800600"/>
            <a:ext cx="5486400" cy="566738"/>
          </a:xfrm>
        </p:spPr>
        <p:txBody>
          <a:bodyPr anchor="b"/>
          <a:lstStyle>
            <a:lvl1pPr algn="l">
              <a:defRPr sz="2000" b="1"/>
            </a:lvl1pPr>
          </a:lstStyle>
          <a:p>
            <a:r>
              <a:rPr lang="el-GR" smtClean="0"/>
              <a:t>Kλικ για επεξεργασία του τίτλου</a:t>
            </a:r>
            <a:endParaRPr lang="en-GB"/>
          </a:p>
        </p:txBody>
      </p:sp>
      <p:sp>
        <p:nvSpPr>
          <p:cNvPr id="3" name="2 - Θέση εικόνας"/>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dirty="0"/>
          </a:p>
        </p:txBody>
      </p:sp>
      <p:sp>
        <p:nvSpPr>
          <p:cNvPr id="4" name="3 - Θέση κειμένου"/>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fld id="{E1FDFD26-C5CA-4771-9869-0CC9FF11C667}" type="datetimeFigureOut">
              <a:rPr lang="en-US" smtClean="0"/>
              <a:pPr/>
              <a:t>2/17/2019</a:t>
            </a:fld>
            <a:endParaRPr lang="en-GB" dirty="0"/>
          </a:p>
        </p:txBody>
      </p:sp>
      <p:sp>
        <p:nvSpPr>
          <p:cNvPr id="6" name="5 - Θέση υποσέλιδου"/>
          <p:cNvSpPr>
            <a:spLocks noGrp="1"/>
          </p:cNvSpPr>
          <p:nvPr>
            <p:ph type="ftr" sz="quarter" idx="11"/>
          </p:nvPr>
        </p:nvSpPr>
        <p:spPr/>
        <p:txBody>
          <a:bodyPr/>
          <a:lstStyle/>
          <a:p>
            <a:endParaRPr lang="en-GB" dirty="0"/>
          </a:p>
        </p:txBody>
      </p:sp>
      <p:sp>
        <p:nvSpPr>
          <p:cNvPr id="7" name="6 - Θέση αριθμού διαφάνειας"/>
          <p:cNvSpPr>
            <a:spLocks noGrp="1"/>
          </p:cNvSpPr>
          <p:nvPr>
            <p:ph type="sldNum" sz="quarter" idx="12"/>
          </p:nvPr>
        </p:nvSpPr>
        <p:spPr/>
        <p:txBody>
          <a:bodyPr/>
          <a:lstStyle/>
          <a:p>
            <a:fld id="{61C7085C-02CF-4AA6-88C9-73C22038110D}" type="slidenum">
              <a:rPr lang="en-GB" smtClean="0"/>
              <a:pPr/>
              <a:t>‹#›</a:t>
            </a:fld>
            <a:endParaRPr lang="en-GB"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shadeToTitle="1">
        <a:gradFill flip="none" rotWithShape="1">
          <a:gsLst>
            <a:gs pos="0">
              <a:srgbClr val="E6DCAC"/>
            </a:gs>
            <a:gs pos="12000">
              <a:srgbClr val="E6D78A"/>
            </a:gs>
            <a:gs pos="30000">
              <a:srgbClr val="C7AC4C"/>
            </a:gs>
            <a:gs pos="45000">
              <a:srgbClr val="E6D78A"/>
            </a:gs>
            <a:gs pos="77000">
              <a:srgbClr val="C7AC4C"/>
            </a:gs>
            <a:gs pos="100000">
              <a:srgbClr val="E6DCAC"/>
            </a:gs>
          </a:gsLst>
          <a:path path="shape">
            <a:fillToRect l="50000" t="50000" r="50000" b="50000"/>
          </a:path>
          <a:tileRect/>
        </a:gradFill>
        <a:effectLst/>
      </p:bgPr>
    </p:bg>
    <p:spTree>
      <p:nvGrpSpPr>
        <p:cNvPr id="1" name=""/>
        <p:cNvGrpSpPr/>
        <p:nvPr/>
      </p:nvGrpSpPr>
      <p:grpSpPr>
        <a:xfrm>
          <a:off x="0" y="0"/>
          <a:ext cx="0" cy="0"/>
          <a:chOff x="0" y="0"/>
          <a:chExt cx="0" cy="0"/>
        </a:xfrm>
      </p:grpSpPr>
      <p:sp>
        <p:nvSpPr>
          <p:cNvPr id="2" name="1 - Θέση τίτλου"/>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l-GR" smtClean="0"/>
              <a:t>Kλικ για επεξεργασία του τίτλου</a:t>
            </a:r>
            <a:endParaRPr lang="en-GB"/>
          </a:p>
        </p:txBody>
      </p:sp>
      <p:sp>
        <p:nvSpPr>
          <p:cNvPr id="3" name="2 - Θέση κειμένου"/>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GB"/>
          </a:p>
        </p:txBody>
      </p:sp>
      <p:sp>
        <p:nvSpPr>
          <p:cNvPr id="4" name="3 - Θέση ημερομηνίας"/>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1FDFD26-C5CA-4771-9869-0CC9FF11C667}" type="datetimeFigureOut">
              <a:rPr lang="en-US" smtClean="0"/>
              <a:pPr/>
              <a:t>2/17/2019</a:t>
            </a:fld>
            <a:endParaRPr lang="en-GB" dirty="0"/>
          </a:p>
        </p:txBody>
      </p:sp>
      <p:sp>
        <p:nvSpPr>
          <p:cNvPr id="5" name="4 - Θέση υποσέλιδου"/>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dirty="0"/>
          </a:p>
        </p:txBody>
      </p:sp>
      <p:sp>
        <p:nvSpPr>
          <p:cNvPr id="6" name="5 - Θέση αριθμού διαφάνειας"/>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1C7085C-02CF-4AA6-88C9-73C22038110D}" type="slidenum">
              <a:rPr lang="en-GB" smtClean="0"/>
              <a:pPr/>
              <a:t>‹#›</a:t>
            </a:fld>
            <a:endParaRPr lang="en-GB"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1.xml"/><Relationship Id="rId4" Type="http://schemas.openxmlformats.org/officeDocument/2006/relationships/image" Target="../media/image5.jpeg"/></Relationships>
</file>

<file path=ppt/slides/_rels/slide4.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jpe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image" Target="../media/image8.jpe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3 - Εικόνα" descr="lemon-tree-vector-1928250.jpg"/>
          <p:cNvPicPr>
            <a:picLocks noChangeAspect="1"/>
          </p:cNvPicPr>
          <p:nvPr/>
        </p:nvPicPr>
        <p:blipFill>
          <a:blip r:embed="rId2">
            <a:lum bright="70000" contrast="-70000"/>
          </a:blip>
          <a:stretch>
            <a:fillRect/>
          </a:stretch>
        </p:blipFill>
        <p:spPr>
          <a:xfrm>
            <a:off x="790014" y="0"/>
            <a:ext cx="7563971" cy="6858000"/>
          </a:xfrm>
          <a:prstGeom prst="rect">
            <a:avLst/>
          </a:prstGeom>
        </p:spPr>
      </p:pic>
      <p:sp>
        <p:nvSpPr>
          <p:cNvPr id="2" name="1 - Τίτλος"/>
          <p:cNvSpPr>
            <a:spLocks noGrp="1"/>
          </p:cNvSpPr>
          <p:nvPr>
            <p:ph type="ctrTitle"/>
          </p:nvPr>
        </p:nvSpPr>
        <p:spPr>
          <a:xfrm>
            <a:off x="0" y="857232"/>
            <a:ext cx="9144000" cy="2786082"/>
          </a:xfrm>
        </p:spPr>
        <p:txBody>
          <a:bodyPr>
            <a:normAutofit/>
          </a:bodyPr>
          <a:lstStyle/>
          <a:p>
            <a:r>
              <a:rPr lang="el-GR" b="1" dirty="0" smtClean="0">
                <a:solidFill>
                  <a:schemeClr val="accent3">
                    <a:lumMod val="50000"/>
                  </a:schemeClr>
                </a:solidFill>
              </a:rPr>
              <a:t>ΓΕΩΠΟΝΟΙ</a:t>
            </a:r>
            <a:br>
              <a:rPr lang="el-GR" b="1" dirty="0" smtClean="0">
                <a:solidFill>
                  <a:schemeClr val="accent3">
                    <a:lumMod val="50000"/>
                  </a:schemeClr>
                </a:solidFill>
              </a:rPr>
            </a:br>
            <a:r>
              <a:rPr lang="el-GR" dirty="0" smtClean="0">
                <a:solidFill>
                  <a:schemeClr val="accent3">
                    <a:lumMod val="50000"/>
                  </a:schemeClr>
                </a:solidFill>
              </a:rPr>
              <a:t/>
            </a:r>
            <a:br>
              <a:rPr lang="el-GR" dirty="0" smtClean="0">
                <a:solidFill>
                  <a:schemeClr val="accent3">
                    <a:lumMod val="50000"/>
                  </a:schemeClr>
                </a:solidFill>
              </a:rPr>
            </a:br>
            <a:r>
              <a:rPr lang="el-GR" dirty="0" smtClean="0">
                <a:solidFill>
                  <a:schemeClr val="accent3">
                    <a:lumMod val="50000"/>
                  </a:schemeClr>
                </a:solidFill>
              </a:rPr>
              <a:t>Αμαρίλντο, Κλέλια, Στεφανία, Λυδία, Βαλεντίνο, Νέγκαρ</a:t>
            </a:r>
            <a:endParaRPr lang="en-GB" dirty="0">
              <a:solidFill>
                <a:schemeClr val="accent3">
                  <a:lumMod val="50000"/>
                </a:schemeClr>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0" y="428604"/>
            <a:ext cx="9144000" cy="6215106"/>
          </a:xfrm>
        </p:spPr>
        <p:txBody>
          <a:bodyPr>
            <a:noAutofit/>
          </a:bodyPr>
          <a:lstStyle/>
          <a:p>
            <a:pPr algn="l"/>
            <a:r>
              <a:rPr lang="el-GR" sz="2800" b="1" dirty="0"/>
              <a:t>Ιστορική προέλευση της </a:t>
            </a:r>
            <a:r>
              <a:rPr lang="el-GR" sz="2800" b="1" dirty="0" smtClean="0"/>
              <a:t>κιτριάς</a:t>
            </a:r>
            <a:r>
              <a:rPr lang="el-GR" sz="2400" b="1" dirty="0" smtClean="0"/>
              <a:t/>
            </a:r>
            <a:br>
              <a:rPr lang="el-GR" sz="2400" b="1" dirty="0" smtClean="0"/>
            </a:br>
            <a:r>
              <a:rPr lang="en-GB" sz="2400" dirty="0"/>
              <a:t/>
            </a:r>
            <a:br>
              <a:rPr lang="en-GB" sz="2400" dirty="0"/>
            </a:br>
            <a:r>
              <a:rPr lang="el-GR" sz="2400" dirty="0"/>
              <a:t>Η</a:t>
            </a:r>
            <a:r>
              <a:rPr lang="en-GB" sz="2400" dirty="0"/>
              <a:t> </a:t>
            </a:r>
            <a:r>
              <a:rPr lang="el-GR" sz="2400" b="1" dirty="0"/>
              <a:t>κιτριά</a:t>
            </a:r>
            <a:r>
              <a:rPr lang="en-GB" sz="2400" dirty="0"/>
              <a:t> </a:t>
            </a:r>
            <a:r>
              <a:rPr lang="el-GR" sz="2400" dirty="0"/>
              <a:t>είναι κοινή ονομασία του είδους</a:t>
            </a:r>
            <a:r>
              <a:rPr lang="en-GB" sz="2400" dirty="0"/>
              <a:t> </a:t>
            </a:r>
            <a:r>
              <a:rPr lang="en-GB" sz="2400" i="1" dirty="0"/>
              <a:t>Citrus medica</a:t>
            </a:r>
            <a:r>
              <a:rPr lang="en-GB" sz="2400" dirty="0"/>
              <a:t> </a:t>
            </a:r>
            <a:r>
              <a:rPr lang="el-GR" sz="2400" dirty="0"/>
              <a:t>(Κιτρέα η μηδική) του γένους</a:t>
            </a:r>
            <a:r>
              <a:rPr lang="en-GB" sz="2400" dirty="0"/>
              <a:t> </a:t>
            </a:r>
            <a:r>
              <a:rPr lang="en-GB" sz="2400" i="1" dirty="0"/>
              <a:t>Citrus</a:t>
            </a:r>
            <a:r>
              <a:rPr lang="en-GB" sz="2400" dirty="0"/>
              <a:t> </a:t>
            </a:r>
            <a:r>
              <a:rPr lang="el-GR" sz="2400" dirty="0"/>
              <a:t>που ανήκει στα</a:t>
            </a:r>
            <a:r>
              <a:rPr lang="en-GB" sz="2400" dirty="0"/>
              <a:t> </a:t>
            </a:r>
            <a:r>
              <a:rPr lang="el-GR" sz="2400" dirty="0"/>
              <a:t>εσπεριδοειδή</a:t>
            </a:r>
            <a:r>
              <a:rPr lang="en-GB" sz="2400" dirty="0"/>
              <a:t> </a:t>
            </a:r>
            <a:r>
              <a:rPr lang="el-GR" sz="2400" dirty="0"/>
              <a:t>και συγκεκριμένα στην οικογένεια των</a:t>
            </a:r>
            <a:r>
              <a:rPr lang="en-GB" sz="2400" dirty="0"/>
              <a:t> </a:t>
            </a:r>
            <a:r>
              <a:rPr lang="el-GR" sz="2400" dirty="0"/>
              <a:t>Ρουτιδών</a:t>
            </a:r>
            <a:r>
              <a:rPr lang="en-GB" sz="2400" dirty="0"/>
              <a:t> </a:t>
            </a:r>
            <a:r>
              <a:rPr lang="el-GR" sz="2400" dirty="0"/>
              <a:t>(</a:t>
            </a:r>
            <a:r>
              <a:rPr lang="en-GB" sz="2400" dirty="0"/>
              <a:t>Rutaceae</a:t>
            </a:r>
            <a:r>
              <a:rPr lang="el-GR" sz="2400" dirty="0" smtClean="0"/>
              <a:t>). </a:t>
            </a:r>
            <a:r>
              <a:rPr lang="el-GR" sz="2400" dirty="0"/>
              <a:t>Ο</a:t>
            </a:r>
            <a:r>
              <a:rPr lang="en-GB" sz="2400" dirty="0"/>
              <a:t> </a:t>
            </a:r>
            <a:r>
              <a:rPr lang="el-GR" sz="2400" dirty="0"/>
              <a:t>καρπός</a:t>
            </a:r>
            <a:r>
              <a:rPr lang="en-GB" sz="2400" dirty="0"/>
              <a:t> </a:t>
            </a:r>
            <a:r>
              <a:rPr lang="el-GR" sz="2400" dirty="0"/>
              <a:t>της είναι το</a:t>
            </a:r>
            <a:r>
              <a:rPr lang="en-GB" sz="2400" dirty="0"/>
              <a:t> </a:t>
            </a:r>
            <a:r>
              <a:rPr lang="el-GR" sz="2400" b="1" dirty="0"/>
              <a:t>κίτρο</a:t>
            </a:r>
            <a:r>
              <a:rPr lang="el-GR" sz="2400" dirty="0"/>
              <a:t>. Το 300 π.Χ περίπου, ο Μέγας Αλέξανδρος γυρνώντας από την Περσία με τον στρατό του, το έφερε στην Ευρώπη. Στην Ελλάδα το κίτρο λέγεται και</a:t>
            </a:r>
            <a:r>
              <a:rPr lang="en-GB" sz="2400" dirty="0"/>
              <a:t> </a:t>
            </a:r>
            <a:r>
              <a:rPr lang="el-GR" sz="2400" i="1" dirty="0" smtClean="0"/>
              <a:t>μηδικό μήλο</a:t>
            </a:r>
            <a:r>
              <a:rPr lang="el-GR" sz="2400" dirty="0"/>
              <a:t>. </a:t>
            </a:r>
            <a:r>
              <a:rPr lang="el-GR" sz="2400" dirty="0" smtClean="0"/>
              <a:t>                                                                           Στην </a:t>
            </a:r>
            <a:r>
              <a:rPr lang="el-GR" sz="2400" dirty="0"/>
              <a:t>αρχαιότητα το κίτρο </a:t>
            </a:r>
            <a:r>
              <a:rPr lang="el-GR" sz="2400" dirty="0" smtClean="0"/>
              <a:t>ήταν </a:t>
            </a:r>
            <a:br>
              <a:rPr lang="el-GR" sz="2400" dirty="0" smtClean="0"/>
            </a:br>
            <a:r>
              <a:rPr lang="el-GR" sz="2400" dirty="0" smtClean="0"/>
              <a:t>το σύμβολο </a:t>
            </a:r>
            <a:r>
              <a:rPr lang="el-GR" sz="2400" dirty="0"/>
              <a:t>της </a:t>
            </a:r>
            <a:r>
              <a:rPr lang="el-GR" sz="2400" dirty="0" smtClean="0"/>
              <a:t>γονιμότητας και της</a:t>
            </a:r>
            <a:br>
              <a:rPr lang="el-GR" sz="2400" dirty="0" smtClean="0"/>
            </a:br>
            <a:r>
              <a:rPr lang="el-GR" sz="2400" dirty="0" smtClean="0"/>
              <a:t>αφθονίας </a:t>
            </a:r>
            <a:r>
              <a:rPr lang="el-GR" sz="2400" dirty="0"/>
              <a:t>και οι </a:t>
            </a:r>
            <a:r>
              <a:rPr lang="el-GR" sz="2400" dirty="0" smtClean="0"/>
              <a:t>άνθρωποι </a:t>
            </a:r>
            <a:br>
              <a:rPr lang="el-GR" sz="2400" dirty="0" smtClean="0"/>
            </a:br>
            <a:r>
              <a:rPr lang="el-GR" sz="2400" dirty="0" smtClean="0"/>
              <a:t>το </a:t>
            </a:r>
            <a:r>
              <a:rPr lang="el-GR" sz="2400" dirty="0"/>
              <a:t>χρησιμοποιούσαν </a:t>
            </a:r>
            <a:r>
              <a:rPr lang="el-GR" sz="2400" dirty="0" smtClean="0"/>
              <a:t>για</a:t>
            </a:r>
            <a:br>
              <a:rPr lang="el-GR" sz="2400" dirty="0" smtClean="0"/>
            </a:br>
            <a:r>
              <a:rPr lang="el-GR" sz="2400" dirty="0" smtClean="0"/>
              <a:t>φαρμακευτικούς </a:t>
            </a:r>
            <a:r>
              <a:rPr lang="el-GR" sz="2400" dirty="0"/>
              <a:t>σκοπούς.</a:t>
            </a:r>
            <a:endParaRPr lang="en-GB" sz="2400" dirty="0"/>
          </a:p>
        </p:txBody>
      </p:sp>
      <p:pic>
        <p:nvPicPr>
          <p:cNvPr id="5" name="4 - Εικόνα" descr="images-222.jpg"/>
          <p:cNvPicPr>
            <a:picLocks noChangeAspect="1"/>
          </p:cNvPicPr>
          <p:nvPr/>
        </p:nvPicPr>
        <p:blipFill>
          <a:blip r:embed="rId2"/>
          <a:stretch>
            <a:fillRect/>
          </a:stretch>
        </p:blipFill>
        <p:spPr>
          <a:xfrm>
            <a:off x="5286380" y="4071942"/>
            <a:ext cx="3690950" cy="2620575"/>
          </a:xfrm>
          <a:prstGeom prst="rect">
            <a:avLst/>
          </a:prstGeo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0" y="428604"/>
            <a:ext cx="9144000" cy="4643470"/>
          </a:xfrm>
        </p:spPr>
        <p:txBody>
          <a:bodyPr>
            <a:noAutofit/>
          </a:bodyPr>
          <a:lstStyle/>
          <a:p>
            <a:pPr algn="l"/>
            <a:r>
              <a:rPr lang="el-GR" sz="2800" b="1" dirty="0"/>
              <a:t>Μορφολογικά χαρακτηριστικά της </a:t>
            </a:r>
            <a:r>
              <a:rPr lang="el-GR" sz="2800" b="1" dirty="0" smtClean="0"/>
              <a:t>κιτριάς</a:t>
            </a:r>
            <a:r>
              <a:rPr lang="el-GR" sz="2400" b="1" dirty="0" smtClean="0"/>
              <a:t/>
            </a:r>
            <a:br>
              <a:rPr lang="el-GR" sz="2400" b="1" dirty="0" smtClean="0"/>
            </a:br>
            <a:r>
              <a:rPr lang="en-GB" sz="2400" dirty="0"/>
              <a:t/>
            </a:r>
            <a:br>
              <a:rPr lang="en-GB" sz="2400" dirty="0"/>
            </a:br>
            <a:r>
              <a:rPr lang="el-GR" sz="2400" dirty="0"/>
              <a:t>Η κιτριά είναι μικρό αειθαλές δέντρο με </a:t>
            </a:r>
            <a:r>
              <a:rPr lang="el-GR" sz="2400" dirty="0" smtClean="0"/>
              <a:t>το ύψος </a:t>
            </a:r>
            <a:r>
              <a:rPr lang="el-GR" sz="2400" dirty="0"/>
              <a:t>της να φτάνει τα 3,5 </a:t>
            </a:r>
            <a:r>
              <a:rPr lang="el-GR" sz="2400" dirty="0" smtClean="0"/>
              <a:t>μ. </a:t>
            </a:r>
            <a:r>
              <a:rPr lang="el-GR" sz="2400" dirty="0"/>
              <a:t>Τα κλαδιά της είναι ακανόνιστα, απλωτά και αγκαθωτά. Τα</a:t>
            </a:r>
            <a:r>
              <a:rPr lang="en-GB" sz="2400" dirty="0"/>
              <a:t> </a:t>
            </a:r>
            <a:r>
              <a:rPr lang="el-GR" sz="2400" dirty="0"/>
              <a:t>φύλλα της είναι μεγάλα, επιμήκη και ωχροπράσινα συνήθως. Ο</a:t>
            </a:r>
            <a:r>
              <a:rPr lang="en-GB" sz="2400" dirty="0"/>
              <a:t> </a:t>
            </a:r>
            <a:r>
              <a:rPr lang="el-GR" sz="2400" dirty="0"/>
              <a:t>καρπός</a:t>
            </a:r>
            <a:r>
              <a:rPr lang="en-GB" sz="2400" dirty="0"/>
              <a:t> </a:t>
            </a:r>
            <a:r>
              <a:rPr lang="el-GR" sz="2400" dirty="0"/>
              <a:t>της (κίτρο) είναι εξογκωμένος στην κορυφή και έχει μήκος από 12 έως 15</a:t>
            </a:r>
            <a:r>
              <a:rPr lang="en-GB" sz="2400" dirty="0"/>
              <a:t> </a:t>
            </a:r>
            <a:r>
              <a:rPr lang="el-GR" sz="2400" dirty="0" smtClean="0"/>
              <a:t>εκ. </a:t>
            </a:r>
            <a:r>
              <a:rPr lang="el-GR" sz="2400" dirty="0"/>
              <a:t>Η επιφάνεια του καρπού είναι ρυτιδωμένη και ο εσωτερικός φλοιός του είναι παχύς, άσπρος και κολλώδης ενώ ο εξωτερικός είναι λεπτός, κιτρινοπράσινος και αρωματικός. Τα</a:t>
            </a:r>
            <a:r>
              <a:rPr lang="en-GB" sz="2400" dirty="0"/>
              <a:t> </a:t>
            </a:r>
            <a:r>
              <a:rPr lang="el-GR" sz="2400" dirty="0"/>
              <a:t>άνθη</a:t>
            </a:r>
            <a:r>
              <a:rPr lang="en-GB" sz="2400" dirty="0"/>
              <a:t> </a:t>
            </a:r>
            <a:r>
              <a:rPr lang="el-GR" sz="2400" dirty="0"/>
              <a:t>των όξινων ποικιλιών όπως η «</a:t>
            </a:r>
            <a:r>
              <a:rPr lang="en-GB" sz="2400" dirty="0"/>
              <a:t>Diamante</a:t>
            </a:r>
            <a:r>
              <a:rPr lang="el-GR" sz="2400" dirty="0"/>
              <a:t>» είναι απ’ έξω </a:t>
            </a:r>
            <a:r>
              <a:rPr lang="el-GR" sz="2400" dirty="0" smtClean="0"/>
              <a:t>κοκκινωπά, </a:t>
            </a:r>
            <a:r>
              <a:rPr lang="el-GR" sz="2400" dirty="0"/>
              <a:t>ενώ αυτά των </a:t>
            </a:r>
            <a:r>
              <a:rPr lang="el-GR" sz="2400" dirty="0" smtClean="0"/>
              <a:t/>
            </a:r>
            <a:br>
              <a:rPr lang="el-GR" sz="2400" dirty="0" smtClean="0"/>
            </a:br>
            <a:r>
              <a:rPr lang="el-GR" sz="2400" dirty="0" smtClean="0"/>
              <a:t>γλυκών ποικιλιών </a:t>
            </a:r>
            <a:r>
              <a:rPr lang="el-GR" sz="2400" dirty="0"/>
              <a:t>όπως της </a:t>
            </a:r>
            <a:r>
              <a:rPr lang="el-GR" sz="2400" dirty="0" smtClean="0"/>
              <a:t>Κορσικής, </a:t>
            </a:r>
            <a:r>
              <a:rPr lang="el-GR" sz="2400" dirty="0"/>
              <a:t>έχουν χρώμα </a:t>
            </a:r>
            <a:r>
              <a:rPr lang="el-GR" sz="2400" dirty="0" smtClean="0"/>
              <a:t/>
            </a:r>
            <a:br>
              <a:rPr lang="el-GR" sz="2400" dirty="0" smtClean="0"/>
            </a:br>
            <a:r>
              <a:rPr lang="el-GR" sz="2400" dirty="0" smtClean="0"/>
              <a:t> </a:t>
            </a:r>
            <a:r>
              <a:rPr lang="el-GR" sz="2400" dirty="0"/>
              <a:t>λευκό προς το κρεμ. Με ποικιλίες κιτριάς και</a:t>
            </a:r>
            <a:r>
              <a:rPr lang="en-GB" sz="2400" dirty="0"/>
              <a:t> </a:t>
            </a:r>
            <a:r>
              <a:rPr lang="el-GR" sz="2400" dirty="0" smtClean="0"/>
              <a:t>νεραντζιάς</a:t>
            </a:r>
            <a:br>
              <a:rPr lang="el-GR" sz="2400" dirty="0" smtClean="0"/>
            </a:br>
            <a:r>
              <a:rPr lang="en-GB" sz="2400" dirty="0"/>
              <a:t> </a:t>
            </a:r>
            <a:r>
              <a:rPr lang="el-GR" sz="2400" dirty="0"/>
              <a:t>παράγεται το</a:t>
            </a:r>
            <a:r>
              <a:rPr lang="en-GB" sz="2400" dirty="0"/>
              <a:t> </a:t>
            </a:r>
            <a:r>
              <a:rPr lang="el-GR" sz="2400" dirty="0"/>
              <a:t>υβρίδιο</a:t>
            </a:r>
            <a:r>
              <a:rPr lang="en-GB" sz="2400" dirty="0"/>
              <a:t> </a:t>
            </a:r>
            <a:r>
              <a:rPr lang="el-GR" sz="2400" dirty="0"/>
              <a:t>της</a:t>
            </a:r>
            <a:r>
              <a:rPr lang="en-GB" sz="2400" dirty="0"/>
              <a:t> </a:t>
            </a:r>
            <a:r>
              <a:rPr lang="el-GR" sz="2400" dirty="0"/>
              <a:t>λεμονιάς. </a:t>
            </a:r>
            <a:endParaRPr lang="en-GB" sz="2400" dirty="0"/>
          </a:p>
        </p:txBody>
      </p:sp>
      <p:pic>
        <p:nvPicPr>
          <p:cNvPr id="4" name="3 - Εικόνα" descr="800px-Citrus_medica_001.JPG"/>
          <p:cNvPicPr>
            <a:picLocks noChangeAspect="1"/>
          </p:cNvPicPr>
          <p:nvPr/>
        </p:nvPicPr>
        <p:blipFill>
          <a:blip r:embed="rId2" cstate="print"/>
          <a:stretch>
            <a:fillRect/>
          </a:stretch>
        </p:blipFill>
        <p:spPr>
          <a:xfrm>
            <a:off x="2500298" y="5143512"/>
            <a:ext cx="2000264" cy="1500198"/>
          </a:xfrm>
          <a:prstGeom prst="rect">
            <a:avLst/>
          </a:prstGeom>
        </p:spPr>
      </p:pic>
      <p:pic>
        <p:nvPicPr>
          <p:cNvPr id="6" name="5 - Εικόνα" descr="Citrus_medica_leaves.jpg"/>
          <p:cNvPicPr>
            <a:picLocks noChangeAspect="1"/>
          </p:cNvPicPr>
          <p:nvPr/>
        </p:nvPicPr>
        <p:blipFill>
          <a:blip r:embed="rId3"/>
          <a:stretch>
            <a:fillRect/>
          </a:stretch>
        </p:blipFill>
        <p:spPr>
          <a:xfrm>
            <a:off x="7265148" y="3929066"/>
            <a:ext cx="1552025" cy="2740294"/>
          </a:xfrm>
          <a:prstGeom prst="rect">
            <a:avLst/>
          </a:prstGeom>
        </p:spPr>
      </p:pic>
      <p:pic>
        <p:nvPicPr>
          <p:cNvPr id="7" name="6 - Εικόνα" descr="Citrus_medica.JPG"/>
          <p:cNvPicPr>
            <a:picLocks noChangeAspect="1"/>
          </p:cNvPicPr>
          <p:nvPr/>
        </p:nvPicPr>
        <p:blipFill>
          <a:blip r:embed="rId4" cstate="print"/>
          <a:stretch>
            <a:fillRect/>
          </a:stretch>
        </p:blipFill>
        <p:spPr>
          <a:xfrm>
            <a:off x="4714876" y="4929198"/>
            <a:ext cx="2286016" cy="1714512"/>
          </a:xfrm>
          <a:prstGeom prst="rect">
            <a:avLst/>
          </a:prstGeom>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0" y="428604"/>
            <a:ext cx="9144000" cy="5072098"/>
          </a:xfrm>
        </p:spPr>
        <p:txBody>
          <a:bodyPr>
            <a:noAutofit/>
          </a:bodyPr>
          <a:lstStyle/>
          <a:p>
            <a:pPr algn="l"/>
            <a:r>
              <a:rPr lang="el-GR" sz="2800" b="1" dirty="0" smtClean="0"/>
              <a:t> </a:t>
            </a:r>
            <a:r>
              <a:rPr lang="el-GR" sz="2800" b="1" dirty="0"/>
              <a:t>Είδη </a:t>
            </a:r>
            <a:r>
              <a:rPr lang="el-GR" sz="2800" b="1" dirty="0" smtClean="0"/>
              <a:t>κιτριάς</a:t>
            </a:r>
            <a:br>
              <a:rPr lang="el-GR" sz="2800" b="1" dirty="0" smtClean="0"/>
            </a:br>
            <a:r>
              <a:rPr lang="en-GB" sz="2400" dirty="0"/>
              <a:t/>
            </a:r>
            <a:br>
              <a:rPr lang="en-GB" sz="2400" dirty="0"/>
            </a:br>
            <a:r>
              <a:rPr lang="el-GR" sz="2400" dirty="0"/>
              <a:t>Υπάρχουν οκτώ ποικιλίες κίτρου ανάλογα με την γεωγραφική του προέλευση</a:t>
            </a:r>
            <a:r>
              <a:rPr lang="el-GR" sz="2400" dirty="0" smtClean="0"/>
              <a:t>:</a:t>
            </a:r>
            <a:br>
              <a:rPr lang="el-GR" sz="2400" dirty="0" smtClean="0"/>
            </a:br>
            <a:r>
              <a:rPr lang="en-GB" sz="2400" dirty="0"/>
              <a:t/>
            </a:r>
            <a:br>
              <a:rPr lang="en-GB" sz="2400" dirty="0"/>
            </a:br>
            <a:r>
              <a:rPr lang="en-GB" sz="2400" dirty="0"/>
              <a:t>Το κίτρο Φλωρεντίας (Florentine Citron)</a:t>
            </a:r>
            <a:br>
              <a:rPr lang="en-GB" sz="2400" dirty="0"/>
            </a:br>
            <a:r>
              <a:rPr lang="el-GR" sz="2400" dirty="0"/>
              <a:t>Τ</a:t>
            </a:r>
            <a:r>
              <a:rPr lang="en-GB" sz="2400" dirty="0"/>
              <a:t>o</a:t>
            </a:r>
            <a:r>
              <a:rPr lang="el-GR" sz="2400" dirty="0"/>
              <a:t> κίτρο Ντιαμάντε (</a:t>
            </a:r>
            <a:r>
              <a:rPr lang="en-GB" sz="2400" dirty="0"/>
              <a:t>Diamante Citron</a:t>
            </a:r>
            <a:r>
              <a:rPr lang="el-GR" sz="2400" dirty="0"/>
              <a:t>) από την</a:t>
            </a:r>
            <a:r>
              <a:rPr lang="en-GB" sz="2400" dirty="0"/>
              <a:t> </a:t>
            </a:r>
            <a:r>
              <a:rPr lang="el-GR" sz="2400" dirty="0"/>
              <a:t>Καλαβρία</a:t>
            </a:r>
            <a:r>
              <a:rPr lang="en-GB" sz="2400" dirty="0"/>
              <a:t> </a:t>
            </a:r>
            <a:r>
              <a:rPr lang="el-GR" sz="2400" dirty="0"/>
              <a:t>της</a:t>
            </a:r>
            <a:r>
              <a:rPr lang="en-GB" sz="2400" dirty="0"/>
              <a:t> </a:t>
            </a:r>
            <a:r>
              <a:rPr lang="el-GR" sz="2400" dirty="0"/>
              <a:t>Ιταλίας</a:t>
            </a:r>
            <a:r>
              <a:rPr lang="en-GB" sz="2400" dirty="0"/>
              <a:t/>
            </a:r>
            <a:br>
              <a:rPr lang="en-GB" sz="2400" dirty="0"/>
            </a:br>
            <a:r>
              <a:rPr lang="en-GB" sz="2400" dirty="0"/>
              <a:t>To ελληνικό κίτρο (Greek Citron)</a:t>
            </a:r>
            <a:br>
              <a:rPr lang="en-GB" sz="2400" dirty="0"/>
            </a:br>
            <a:r>
              <a:rPr lang="en-GB" sz="2400" dirty="0"/>
              <a:t>To</a:t>
            </a:r>
            <a:r>
              <a:rPr lang="el-GR" sz="2400" dirty="0"/>
              <a:t> κίτρο</a:t>
            </a:r>
            <a:r>
              <a:rPr lang="en-GB" sz="2400" dirty="0"/>
              <a:t> </a:t>
            </a:r>
            <a:r>
              <a:rPr lang="en-GB" sz="2400" dirty="0" smtClean="0"/>
              <a:t>Balady</a:t>
            </a:r>
            <a:r>
              <a:rPr lang="en-GB" sz="2400" dirty="0"/>
              <a:t> </a:t>
            </a:r>
            <a:r>
              <a:rPr lang="el-GR" sz="2400" dirty="0"/>
              <a:t>από την</a:t>
            </a:r>
            <a:r>
              <a:rPr lang="en-GB" sz="2400" dirty="0"/>
              <a:t> </a:t>
            </a:r>
            <a:r>
              <a:rPr lang="el-GR" sz="2400" dirty="0"/>
              <a:t>Παλαιστίνη</a:t>
            </a:r>
            <a:r>
              <a:rPr lang="en-GB" sz="2400" dirty="0"/>
              <a:t> </a:t>
            </a:r>
            <a:r>
              <a:rPr lang="el-GR" sz="2400" dirty="0"/>
              <a:t>(</a:t>
            </a:r>
            <a:r>
              <a:rPr lang="en-GB" sz="2400" dirty="0"/>
              <a:t>Balady Citron</a:t>
            </a:r>
            <a:r>
              <a:rPr lang="el-GR" sz="2400" dirty="0"/>
              <a:t>)</a:t>
            </a:r>
            <a:r>
              <a:rPr lang="en-GB" sz="2400" dirty="0"/>
              <a:t/>
            </a:r>
            <a:br>
              <a:rPr lang="en-GB" sz="2400" dirty="0"/>
            </a:br>
            <a:r>
              <a:rPr lang="el-GR" sz="2400" dirty="0"/>
              <a:t>Το κίτρο</a:t>
            </a:r>
            <a:r>
              <a:rPr lang="en-GB" sz="2400" dirty="0"/>
              <a:t> </a:t>
            </a:r>
            <a:r>
              <a:rPr lang="el-GR" sz="2400" dirty="0" smtClean="0"/>
              <a:t>Υεμένης</a:t>
            </a:r>
            <a:r>
              <a:rPr lang="en-GB" sz="2400" dirty="0"/>
              <a:t> </a:t>
            </a:r>
            <a:r>
              <a:rPr lang="el-GR" sz="2400" dirty="0"/>
              <a:t>(</a:t>
            </a:r>
            <a:r>
              <a:rPr lang="en-GB" sz="2400" dirty="0"/>
              <a:t>Yemenite Citron</a:t>
            </a:r>
            <a:r>
              <a:rPr lang="el-GR" sz="2400" dirty="0"/>
              <a:t>)</a:t>
            </a:r>
            <a:r>
              <a:rPr lang="en-GB" sz="2400" dirty="0"/>
              <a:t/>
            </a:r>
            <a:br>
              <a:rPr lang="en-GB" sz="2400" dirty="0"/>
            </a:br>
            <a:r>
              <a:rPr lang="en-GB" sz="2400" dirty="0"/>
              <a:t>To κίτρο Δάκτυλα του Βούδα (Fingered Citron ή Buddha's hand)</a:t>
            </a:r>
            <a:br>
              <a:rPr lang="en-GB" sz="2400" dirty="0"/>
            </a:br>
            <a:r>
              <a:rPr lang="el-GR" sz="2400" dirty="0"/>
              <a:t>Το κίτρο του</a:t>
            </a:r>
            <a:r>
              <a:rPr lang="en-GB" sz="2400" dirty="0"/>
              <a:t> </a:t>
            </a:r>
            <a:r>
              <a:rPr lang="el-GR" sz="2400" dirty="0"/>
              <a:t>Μαρόκου</a:t>
            </a:r>
            <a:r>
              <a:rPr lang="en-GB" sz="2400" dirty="0"/>
              <a:t> </a:t>
            </a:r>
            <a:r>
              <a:rPr lang="el-GR" sz="2400" dirty="0"/>
              <a:t>(</a:t>
            </a:r>
            <a:r>
              <a:rPr lang="en-GB" sz="2400" dirty="0"/>
              <a:t>Moroccan citron</a:t>
            </a:r>
            <a:r>
              <a:rPr lang="el-GR" sz="2400" dirty="0"/>
              <a:t>)</a:t>
            </a:r>
            <a:r>
              <a:rPr lang="en-GB" sz="2400" dirty="0"/>
              <a:t/>
            </a:r>
            <a:br>
              <a:rPr lang="en-GB" sz="2400" dirty="0"/>
            </a:br>
            <a:r>
              <a:rPr lang="el-GR" sz="2400" dirty="0"/>
              <a:t>Το κίτρο της</a:t>
            </a:r>
            <a:r>
              <a:rPr lang="en-GB" sz="2400" dirty="0"/>
              <a:t> </a:t>
            </a:r>
            <a:r>
              <a:rPr lang="el-GR" sz="2400" dirty="0"/>
              <a:t>Κορσικής</a:t>
            </a:r>
            <a:r>
              <a:rPr lang="en-GB" sz="2400" dirty="0"/>
              <a:t> </a:t>
            </a:r>
            <a:r>
              <a:rPr lang="el-GR" sz="2400" dirty="0"/>
              <a:t>(</a:t>
            </a:r>
            <a:r>
              <a:rPr lang="en-GB" sz="2400" dirty="0"/>
              <a:t>Corsican citron</a:t>
            </a:r>
            <a:r>
              <a:rPr lang="el-GR" sz="2400" dirty="0"/>
              <a:t>)</a:t>
            </a:r>
            <a:r>
              <a:rPr lang="en-GB" sz="2400" dirty="0"/>
              <a:t/>
            </a:r>
            <a:br>
              <a:rPr lang="en-GB" sz="2400" dirty="0"/>
            </a:br>
            <a:endParaRPr lang="en-GB" sz="2400" dirty="0"/>
          </a:p>
        </p:txBody>
      </p:sp>
      <p:pic>
        <p:nvPicPr>
          <p:cNvPr id="8" name="7 - Εικόνα" descr="Citrus_medica-IMG_0633.JPG"/>
          <p:cNvPicPr>
            <a:picLocks noChangeAspect="1"/>
          </p:cNvPicPr>
          <p:nvPr/>
        </p:nvPicPr>
        <p:blipFill>
          <a:blip r:embed="rId2" cstate="print"/>
          <a:stretch>
            <a:fillRect/>
          </a:stretch>
        </p:blipFill>
        <p:spPr>
          <a:xfrm>
            <a:off x="5286380" y="4857760"/>
            <a:ext cx="1857388" cy="1857388"/>
          </a:xfrm>
          <a:prstGeom prst="rect">
            <a:avLst/>
          </a:prstGeom>
        </p:spPr>
      </p:pic>
      <p:pic>
        <p:nvPicPr>
          <p:cNvPr id="9" name="8 - Εικόνα" descr="ΔΑΚΤ.-ΒΟΥΔΑ-2.jpg"/>
          <p:cNvPicPr>
            <a:picLocks noChangeAspect="1"/>
          </p:cNvPicPr>
          <p:nvPr/>
        </p:nvPicPr>
        <p:blipFill>
          <a:blip r:embed="rId3" cstate="print"/>
          <a:stretch>
            <a:fillRect/>
          </a:stretch>
        </p:blipFill>
        <p:spPr>
          <a:xfrm>
            <a:off x="7215206" y="4502874"/>
            <a:ext cx="1714481" cy="2212234"/>
          </a:xfrm>
          <a:prstGeom prst="rect">
            <a:avLst/>
          </a:prstGeom>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0" y="428604"/>
            <a:ext cx="9144000" cy="6429396"/>
          </a:xfrm>
        </p:spPr>
        <p:txBody>
          <a:bodyPr>
            <a:noAutofit/>
          </a:bodyPr>
          <a:lstStyle/>
          <a:p>
            <a:pPr algn="l"/>
            <a:r>
              <a:rPr lang="el-GR" sz="2800" b="1" dirty="0" smtClean="0"/>
              <a:t> </a:t>
            </a:r>
            <a:r>
              <a:rPr lang="el-GR" sz="2800" b="1" dirty="0"/>
              <a:t>Χρήση </a:t>
            </a:r>
            <a:r>
              <a:rPr lang="el-GR" sz="2800" b="1" dirty="0" smtClean="0"/>
              <a:t>κίτρου</a:t>
            </a:r>
            <a:r>
              <a:rPr lang="el-GR" sz="2400" b="1" dirty="0" smtClean="0"/>
              <a:t/>
            </a:r>
            <a:br>
              <a:rPr lang="el-GR" sz="2400" b="1" dirty="0" smtClean="0"/>
            </a:br>
            <a:r>
              <a:rPr lang="en-GB" sz="2400" dirty="0"/>
              <a:t/>
            </a:r>
            <a:br>
              <a:rPr lang="en-GB" sz="2400" dirty="0"/>
            </a:br>
            <a:r>
              <a:rPr lang="el-GR" sz="2400" dirty="0"/>
              <a:t>Η σάρκα του κίτρου χρησιμοποιείται στη</a:t>
            </a:r>
            <a:r>
              <a:rPr lang="en-GB" sz="2400" dirty="0"/>
              <a:t> </a:t>
            </a:r>
            <a:r>
              <a:rPr lang="el-GR" sz="2400" dirty="0"/>
              <a:t>μαγειρική</a:t>
            </a:r>
            <a:r>
              <a:rPr lang="en-GB" sz="2400" dirty="0"/>
              <a:t> </a:t>
            </a:r>
            <a:r>
              <a:rPr lang="el-GR" sz="2400" dirty="0"/>
              <a:t>καθώς το</a:t>
            </a:r>
            <a:r>
              <a:rPr lang="en-GB" sz="2400" dirty="0"/>
              <a:t> </a:t>
            </a:r>
            <a:r>
              <a:rPr lang="el-GR" sz="2400" dirty="0"/>
              <a:t>μαρινάρισμα</a:t>
            </a:r>
            <a:r>
              <a:rPr lang="en-GB" sz="2400" dirty="0"/>
              <a:t> </a:t>
            </a:r>
            <a:r>
              <a:rPr lang="el-GR" sz="2400" dirty="0"/>
              <a:t>των κρεάτων γίνεται με αυτή. Επίσης χρησιμοποιείται στη</a:t>
            </a:r>
            <a:r>
              <a:rPr lang="en-GB" sz="2400" dirty="0"/>
              <a:t> </a:t>
            </a:r>
            <a:r>
              <a:rPr lang="el-GR" sz="2400" dirty="0"/>
              <a:t>ζαχαροπλαστική</a:t>
            </a:r>
            <a:r>
              <a:rPr lang="en-GB" sz="2400" dirty="0"/>
              <a:t> </a:t>
            </a:r>
            <a:r>
              <a:rPr lang="el-GR" sz="2400" dirty="0"/>
              <a:t>για παρασκευή γλυκών, ζαχαρόπηκτων και καραμελών, στην αρτοποιία, στην αρωματοποιία κυρίως στη Γαλλία, στη βιομηχανία για παρασκευή του κιτρελαίου και του</a:t>
            </a:r>
            <a:r>
              <a:rPr lang="en-GB" sz="2400" dirty="0"/>
              <a:t> </a:t>
            </a:r>
            <a:r>
              <a:rPr lang="el-GR" sz="2400" dirty="0"/>
              <a:t>κιτρικού οξέος και στην</a:t>
            </a:r>
            <a:r>
              <a:rPr lang="en-GB" sz="2400" dirty="0"/>
              <a:t> </a:t>
            </a:r>
            <a:r>
              <a:rPr lang="el-GR" sz="2400" dirty="0"/>
              <a:t>Κορέα</a:t>
            </a:r>
            <a:r>
              <a:rPr lang="en-GB" sz="2400" dirty="0"/>
              <a:t> </a:t>
            </a:r>
            <a:r>
              <a:rPr lang="el-GR" sz="2400" dirty="0"/>
              <a:t>το κίτρο χρησιμοποιείται για να φτιαχτεί ένα είδος τσαγιού με το όνομα «</a:t>
            </a:r>
            <a:r>
              <a:rPr lang="en-GB" sz="2400" dirty="0"/>
              <a:t>Yujacha</a:t>
            </a:r>
            <a:r>
              <a:rPr lang="el-GR" sz="2400" dirty="0"/>
              <a:t>»</a:t>
            </a:r>
            <a:r>
              <a:rPr lang="en-GB" sz="2400" dirty="0"/>
              <a:t> </a:t>
            </a:r>
            <a:r>
              <a:rPr lang="el-GR" sz="2400" dirty="0"/>
              <a:t>Από το φλοιό του κίτρου κατασκευάζεται το ομώνυμο γλυκό κουταλιού και ποτό με το όνομα</a:t>
            </a:r>
            <a:r>
              <a:rPr lang="en-GB" sz="2400" dirty="0"/>
              <a:t> </a:t>
            </a:r>
            <a:r>
              <a:rPr lang="en-GB" sz="2400" i="1" dirty="0"/>
              <a:t>Cedratine</a:t>
            </a:r>
            <a:r>
              <a:rPr lang="en-GB" sz="2400" dirty="0"/>
              <a:t> </a:t>
            </a:r>
            <a:r>
              <a:rPr lang="el-GR" sz="2400" dirty="0"/>
              <a:t>στην Κορσική. Από τα φύλλα του κίτρου παρασκευάζονται στη</a:t>
            </a:r>
            <a:r>
              <a:rPr lang="en-GB" sz="2400" dirty="0"/>
              <a:t> </a:t>
            </a:r>
            <a:r>
              <a:rPr lang="el-GR" sz="2400" dirty="0"/>
              <a:t>Νάξο</a:t>
            </a:r>
            <a:r>
              <a:rPr lang="en-GB" sz="2400" dirty="0"/>
              <a:t> </a:t>
            </a:r>
            <a:r>
              <a:rPr lang="el-GR" sz="2400" dirty="0"/>
              <a:t>και τρία είδη</a:t>
            </a:r>
            <a:r>
              <a:rPr lang="en-GB" sz="2400" dirty="0"/>
              <a:t> </a:t>
            </a:r>
            <a:r>
              <a:rPr lang="el-GR" sz="2400" dirty="0"/>
              <a:t>λικέρ</a:t>
            </a:r>
            <a:r>
              <a:rPr lang="el-GR" sz="2400" dirty="0" smtClean="0"/>
              <a:t>.</a:t>
            </a:r>
            <a:br>
              <a:rPr lang="el-GR" sz="2400" dirty="0" smtClean="0"/>
            </a:br>
            <a:r>
              <a:rPr lang="el-GR" sz="2400" dirty="0" smtClean="0"/>
              <a:t>Στην </a:t>
            </a:r>
            <a:r>
              <a:rPr lang="el-GR" sz="2400" dirty="0"/>
              <a:t>Ελλάδα διοργανώνεται </a:t>
            </a:r>
            <a:r>
              <a:rPr lang="el-GR" sz="2400" dirty="0" smtClean="0"/>
              <a:t>κάθε</a:t>
            </a:r>
            <a:br>
              <a:rPr lang="el-GR" sz="2400" dirty="0" smtClean="0"/>
            </a:br>
            <a:r>
              <a:rPr lang="el-GR" sz="2400" dirty="0" smtClean="0"/>
              <a:t>χρόνο </a:t>
            </a:r>
            <a:r>
              <a:rPr lang="el-GR" sz="2400" dirty="0"/>
              <a:t>η "Γιορτή Κίτρου" </a:t>
            </a:r>
            <a:r>
              <a:rPr lang="el-GR" sz="2400" dirty="0" smtClean="0"/>
              <a:t/>
            </a:r>
            <a:br>
              <a:rPr lang="el-GR" sz="2400" dirty="0" smtClean="0"/>
            </a:br>
            <a:r>
              <a:rPr lang="el-GR" sz="2400" dirty="0" smtClean="0"/>
              <a:t>στο </a:t>
            </a:r>
            <a:r>
              <a:rPr lang="el-GR" sz="2400" dirty="0"/>
              <a:t>χωριό</a:t>
            </a:r>
            <a:r>
              <a:rPr lang="en-GB" sz="2400" dirty="0"/>
              <a:t> </a:t>
            </a:r>
            <a:r>
              <a:rPr lang="el-GR" sz="2400" dirty="0"/>
              <a:t>Γαράζο</a:t>
            </a:r>
            <a:r>
              <a:rPr lang="en-GB" sz="2400" dirty="0"/>
              <a:t> </a:t>
            </a:r>
            <a:r>
              <a:rPr lang="el-GR" sz="2400" dirty="0"/>
              <a:t>του </a:t>
            </a:r>
            <a:r>
              <a:rPr lang="el-GR" sz="2400" dirty="0" smtClean="0"/>
              <a:t/>
            </a:r>
            <a:br>
              <a:rPr lang="el-GR" sz="2400" dirty="0" smtClean="0"/>
            </a:br>
            <a:r>
              <a:rPr lang="el-GR" sz="2400" dirty="0" smtClean="0"/>
              <a:t>Μυλοποτάμου </a:t>
            </a:r>
            <a:r>
              <a:rPr lang="el-GR" sz="2400" dirty="0"/>
              <a:t>στην Κρήτη. </a:t>
            </a:r>
            <a:r>
              <a:rPr lang="en-GB" sz="2400" dirty="0"/>
              <a:t/>
            </a:r>
            <a:br>
              <a:rPr lang="en-GB" sz="2400" dirty="0"/>
            </a:br>
            <a:r>
              <a:rPr lang="en-GB" sz="2400" dirty="0"/>
              <a:t/>
            </a:r>
            <a:br>
              <a:rPr lang="en-GB" sz="2400" dirty="0"/>
            </a:br>
            <a:endParaRPr lang="en-GB" sz="2400" dirty="0"/>
          </a:p>
        </p:txBody>
      </p:sp>
      <p:pic>
        <p:nvPicPr>
          <p:cNvPr id="5" name="4 - Εικόνα" descr="IMG_20181213_092428.jpg"/>
          <p:cNvPicPr>
            <a:picLocks noChangeAspect="1"/>
          </p:cNvPicPr>
          <p:nvPr/>
        </p:nvPicPr>
        <p:blipFill>
          <a:blip r:embed="rId2" cstate="print"/>
          <a:stretch>
            <a:fillRect/>
          </a:stretch>
        </p:blipFill>
        <p:spPr>
          <a:xfrm>
            <a:off x="4572000" y="4857760"/>
            <a:ext cx="2357422" cy="1768067"/>
          </a:xfrm>
          <a:prstGeom prst="rect">
            <a:avLst/>
          </a:prstGeom>
        </p:spPr>
      </p:pic>
      <p:pic>
        <p:nvPicPr>
          <p:cNvPr id="6" name="5 - Εικόνα" descr="IMG_20181218_220316.jpg"/>
          <p:cNvPicPr>
            <a:picLocks noChangeAspect="1"/>
          </p:cNvPicPr>
          <p:nvPr/>
        </p:nvPicPr>
        <p:blipFill>
          <a:blip r:embed="rId3" cstate="print"/>
          <a:stretch>
            <a:fillRect/>
          </a:stretch>
        </p:blipFill>
        <p:spPr>
          <a:xfrm>
            <a:off x="7054470" y="4143380"/>
            <a:ext cx="1875230" cy="2500306"/>
          </a:xfrm>
          <a:prstGeom prst="rect">
            <a:avLst/>
          </a:prstGeom>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0" y="428604"/>
            <a:ext cx="9144000" cy="5857916"/>
          </a:xfrm>
        </p:spPr>
        <p:txBody>
          <a:bodyPr>
            <a:noAutofit/>
          </a:bodyPr>
          <a:lstStyle/>
          <a:p>
            <a:pPr algn="l"/>
            <a:r>
              <a:rPr lang="el-GR" sz="2800" b="1" dirty="0" smtClean="0"/>
              <a:t>Το </a:t>
            </a:r>
            <a:r>
              <a:rPr lang="el-GR" sz="2800" b="1" dirty="0"/>
              <a:t>κίτρο σε διάφορες </a:t>
            </a:r>
            <a:r>
              <a:rPr lang="el-GR" sz="2800" b="1" dirty="0" smtClean="0"/>
              <a:t>γλώσσες</a:t>
            </a:r>
            <a:br>
              <a:rPr lang="el-GR" sz="2800" b="1" dirty="0" smtClean="0"/>
            </a:br>
            <a:r>
              <a:rPr lang="en-GB" sz="2400" dirty="0"/>
              <a:t/>
            </a:r>
            <a:br>
              <a:rPr lang="en-GB" sz="2400" dirty="0"/>
            </a:br>
            <a:r>
              <a:rPr lang="el-GR" sz="2400" dirty="0"/>
              <a:t>Αγγλικά: </a:t>
            </a:r>
            <a:r>
              <a:rPr lang="en-GB" sz="2400" dirty="0"/>
              <a:t>Citron </a:t>
            </a:r>
            <a:br>
              <a:rPr lang="en-GB" sz="2400" dirty="0"/>
            </a:br>
            <a:r>
              <a:rPr lang="el-GR" sz="2400" dirty="0"/>
              <a:t>Γαλλικά: </a:t>
            </a:r>
            <a:r>
              <a:rPr lang="en-GB" sz="2400" dirty="0"/>
              <a:t>citron </a:t>
            </a:r>
            <a:br>
              <a:rPr lang="en-GB" sz="2400" dirty="0"/>
            </a:br>
            <a:r>
              <a:rPr lang="el-GR" sz="2400" dirty="0"/>
              <a:t>Γερμανικά: </a:t>
            </a:r>
            <a:r>
              <a:rPr lang="en-GB" sz="2400" dirty="0"/>
              <a:t>Zitrone </a:t>
            </a:r>
            <a:br>
              <a:rPr lang="en-GB" sz="2400" dirty="0"/>
            </a:br>
            <a:r>
              <a:rPr lang="el-GR" sz="2400" dirty="0"/>
              <a:t>Ισπανικά: </a:t>
            </a:r>
            <a:r>
              <a:rPr lang="en-GB" sz="2400" dirty="0"/>
              <a:t>Cidra </a:t>
            </a:r>
            <a:br>
              <a:rPr lang="en-GB" sz="2400" dirty="0"/>
            </a:br>
            <a:r>
              <a:rPr lang="el-GR" sz="2400" dirty="0"/>
              <a:t>Ιταλικά: </a:t>
            </a:r>
            <a:r>
              <a:rPr lang="en-GB" sz="2400" dirty="0"/>
              <a:t>cedro</a:t>
            </a:r>
            <a:br>
              <a:rPr lang="en-GB" sz="2400" dirty="0"/>
            </a:br>
            <a:r>
              <a:rPr lang="el-GR" sz="2400" dirty="0"/>
              <a:t> Αλβανικά: </a:t>
            </a:r>
            <a:r>
              <a:rPr lang="en-GB" sz="2400" dirty="0"/>
              <a:t>qitro </a:t>
            </a:r>
            <a:br>
              <a:rPr lang="en-GB" sz="2400" dirty="0"/>
            </a:br>
            <a:r>
              <a:rPr lang="el-GR" sz="2400" dirty="0"/>
              <a:t>Ιρλανδικά: </a:t>
            </a:r>
            <a:r>
              <a:rPr lang="en-GB" sz="2400" dirty="0"/>
              <a:t>Citro </a:t>
            </a:r>
            <a:br>
              <a:rPr lang="en-GB" sz="2400" dirty="0"/>
            </a:br>
            <a:r>
              <a:rPr lang="el-GR" sz="2400" dirty="0"/>
              <a:t>Ινδονησιακά: j</a:t>
            </a:r>
            <a:r>
              <a:rPr lang="en-US" sz="2400" dirty="0"/>
              <a:t>eruk</a:t>
            </a:r>
            <a:r>
              <a:rPr lang="en-GB" sz="2400" dirty="0"/>
              <a:t/>
            </a:r>
            <a:br>
              <a:rPr lang="en-GB" sz="2400" dirty="0"/>
            </a:br>
            <a:r>
              <a:rPr lang="el-GR" sz="2400" dirty="0"/>
              <a:t>Φιλιππινέζικα: </a:t>
            </a:r>
            <a:r>
              <a:rPr lang="en-GB" sz="2400" dirty="0"/>
              <a:t>Sitron </a:t>
            </a:r>
            <a:br>
              <a:rPr lang="en-GB" sz="2400" dirty="0"/>
            </a:br>
            <a:r>
              <a:rPr lang="el-GR" sz="2400" dirty="0" smtClean="0"/>
              <a:t/>
            </a:r>
            <a:br>
              <a:rPr lang="el-GR" sz="2400" dirty="0" smtClean="0"/>
            </a:br>
            <a:r>
              <a:rPr lang="en-GB" sz="2400" dirty="0"/>
              <a:t/>
            </a:r>
            <a:br>
              <a:rPr lang="en-GB" sz="2400" dirty="0"/>
            </a:br>
            <a:r>
              <a:rPr lang="en-GB" sz="2400" dirty="0"/>
              <a:t/>
            </a:r>
            <a:br>
              <a:rPr lang="en-GB" sz="2400" dirty="0"/>
            </a:br>
            <a:r>
              <a:rPr lang="en-GB" sz="2400" dirty="0"/>
              <a:t/>
            </a:r>
            <a:br>
              <a:rPr lang="en-GB" sz="2400" dirty="0"/>
            </a:br>
            <a:endParaRPr lang="en-GB" sz="2400" dirty="0"/>
          </a:p>
        </p:txBody>
      </p:sp>
      <p:sp>
        <p:nvSpPr>
          <p:cNvPr id="7" name="1 - Τίτλος"/>
          <p:cNvSpPr txBox="1">
            <a:spLocks/>
          </p:cNvSpPr>
          <p:nvPr/>
        </p:nvSpPr>
        <p:spPr>
          <a:xfrm>
            <a:off x="3571868" y="785794"/>
            <a:ext cx="3714776" cy="3714752"/>
          </a:xfrm>
          <a:prstGeom prst="rect">
            <a:avLst/>
          </a:prstGeom>
        </p:spPr>
        <p:txBody>
          <a:bodyPr vert="horz" lIns="91440" tIns="45720" rIns="91440" bIns="45720" rtlCol="0" anchor="ctr">
            <a:no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GB" sz="2400" b="0" i="0" u="none" strike="noStrike" kern="1200" cap="none" spc="0" normalizeH="0" baseline="0" noProof="0" dirty="0" smtClean="0">
                <a:ln>
                  <a:noFill/>
                </a:ln>
                <a:solidFill>
                  <a:schemeClr val="tx1"/>
                </a:solidFill>
                <a:effectLst/>
                <a:uLnTx/>
                <a:uFillTx/>
                <a:latin typeface="+mj-lt"/>
                <a:ea typeface="+mj-ea"/>
                <a:cs typeface="+mj-cs"/>
              </a:rPr>
              <a:t/>
            </a:r>
            <a:br>
              <a:rPr kumimoji="0" lang="en-GB" sz="2400" b="0" i="0" u="none" strike="noStrike" kern="1200" cap="none" spc="0" normalizeH="0" baseline="0" noProof="0" dirty="0" smtClean="0">
                <a:ln>
                  <a:noFill/>
                </a:ln>
                <a:solidFill>
                  <a:schemeClr val="tx1"/>
                </a:solidFill>
                <a:effectLst/>
                <a:uLnTx/>
                <a:uFillTx/>
                <a:latin typeface="+mj-lt"/>
                <a:ea typeface="+mj-ea"/>
                <a:cs typeface="+mj-cs"/>
              </a:rPr>
            </a:br>
            <a:r>
              <a:rPr kumimoji="0" lang="el-GR" sz="2400" b="0" i="0" u="none" strike="noStrike" kern="1200" cap="none" spc="0" normalizeH="0" baseline="0" noProof="0" dirty="0" smtClean="0">
                <a:ln>
                  <a:noFill/>
                </a:ln>
                <a:solidFill>
                  <a:schemeClr val="tx1"/>
                </a:solidFill>
                <a:effectLst/>
                <a:uLnTx/>
                <a:uFillTx/>
                <a:latin typeface="+mj-lt"/>
                <a:ea typeface="+mj-ea"/>
                <a:cs typeface="+mj-cs"/>
              </a:rPr>
              <a:t>Λατινικά: </a:t>
            </a:r>
            <a:r>
              <a:rPr kumimoji="0" lang="en-GB" sz="2400" b="0" i="0" u="none" strike="noStrike" kern="1200" cap="none" spc="0" normalizeH="0" baseline="0" noProof="0" dirty="0" smtClean="0">
                <a:ln>
                  <a:noFill/>
                </a:ln>
                <a:solidFill>
                  <a:schemeClr val="tx1"/>
                </a:solidFill>
                <a:effectLst/>
                <a:uLnTx/>
                <a:uFillTx/>
                <a:latin typeface="+mj-lt"/>
                <a:ea typeface="+mj-ea"/>
                <a:cs typeface="+mj-cs"/>
              </a:rPr>
              <a:t>citharulam</a:t>
            </a:r>
            <a:br>
              <a:rPr kumimoji="0" lang="en-GB" sz="2400" b="0" i="0" u="none" strike="noStrike" kern="1200" cap="none" spc="0" normalizeH="0" baseline="0" noProof="0" dirty="0" smtClean="0">
                <a:ln>
                  <a:noFill/>
                </a:ln>
                <a:solidFill>
                  <a:schemeClr val="tx1"/>
                </a:solidFill>
                <a:effectLst/>
                <a:uLnTx/>
                <a:uFillTx/>
                <a:latin typeface="+mj-lt"/>
                <a:ea typeface="+mj-ea"/>
                <a:cs typeface="+mj-cs"/>
              </a:rPr>
            </a:br>
            <a:r>
              <a:rPr kumimoji="0" lang="el-GR" sz="2400" b="0" i="0" u="none" strike="noStrike" kern="1200" cap="none" spc="0" normalizeH="0" baseline="0" noProof="0" dirty="0" smtClean="0">
                <a:ln>
                  <a:noFill/>
                </a:ln>
                <a:solidFill>
                  <a:schemeClr val="tx1"/>
                </a:solidFill>
                <a:effectLst/>
                <a:uLnTx/>
                <a:uFillTx/>
                <a:latin typeface="+mj-lt"/>
                <a:ea typeface="+mj-ea"/>
                <a:cs typeface="+mj-cs"/>
              </a:rPr>
              <a:t> Σουαχίλι: </a:t>
            </a:r>
            <a:r>
              <a:rPr kumimoji="0" lang="en-GB" sz="2400" b="0" i="0" u="none" strike="noStrike" kern="1200" cap="none" spc="0" normalizeH="0" baseline="0" noProof="0" dirty="0" smtClean="0">
                <a:ln>
                  <a:noFill/>
                </a:ln>
                <a:solidFill>
                  <a:schemeClr val="tx1"/>
                </a:solidFill>
                <a:effectLst/>
                <a:uLnTx/>
                <a:uFillTx/>
                <a:latin typeface="+mj-lt"/>
                <a:ea typeface="+mj-ea"/>
                <a:cs typeface="+mj-cs"/>
              </a:rPr>
              <a:t>Mfurugu </a:t>
            </a:r>
            <a:br>
              <a:rPr kumimoji="0" lang="en-GB" sz="2400" b="0" i="0" u="none" strike="noStrike" kern="1200" cap="none" spc="0" normalizeH="0" baseline="0" noProof="0" dirty="0" smtClean="0">
                <a:ln>
                  <a:noFill/>
                </a:ln>
                <a:solidFill>
                  <a:schemeClr val="tx1"/>
                </a:solidFill>
                <a:effectLst/>
                <a:uLnTx/>
                <a:uFillTx/>
                <a:latin typeface="+mj-lt"/>
                <a:ea typeface="+mj-ea"/>
                <a:cs typeface="+mj-cs"/>
              </a:rPr>
            </a:br>
            <a:r>
              <a:rPr kumimoji="0" lang="en-GB" sz="2400" b="0" i="0" u="none" strike="noStrike" kern="1200" cap="none" spc="0" normalizeH="0" baseline="0" noProof="0" dirty="0" smtClean="0">
                <a:ln>
                  <a:noFill/>
                </a:ln>
                <a:solidFill>
                  <a:schemeClr val="tx1"/>
                </a:solidFill>
                <a:effectLst/>
                <a:uLnTx/>
                <a:uFillTx/>
                <a:latin typeface="+mj-lt"/>
                <a:ea typeface="+mj-ea"/>
                <a:cs typeface="+mj-cs"/>
              </a:rPr>
              <a:t>N</a:t>
            </a:r>
            <a:r>
              <a:rPr kumimoji="0" lang="el-GR" sz="2400" b="0" i="0" u="none" strike="noStrike" kern="1200" cap="none" spc="0" normalizeH="0" baseline="0" noProof="0" dirty="0" smtClean="0">
                <a:ln>
                  <a:noFill/>
                </a:ln>
                <a:solidFill>
                  <a:schemeClr val="tx1"/>
                </a:solidFill>
                <a:effectLst/>
                <a:uLnTx/>
                <a:uFillTx/>
                <a:latin typeface="+mj-lt"/>
                <a:ea typeface="+mj-ea"/>
                <a:cs typeface="+mj-cs"/>
              </a:rPr>
              <a:t>ορβηγικά: </a:t>
            </a:r>
            <a:r>
              <a:rPr kumimoji="0" lang="en-GB" sz="2400" b="0" i="0" u="none" strike="noStrike" kern="1200" cap="none" spc="0" normalizeH="0" baseline="0" noProof="0" dirty="0" smtClean="0">
                <a:ln>
                  <a:noFill/>
                </a:ln>
                <a:solidFill>
                  <a:schemeClr val="tx1"/>
                </a:solidFill>
                <a:effectLst/>
                <a:uLnTx/>
                <a:uFillTx/>
                <a:latin typeface="+mj-lt"/>
                <a:ea typeface="+mj-ea"/>
                <a:cs typeface="+mj-cs"/>
              </a:rPr>
              <a:t>citron </a:t>
            </a:r>
            <a:br>
              <a:rPr kumimoji="0" lang="en-GB" sz="2400" b="0" i="0" u="none" strike="noStrike" kern="1200" cap="none" spc="0" normalizeH="0" baseline="0" noProof="0" dirty="0" smtClean="0">
                <a:ln>
                  <a:noFill/>
                </a:ln>
                <a:solidFill>
                  <a:schemeClr val="tx1"/>
                </a:solidFill>
                <a:effectLst/>
                <a:uLnTx/>
                <a:uFillTx/>
                <a:latin typeface="+mj-lt"/>
                <a:ea typeface="+mj-ea"/>
                <a:cs typeface="+mj-cs"/>
              </a:rPr>
            </a:br>
            <a:r>
              <a:rPr kumimoji="0" lang="el-GR" sz="2400" b="0" i="0" u="none" strike="noStrike" kern="1200" cap="none" spc="0" normalizeH="0" baseline="0" noProof="0" dirty="0" smtClean="0">
                <a:ln>
                  <a:noFill/>
                </a:ln>
                <a:solidFill>
                  <a:schemeClr val="tx1"/>
                </a:solidFill>
                <a:effectLst/>
                <a:uLnTx/>
                <a:uFillTx/>
                <a:latin typeface="+mj-lt"/>
                <a:ea typeface="+mj-ea"/>
                <a:cs typeface="+mj-cs"/>
              </a:rPr>
              <a:t>Σλοβάκικα: </a:t>
            </a:r>
            <a:r>
              <a:rPr kumimoji="0" lang="en-GB" sz="2400" b="0" i="0" u="none" strike="noStrike" kern="1200" cap="none" spc="0" normalizeH="0" baseline="0" noProof="0" dirty="0" smtClean="0">
                <a:ln>
                  <a:noFill/>
                </a:ln>
                <a:solidFill>
                  <a:schemeClr val="tx1"/>
                </a:solidFill>
                <a:effectLst/>
                <a:uLnTx/>
                <a:uFillTx/>
                <a:latin typeface="+mj-lt"/>
                <a:ea typeface="+mj-ea"/>
                <a:cs typeface="+mj-cs"/>
              </a:rPr>
              <a:t>Citron </a:t>
            </a:r>
            <a:br>
              <a:rPr kumimoji="0" lang="en-GB" sz="2400" b="0" i="0" u="none" strike="noStrike" kern="1200" cap="none" spc="0" normalizeH="0" baseline="0" noProof="0" dirty="0" smtClean="0">
                <a:ln>
                  <a:noFill/>
                </a:ln>
                <a:solidFill>
                  <a:schemeClr val="tx1"/>
                </a:solidFill>
                <a:effectLst/>
                <a:uLnTx/>
                <a:uFillTx/>
                <a:latin typeface="+mj-lt"/>
                <a:ea typeface="+mj-ea"/>
                <a:cs typeface="+mj-cs"/>
              </a:rPr>
            </a:br>
            <a:r>
              <a:rPr kumimoji="0" lang="el-GR" sz="2400" b="0" i="0" u="none" strike="noStrike" kern="1200" cap="none" spc="0" normalizeH="0" baseline="0" noProof="0" dirty="0" smtClean="0">
                <a:ln>
                  <a:noFill/>
                </a:ln>
                <a:solidFill>
                  <a:schemeClr val="tx1"/>
                </a:solidFill>
                <a:effectLst/>
                <a:uLnTx/>
                <a:uFillTx/>
                <a:latin typeface="+mj-lt"/>
                <a:ea typeface="+mj-ea"/>
                <a:cs typeface="+mj-cs"/>
              </a:rPr>
              <a:t>Ολλανδικά: </a:t>
            </a:r>
            <a:r>
              <a:rPr kumimoji="0" lang="en-GB" sz="2400" b="0" i="0" u="none" strike="noStrike" kern="1200" cap="none" spc="0" normalizeH="0" baseline="0" noProof="0" dirty="0" smtClean="0">
                <a:ln>
                  <a:noFill/>
                </a:ln>
                <a:solidFill>
                  <a:schemeClr val="tx1"/>
                </a:solidFill>
                <a:effectLst/>
                <a:uLnTx/>
                <a:uFillTx/>
                <a:latin typeface="+mj-lt"/>
                <a:ea typeface="+mj-ea"/>
                <a:cs typeface="+mj-cs"/>
              </a:rPr>
              <a:t>Sedra</a:t>
            </a:r>
            <a:br>
              <a:rPr kumimoji="0" lang="en-GB" sz="2400" b="0" i="0" u="none" strike="noStrike" kern="1200" cap="none" spc="0" normalizeH="0" baseline="0" noProof="0" dirty="0" smtClean="0">
                <a:ln>
                  <a:noFill/>
                </a:ln>
                <a:solidFill>
                  <a:schemeClr val="tx1"/>
                </a:solidFill>
                <a:effectLst/>
                <a:uLnTx/>
                <a:uFillTx/>
                <a:latin typeface="+mj-lt"/>
                <a:ea typeface="+mj-ea"/>
                <a:cs typeface="+mj-cs"/>
              </a:rPr>
            </a:br>
            <a:r>
              <a:rPr kumimoji="0" lang="el-GR" sz="2400" b="0" i="0" u="none" strike="noStrike" kern="1200" cap="none" spc="0" normalizeH="0" baseline="0" noProof="0" dirty="0" smtClean="0">
                <a:ln>
                  <a:noFill/>
                </a:ln>
                <a:solidFill>
                  <a:schemeClr val="tx1"/>
                </a:solidFill>
                <a:effectLst/>
                <a:uLnTx/>
                <a:uFillTx/>
                <a:latin typeface="+mj-lt"/>
                <a:ea typeface="+mj-ea"/>
                <a:cs typeface="+mj-cs"/>
              </a:rPr>
              <a:t>Δανικά: citron</a:t>
            </a:r>
            <a:r>
              <a:rPr kumimoji="0" lang="en-GB" sz="2400" b="0" i="0" u="none" strike="noStrike" kern="1200" cap="none" spc="0" normalizeH="0" baseline="0" noProof="0" dirty="0" smtClean="0">
                <a:ln>
                  <a:noFill/>
                </a:ln>
                <a:solidFill>
                  <a:schemeClr val="tx1"/>
                </a:solidFill>
                <a:effectLst/>
                <a:uLnTx/>
                <a:uFillTx/>
                <a:latin typeface="+mj-lt"/>
                <a:ea typeface="+mj-ea"/>
                <a:cs typeface="+mj-cs"/>
              </a:rPr>
              <a:t/>
            </a:r>
            <a:br>
              <a:rPr kumimoji="0" lang="en-GB" sz="2400" b="0" i="0" u="none" strike="noStrike" kern="1200" cap="none" spc="0" normalizeH="0" baseline="0" noProof="0" dirty="0" smtClean="0">
                <a:ln>
                  <a:noFill/>
                </a:ln>
                <a:solidFill>
                  <a:schemeClr val="tx1"/>
                </a:solidFill>
                <a:effectLst/>
                <a:uLnTx/>
                <a:uFillTx/>
                <a:latin typeface="+mj-lt"/>
                <a:ea typeface="+mj-ea"/>
                <a:cs typeface="+mj-cs"/>
              </a:rPr>
            </a:br>
            <a:r>
              <a:rPr kumimoji="0" lang="en-GB" sz="2400" b="0" i="0" u="none" strike="noStrike" kern="1200" cap="none" spc="0" normalizeH="0" baseline="0" noProof="0" dirty="0" smtClean="0">
                <a:ln>
                  <a:noFill/>
                </a:ln>
                <a:solidFill>
                  <a:schemeClr val="tx1"/>
                </a:solidFill>
                <a:effectLst/>
                <a:uLnTx/>
                <a:uFillTx/>
                <a:latin typeface="+mj-lt"/>
                <a:ea typeface="+mj-ea"/>
                <a:cs typeface="+mj-cs"/>
              </a:rPr>
              <a:t/>
            </a:r>
            <a:br>
              <a:rPr kumimoji="0" lang="en-GB" sz="2400" b="0" i="0" u="none" strike="noStrike" kern="1200" cap="none" spc="0" normalizeH="0" baseline="0" noProof="0" dirty="0" smtClean="0">
                <a:ln>
                  <a:noFill/>
                </a:ln>
                <a:solidFill>
                  <a:schemeClr val="tx1"/>
                </a:solidFill>
                <a:effectLst/>
                <a:uLnTx/>
                <a:uFillTx/>
                <a:latin typeface="+mj-lt"/>
                <a:ea typeface="+mj-ea"/>
                <a:cs typeface="+mj-cs"/>
              </a:rPr>
            </a:br>
            <a:r>
              <a:rPr kumimoji="0" lang="en-GB" sz="2400" b="0" i="0" u="none" strike="noStrike" kern="1200" cap="none" spc="0" normalizeH="0" baseline="0" noProof="0" dirty="0" smtClean="0">
                <a:ln>
                  <a:noFill/>
                </a:ln>
                <a:solidFill>
                  <a:schemeClr val="tx1"/>
                </a:solidFill>
                <a:effectLst/>
                <a:uLnTx/>
                <a:uFillTx/>
                <a:latin typeface="+mj-lt"/>
                <a:ea typeface="+mj-ea"/>
                <a:cs typeface="+mj-cs"/>
              </a:rPr>
              <a:t/>
            </a:r>
            <a:br>
              <a:rPr kumimoji="0" lang="en-GB" sz="2400" b="0" i="0" u="none" strike="noStrike" kern="1200" cap="none" spc="0" normalizeH="0" baseline="0" noProof="0" dirty="0" smtClean="0">
                <a:ln>
                  <a:noFill/>
                </a:ln>
                <a:solidFill>
                  <a:schemeClr val="tx1"/>
                </a:solidFill>
                <a:effectLst/>
                <a:uLnTx/>
                <a:uFillTx/>
                <a:latin typeface="+mj-lt"/>
                <a:ea typeface="+mj-ea"/>
                <a:cs typeface="+mj-cs"/>
              </a:rPr>
            </a:br>
            <a:endParaRPr kumimoji="0" lang="en-GB" sz="2400" b="0" i="0" u="none" strike="noStrike" kern="1200" cap="none" spc="0" normalizeH="0" baseline="0" noProof="0" dirty="0" smtClean="0">
              <a:ln>
                <a:noFill/>
              </a:ln>
              <a:solidFill>
                <a:schemeClr val="tx1"/>
              </a:solidFill>
              <a:effectLst/>
              <a:uLnTx/>
              <a:uFillTx/>
              <a:latin typeface="+mj-lt"/>
              <a:ea typeface="+mj-ea"/>
              <a:cs typeface="+mj-cs"/>
            </a:endParaRPr>
          </a:p>
        </p:txBody>
      </p:sp>
    </p:spTree>
  </p:cSld>
  <p:clrMapOvr>
    <a:masterClrMapping/>
  </p:clrMapOvr>
</p:sld>
</file>

<file path=ppt/theme/theme1.xml><?xml version="1.0" encoding="utf-8"?>
<a:theme xmlns:a="http://schemas.openxmlformats.org/drawingml/2006/main" name="Θέμα του Office">
  <a:themeElements>
    <a:clrScheme name="Ρίζες">
      <a:dk1>
        <a:sysClr val="windowText" lastClr="000000"/>
      </a:dk1>
      <a:lt1>
        <a:sysClr val="window" lastClr="FFFFFF"/>
      </a:lt1>
      <a:dk2>
        <a:srgbClr val="464653"/>
      </a:dk2>
      <a:lt2>
        <a:srgbClr val="DDE9EC"/>
      </a:lt2>
      <a:accent1>
        <a:srgbClr val="727CA3"/>
      </a:accent1>
      <a:accent2>
        <a:srgbClr val="9FB8CD"/>
      </a:accent2>
      <a:accent3>
        <a:srgbClr val="D2DA7A"/>
      </a:accent3>
      <a:accent4>
        <a:srgbClr val="FADA7A"/>
      </a:accent4>
      <a:accent5>
        <a:srgbClr val="B88472"/>
      </a:accent5>
      <a:accent6>
        <a:srgbClr val="8E736A"/>
      </a:accent6>
      <a:hlink>
        <a:srgbClr val="B292CA"/>
      </a:hlink>
      <a:folHlink>
        <a:srgbClr val="6B56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51</TotalTime>
  <Words>20</Words>
  <Application>Microsoft Office PowerPoint</Application>
  <PresentationFormat>Προβολή στην οθόνη (4:3)</PresentationFormat>
  <Paragraphs>7</Paragraphs>
  <Slides>6</Slides>
  <Notes>0</Notes>
  <HiddenSlides>0</HiddenSlides>
  <MMClips>0</MMClips>
  <ScaleCrop>false</ScaleCrop>
  <HeadingPairs>
    <vt:vector size="4" baseType="variant">
      <vt:variant>
        <vt:lpstr>Θέμα</vt:lpstr>
      </vt:variant>
      <vt:variant>
        <vt:i4>1</vt:i4>
      </vt:variant>
      <vt:variant>
        <vt:lpstr>Τίτλοι διαφανειών</vt:lpstr>
      </vt:variant>
      <vt:variant>
        <vt:i4>6</vt:i4>
      </vt:variant>
    </vt:vector>
  </HeadingPairs>
  <TitlesOfParts>
    <vt:vector size="7" baseType="lpstr">
      <vt:lpstr>Θέμα του Office</vt:lpstr>
      <vt:lpstr>ΓΕΩΠΟΝΟΙ  Αμαρίλντο, Κλέλια, Στεφανία, Λυδία, Βαλεντίνο, Νέγκαρ</vt:lpstr>
      <vt:lpstr>Ιστορική προέλευση της κιτριάς  Η κιτριά είναι κοινή ονομασία του είδους Citrus medica (Κιτρέα η μηδική) του γένους Citrus που ανήκει στα εσπεριδοειδή και συγκεκριμένα στην οικογένεια των Ρουτιδών (Rutaceae). Ο καρπός της είναι το κίτρο. Το 300 π.Χ περίπου, ο Μέγας Αλέξανδρος γυρνώντας από την Περσία με τον στρατό του, το έφερε στην Ευρώπη. Στην Ελλάδα το κίτρο λέγεται και μηδικό μήλο.                                                                            Στην αρχαιότητα το κίτρο ήταν  το σύμβολο της γονιμότητας και της αφθονίας και οι άνθρωποι  το χρησιμοποιούσαν για φαρμακευτικούς σκοπούς.</vt:lpstr>
      <vt:lpstr>Μορφολογικά χαρακτηριστικά της κιτριάς  Η κιτριά είναι μικρό αειθαλές δέντρο με το ύψος της να φτάνει τα 3,5 μ. Τα κλαδιά της είναι ακανόνιστα, απλωτά και αγκαθωτά. Τα φύλλα της είναι μεγάλα, επιμήκη και ωχροπράσινα συνήθως. Ο καρπός της (κίτρο) είναι εξογκωμένος στην κορυφή και έχει μήκος από 12 έως 15 εκ. Η επιφάνεια του καρπού είναι ρυτιδωμένη και ο εσωτερικός φλοιός του είναι παχύς, άσπρος και κολλώδης ενώ ο εξωτερικός είναι λεπτός, κιτρινοπράσινος και αρωματικός. Τα άνθη των όξινων ποικιλιών όπως η «Diamante» είναι απ’ έξω κοκκινωπά, ενώ αυτά των  γλυκών ποικιλιών όπως της Κορσικής, έχουν χρώμα   λευκό προς το κρεμ. Με ποικιλίες κιτριάς και νεραντζιάς  παράγεται το υβρίδιο της λεμονιάς. </vt:lpstr>
      <vt:lpstr> Είδη κιτριάς  Υπάρχουν οκτώ ποικιλίες κίτρου ανάλογα με την γεωγραφική του προέλευση:  Το κίτρο Φλωρεντίας (Florentine Citron) Τo κίτρο Ντιαμάντε (Diamante Citron) από την Καλαβρία της Ιταλίας To ελληνικό κίτρο (Greek Citron) To κίτρο Balady από την Παλαιστίνη (Balady Citron) Το κίτρο Υεμένης (Yemenite Citron) To κίτρο Δάκτυλα του Βούδα (Fingered Citron ή Buddha's hand) Το κίτρο του Μαρόκου (Moroccan citron) Το κίτρο της Κορσικής (Corsican citron) </vt:lpstr>
      <vt:lpstr> Χρήση κίτρου  Η σάρκα του κίτρου χρησιμοποιείται στη μαγειρική καθώς το μαρινάρισμα των κρεάτων γίνεται με αυτή. Επίσης χρησιμοποιείται στη ζαχαροπλαστική για παρασκευή γλυκών, ζαχαρόπηκτων και καραμελών, στην αρτοποιία, στην αρωματοποιία κυρίως στη Γαλλία, στη βιομηχανία για παρασκευή του κιτρελαίου και του κιτρικού οξέος και στην Κορέα το κίτρο χρησιμοποιείται για να φτιαχτεί ένα είδος τσαγιού με το όνομα «Yujacha» Από το φλοιό του κίτρου κατασκευάζεται το ομώνυμο γλυκό κουταλιού και ποτό με το όνομα Cedratine στην Κορσική. Από τα φύλλα του κίτρου παρασκευάζονται στη Νάξο και τρία είδη λικέρ. Στην Ελλάδα διοργανώνεται κάθε χρόνο η "Γιορτή Κίτρου"  στο χωριό Γαράζο του  Μυλοποτάμου στην Κρήτη.   </vt:lpstr>
      <vt:lpstr>Το κίτρο σε διάφορες γλώσσες  Αγγλικά: Citron  Γαλλικά: citron  Γερμανικά: Zitrone  Ισπανικά: Cidra  Ιταλικά: cedro  Αλβανικά: qitro  Ιρλανδικά: Citro  Ινδονησιακά: jeruk Φιλιππινέζικα: Sitron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ΓΕΩΠΟΝΟΙ Αμαρίλντο, Κλέλια, Στεφανία, Λυδία, Βαλεντίνο, Νέγκαρ</dc:title>
  <dc:creator>dimitris</dc:creator>
  <cp:lastModifiedBy>dimitris</cp:lastModifiedBy>
  <cp:revision>7</cp:revision>
  <dcterms:created xsi:type="dcterms:W3CDTF">2019-01-08T15:39:49Z</dcterms:created>
  <dcterms:modified xsi:type="dcterms:W3CDTF">2019-02-17T19:10:30Z</dcterms:modified>
</cp:coreProperties>
</file>