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1"/>
  </p:notesMasterIdLst>
  <p:sldIdLst>
    <p:sldId id="257" r:id="rId2"/>
    <p:sldId id="258" r:id="rId3"/>
    <p:sldId id="260" r:id="rId4"/>
    <p:sldId id="262" r:id="rId5"/>
    <p:sldId id="264" r:id="rId6"/>
    <p:sldId id="263" r:id="rId7"/>
    <p:sldId id="267" r:id="rId8"/>
    <p:sldId id="268" r:id="rId9"/>
    <p:sldId id="269" r:id="rId10"/>
    <p:sldId id="270" r:id="rId11"/>
    <p:sldId id="272" r:id="rId12"/>
    <p:sldId id="274" r:id="rId13"/>
    <p:sldId id="276" r:id="rId14"/>
    <p:sldId id="266" r:id="rId15"/>
    <p:sldId id="281" r:id="rId16"/>
    <p:sldId id="278" r:id="rId17"/>
    <p:sldId id="279" r:id="rId18"/>
    <p:sldId id="280"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8168"/>
    <a:srgbClr val="018799"/>
    <a:srgbClr val="FCB502"/>
    <a:srgbClr val="DBB2FC"/>
    <a:srgbClr val="FF3300"/>
    <a:srgbClr val="00264C"/>
    <a:srgbClr val="FFFFCC"/>
    <a:srgbClr val="FDA08D"/>
    <a:srgbClr val="FFFFFF"/>
    <a:srgbClr val="FFFFE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720" y="-5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49690-C803-4B59-A71D-E1EDAF8DF274}" type="datetimeFigureOut">
              <a:rPr lang="el-GR" smtClean="0"/>
              <a:pPr/>
              <a:t>3/3/2020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5A2D7-62AD-4E54-9C16-05FEBB56C29B}" type="slidenum">
              <a:rPr lang="el-GR" smtClean="0"/>
              <a:pPr/>
              <a:t>‹#›</a:t>
            </a:fld>
            <a:endParaRPr lang="el-GR"/>
          </a:p>
        </p:txBody>
      </p:sp>
    </p:spTree>
    <p:extLst>
      <p:ext uri="{BB962C8B-B14F-4D97-AF65-F5344CB8AC3E}">
        <p14:creationId xmlns:p14="http://schemas.microsoft.com/office/powerpoint/2010/main" xmlns="" val="771983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07DBA9D-17D1-4E61-84AA-91F56206C78F}" type="datetimeFigureOut">
              <a:rPr lang="el-GR" smtClean="0"/>
              <a:pPr/>
              <a:t>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151452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7DBA9D-17D1-4E61-84AA-91F56206C78F}" type="datetimeFigureOut">
              <a:rPr lang="el-GR" smtClean="0"/>
              <a:pPr/>
              <a:t>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1582060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7DBA9D-17D1-4E61-84AA-91F56206C78F}" type="datetimeFigureOut">
              <a:rPr lang="el-GR" smtClean="0"/>
              <a:pPr/>
              <a:t>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21088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609600" y="1600201"/>
            <a:ext cx="5384800" cy="4525963"/>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quarter" idx="2"/>
          </p:nvPr>
        </p:nvSpPr>
        <p:spPr>
          <a:xfrm>
            <a:off x="6197600" y="1600200"/>
            <a:ext cx="53848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περιεχομένου"/>
          <p:cNvSpPr>
            <a:spLocks noGrp="1"/>
          </p:cNvSpPr>
          <p:nvPr>
            <p:ph sz="quarter" idx="3"/>
          </p:nvPr>
        </p:nvSpPr>
        <p:spPr>
          <a:xfrm>
            <a:off x="6197600" y="3938589"/>
            <a:ext cx="53848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24 - Θέση ημερομηνίας"/>
          <p:cNvSpPr>
            <a:spLocks noGrp="1"/>
          </p:cNvSpPr>
          <p:nvPr>
            <p:ph type="dt" sz="half" idx="10"/>
          </p:nvPr>
        </p:nvSpPr>
        <p:spPr/>
        <p:txBody>
          <a:bodyPr/>
          <a:lstStyle>
            <a:lvl1pPr>
              <a:defRPr/>
            </a:lvl1pPr>
          </a:lstStyle>
          <a:p>
            <a:pPr>
              <a:defRPr/>
            </a:pPr>
            <a:endParaRPr lang="el-GR"/>
          </a:p>
        </p:txBody>
      </p:sp>
      <p:sp>
        <p:nvSpPr>
          <p:cNvPr id="7" name="17 - Θέση υποσέλιδου"/>
          <p:cNvSpPr>
            <a:spLocks noGrp="1"/>
          </p:cNvSpPr>
          <p:nvPr>
            <p:ph type="ftr" sz="quarter" idx="11"/>
          </p:nvPr>
        </p:nvSpPr>
        <p:spPr/>
        <p:txBody>
          <a:bodyPr/>
          <a:lstStyle>
            <a:lvl1pPr>
              <a:defRPr/>
            </a:lvl1pPr>
          </a:lstStyle>
          <a:p>
            <a:pPr>
              <a:defRPr/>
            </a:pPr>
            <a:endParaRPr lang="el-GR"/>
          </a:p>
        </p:txBody>
      </p:sp>
      <p:sp>
        <p:nvSpPr>
          <p:cNvPr id="8" name="4 - Θέση αριθμού διαφάνειας"/>
          <p:cNvSpPr>
            <a:spLocks noGrp="1"/>
          </p:cNvSpPr>
          <p:nvPr>
            <p:ph type="sldNum" sz="quarter" idx="12"/>
          </p:nvPr>
        </p:nvSpPr>
        <p:spPr/>
        <p:txBody>
          <a:bodyPr/>
          <a:lstStyle>
            <a:lvl1pPr>
              <a:defRPr/>
            </a:lvl1pPr>
          </a:lstStyle>
          <a:p>
            <a:pPr>
              <a:defRPr/>
            </a:pPr>
            <a:fld id="{CA195142-6E8C-466B-8DAC-A2A046FE9EA5}" type="slidenum">
              <a:rPr lang="el-GR"/>
              <a:pPr>
                <a:defRPr/>
              </a:pPr>
              <a:t>‹#›</a:t>
            </a:fld>
            <a:endParaRPr lang="el-GR"/>
          </a:p>
        </p:txBody>
      </p:sp>
    </p:spTree>
    <p:extLst>
      <p:ext uri="{BB962C8B-B14F-4D97-AF65-F5344CB8AC3E}">
        <p14:creationId xmlns:p14="http://schemas.microsoft.com/office/powerpoint/2010/main" xmlns="" val="50033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07DBA9D-17D1-4E61-84AA-91F56206C78F}" type="datetimeFigureOut">
              <a:rPr lang="el-GR" smtClean="0"/>
              <a:pPr/>
              <a:t>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243030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07DBA9D-17D1-4E61-84AA-91F56206C78F}" type="datetimeFigureOut">
              <a:rPr lang="el-GR" smtClean="0"/>
              <a:pPr/>
              <a:t>3/3/2020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137983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07DBA9D-17D1-4E61-84AA-91F56206C78F}" type="datetimeFigureOut">
              <a:rPr lang="el-GR" smtClean="0"/>
              <a:pPr/>
              <a:t>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262012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07DBA9D-17D1-4E61-84AA-91F56206C78F}" type="datetimeFigureOut">
              <a:rPr lang="el-GR" smtClean="0"/>
              <a:pPr/>
              <a:t>3/3/2020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7552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07DBA9D-17D1-4E61-84AA-91F56206C78F}" type="datetimeFigureOut">
              <a:rPr lang="el-GR" smtClean="0"/>
              <a:pPr/>
              <a:t>3/3/2020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2444809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DBA9D-17D1-4E61-84AA-91F56206C78F}" type="datetimeFigureOut">
              <a:rPr lang="el-GR" smtClean="0"/>
              <a:pPr/>
              <a:t>3/3/2020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3910127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7DBA9D-17D1-4E61-84AA-91F56206C78F}" type="datetimeFigureOut">
              <a:rPr lang="el-GR" smtClean="0"/>
              <a:pPr/>
              <a:t>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70574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07DBA9D-17D1-4E61-84AA-91F56206C78F}" type="datetimeFigureOut">
              <a:rPr lang="el-GR" smtClean="0"/>
              <a:pPr/>
              <a:t>3/3/2020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273307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DBA9D-17D1-4E61-84AA-91F56206C78F}" type="datetimeFigureOut">
              <a:rPr lang="el-GR" smtClean="0"/>
              <a:pPr/>
              <a:t>3/3/2020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FA7A7-064A-43EE-9CDA-612D40010EC6}" type="slidenum">
              <a:rPr lang="el-GR" smtClean="0"/>
              <a:pPr/>
              <a:t>‹#›</a:t>
            </a:fld>
            <a:endParaRPr lang="el-GR"/>
          </a:p>
        </p:txBody>
      </p:sp>
    </p:spTree>
    <p:extLst>
      <p:ext uri="{BB962C8B-B14F-4D97-AF65-F5344CB8AC3E}">
        <p14:creationId xmlns:p14="http://schemas.microsoft.com/office/powerpoint/2010/main" xmlns="" val="33815929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svg"/><Relationship Id="rId18" Type="http://schemas.openxmlformats.org/officeDocument/2006/relationships/image" Target="../media/image22.png"/><Relationship Id="rId26" Type="http://schemas.openxmlformats.org/officeDocument/2006/relationships/image" Target="../media/image26.png"/><Relationship Id="rId3" Type="http://schemas.openxmlformats.org/officeDocument/2006/relationships/image" Target="../media/image15.svg"/><Relationship Id="rId21" Type="http://schemas.openxmlformats.org/officeDocument/2006/relationships/image" Target="../media/image33.svg"/><Relationship Id="rId7" Type="http://schemas.openxmlformats.org/officeDocument/2006/relationships/image" Target="../media/image19.svg"/><Relationship Id="rId12" Type="http://schemas.openxmlformats.org/officeDocument/2006/relationships/image" Target="../media/image19.png"/><Relationship Id="rId17" Type="http://schemas.openxmlformats.org/officeDocument/2006/relationships/image" Target="../media/image29.svg"/><Relationship Id="rId25" Type="http://schemas.openxmlformats.org/officeDocument/2006/relationships/image" Target="../media/image37.svg"/><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png"/><Relationship Id="rId29" Type="http://schemas.openxmlformats.org/officeDocument/2006/relationships/image" Target="../media/image41.sv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3.svg"/><Relationship Id="rId24" Type="http://schemas.openxmlformats.org/officeDocument/2006/relationships/image" Target="../media/image25.png"/><Relationship Id="rId5" Type="http://schemas.openxmlformats.org/officeDocument/2006/relationships/image" Target="../media/image17.svg"/><Relationship Id="rId15" Type="http://schemas.openxmlformats.org/officeDocument/2006/relationships/image" Target="../media/image27.svg"/><Relationship Id="rId23" Type="http://schemas.openxmlformats.org/officeDocument/2006/relationships/image" Target="../media/image35.svg"/><Relationship Id="rId28" Type="http://schemas.openxmlformats.org/officeDocument/2006/relationships/image" Target="../media/image27.png"/><Relationship Id="rId10" Type="http://schemas.openxmlformats.org/officeDocument/2006/relationships/image" Target="../media/image18.png"/><Relationship Id="rId19" Type="http://schemas.openxmlformats.org/officeDocument/2006/relationships/image" Target="../media/image31.svg"/><Relationship Id="rId4" Type="http://schemas.openxmlformats.org/officeDocument/2006/relationships/image" Target="../media/image15.png"/><Relationship Id="rId9" Type="http://schemas.openxmlformats.org/officeDocument/2006/relationships/image" Target="../media/image21.svg"/><Relationship Id="rId14" Type="http://schemas.openxmlformats.org/officeDocument/2006/relationships/image" Target="../media/image20.png"/><Relationship Id="rId22" Type="http://schemas.openxmlformats.org/officeDocument/2006/relationships/image" Target="../media/image24.png"/><Relationship Id="rId27" Type="http://schemas.openxmlformats.org/officeDocument/2006/relationships/image" Target="../media/image3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unsplash.com/" TargetMode="Externa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xmlns="" id="{21CBF1FE-15E6-4975-A0D2-8589AC9F089F}"/>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6960096" y="0"/>
            <a:ext cx="5231904" cy="6858000"/>
          </a:xfrm>
          <a:prstGeom prst="rect">
            <a:avLst/>
          </a:prstGeom>
        </p:spPr>
      </p:pic>
      <p:sp>
        <p:nvSpPr>
          <p:cNvPr id="2050" name="Rectangle 2"/>
          <p:cNvSpPr>
            <a:spLocks noGrp="1" noChangeArrowheads="1"/>
          </p:cNvSpPr>
          <p:nvPr>
            <p:ph type="title"/>
          </p:nvPr>
        </p:nvSpPr>
        <p:spPr>
          <a:xfrm>
            <a:off x="1127446" y="3826754"/>
            <a:ext cx="5616626" cy="1143000"/>
          </a:xfrm>
          <a:solidFill>
            <a:schemeClr val="bg1"/>
          </a:solidFill>
          <a:ln>
            <a:noFill/>
            <a:prstDash val="dash"/>
          </a:ln>
        </p:spPr>
        <p:txBody>
          <a:bodyPr>
            <a:noAutofit/>
          </a:bodyPr>
          <a:lstStyle/>
          <a:p>
            <a:pPr algn="ctr">
              <a:defRPr/>
            </a:pPr>
            <a:r>
              <a:rPr lang="el-GR" b="1" dirty="0"/>
              <a:t>Περιβάλλον και </a:t>
            </a:r>
            <a:r>
              <a:rPr lang="en-US" b="1" dirty="0"/>
              <a:t/>
            </a:r>
            <a:br>
              <a:rPr lang="en-US" b="1" dirty="0"/>
            </a:br>
            <a:r>
              <a:rPr lang="el-GR" b="1" dirty="0"/>
              <a:t>μελλοντικές γενιές</a:t>
            </a:r>
          </a:p>
        </p:txBody>
      </p:sp>
      <p:sp>
        <p:nvSpPr>
          <p:cNvPr id="6" name="1 - Τίτλος"/>
          <p:cNvSpPr txBox="1">
            <a:spLocks/>
          </p:cNvSpPr>
          <p:nvPr/>
        </p:nvSpPr>
        <p:spPr bwMode="auto">
          <a:xfrm>
            <a:off x="8280834" y="466109"/>
            <a:ext cx="3238500" cy="1152525"/>
          </a:xfrm>
          <a:prstGeom prst="rect">
            <a:avLst/>
          </a:prstGeom>
          <a:solidFill>
            <a:schemeClr val="bg1">
              <a:alpha val="0"/>
            </a:schemeClr>
          </a:solidFill>
          <a:ln w="9525" cap="flat" cmpd="sng" algn="ctr">
            <a:noFill/>
            <a:prstDash val="solid"/>
            <a:miter lim="800000"/>
            <a:headEnd/>
            <a:tailEnd/>
          </a:ln>
        </p:spPr>
        <p:style>
          <a:lnRef idx="1">
            <a:schemeClr val="accent6"/>
          </a:lnRef>
          <a:fillRef idx="3">
            <a:schemeClr val="accent6"/>
          </a:fillRef>
          <a:effectRef idx="2">
            <a:schemeClr val="accent6"/>
          </a:effectRef>
          <a:fontRef idx="minor">
            <a:schemeClr val="lt1"/>
          </a:fontRef>
        </p:style>
        <p:txBody>
          <a:bodyPr anchor="ctr">
            <a:normAutofit/>
          </a:bodyPr>
          <a:lstStyle/>
          <a:p>
            <a:pPr algn="ctr">
              <a:defRPr/>
            </a:pPr>
            <a:r>
              <a:rPr lang="el-GR" sz="2800" kern="0" dirty="0">
                <a:solidFill>
                  <a:schemeClr val="bg1"/>
                </a:solidFill>
                <a:latin typeface="+mj-lt"/>
              </a:rPr>
              <a:t>Εκπαιδευτικό υλικό για το γυμνάσιο</a:t>
            </a:r>
          </a:p>
        </p:txBody>
      </p:sp>
      <p:sp>
        <p:nvSpPr>
          <p:cNvPr id="8" name="1 - Τίτλος"/>
          <p:cNvSpPr txBox="1">
            <a:spLocks/>
          </p:cNvSpPr>
          <p:nvPr/>
        </p:nvSpPr>
        <p:spPr>
          <a:xfrm>
            <a:off x="5864209" y="4509120"/>
            <a:ext cx="6327791" cy="2000264"/>
          </a:xfrm>
          <a:prstGeom prst="rect">
            <a:avLst/>
          </a:prstGeom>
          <a:solidFill>
            <a:schemeClr val="bg1">
              <a:alpha val="0"/>
            </a:schemeClr>
          </a:solidFill>
          <a:ln>
            <a:noFill/>
          </a:ln>
        </p:spPr>
        <p:style>
          <a:lnRef idx="3">
            <a:schemeClr val="lt1"/>
          </a:lnRef>
          <a:fillRef idx="1">
            <a:schemeClr val="accent6"/>
          </a:fillRef>
          <a:effectRef idx="1">
            <a:schemeClr val="accent6"/>
          </a:effectRef>
          <a:fontRef idx="minor">
            <a:schemeClr val="lt1"/>
          </a:fontRef>
        </p:style>
        <p:txBody>
          <a:bodyPr anchor="ctr">
            <a:noAutofit/>
          </a:bodyPr>
          <a:lstStyle/>
          <a:p>
            <a:pPr lvl="0" algn="r"/>
            <a:r>
              <a:rPr lang="el-GR" sz="2200" dirty="0">
                <a:solidFill>
                  <a:schemeClr val="bg1"/>
                </a:solidFill>
                <a:latin typeface="+mj-lt"/>
              </a:rPr>
              <a:t>Συντάκτες:</a:t>
            </a:r>
            <a:r>
              <a:rPr lang="el-GR" sz="2400" dirty="0">
                <a:solidFill>
                  <a:schemeClr val="bg1"/>
                </a:solidFill>
                <a:latin typeface="+mj-lt"/>
              </a:rPr>
              <a:t> </a:t>
            </a:r>
          </a:p>
          <a:p>
            <a:pPr lvl="0" algn="r"/>
            <a:r>
              <a:rPr lang="el-GR" sz="2200" b="1" dirty="0">
                <a:solidFill>
                  <a:schemeClr val="bg1"/>
                </a:solidFill>
                <a:latin typeface="+mj-lt"/>
              </a:rPr>
              <a:t>Νικολέτα </a:t>
            </a:r>
            <a:r>
              <a:rPr lang="el-GR" sz="2200" b="1" dirty="0" err="1">
                <a:solidFill>
                  <a:schemeClr val="bg1"/>
                </a:solidFill>
                <a:latin typeface="+mj-lt"/>
              </a:rPr>
              <a:t>Παπαστεργίου</a:t>
            </a:r>
            <a:endParaRPr lang="el-GR" sz="2200" b="1" dirty="0">
              <a:solidFill>
                <a:schemeClr val="bg1"/>
              </a:solidFill>
              <a:latin typeface="+mj-lt"/>
            </a:endParaRPr>
          </a:p>
          <a:p>
            <a:pPr lvl="0" algn="r"/>
            <a:r>
              <a:rPr lang="el-GR" sz="2000" dirty="0">
                <a:solidFill>
                  <a:schemeClr val="bg1"/>
                </a:solidFill>
                <a:latin typeface="+mj-lt"/>
              </a:rPr>
              <a:t>Εκπαιδευτικός Πρωτοβάθμιας Εκπαίδευσης </a:t>
            </a:r>
          </a:p>
          <a:p>
            <a:pPr lvl="0" algn="r"/>
            <a:r>
              <a:rPr lang="el-GR" sz="2200" b="1" dirty="0">
                <a:solidFill>
                  <a:schemeClr val="bg1"/>
                </a:solidFill>
                <a:latin typeface="+mj-lt"/>
              </a:rPr>
              <a:t>Ολυμπία Κουκουβέτσιου</a:t>
            </a:r>
          </a:p>
          <a:p>
            <a:pPr algn="r"/>
            <a:r>
              <a:rPr lang="el-GR" sz="2000" dirty="0">
                <a:solidFill>
                  <a:schemeClr val="bg1"/>
                </a:solidFill>
                <a:latin typeface="+mj-lt"/>
              </a:rPr>
              <a:t>Εκπαιδευτικός Πρωτοβάθμιας Εκπαίδευσης </a:t>
            </a:r>
          </a:p>
          <a:p>
            <a:pPr algn="r">
              <a:defRPr/>
            </a:pPr>
            <a:r>
              <a:rPr lang="el-GR" sz="2200" b="1" dirty="0">
                <a:solidFill>
                  <a:schemeClr val="bg1"/>
                </a:solidFill>
                <a:latin typeface="+mj-lt"/>
              </a:rPr>
              <a:t>Σταύρος </a:t>
            </a:r>
            <a:r>
              <a:rPr lang="el-GR" sz="2200" b="1" dirty="0" err="1">
                <a:solidFill>
                  <a:schemeClr val="bg1"/>
                </a:solidFill>
                <a:latin typeface="+mj-lt"/>
              </a:rPr>
              <a:t>Καραγεωργάκης</a:t>
            </a:r>
            <a:endParaRPr lang="en-US" sz="2200" b="1" dirty="0">
              <a:solidFill>
                <a:schemeClr val="bg1"/>
              </a:solidFill>
              <a:latin typeface="+mj-lt"/>
            </a:endParaRPr>
          </a:p>
          <a:p>
            <a:pPr algn="r">
              <a:defRPr/>
            </a:pPr>
            <a:r>
              <a:rPr lang="el-GR" sz="2000" dirty="0">
                <a:solidFill>
                  <a:schemeClr val="bg1"/>
                </a:solidFill>
                <a:latin typeface="+mj-lt"/>
              </a:rPr>
              <a:t>Εκπαιδευτικός Δευτεροβάθμιας Εκπαίδευσης</a:t>
            </a:r>
          </a:p>
        </p:txBody>
      </p:sp>
      <p:pic>
        <p:nvPicPr>
          <p:cNvPr id="6149" name="Picture 5" descr="C:\Users\ouzal\OneDrive\Desktop\86406444_1595401807284229_3727205368594432000_n.png"/>
          <p:cNvPicPr>
            <a:picLocks noChangeAspect="1" noChangeArrowheads="1"/>
          </p:cNvPicPr>
          <p:nvPr/>
        </p:nvPicPr>
        <p:blipFill>
          <a:blip r:embed="rId3"/>
          <a:srcRect/>
          <a:stretch>
            <a:fillRect/>
          </a:stretch>
        </p:blipFill>
        <p:spPr bwMode="auto">
          <a:xfrm>
            <a:off x="1194942" y="290430"/>
            <a:ext cx="2740817" cy="274081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Διάγραμμα ροής: Μη αυτόματη είσοδος 3">
            <a:extLst>
              <a:ext uri="{FF2B5EF4-FFF2-40B4-BE49-F238E27FC236}">
                <a16:creationId xmlns:a16="http://schemas.microsoft.com/office/drawing/2014/main" xmlns="" id="{8DAE4FB7-4B4E-4432-B517-42C5E97863B2}"/>
              </a:ext>
            </a:extLst>
          </p:cNvPr>
          <p:cNvSpPr/>
          <p:nvPr/>
        </p:nvSpPr>
        <p:spPr>
          <a:xfrm>
            <a:off x="1703512" y="5902434"/>
            <a:ext cx="4224713" cy="9655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815"/>
              <a:gd name="connsiteY0" fmla="*/ 2000 h 10315"/>
              <a:gd name="connsiteX1" fmla="*/ 10000 w 11815"/>
              <a:gd name="connsiteY1" fmla="*/ 0 h 10315"/>
              <a:gd name="connsiteX2" fmla="*/ 11815 w 11815"/>
              <a:gd name="connsiteY2" fmla="*/ 10315 h 10315"/>
              <a:gd name="connsiteX3" fmla="*/ 0 w 11815"/>
              <a:gd name="connsiteY3" fmla="*/ 10000 h 10315"/>
              <a:gd name="connsiteX4" fmla="*/ 0 w 11815"/>
              <a:gd name="connsiteY4" fmla="*/ 2000 h 10315"/>
              <a:gd name="connsiteX0" fmla="*/ 0 w 11815"/>
              <a:gd name="connsiteY0" fmla="*/ 2000 h 10315"/>
              <a:gd name="connsiteX1" fmla="*/ 4695 w 11815"/>
              <a:gd name="connsiteY1" fmla="*/ 74 h 10315"/>
              <a:gd name="connsiteX2" fmla="*/ 10000 w 11815"/>
              <a:gd name="connsiteY2" fmla="*/ 0 h 10315"/>
              <a:gd name="connsiteX3" fmla="*/ 11815 w 11815"/>
              <a:gd name="connsiteY3" fmla="*/ 10315 h 10315"/>
              <a:gd name="connsiteX4" fmla="*/ 0 w 11815"/>
              <a:gd name="connsiteY4" fmla="*/ 10000 h 10315"/>
              <a:gd name="connsiteX5" fmla="*/ 0 w 11815"/>
              <a:gd name="connsiteY5" fmla="*/ 2000 h 1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 h="10315">
                <a:moveTo>
                  <a:pt x="0" y="2000"/>
                </a:moveTo>
                <a:cubicBezTo>
                  <a:pt x="1524" y="1568"/>
                  <a:pt x="3171" y="506"/>
                  <a:pt x="4695" y="74"/>
                </a:cubicBezTo>
                <a:lnTo>
                  <a:pt x="10000" y="0"/>
                </a:lnTo>
                <a:lnTo>
                  <a:pt x="11815" y="10315"/>
                </a:lnTo>
                <a:lnTo>
                  <a:pt x="0" y="10000"/>
                </a:lnTo>
                <a:lnTo>
                  <a:pt x="0" y="2000"/>
                </a:lnTo>
                <a:close/>
              </a:path>
            </a:pathLst>
          </a:custGeom>
          <a:solidFill>
            <a:srgbClr val="FCB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2 - Θέση κειμένου"/>
          <p:cNvSpPr>
            <a:spLocks noGrp="1"/>
          </p:cNvSpPr>
          <p:nvPr>
            <p:ph type="body" sz="half" idx="1"/>
          </p:nvPr>
        </p:nvSpPr>
        <p:spPr>
          <a:xfrm>
            <a:off x="6030351" y="1484784"/>
            <a:ext cx="4038600" cy="5143536"/>
          </a:xfrm>
        </p:spPr>
        <p:txBody>
          <a:bodyPr>
            <a:normAutofit/>
          </a:bodyPr>
          <a:lstStyle/>
          <a:p>
            <a:pPr>
              <a:buNone/>
            </a:pPr>
            <a:r>
              <a:rPr lang="el-GR" dirty="0"/>
              <a:t>	</a:t>
            </a:r>
            <a:r>
              <a:rPr lang="el-GR" dirty="0">
                <a:latin typeface="+mj-lt"/>
              </a:rPr>
              <a:t>Οι άνθρωποι που δεν έχουν γεννηθεί ακόμα έχουν δικαιώματα</a:t>
            </a:r>
          </a:p>
          <a:p>
            <a:r>
              <a:rPr lang="el-GR" dirty="0">
                <a:latin typeface="+mj-lt"/>
              </a:rPr>
              <a:t>στον καθαρό αέρα</a:t>
            </a:r>
          </a:p>
          <a:p>
            <a:r>
              <a:rPr lang="el-GR" dirty="0">
                <a:latin typeface="+mj-lt"/>
              </a:rPr>
              <a:t>στην καθαρή γη</a:t>
            </a:r>
          </a:p>
          <a:p>
            <a:r>
              <a:rPr lang="el-GR" dirty="0">
                <a:latin typeface="+mj-lt"/>
              </a:rPr>
              <a:t>στους ανανεώσιμους πόρους ενέργειας</a:t>
            </a:r>
          </a:p>
          <a:p>
            <a:r>
              <a:rPr lang="el-GR" dirty="0">
                <a:latin typeface="+mj-lt"/>
              </a:rPr>
              <a:t>στις φυσικές, μη μεταλλαγμένες τροφές</a:t>
            </a:r>
          </a:p>
        </p:txBody>
      </p:sp>
      <p:pic>
        <p:nvPicPr>
          <p:cNvPr id="26626" name="Picture 2" descr="Adorable, Baby, Bath, Blanket, Boy"/>
          <p:cNvPicPr>
            <a:picLocks noChangeAspect="1" noChangeArrowheads="1"/>
          </p:cNvPicPr>
          <p:nvPr/>
        </p:nvPicPr>
        <p:blipFill>
          <a:blip r:embed="rId2"/>
          <a:srcRect/>
          <a:stretch>
            <a:fillRect/>
          </a:stretch>
        </p:blipFill>
        <p:spPr bwMode="auto">
          <a:xfrm>
            <a:off x="1199456" y="2026613"/>
            <a:ext cx="4177318" cy="2790351"/>
          </a:xfrm>
          <a:prstGeom prst="rect">
            <a:avLst/>
          </a:prstGeom>
          <a:noFill/>
        </p:spPr>
      </p:pic>
      <p:sp>
        <p:nvSpPr>
          <p:cNvPr id="4" name="Διαγώνια ρίγα 3">
            <a:extLst>
              <a:ext uri="{FF2B5EF4-FFF2-40B4-BE49-F238E27FC236}">
                <a16:creationId xmlns:a16="http://schemas.microsoft.com/office/drawing/2014/main" xmlns="" id="{9908D198-E67E-48B4-A203-35E77EBE1383}"/>
              </a:ext>
            </a:extLst>
          </p:cNvPr>
          <p:cNvSpPr/>
          <p:nvPr/>
        </p:nvSpPr>
        <p:spPr>
          <a:xfrm rot="12622121">
            <a:off x="6933093" y="-1422641"/>
            <a:ext cx="4874059" cy="2845281"/>
          </a:xfrm>
          <a:prstGeom prst="diagStrip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Διάγραμμα ροής: Κάρτα 10">
            <a:extLst>
              <a:ext uri="{FF2B5EF4-FFF2-40B4-BE49-F238E27FC236}">
                <a16:creationId xmlns:a16="http://schemas.microsoft.com/office/drawing/2014/main" xmlns="" id="{40F4FBEB-12B6-4552-A3AC-BB53B77F98D4}"/>
              </a:ext>
            </a:extLst>
          </p:cNvPr>
          <p:cNvSpPr/>
          <p:nvPr/>
        </p:nvSpPr>
        <p:spPr>
          <a:xfrm rot="5400000">
            <a:off x="887558" y="4818757"/>
            <a:ext cx="1241031" cy="304306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3765 h 11765"/>
              <a:gd name="connsiteX1" fmla="*/ 5697 w 10000"/>
              <a:gd name="connsiteY1" fmla="*/ 0 h 11765"/>
              <a:gd name="connsiteX2" fmla="*/ 10000 w 10000"/>
              <a:gd name="connsiteY2" fmla="*/ 1765 h 11765"/>
              <a:gd name="connsiteX3" fmla="*/ 10000 w 10000"/>
              <a:gd name="connsiteY3" fmla="*/ 11765 h 11765"/>
              <a:gd name="connsiteX4" fmla="*/ 0 w 10000"/>
              <a:gd name="connsiteY4" fmla="*/ 11765 h 11765"/>
              <a:gd name="connsiteX5" fmla="*/ 0 w 10000"/>
              <a:gd name="connsiteY5" fmla="*/ 3765 h 11765"/>
              <a:gd name="connsiteX0" fmla="*/ 0 w 10370"/>
              <a:gd name="connsiteY0" fmla="*/ 4556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0 w 10370"/>
              <a:gd name="connsiteY5" fmla="*/ 4556 h 12556"/>
              <a:gd name="connsiteX0" fmla="*/ 370 w 10370"/>
              <a:gd name="connsiteY0" fmla="*/ 6442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370 w 10370"/>
              <a:gd name="connsiteY5" fmla="*/ 6442 h 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0" h="12556">
                <a:moveTo>
                  <a:pt x="370" y="6442"/>
                </a:moveTo>
                <a:lnTo>
                  <a:pt x="5697" y="791"/>
                </a:lnTo>
                <a:lnTo>
                  <a:pt x="10370" y="0"/>
                </a:lnTo>
                <a:cubicBezTo>
                  <a:pt x="10247" y="4185"/>
                  <a:pt x="10123" y="8371"/>
                  <a:pt x="10000" y="12556"/>
                </a:cubicBezTo>
                <a:lnTo>
                  <a:pt x="0" y="12556"/>
                </a:lnTo>
                <a:cubicBezTo>
                  <a:pt x="123" y="10518"/>
                  <a:pt x="247" y="8480"/>
                  <a:pt x="370" y="6442"/>
                </a:cubicBezTo>
                <a:close/>
              </a:path>
            </a:pathLst>
          </a:custGeom>
          <a:solidFill>
            <a:srgbClr val="DBB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8799"/>
        </a:solidFill>
        <a:effectLst/>
      </p:bgPr>
    </p:bg>
    <p:spTree>
      <p:nvGrpSpPr>
        <p:cNvPr id="1" name=""/>
        <p:cNvGrpSpPr/>
        <p:nvPr/>
      </p:nvGrpSpPr>
      <p:grpSpPr>
        <a:xfrm>
          <a:off x="0" y="0"/>
          <a:ext cx="0" cy="0"/>
          <a:chOff x="0" y="0"/>
          <a:chExt cx="0" cy="0"/>
        </a:xfrm>
      </p:grpSpPr>
      <p:sp>
        <p:nvSpPr>
          <p:cNvPr id="3" name="2 - Θέση κειμένου"/>
          <p:cNvSpPr>
            <a:spLocks noGrp="1"/>
          </p:cNvSpPr>
          <p:nvPr>
            <p:ph type="body" sz="half" idx="1"/>
          </p:nvPr>
        </p:nvSpPr>
        <p:spPr>
          <a:xfrm>
            <a:off x="6572117" y="2559680"/>
            <a:ext cx="4038600" cy="2857520"/>
          </a:xfrm>
        </p:spPr>
        <p:txBody>
          <a:bodyPr>
            <a:normAutofit/>
          </a:bodyPr>
          <a:lstStyle/>
          <a:p>
            <a:pPr algn="ctr">
              <a:buNone/>
            </a:pPr>
            <a:r>
              <a:rPr lang="el-GR" dirty="0"/>
              <a:t>	</a:t>
            </a:r>
            <a:r>
              <a:rPr lang="el-GR" dirty="0">
                <a:solidFill>
                  <a:schemeClr val="bg1"/>
                </a:solidFill>
                <a:latin typeface="+mj-lt"/>
              </a:rPr>
              <a:t>Όχι!!</a:t>
            </a:r>
          </a:p>
        </p:txBody>
      </p:sp>
      <p:pic>
        <p:nvPicPr>
          <p:cNvPr id="27652" name="Picture 4" descr="Cat, Face, Angry, Funny, Pet, Animal"/>
          <p:cNvPicPr>
            <a:picLocks noChangeAspect="1" noChangeArrowheads="1"/>
          </p:cNvPicPr>
          <p:nvPr/>
        </p:nvPicPr>
        <p:blipFill>
          <a:blip r:embed="rId2"/>
          <a:srcRect/>
          <a:stretch>
            <a:fillRect/>
          </a:stretch>
        </p:blipFill>
        <p:spPr bwMode="auto">
          <a:xfrm>
            <a:off x="6167305" y="3140968"/>
            <a:ext cx="4848225" cy="3238501"/>
          </a:xfrm>
          <a:prstGeom prst="rect">
            <a:avLst/>
          </a:prstGeom>
          <a:noFill/>
        </p:spPr>
      </p:pic>
      <p:sp>
        <p:nvSpPr>
          <p:cNvPr id="2" name="TextBox 1">
            <a:extLst>
              <a:ext uri="{FF2B5EF4-FFF2-40B4-BE49-F238E27FC236}">
                <a16:creationId xmlns:a16="http://schemas.microsoft.com/office/drawing/2014/main" xmlns="" id="{7F526189-5A12-4569-ADA6-CE0F13B36686}"/>
              </a:ext>
            </a:extLst>
          </p:cNvPr>
          <p:cNvSpPr txBox="1"/>
          <p:nvPr/>
        </p:nvSpPr>
        <p:spPr>
          <a:xfrm>
            <a:off x="911424" y="620688"/>
            <a:ext cx="6192688" cy="1938992"/>
          </a:xfrm>
          <a:prstGeom prst="rect">
            <a:avLst/>
          </a:prstGeom>
          <a:noFill/>
        </p:spPr>
        <p:txBody>
          <a:bodyPr wrap="square" rtlCol="0">
            <a:spAutoFit/>
          </a:bodyPr>
          <a:lstStyle/>
          <a:p>
            <a:r>
              <a:rPr lang="el-GR" sz="4000" dirty="0">
                <a:solidFill>
                  <a:schemeClr val="bg1"/>
                </a:solidFill>
                <a:latin typeface="+mj-lt"/>
              </a:rPr>
              <a:t>Αλήθεια, μόνο οι άνθρωποι έχουν δικαιώματα στη ζωή και τον καθαρό αέρα;;;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xmlns="" id="{7AAF34A9-AB3D-4005-B103-CDF9B4EB33A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0" y="0"/>
            <a:ext cx="12192000" cy="6858000"/>
          </a:xfrm>
          <a:prstGeom prst="rect">
            <a:avLst/>
          </a:prstGeom>
        </p:spPr>
      </p:pic>
      <p:sp>
        <p:nvSpPr>
          <p:cNvPr id="3" name="2 - Θέση κειμένου"/>
          <p:cNvSpPr>
            <a:spLocks noGrp="1"/>
          </p:cNvSpPr>
          <p:nvPr>
            <p:ph type="body" sz="half" idx="1"/>
          </p:nvPr>
        </p:nvSpPr>
        <p:spPr>
          <a:xfrm>
            <a:off x="551383" y="4581128"/>
            <a:ext cx="11017225" cy="1988840"/>
          </a:xfrm>
          <a:noFill/>
        </p:spPr>
        <p:txBody>
          <a:bodyPr>
            <a:normAutofit/>
          </a:bodyPr>
          <a:lstStyle/>
          <a:p>
            <a:pPr>
              <a:buNone/>
            </a:pPr>
            <a:r>
              <a:rPr lang="el-GR" dirty="0"/>
              <a:t>	</a:t>
            </a:r>
            <a:endParaRPr lang="en-US" dirty="0"/>
          </a:p>
          <a:p>
            <a:pPr>
              <a:buNone/>
            </a:pPr>
            <a:r>
              <a:rPr lang="en-US" dirty="0">
                <a:solidFill>
                  <a:schemeClr val="bg1"/>
                </a:solidFill>
                <a:latin typeface="+mj-lt"/>
              </a:rPr>
              <a:t>	</a:t>
            </a:r>
            <a:r>
              <a:rPr lang="el-GR" dirty="0">
                <a:solidFill>
                  <a:schemeClr val="bg1"/>
                </a:solidFill>
                <a:latin typeface="+mj-lt"/>
              </a:rPr>
              <a:t>Τα άλλα ζώα, όπως και οι άνθρωποι έχουν δικαίωμα να ζουν σε έναν καθαρό και βιώσιμο πλανήτη. Άλλωστε, για την κατάσταση του πλανήτη σήμερα ευθύνονται μόνο οι άνθρωποι.</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11286" y="853759"/>
            <a:ext cx="8249912" cy="1143000"/>
          </a:xfrm>
        </p:spPr>
        <p:txBody>
          <a:bodyPr>
            <a:noAutofit/>
          </a:bodyPr>
          <a:lstStyle/>
          <a:p>
            <a:pPr algn="ctr"/>
            <a:r>
              <a:rPr lang="el-GR" b="1" dirty="0">
                <a:latin typeface="Segoe Print" panose="02000600000000000000" pitchFamily="2" charset="0"/>
              </a:rPr>
              <a:t>Τι πρέπει να </a:t>
            </a:r>
            <a:br>
              <a:rPr lang="el-GR" b="1" dirty="0">
                <a:latin typeface="Segoe Print" panose="02000600000000000000" pitchFamily="2" charset="0"/>
              </a:rPr>
            </a:br>
            <a:r>
              <a:rPr lang="el-GR" b="1" dirty="0">
                <a:latin typeface="Segoe Print" panose="02000600000000000000" pitchFamily="2" charset="0"/>
              </a:rPr>
              <a:t>κάνουμε λοιπόν;</a:t>
            </a:r>
          </a:p>
        </p:txBody>
      </p:sp>
      <p:sp>
        <p:nvSpPr>
          <p:cNvPr id="3" name="2 - Θέση κειμένου"/>
          <p:cNvSpPr>
            <a:spLocks noGrp="1"/>
          </p:cNvSpPr>
          <p:nvPr>
            <p:ph type="body" sz="half" idx="1"/>
          </p:nvPr>
        </p:nvSpPr>
        <p:spPr/>
        <p:txBody>
          <a:bodyPr/>
          <a:lstStyle/>
          <a:p>
            <a:endParaRPr lang="el-GR" dirty="0">
              <a:latin typeface="Palatino Linotype" pitchFamily="18" charset="0"/>
            </a:endParaRPr>
          </a:p>
          <a:p>
            <a:endParaRPr lang="el-GR" dirty="0"/>
          </a:p>
        </p:txBody>
      </p:sp>
      <p:sp>
        <p:nvSpPr>
          <p:cNvPr id="16" name="Διάγραμμα ροής: Γραμμή σύνδεσης 15">
            <a:extLst>
              <a:ext uri="{FF2B5EF4-FFF2-40B4-BE49-F238E27FC236}">
                <a16:creationId xmlns:a16="http://schemas.microsoft.com/office/drawing/2014/main" xmlns="" id="{08DCEE70-8875-4851-8C3B-9C5EA94CE510}"/>
              </a:ext>
            </a:extLst>
          </p:cNvPr>
          <p:cNvSpPr/>
          <p:nvPr/>
        </p:nvSpPr>
        <p:spPr>
          <a:xfrm>
            <a:off x="245919" y="587231"/>
            <a:ext cx="1665367" cy="1653859"/>
          </a:xfrm>
          <a:prstGeom prst="flowChartConnector">
            <a:avLst/>
          </a:prstGeom>
          <a:solidFill>
            <a:srgbClr val="01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7" name="TextBox 16">
            <a:extLst>
              <a:ext uri="{FF2B5EF4-FFF2-40B4-BE49-F238E27FC236}">
                <a16:creationId xmlns:a16="http://schemas.microsoft.com/office/drawing/2014/main" xmlns="" id="{B4FA5C1A-A10A-4825-B8F5-77E1FDD510B0}"/>
              </a:ext>
            </a:extLst>
          </p:cNvPr>
          <p:cNvSpPr txBox="1"/>
          <p:nvPr/>
        </p:nvSpPr>
        <p:spPr>
          <a:xfrm>
            <a:off x="161239" y="2308094"/>
            <a:ext cx="1595436" cy="2708434"/>
          </a:xfrm>
          <a:prstGeom prst="rect">
            <a:avLst/>
          </a:prstGeom>
          <a:noFill/>
        </p:spPr>
        <p:txBody>
          <a:bodyPr wrap="square" rtlCol="0">
            <a:spAutoFit/>
          </a:bodyPr>
          <a:lstStyle/>
          <a:p>
            <a:pPr algn="ctr"/>
            <a:r>
              <a:rPr lang="el-GR" sz="1900" dirty="0"/>
              <a:t>Δεν </a:t>
            </a:r>
            <a:r>
              <a:rPr lang="el-GR" sz="1900" dirty="0" err="1"/>
              <a:t>εκμεταλλευ-όμαστε</a:t>
            </a:r>
            <a:r>
              <a:rPr lang="el-GR" sz="1900" dirty="0"/>
              <a:t> σε υπερβολικό βαθμό τους μη </a:t>
            </a:r>
            <a:r>
              <a:rPr lang="el-GR" sz="1900" dirty="0" err="1"/>
              <a:t>ανανεώσι-μους</a:t>
            </a:r>
            <a:r>
              <a:rPr lang="el-GR" sz="1900" dirty="0"/>
              <a:t> πόρους του πλανήτη</a:t>
            </a:r>
            <a:endParaRPr lang="en-US" sz="1900" dirty="0"/>
          </a:p>
          <a:p>
            <a:endParaRPr lang="el-GR" dirty="0"/>
          </a:p>
        </p:txBody>
      </p:sp>
      <p:sp>
        <p:nvSpPr>
          <p:cNvPr id="18" name="Διάγραμμα ροής: Γραμμή σύνδεσης 17">
            <a:extLst>
              <a:ext uri="{FF2B5EF4-FFF2-40B4-BE49-F238E27FC236}">
                <a16:creationId xmlns:a16="http://schemas.microsoft.com/office/drawing/2014/main" xmlns="" id="{CB650F8B-D802-46DB-8301-4BB8302ECF3B}"/>
              </a:ext>
            </a:extLst>
          </p:cNvPr>
          <p:cNvSpPr/>
          <p:nvPr/>
        </p:nvSpPr>
        <p:spPr>
          <a:xfrm>
            <a:off x="1739673" y="2393316"/>
            <a:ext cx="1665367" cy="1653859"/>
          </a:xfrm>
          <a:prstGeom prst="flowChartConnector">
            <a:avLst/>
          </a:prstGeom>
          <a:solidFill>
            <a:srgbClr val="FCB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19" name="Διάγραμμα ροής: Γραμμή σύνδεσης 18">
            <a:extLst>
              <a:ext uri="{FF2B5EF4-FFF2-40B4-BE49-F238E27FC236}">
                <a16:creationId xmlns:a16="http://schemas.microsoft.com/office/drawing/2014/main" xmlns="" id="{5BBA5F15-CF82-4912-AA98-8DF7813FF7CA}"/>
              </a:ext>
            </a:extLst>
          </p:cNvPr>
          <p:cNvSpPr/>
          <p:nvPr/>
        </p:nvSpPr>
        <p:spPr>
          <a:xfrm>
            <a:off x="3244972" y="3656086"/>
            <a:ext cx="1665367" cy="1653859"/>
          </a:xfrm>
          <a:prstGeom prst="flowChartConnector">
            <a:avLst/>
          </a:prstGeom>
          <a:solidFill>
            <a:srgbClr val="DBB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20" name="Διάγραμμα ροής: Γραμμή σύνδεσης 19">
            <a:extLst>
              <a:ext uri="{FF2B5EF4-FFF2-40B4-BE49-F238E27FC236}">
                <a16:creationId xmlns:a16="http://schemas.microsoft.com/office/drawing/2014/main" xmlns="" id="{3CE67E3C-6EF4-495E-A58B-E5257F5CCE44}"/>
              </a:ext>
            </a:extLst>
          </p:cNvPr>
          <p:cNvSpPr/>
          <p:nvPr/>
        </p:nvSpPr>
        <p:spPr>
          <a:xfrm>
            <a:off x="5187165" y="4135442"/>
            <a:ext cx="1665367" cy="1653859"/>
          </a:xfrm>
          <a:prstGeom prst="flowChartConnector">
            <a:avLst/>
          </a:prstGeom>
          <a:solidFill>
            <a:srgbClr val="002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21" name="Διάγραμμα ροής: Γραμμή σύνδεσης 20">
            <a:extLst>
              <a:ext uri="{FF2B5EF4-FFF2-40B4-BE49-F238E27FC236}">
                <a16:creationId xmlns:a16="http://schemas.microsoft.com/office/drawing/2014/main" xmlns="" id="{AB71A044-33C6-4215-A97C-909554B3C969}"/>
              </a:ext>
            </a:extLst>
          </p:cNvPr>
          <p:cNvSpPr/>
          <p:nvPr/>
        </p:nvSpPr>
        <p:spPr>
          <a:xfrm>
            <a:off x="7194145" y="3739255"/>
            <a:ext cx="1665367" cy="1653859"/>
          </a:xfrm>
          <a:prstGeom prst="flowChartConnector">
            <a:avLst/>
          </a:prstGeom>
          <a:solidFill>
            <a:srgbClr val="FC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22" name="Διάγραμμα ροής: Γραμμή σύνδεσης 21">
            <a:extLst>
              <a:ext uri="{FF2B5EF4-FFF2-40B4-BE49-F238E27FC236}">
                <a16:creationId xmlns:a16="http://schemas.microsoft.com/office/drawing/2014/main" xmlns="" id="{637AB671-851E-4DE5-96D0-55B4E2B7596A}"/>
              </a:ext>
            </a:extLst>
          </p:cNvPr>
          <p:cNvSpPr/>
          <p:nvPr/>
        </p:nvSpPr>
        <p:spPr>
          <a:xfrm>
            <a:off x="8795722" y="2327560"/>
            <a:ext cx="1665367" cy="1653859"/>
          </a:xfrm>
          <a:prstGeom prst="flowChartConnector">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23" name="Διάγραμμα ροής: Γραμμή σύνδεσης 22">
            <a:extLst>
              <a:ext uri="{FF2B5EF4-FFF2-40B4-BE49-F238E27FC236}">
                <a16:creationId xmlns:a16="http://schemas.microsoft.com/office/drawing/2014/main" xmlns="" id="{806C5B95-BB1A-404C-A41F-E78A0941EF29}"/>
              </a:ext>
            </a:extLst>
          </p:cNvPr>
          <p:cNvSpPr/>
          <p:nvPr/>
        </p:nvSpPr>
        <p:spPr>
          <a:xfrm>
            <a:off x="10374156" y="673701"/>
            <a:ext cx="1665367" cy="1653859"/>
          </a:xfrm>
          <a:prstGeom prst="flowChartConnec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alatino Linotype" pitchFamily="18" charset="0"/>
            </a:endParaRPr>
          </a:p>
        </p:txBody>
      </p:sp>
      <p:sp>
        <p:nvSpPr>
          <p:cNvPr id="24" name="TextBox 23">
            <a:extLst>
              <a:ext uri="{FF2B5EF4-FFF2-40B4-BE49-F238E27FC236}">
                <a16:creationId xmlns:a16="http://schemas.microsoft.com/office/drawing/2014/main" xmlns="" id="{9FBAD8B1-CD35-4D50-98D1-CE2BF77A0EEA}"/>
              </a:ext>
            </a:extLst>
          </p:cNvPr>
          <p:cNvSpPr txBox="1"/>
          <p:nvPr/>
        </p:nvSpPr>
        <p:spPr>
          <a:xfrm>
            <a:off x="1701026" y="4265750"/>
            <a:ext cx="1621848" cy="2708434"/>
          </a:xfrm>
          <a:prstGeom prst="rect">
            <a:avLst/>
          </a:prstGeom>
          <a:noFill/>
        </p:spPr>
        <p:txBody>
          <a:bodyPr wrap="square" rtlCol="0">
            <a:spAutoFit/>
          </a:bodyPr>
          <a:lstStyle/>
          <a:p>
            <a:pPr algn="ctr"/>
            <a:r>
              <a:rPr lang="el-GR" sz="1900" dirty="0"/>
              <a:t>Πείθουμε τους μεγάλους να κάνουν ό,τι μπορούν για να βρουν νέους πόρους ενέργειας</a:t>
            </a:r>
          </a:p>
          <a:p>
            <a:pPr algn="ctr"/>
            <a:endParaRPr lang="el-GR" dirty="0"/>
          </a:p>
        </p:txBody>
      </p:sp>
      <p:sp>
        <p:nvSpPr>
          <p:cNvPr id="25" name="TextBox 24">
            <a:extLst>
              <a:ext uri="{FF2B5EF4-FFF2-40B4-BE49-F238E27FC236}">
                <a16:creationId xmlns:a16="http://schemas.microsoft.com/office/drawing/2014/main" xmlns="" id="{556AA04F-9255-45D3-B13F-CBC9A28487B1}"/>
              </a:ext>
            </a:extLst>
          </p:cNvPr>
          <p:cNvSpPr txBox="1"/>
          <p:nvPr/>
        </p:nvSpPr>
        <p:spPr>
          <a:xfrm>
            <a:off x="3321402" y="5308254"/>
            <a:ext cx="1760686" cy="1831271"/>
          </a:xfrm>
          <a:prstGeom prst="rect">
            <a:avLst/>
          </a:prstGeom>
          <a:noFill/>
        </p:spPr>
        <p:txBody>
          <a:bodyPr wrap="square" rtlCol="0">
            <a:spAutoFit/>
          </a:bodyPr>
          <a:lstStyle/>
          <a:p>
            <a:pPr algn="ctr"/>
            <a:r>
              <a:rPr lang="el-GR" sz="1900" dirty="0"/>
              <a:t>Φροντίζουμε να μη ρυπαίνουμε και να μη μολύνουμε</a:t>
            </a:r>
          </a:p>
          <a:p>
            <a:endParaRPr lang="el-GR" dirty="0"/>
          </a:p>
        </p:txBody>
      </p:sp>
      <p:sp>
        <p:nvSpPr>
          <p:cNvPr id="26" name="TextBox 25">
            <a:extLst>
              <a:ext uri="{FF2B5EF4-FFF2-40B4-BE49-F238E27FC236}">
                <a16:creationId xmlns:a16="http://schemas.microsoft.com/office/drawing/2014/main" xmlns="" id="{43727E84-0827-45CB-8482-47C4167D041B}"/>
              </a:ext>
            </a:extLst>
          </p:cNvPr>
          <p:cNvSpPr txBox="1"/>
          <p:nvPr/>
        </p:nvSpPr>
        <p:spPr>
          <a:xfrm>
            <a:off x="5080615" y="5802998"/>
            <a:ext cx="1889833" cy="1246495"/>
          </a:xfrm>
          <a:prstGeom prst="rect">
            <a:avLst/>
          </a:prstGeom>
          <a:noFill/>
        </p:spPr>
        <p:txBody>
          <a:bodyPr wrap="square" rtlCol="0">
            <a:spAutoFit/>
          </a:bodyPr>
          <a:lstStyle/>
          <a:p>
            <a:pPr algn="ctr"/>
            <a:r>
              <a:rPr lang="el-GR" sz="1900" dirty="0"/>
              <a:t>Εξασφαλίζουμε τη βιοποικιλότητα</a:t>
            </a:r>
          </a:p>
          <a:p>
            <a:pPr algn="ctr"/>
            <a:endParaRPr lang="el-GR" dirty="0"/>
          </a:p>
        </p:txBody>
      </p:sp>
      <p:sp>
        <p:nvSpPr>
          <p:cNvPr id="27" name="TextBox 26">
            <a:extLst>
              <a:ext uri="{FF2B5EF4-FFF2-40B4-BE49-F238E27FC236}">
                <a16:creationId xmlns:a16="http://schemas.microsoft.com/office/drawing/2014/main" xmlns="" id="{16FE71C3-7FD9-4FC7-81B2-E8F2F0877ECE}"/>
              </a:ext>
            </a:extLst>
          </p:cNvPr>
          <p:cNvSpPr txBox="1"/>
          <p:nvPr/>
        </p:nvSpPr>
        <p:spPr>
          <a:xfrm>
            <a:off x="7156414" y="5482536"/>
            <a:ext cx="1889833" cy="661720"/>
          </a:xfrm>
          <a:prstGeom prst="rect">
            <a:avLst/>
          </a:prstGeom>
          <a:noFill/>
        </p:spPr>
        <p:txBody>
          <a:bodyPr wrap="square" rtlCol="0">
            <a:spAutoFit/>
          </a:bodyPr>
          <a:lstStyle/>
          <a:p>
            <a:pPr algn="ctr"/>
            <a:r>
              <a:rPr lang="el-GR" sz="1900" dirty="0"/>
              <a:t>Ανακυκλώνουμε</a:t>
            </a:r>
          </a:p>
          <a:p>
            <a:endParaRPr lang="el-GR" dirty="0"/>
          </a:p>
        </p:txBody>
      </p:sp>
      <p:sp>
        <p:nvSpPr>
          <p:cNvPr id="28" name="TextBox 27">
            <a:extLst>
              <a:ext uri="{FF2B5EF4-FFF2-40B4-BE49-F238E27FC236}">
                <a16:creationId xmlns:a16="http://schemas.microsoft.com/office/drawing/2014/main" xmlns="" id="{391C1F36-F4A4-4489-9FEC-533A65419B4D}"/>
              </a:ext>
            </a:extLst>
          </p:cNvPr>
          <p:cNvSpPr txBox="1"/>
          <p:nvPr/>
        </p:nvSpPr>
        <p:spPr>
          <a:xfrm>
            <a:off x="9046247" y="4060641"/>
            <a:ext cx="1566336" cy="2123658"/>
          </a:xfrm>
          <a:prstGeom prst="rect">
            <a:avLst/>
          </a:prstGeom>
          <a:noFill/>
        </p:spPr>
        <p:txBody>
          <a:bodyPr wrap="square" rtlCol="0">
            <a:spAutoFit/>
          </a:bodyPr>
          <a:lstStyle/>
          <a:p>
            <a:pPr algn="ctr"/>
            <a:r>
              <a:rPr lang="el-GR" sz="1900" dirty="0"/>
              <a:t>Δεν </a:t>
            </a:r>
            <a:r>
              <a:rPr lang="el-GR" sz="1900" dirty="0" err="1"/>
              <a:t>καταναλώ-νουμε</a:t>
            </a:r>
            <a:r>
              <a:rPr lang="el-GR" sz="1900" dirty="0"/>
              <a:t> περισσότερα απ’ αυτά που χρειαζόμαστε</a:t>
            </a:r>
          </a:p>
          <a:p>
            <a:endParaRPr lang="el-GR" dirty="0"/>
          </a:p>
        </p:txBody>
      </p:sp>
      <p:sp>
        <p:nvSpPr>
          <p:cNvPr id="30" name="TextBox 29">
            <a:extLst>
              <a:ext uri="{FF2B5EF4-FFF2-40B4-BE49-F238E27FC236}">
                <a16:creationId xmlns:a16="http://schemas.microsoft.com/office/drawing/2014/main" xmlns="" id="{770788B3-6C4C-438F-A7C0-70AFCA90BFE2}"/>
              </a:ext>
            </a:extLst>
          </p:cNvPr>
          <p:cNvSpPr txBox="1"/>
          <p:nvPr/>
        </p:nvSpPr>
        <p:spPr>
          <a:xfrm>
            <a:off x="10496748" y="2393316"/>
            <a:ext cx="1695252" cy="3016210"/>
          </a:xfrm>
          <a:prstGeom prst="rect">
            <a:avLst/>
          </a:prstGeom>
          <a:noFill/>
        </p:spPr>
        <p:txBody>
          <a:bodyPr wrap="square" rtlCol="0">
            <a:spAutoFit/>
          </a:bodyPr>
          <a:lstStyle/>
          <a:p>
            <a:pPr algn="ctr"/>
            <a:r>
              <a:rPr lang="el-GR" sz="1900" dirty="0"/>
              <a:t>Κάνουμε προσπάθειες  για την εξασφάλιση της παγκόσμιας ειρήνης και την αποφυγή πυρηνικού ολέθρου</a:t>
            </a:r>
          </a:p>
        </p:txBody>
      </p:sp>
      <p:pic>
        <p:nvPicPr>
          <p:cNvPr id="33" name="Γραφικό 32" descr="Βέλος: Αριστερόστροφη καμπύλη">
            <a:extLst>
              <a:ext uri="{FF2B5EF4-FFF2-40B4-BE49-F238E27FC236}">
                <a16:creationId xmlns:a16="http://schemas.microsoft.com/office/drawing/2014/main" xmlns="" id="{7F6AF1FA-7E9F-4B7C-A375-ECA8805FC327}"/>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17536132">
            <a:off x="2046006" y="537276"/>
            <a:ext cx="774488" cy="774488"/>
          </a:xfrm>
          <a:prstGeom prst="rect">
            <a:avLst/>
          </a:prstGeom>
        </p:spPr>
      </p:pic>
      <p:pic>
        <p:nvPicPr>
          <p:cNvPr id="40" name="Γραφικό 39" descr="Βέλος: Αριστερόστροφη καμπύλη">
            <a:extLst>
              <a:ext uri="{FF2B5EF4-FFF2-40B4-BE49-F238E27FC236}">
                <a16:creationId xmlns:a16="http://schemas.microsoft.com/office/drawing/2014/main" xmlns="" id="{9090C7CB-88F7-41BF-BF06-AFE1C41A0031}"/>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rot="6968518" flipH="1">
            <a:off x="7095452" y="2939362"/>
            <a:ext cx="774488" cy="774488"/>
          </a:xfrm>
          <a:prstGeom prst="rect">
            <a:avLst/>
          </a:prstGeom>
        </p:spPr>
      </p:pic>
      <p:pic>
        <p:nvPicPr>
          <p:cNvPr id="41" name="Γραφικό 40" descr="Βέλος: Αριστερόστροφη καμπύλη">
            <a:extLst>
              <a:ext uri="{FF2B5EF4-FFF2-40B4-BE49-F238E27FC236}">
                <a16:creationId xmlns:a16="http://schemas.microsoft.com/office/drawing/2014/main" xmlns="" id="{74243000-09E4-4EAB-A397-A422493662D0}"/>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rot="5655171" flipH="1">
            <a:off x="8215144" y="1873292"/>
            <a:ext cx="774488" cy="774488"/>
          </a:xfrm>
          <a:prstGeom prst="rect">
            <a:avLst/>
          </a:prstGeom>
        </p:spPr>
      </p:pic>
      <p:pic>
        <p:nvPicPr>
          <p:cNvPr id="42" name="Γραφικό 41" descr="Βέλος: Αριστερόστροφη καμπύλη">
            <a:extLst>
              <a:ext uri="{FF2B5EF4-FFF2-40B4-BE49-F238E27FC236}">
                <a16:creationId xmlns:a16="http://schemas.microsoft.com/office/drawing/2014/main" xmlns="" id="{D2F7660B-7197-47BA-B40D-DB758E7997F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tretch>
            <a:fillRect/>
          </a:stretch>
        </p:blipFill>
        <p:spPr>
          <a:xfrm rot="4063868" flipH="1">
            <a:off x="9305647" y="707848"/>
            <a:ext cx="774488" cy="774488"/>
          </a:xfrm>
          <a:prstGeom prst="rect">
            <a:avLst/>
          </a:prstGeom>
        </p:spPr>
      </p:pic>
      <p:pic>
        <p:nvPicPr>
          <p:cNvPr id="43" name="Γραφικό 42" descr="Βέλος: Αριστερόστροφη καμπύλη">
            <a:extLst>
              <a:ext uri="{FF2B5EF4-FFF2-40B4-BE49-F238E27FC236}">
                <a16:creationId xmlns:a16="http://schemas.microsoft.com/office/drawing/2014/main" xmlns="" id="{F3ED442D-67F3-43F1-A549-AAB16BA415B7}"/>
              </a:ext>
            </a:extLst>
          </p:cNvPr>
          <p:cNvPicPr>
            <a:picLocks noChangeAspect="1"/>
          </p:cNvPicPr>
          <p:nvPr/>
        </p:nvPicPr>
        <p:blipFill>
          <a:blip r:embed="rId10"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rot="13963645">
            <a:off x="4154350" y="2865080"/>
            <a:ext cx="774488" cy="774488"/>
          </a:xfrm>
          <a:prstGeom prst="rect">
            <a:avLst/>
          </a:prstGeom>
        </p:spPr>
      </p:pic>
      <p:pic>
        <p:nvPicPr>
          <p:cNvPr id="44" name="Γραφικό 43" descr="Βέλος: Αριστερόστροφη καμπύλη">
            <a:extLst>
              <a:ext uri="{FF2B5EF4-FFF2-40B4-BE49-F238E27FC236}">
                <a16:creationId xmlns:a16="http://schemas.microsoft.com/office/drawing/2014/main" xmlns="" id="{6D2D2104-CD33-4660-ACE9-B9783C64B4F6}"/>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13"/>
              </a:ext>
            </a:extLst>
          </a:blip>
          <a:stretch>
            <a:fillRect/>
          </a:stretch>
        </p:blipFill>
        <p:spPr>
          <a:xfrm rot="16200000">
            <a:off x="3129662" y="2007447"/>
            <a:ext cx="774488" cy="774488"/>
          </a:xfrm>
          <a:prstGeom prst="rect">
            <a:avLst/>
          </a:prstGeom>
        </p:spPr>
      </p:pic>
      <p:pic>
        <p:nvPicPr>
          <p:cNvPr id="46" name="Γραφικό 45" descr="Βέλος: Αριστερόστροφη καμπύλη">
            <a:extLst>
              <a:ext uri="{FF2B5EF4-FFF2-40B4-BE49-F238E27FC236}">
                <a16:creationId xmlns:a16="http://schemas.microsoft.com/office/drawing/2014/main" xmlns="" id="{BBBED869-F986-4D4C-B000-ECD55FD1994C}"/>
              </a:ext>
            </a:extLst>
          </p:cNvPr>
          <p:cNvPicPr>
            <a:picLocks noChangeAspect="1"/>
          </p:cNvPicPr>
          <p:nvPr/>
        </p:nvPicPr>
        <p:blipFill>
          <a:blip r:embed="rId14" cstate="print">
            <a:extLst>
              <a:ext uri="{28A0092B-C50C-407E-A947-70E740481C1C}">
                <a14:useLocalDpi xmlns:a14="http://schemas.microsoft.com/office/drawing/2010/main" xmlns="" val="0"/>
              </a:ext>
              <a:ext uri="{96DAC541-7B7A-43D3-8B79-37D633B846F1}">
                <asvg:svgBlip xmlns:asvg="http://schemas.microsoft.com/office/drawing/2016/SVG/main" xmlns="" r:embed="rId15"/>
              </a:ext>
            </a:extLst>
          </a:blip>
          <a:stretch>
            <a:fillRect/>
          </a:stretch>
        </p:blipFill>
        <p:spPr>
          <a:xfrm rot="13126352">
            <a:off x="5585403" y="3222853"/>
            <a:ext cx="774488" cy="774488"/>
          </a:xfrm>
          <a:prstGeom prst="rect">
            <a:avLst/>
          </a:prstGeom>
        </p:spPr>
      </p:pic>
      <p:pic>
        <p:nvPicPr>
          <p:cNvPr id="48" name="Γραφικό 47" descr="Αεροπλάνο">
            <a:extLst>
              <a:ext uri="{FF2B5EF4-FFF2-40B4-BE49-F238E27FC236}">
                <a16:creationId xmlns:a16="http://schemas.microsoft.com/office/drawing/2014/main" xmlns="" id="{2CEF8D61-2D91-4E47-8D43-05C87A17E537}"/>
              </a:ext>
            </a:extLst>
          </p:cNvPr>
          <p:cNvPicPr>
            <a:picLocks noChangeAspect="1"/>
          </p:cNvPicPr>
          <p:nvPr/>
        </p:nvPicPr>
        <p:blipFill>
          <a:blip r:embed="rId16" cstate="print">
            <a:extLst>
              <a:ext uri="{28A0092B-C50C-407E-A947-70E740481C1C}">
                <a14:useLocalDpi xmlns:a14="http://schemas.microsoft.com/office/drawing/2010/main" xmlns="" val="0"/>
              </a:ext>
              <a:ext uri="{96DAC541-7B7A-43D3-8B79-37D633B846F1}">
                <asvg:svgBlip xmlns:asvg="http://schemas.microsoft.com/office/drawing/2016/SVG/main" xmlns="" r:embed="rId17"/>
              </a:ext>
            </a:extLst>
          </a:blip>
          <a:stretch>
            <a:fillRect/>
          </a:stretch>
        </p:blipFill>
        <p:spPr>
          <a:xfrm rot="1363455">
            <a:off x="754030" y="1060085"/>
            <a:ext cx="698074" cy="698074"/>
          </a:xfrm>
          <a:prstGeom prst="rect">
            <a:avLst/>
          </a:prstGeom>
        </p:spPr>
      </p:pic>
      <p:pic>
        <p:nvPicPr>
          <p:cNvPr id="50" name="Γραφικό 49" descr="Ανοιχτό χέρι με φυτό">
            <a:extLst>
              <a:ext uri="{FF2B5EF4-FFF2-40B4-BE49-F238E27FC236}">
                <a16:creationId xmlns:a16="http://schemas.microsoft.com/office/drawing/2014/main" xmlns="" id="{E3CAE473-D5FC-4EF1-B0B8-651AC5A23FF0}"/>
              </a:ext>
            </a:extLst>
          </p:cNvPr>
          <p:cNvPicPr>
            <a:picLocks noChangeAspect="1"/>
          </p:cNvPicPr>
          <p:nvPr/>
        </p:nvPicPr>
        <p:blipFill>
          <a:blip r:embed="rId18" cstate="print">
            <a:extLst>
              <a:ext uri="{28A0092B-C50C-407E-A947-70E740481C1C}">
                <a14:useLocalDpi xmlns:a14="http://schemas.microsoft.com/office/drawing/2010/main" xmlns="" val="0"/>
              </a:ext>
              <a:ext uri="{96DAC541-7B7A-43D3-8B79-37D633B846F1}">
                <asvg:svgBlip xmlns:asvg="http://schemas.microsoft.com/office/drawing/2016/SVG/main" xmlns="" r:embed="rId19"/>
              </a:ext>
            </a:extLst>
          </a:blip>
          <a:stretch>
            <a:fillRect/>
          </a:stretch>
        </p:blipFill>
        <p:spPr>
          <a:xfrm>
            <a:off x="2198251" y="2870548"/>
            <a:ext cx="706399" cy="706399"/>
          </a:xfrm>
          <a:prstGeom prst="rect">
            <a:avLst/>
          </a:prstGeom>
        </p:spPr>
      </p:pic>
      <p:pic>
        <p:nvPicPr>
          <p:cNvPr id="54" name="Γραφικό 53" descr="Υδρόγειος Βόρεια και Νότια Αμερική">
            <a:extLst>
              <a:ext uri="{FF2B5EF4-FFF2-40B4-BE49-F238E27FC236}">
                <a16:creationId xmlns:a16="http://schemas.microsoft.com/office/drawing/2014/main" xmlns="" id="{26EA41B7-79BF-4041-A763-8D11583B8C6B}"/>
              </a:ext>
            </a:extLst>
          </p:cNvPr>
          <p:cNvPicPr>
            <a:picLocks noChangeAspect="1"/>
          </p:cNvPicPr>
          <p:nvPr/>
        </p:nvPicPr>
        <p:blipFill>
          <a:blip r:embed="rId20" cstate="print">
            <a:extLst>
              <a:ext uri="{28A0092B-C50C-407E-A947-70E740481C1C}">
                <a14:useLocalDpi xmlns:a14="http://schemas.microsoft.com/office/drawing/2010/main" xmlns="" val="0"/>
              </a:ext>
              <a:ext uri="{96DAC541-7B7A-43D3-8B79-37D633B846F1}">
                <asvg:svgBlip xmlns:asvg="http://schemas.microsoft.com/office/drawing/2016/SVG/main" xmlns="" r:embed="rId21"/>
              </a:ext>
            </a:extLst>
          </a:blip>
          <a:stretch>
            <a:fillRect/>
          </a:stretch>
        </p:blipFill>
        <p:spPr>
          <a:xfrm>
            <a:off x="3681273" y="4115293"/>
            <a:ext cx="828809" cy="828809"/>
          </a:xfrm>
          <a:prstGeom prst="rect">
            <a:avLst/>
          </a:prstGeom>
        </p:spPr>
      </p:pic>
      <p:pic>
        <p:nvPicPr>
          <p:cNvPr id="56" name="Γραφικό 55" descr="Σκηνή δάσους">
            <a:extLst>
              <a:ext uri="{FF2B5EF4-FFF2-40B4-BE49-F238E27FC236}">
                <a16:creationId xmlns:a16="http://schemas.microsoft.com/office/drawing/2014/main" xmlns="" id="{860053CC-4E69-4554-8362-0DE9AC0ECA22}"/>
              </a:ext>
            </a:extLst>
          </p:cNvPr>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asvg="http://schemas.microsoft.com/office/drawing/2016/SVG/main" xmlns="" r:embed="rId23"/>
              </a:ext>
            </a:extLst>
          </a:blip>
          <a:stretch>
            <a:fillRect/>
          </a:stretch>
        </p:blipFill>
        <p:spPr>
          <a:xfrm>
            <a:off x="5679925" y="4594485"/>
            <a:ext cx="628950" cy="628950"/>
          </a:xfrm>
          <a:prstGeom prst="rect">
            <a:avLst/>
          </a:prstGeom>
        </p:spPr>
      </p:pic>
      <p:pic>
        <p:nvPicPr>
          <p:cNvPr id="58" name="Γραφικό 57" descr="Βιωσιμότητα">
            <a:extLst>
              <a:ext uri="{FF2B5EF4-FFF2-40B4-BE49-F238E27FC236}">
                <a16:creationId xmlns:a16="http://schemas.microsoft.com/office/drawing/2014/main" xmlns="" id="{86FA1014-D9F5-4005-8DDE-B2B8F2804338}"/>
              </a:ext>
            </a:extLst>
          </p:cNvPr>
          <p:cNvPicPr>
            <a:picLocks noChangeAspect="1"/>
          </p:cNvPicPr>
          <p:nvPr/>
        </p:nvPicPr>
        <p:blipFill>
          <a:blip r:embed="rId24" cstate="print">
            <a:extLst>
              <a:ext uri="{28A0092B-C50C-407E-A947-70E740481C1C}">
                <a14:useLocalDpi xmlns:a14="http://schemas.microsoft.com/office/drawing/2010/main" xmlns="" val="0"/>
              </a:ext>
              <a:ext uri="{96DAC541-7B7A-43D3-8B79-37D633B846F1}">
                <asvg:svgBlip xmlns:asvg="http://schemas.microsoft.com/office/drawing/2016/SVG/main" xmlns="" r:embed="rId25"/>
              </a:ext>
            </a:extLst>
          </a:blip>
          <a:stretch>
            <a:fillRect/>
          </a:stretch>
        </p:blipFill>
        <p:spPr>
          <a:xfrm>
            <a:off x="7711946" y="4296419"/>
            <a:ext cx="645132" cy="645132"/>
          </a:xfrm>
          <a:prstGeom prst="rect">
            <a:avLst/>
          </a:prstGeom>
        </p:spPr>
      </p:pic>
      <p:pic>
        <p:nvPicPr>
          <p:cNvPr id="60" name="Γραφικό 59" descr="Καρότσι αγορών">
            <a:extLst>
              <a:ext uri="{FF2B5EF4-FFF2-40B4-BE49-F238E27FC236}">
                <a16:creationId xmlns:a16="http://schemas.microsoft.com/office/drawing/2014/main" xmlns="" id="{680ECF43-1687-41A0-B4F3-9BABFA369935}"/>
              </a:ext>
            </a:extLst>
          </p:cNvPr>
          <p:cNvPicPr>
            <a:picLocks noChangeAspect="1"/>
          </p:cNvPicPr>
          <p:nvPr/>
        </p:nvPicPr>
        <p:blipFill>
          <a:blip r:embed="rId26" cstate="print">
            <a:extLst>
              <a:ext uri="{28A0092B-C50C-407E-A947-70E740481C1C}">
                <a14:useLocalDpi xmlns:a14="http://schemas.microsoft.com/office/drawing/2010/main" xmlns="" val="0"/>
              </a:ext>
              <a:ext uri="{96DAC541-7B7A-43D3-8B79-37D633B846F1}">
                <asvg:svgBlip xmlns:asvg="http://schemas.microsoft.com/office/drawing/2016/SVG/main" xmlns="" r:embed="rId27"/>
              </a:ext>
            </a:extLst>
          </a:blip>
          <a:stretch>
            <a:fillRect/>
          </a:stretch>
        </p:blipFill>
        <p:spPr>
          <a:xfrm>
            <a:off x="9318384" y="2808356"/>
            <a:ext cx="675365" cy="675365"/>
          </a:xfrm>
          <a:prstGeom prst="rect">
            <a:avLst/>
          </a:prstGeom>
        </p:spPr>
      </p:pic>
      <p:pic>
        <p:nvPicPr>
          <p:cNvPr id="62" name="Γραφικό 61" descr="Στεφάνι">
            <a:extLst>
              <a:ext uri="{FF2B5EF4-FFF2-40B4-BE49-F238E27FC236}">
                <a16:creationId xmlns:a16="http://schemas.microsoft.com/office/drawing/2014/main" xmlns="" id="{8D7ECD47-635B-489E-83B8-6A2433E040B3}"/>
              </a:ext>
            </a:extLst>
          </p:cNvPr>
          <p:cNvPicPr>
            <a:picLocks noChangeAspect="1"/>
          </p:cNvPicPr>
          <p:nvPr/>
        </p:nvPicPr>
        <p:blipFill>
          <a:blip r:embed="rId28" cstate="print">
            <a:extLst>
              <a:ext uri="{28A0092B-C50C-407E-A947-70E740481C1C}">
                <a14:useLocalDpi xmlns:a14="http://schemas.microsoft.com/office/drawing/2010/main" xmlns="" val="0"/>
              </a:ext>
              <a:ext uri="{96DAC541-7B7A-43D3-8B79-37D633B846F1}">
                <asvg:svgBlip xmlns:asvg="http://schemas.microsoft.com/office/drawing/2016/SVG/main" xmlns="" r:embed="rId29"/>
              </a:ext>
            </a:extLst>
          </a:blip>
          <a:stretch>
            <a:fillRect/>
          </a:stretch>
        </p:blipFill>
        <p:spPr>
          <a:xfrm>
            <a:off x="10850216" y="1144007"/>
            <a:ext cx="713245" cy="713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animBg="1"/>
      <p:bldP spid="20" grpId="0" animBg="1"/>
      <p:bldP spid="21" grpId="0" animBg="1"/>
      <p:bldP spid="22" grpId="0" animBg="1"/>
      <p:bldP spid="23" grpId="0" animBg="1"/>
      <p:bldP spid="24" grpId="0"/>
      <p:bldP spid="25" grpId="0"/>
      <p:bldP spid="26" grpId="0"/>
      <p:bldP spid="27" grpId="0"/>
      <p:bldP spid="28"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808638" y="386930"/>
            <a:ext cx="9236700" cy="1188950"/>
          </a:xfrm>
        </p:spPr>
        <p:txBody>
          <a:bodyPr anchor="b">
            <a:normAutofit/>
          </a:bodyPr>
          <a:lstStyle/>
          <a:p>
            <a:pPr eaLnBrk="1" hangingPunct="1"/>
            <a:r>
              <a:rPr lang="el-GR" sz="3000"/>
              <a:t>Διακήρυξη της Ουνέσκο για τις υποχρεώσεις των τωρινών γενεών προς τις μελλοντικές γενεές (12/11/1997)</a:t>
            </a:r>
          </a:p>
        </p:txBody>
      </p:sp>
      <p:grpSp>
        <p:nvGrpSpPr>
          <p:cNvPr id="138" name="Group 137">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3"/>
          <p:cNvSpPr>
            <a:spLocks noGrp="1" noChangeArrowheads="1"/>
          </p:cNvSpPr>
          <p:nvPr>
            <p:ph idx="1"/>
          </p:nvPr>
        </p:nvSpPr>
        <p:spPr>
          <a:xfrm>
            <a:off x="793660" y="2599509"/>
            <a:ext cx="10143668" cy="3435531"/>
          </a:xfrm>
        </p:spPr>
        <p:txBody>
          <a:bodyPr anchor="ctr">
            <a:normAutofit/>
          </a:bodyPr>
          <a:lstStyle/>
          <a:p>
            <a:pPr marL="609600" indent="-609600">
              <a:buNone/>
            </a:pPr>
            <a:r>
              <a:rPr lang="el-GR" sz="2200" b="1">
                <a:latin typeface="+mj-lt"/>
              </a:rPr>
              <a:t>Κάποια από τα άρθρα </a:t>
            </a:r>
          </a:p>
          <a:p>
            <a:pPr marL="609600" indent="-609600">
              <a:buNone/>
            </a:pPr>
            <a:endParaRPr lang="el-GR" sz="2200" b="1">
              <a:latin typeface="+mj-lt"/>
            </a:endParaRPr>
          </a:p>
          <a:p>
            <a:pPr marL="609600" indent="-609600"/>
            <a:r>
              <a:rPr lang="el-GR" sz="2200">
                <a:latin typeface="+mj-lt"/>
              </a:rPr>
              <a:t>Διασφάλιση των αναγκών και των συμφερόντων των τωρινών και των μελλοντικών γενεών</a:t>
            </a:r>
          </a:p>
          <a:p>
            <a:pPr marL="609600" indent="-609600"/>
            <a:r>
              <a:rPr lang="el-GR" sz="2200">
                <a:latin typeface="+mj-lt"/>
              </a:rPr>
              <a:t>Διαιώνιση του ανθρώπινου είδους</a:t>
            </a:r>
          </a:p>
          <a:p>
            <a:pPr marL="609600" indent="-609600"/>
            <a:r>
              <a:rPr lang="el-GR" sz="2200">
                <a:latin typeface="+mj-lt"/>
              </a:rPr>
              <a:t>Διατήρηση της ζωής στη γη</a:t>
            </a:r>
          </a:p>
          <a:p>
            <a:pPr marL="609600" indent="-609600"/>
            <a:r>
              <a:rPr lang="el-GR" sz="2200">
                <a:latin typeface="+mj-lt"/>
              </a:rPr>
              <a:t>Προστασία του περιβάλλοντος</a:t>
            </a:r>
          </a:p>
          <a:p>
            <a:pPr marL="609600" indent="-609600"/>
            <a:r>
              <a:rPr lang="el-GR" sz="2200">
                <a:latin typeface="+mj-lt"/>
              </a:rPr>
              <a:t>Ανθρώπινο γονιδίωμα και βιοποικιλότητα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E2F58BF-12E5-4B5A-AD25-4DAAA2742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 Τίτλος"/>
          <p:cNvSpPr>
            <a:spLocks noGrp="1"/>
          </p:cNvSpPr>
          <p:nvPr>
            <p:ph type="title"/>
          </p:nvPr>
        </p:nvSpPr>
        <p:spPr>
          <a:xfrm>
            <a:off x="7566522" y="1574905"/>
            <a:ext cx="4144449" cy="3708190"/>
          </a:xfrm>
        </p:spPr>
        <p:txBody>
          <a:bodyPr vert="horz" lIns="91440" tIns="45720" rIns="91440" bIns="45720" rtlCol="0" anchor="b">
            <a:normAutofit/>
          </a:bodyPr>
          <a:lstStyle/>
          <a:p>
            <a:r>
              <a:rPr lang="en-US" sz="3600" dirty="0" err="1"/>
              <a:t>Τη</a:t>
            </a:r>
            <a:r>
              <a:rPr lang="en-US" sz="3600" dirty="0"/>
              <a:t> </a:t>
            </a:r>
            <a:r>
              <a:rPr lang="en-US" sz="3600" dirty="0" err="1"/>
              <a:t>γη</a:t>
            </a:r>
            <a:r>
              <a:rPr lang="en-US" sz="3600" dirty="0"/>
              <a:t> </a:t>
            </a:r>
            <a:r>
              <a:rPr lang="en-US" sz="3600" dirty="0" err="1"/>
              <a:t>δεν</a:t>
            </a:r>
            <a:r>
              <a:rPr lang="en-US" sz="3600" dirty="0"/>
              <a:t> </a:t>
            </a:r>
            <a:r>
              <a:rPr lang="en-US" sz="3600" dirty="0" err="1"/>
              <a:t>την</a:t>
            </a:r>
            <a:r>
              <a:rPr lang="en-US" sz="3600" dirty="0"/>
              <a:t> </a:t>
            </a:r>
            <a:r>
              <a:rPr lang="en-US" sz="3600" dirty="0" err="1"/>
              <a:t>κληρονομήσ</a:t>
            </a:r>
            <a:r>
              <a:rPr lang="en-US" sz="3600" dirty="0"/>
              <a:t>αμε από τους πατεράδες και τις μητέρες μας, τη δανειστήκαμε από τα εγγόνια μας.</a:t>
            </a:r>
            <a:r>
              <a:rPr lang="en-US" sz="3000" dirty="0"/>
              <a:t/>
            </a:r>
            <a:br>
              <a:rPr lang="en-US" sz="3000" dirty="0"/>
            </a:br>
            <a:endParaRPr lang="en-US" sz="3000" dirty="0"/>
          </a:p>
        </p:txBody>
      </p:sp>
      <p:sp>
        <p:nvSpPr>
          <p:cNvPr id="18" name="Rectangle 13">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5">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Θέση περιεχομένου 6" descr="Εικόνα που περιέχει υπαίθριος, χλόη, άτομο, κορίτσι&#10;&#10;Περιγραφή που δημιουργήθηκε αυτόματα">
            <a:extLst>
              <a:ext uri="{FF2B5EF4-FFF2-40B4-BE49-F238E27FC236}">
                <a16:creationId xmlns:a16="http://schemas.microsoft.com/office/drawing/2014/main" xmlns="" id="{1EEC98A4-3326-4F17-825B-FAD19BD987D2}"/>
              </a:ext>
            </a:extLst>
          </p:cNvPr>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t="10174" r="1" b="19594"/>
          <a:stretch/>
        </p:blipFill>
        <p:spPr>
          <a:xfrm>
            <a:off x="0" y="10"/>
            <a:ext cx="7323513" cy="685799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371D6FC-1EB4-49A6-852D-7768459EF8BC}"/>
              </a:ext>
            </a:extLst>
          </p:cNvPr>
          <p:cNvSpPr>
            <a:spLocks noGrp="1"/>
          </p:cNvSpPr>
          <p:nvPr>
            <p:ph type="title"/>
          </p:nvPr>
        </p:nvSpPr>
        <p:spPr>
          <a:xfrm>
            <a:off x="655320" y="365125"/>
            <a:ext cx="5120114" cy="1692794"/>
          </a:xfrm>
        </p:spPr>
        <p:txBody>
          <a:bodyPr>
            <a:normAutofit/>
          </a:bodyPr>
          <a:lstStyle/>
          <a:p>
            <a:r>
              <a:rPr lang="el-GR" dirty="0"/>
              <a:t>Παιχνίδι ρόλων</a:t>
            </a:r>
          </a:p>
        </p:txBody>
      </p:sp>
      <p:cxnSp>
        <p:nvCxnSpPr>
          <p:cNvPr id="10" name="Straight Arrow Connector 9">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4EFE2779-E0BB-4DBA-AE54-ED75D82FE28C}"/>
              </a:ext>
            </a:extLst>
          </p:cNvPr>
          <p:cNvSpPr>
            <a:spLocks noGrp="1"/>
          </p:cNvSpPr>
          <p:nvPr>
            <p:ph idx="1"/>
          </p:nvPr>
        </p:nvSpPr>
        <p:spPr>
          <a:xfrm>
            <a:off x="655321" y="2575034"/>
            <a:ext cx="5120113" cy="3462228"/>
          </a:xfrm>
        </p:spPr>
        <p:txBody>
          <a:bodyPr>
            <a:noAutofit/>
          </a:bodyPr>
          <a:lstStyle/>
          <a:p>
            <a:pPr marL="0" indent="0">
              <a:buNone/>
            </a:pPr>
            <a:r>
              <a:rPr lang="el-GR" sz="1800" dirty="0"/>
              <a:t>Οι μαθητές χωρίζονται σε δύο ομάδες, από τις οποίες η καθεμία θα αναλάβει διαφορετικό ρόλο. Η</a:t>
            </a:r>
            <a:r>
              <a:rPr lang="en-US" sz="1800" dirty="0"/>
              <a:t> </a:t>
            </a:r>
            <a:r>
              <a:rPr lang="el-GR" sz="1800" dirty="0"/>
              <a:t>πρώτη ομάδα θα εκπροσωπεί τους ανθρώπους και τα ζώα του σήμερα και η δεύτερη τις μελλοντικές γενεές. Αρχικά, κάθε ομάδα θα καταγράψει τις ανάγκες της και τις επιθυμίες της. Έπειτα θα διαδραματιστεί ένα παιχνίδι</a:t>
            </a:r>
            <a:r>
              <a:rPr lang="en-US" sz="1800" dirty="0"/>
              <a:t> </a:t>
            </a:r>
            <a:r>
              <a:rPr lang="el-GR" sz="1800" dirty="0"/>
              <a:t>ρόλων μεταξύ των ομάδων, όπου θα εκφραστούν οι διαφορετικές επιθυμίες και ανάγκες των δύο ρόλων. Οι ομάδες καλούνται να επιχειρηματολογήσουν για να στηρίξουν τις θέσεις των ρόλων τους  και να συζητήσουν μεταξύ τους ώστε να καταλήξουν σε λύσεις που σέβονται τα δικαιώματα και τα συμφέροντα και των δύο ομάδων.</a:t>
            </a:r>
          </a:p>
        </p:txBody>
      </p:sp>
      <p:pic>
        <p:nvPicPr>
          <p:cNvPr id="5" name="Εικόνα 4" descr="Εικόνα που περιέχει υπαίθριος, άτομο, άνδρας, ομοιόμορφος&#10;&#10;Περιγραφή που δημιουργήθηκε αυτόματα">
            <a:extLst>
              <a:ext uri="{FF2B5EF4-FFF2-40B4-BE49-F238E27FC236}">
                <a16:creationId xmlns:a16="http://schemas.microsoft.com/office/drawing/2014/main" xmlns="" id="{E9B2D752-C016-40B0-BAE3-3AFBE99ECD94}"/>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5865" r="22687"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97409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426B7B-313E-4C1F-98D6-D512B44353E3}"/>
              </a:ext>
            </a:extLst>
          </p:cNvPr>
          <p:cNvSpPr>
            <a:spLocks noGrp="1"/>
          </p:cNvSpPr>
          <p:nvPr>
            <p:ph type="title"/>
          </p:nvPr>
        </p:nvSpPr>
        <p:spPr>
          <a:xfrm>
            <a:off x="655320" y="365125"/>
            <a:ext cx="5120114" cy="1692794"/>
          </a:xfrm>
        </p:spPr>
        <p:txBody>
          <a:bodyPr>
            <a:normAutofit/>
          </a:bodyPr>
          <a:lstStyle/>
          <a:p>
            <a:r>
              <a:rPr lang="el-GR" sz="3700"/>
              <a:t>Συμβούλιο για τα δικαιώματα των επόμενων γενεών</a:t>
            </a:r>
          </a:p>
        </p:txBody>
      </p:sp>
      <p:cxnSp>
        <p:nvCxnSpPr>
          <p:cNvPr id="17" name="Straight Arrow Connector 16">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4AF0A049-35E6-496A-A48A-14E7F6DF806B}"/>
              </a:ext>
            </a:extLst>
          </p:cNvPr>
          <p:cNvSpPr>
            <a:spLocks noGrp="1"/>
          </p:cNvSpPr>
          <p:nvPr>
            <p:ph idx="1"/>
          </p:nvPr>
        </p:nvSpPr>
        <p:spPr>
          <a:xfrm>
            <a:off x="655321" y="2575034"/>
            <a:ext cx="5120113" cy="3462228"/>
          </a:xfrm>
        </p:spPr>
        <p:txBody>
          <a:bodyPr>
            <a:normAutofit/>
          </a:bodyPr>
          <a:lstStyle/>
          <a:p>
            <a:pPr marL="0" indent="0">
              <a:buNone/>
            </a:pPr>
            <a:r>
              <a:rPr lang="el-GR" sz="1800" dirty="0"/>
              <a:t>Οι μαθητές της τάξης μεταμορφώνονται σε μέλη ενός συμβουλίου που καλείται να βρει τρόπους ευαισθητοποίησης των σημερινών κατοίκων της πόλης τους σχετικά με τα δικαιώματα των επόμενων γενεών. </a:t>
            </a:r>
          </a:p>
          <a:p>
            <a:pPr marL="0" indent="0">
              <a:buNone/>
            </a:pPr>
            <a:r>
              <a:rPr lang="el-GR" sz="1800" dirty="0"/>
              <a:t>Τα μέλη σεβόμενα τα δικαιώματα και τις ανάγκες των μελλοντικών γενεών καλούνται να σκεφτούν τρόπους ώστε να παρακινήσουν τους σημερινούς κατοίκους της πόλης να υιοθετήσουν συνήθειες και πρακτικές, οι οποίες θα συμβάλλουν στο να παραδοθεί το περιβάλλον σε όσο το δυνατό καλύτερη κατάσταση στους μελλοντικούς κατοίκους.</a:t>
            </a:r>
          </a:p>
        </p:txBody>
      </p:sp>
      <p:pic>
        <p:nvPicPr>
          <p:cNvPr id="5" name="Εικόνα 4" descr="Εικόνα που περιέχει άτομο, υπαίθριος, φυτό, δέντρο&#10;&#10;Περιγραφή που δημιουργήθηκε αυτόματα">
            <a:extLst>
              <a:ext uri="{FF2B5EF4-FFF2-40B4-BE49-F238E27FC236}">
                <a16:creationId xmlns:a16="http://schemas.microsoft.com/office/drawing/2014/main" xmlns="" id="{675E5D53-F9C3-40EA-9F1D-F311C93B182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2643" r="-1" b="25389"/>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xmlns="" val="384715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υπαίθριος, ζώο, ελέφαντας, θηλαστικό&#10;&#10;Περιγραφή που δημιουργήθηκε αυτόματα">
            <a:extLst>
              <a:ext uri="{FF2B5EF4-FFF2-40B4-BE49-F238E27FC236}">
                <a16:creationId xmlns:a16="http://schemas.microsoft.com/office/drawing/2014/main" xmlns="" id="{3B0C94E2-428B-4B41-B60E-FC320603A72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7452" b="8279"/>
          <a:stretch/>
        </p:blipFill>
        <p:spPr>
          <a:xfrm>
            <a:off x="0" y="0"/>
            <a:ext cx="12192000" cy="6858000"/>
          </a:xfrm>
          <a:prstGeom prst="rect">
            <a:avLst/>
          </a:prstGeom>
        </p:spPr>
      </p:pic>
      <p:sp>
        <p:nvSpPr>
          <p:cNvPr id="10"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Τίτλος 1">
            <a:extLst>
              <a:ext uri="{FF2B5EF4-FFF2-40B4-BE49-F238E27FC236}">
                <a16:creationId xmlns:a16="http://schemas.microsoft.com/office/drawing/2014/main" xmlns="" id="{3179D6E5-E61B-4F32-9BB5-E2809AF1ACC5}"/>
              </a:ext>
            </a:extLst>
          </p:cNvPr>
          <p:cNvSpPr>
            <a:spLocks noGrp="1"/>
          </p:cNvSpPr>
          <p:nvPr>
            <p:ph type="title"/>
          </p:nvPr>
        </p:nvSpPr>
        <p:spPr>
          <a:xfrm>
            <a:off x="709448" y="1913950"/>
            <a:ext cx="4204137" cy="1342754"/>
          </a:xfrm>
        </p:spPr>
        <p:txBody>
          <a:bodyPr>
            <a:normAutofit/>
          </a:bodyPr>
          <a:lstStyle/>
          <a:p>
            <a:pPr algn="ctr"/>
            <a:r>
              <a:rPr lang="el-GR" sz="2000" dirty="0"/>
              <a:t>	</a:t>
            </a:r>
            <a:br>
              <a:rPr lang="el-GR" sz="2000" dirty="0"/>
            </a:br>
            <a:r>
              <a:rPr lang="el-GR" sz="2400" dirty="0"/>
              <a:t>Προτεινόμενη δραστηριότητα</a:t>
            </a:r>
            <a:r>
              <a:rPr lang="el-GR" sz="2000" dirty="0"/>
              <a:t/>
            </a:r>
            <a:br>
              <a:rPr lang="el-GR" sz="2000" dirty="0"/>
            </a:br>
            <a:endParaRPr lang="el-GR" sz="2000" dirty="0"/>
          </a:p>
        </p:txBody>
      </p:sp>
      <p:cxnSp>
        <p:nvCxnSpPr>
          <p:cNvPr id="12" name="Straight Connector 11">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xmlns="" id="{D565D9D8-94E9-4227-97A8-54A5C87D2C31}"/>
              </a:ext>
            </a:extLst>
          </p:cNvPr>
          <p:cNvSpPr>
            <a:spLocks noGrp="1"/>
          </p:cNvSpPr>
          <p:nvPr>
            <p:ph idx="1"/>
          </p:nvPr>
        </p:nvSpPr>
        <p:spPr>
          <a:xfrm>
            <a:off x="524310" y="3417575"/>
            <a:ext cx="4968552" cy="2619839"/>
          </a:xfrm>
        </p:spPr>
        <p:txBody>
          <a:bodyPr anchor="ctr">
            <a:normAutofit/>
          </a:bodyPr>
          <a:lstStyle/>
          <a:p>
            <a:pPr marL="0" indent="0">
              <a:buNone/>
            </a:pPr>
            <a:r>
              <a:rPr lang="el-GR" sz="1300" dirty="0"/>
              <a:t>		</a:t>
            </a:r>
          </a:p>
          <a:p>
            <a:pPr marL="0" indent="0">
              <a:buNone/>
            </a:pPr>
            <a:r>
              <a:rPr lang="el-GR" sz="2000" dirty="0"/>
              <a:t>Οι μαθητές </a:t>
            </a:r>
            <a:r>
              <a:rPr lang="el-GR" sz="2000"/>
              <a:t>μπαίνοντας στον </a:t>
            </a:r>
            <a:r>
              <a:rPr lang="el-GR" sz="2000" dirty="0"/>
              <a:t>ρόλο των ανθρώπων ή των ζώων μελλοντικών γενεών, καλούνται ατομικά να γράψουν μια επιστολή προς στους ανθρώπους που ζουν σήμερα, με σκοπό να τους εξηγήσουν τι θα ήθελαν να τους κληροδοτήσει η προηγούμενη γενιά και να κάνουν σαφείς τους λόγους για τους οποίους είναι σημαντικό αυτό.</a:t>
            </a:r>
          </a:p>
        </p:txBody>
      </p:sp>
    </p:spTree>
    <p:extLst>
      <p:ext uri="{BB962C8B-B14F-4D97-AF65-F5344CB8AC3E}">
        <p14:creationId xmlns:p14="http://schemas.microsoft.com/office/powerpoint/2010/main" xmlns="" val="3102269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67348824-49A0-46E8-9178-B7F882C2C1E2}"/>
              </a:ext>
            </a:extLst>
          </p:cNvPr>
          <p:cNvSpPr>
            <a:spLocks noGrp="1"/>
          </p:cNvSpPr>
          <p:nvPr>
            <p:ph idx="1"/>
          </p:nvPr>
        </p:nvSpPr>
        <p:spPr>
          <a:xfrm>
            <a:off x="2639616" y="1253711"/>
            <a:ext cx="10515600" cy="4351338"/>
          </a:xfrm>
        </p:spPr>
        <p:txBody>
          <a:bodyPr/>
          <a:lstStyle/>
          <a:p>
            <a:pPr marL="0" indent="0">
              <a:buNone/>
            </a:pPr>
            <a:r>
              <a:rPr lang="el-GR" dirty="0"/>
              <a:t>Φωτογραφίες από </a:t>
            </a:r>
            <a:r>
              <a:rPr lang="el-GR" dirty="0" err="1"/>
              <a:t>ιστότοπους</a:t>
            </a:r>
            <a:r>
              <a:rPr lang="el-GR" dirty="0"/>
              <a:t> με ελεύθερο υλικό</a:t>
            </a:r>
            <a:endParaRPr lang="en-US" altLang="el-GR" dirty="0">
              <a:hlinkClick r:id="rId2"/>
            </a:endParaRPr>
          </a:p>
          <a:p>
            <a:r>
              <a:rPr lang="en-US" altLang="el-GR" dirty="0">
                <a:hlinkClick r:id="rId2"/>
              </a:rPr>
              <a:t>https://unsplash.com</a:t>
            </a:r>
            <a:endParaRPr lang="en-US" altLang="el-GR" dirty="0"/>
          </a:p>
          <a:p>
            <a:endParaRPr lang="el-GR" dirty="0"/>
          </a:p>
        </p:txBody>
      </p:sp>
      <p:sp>
        <p:nvSpPr>
          <p:cNvPr id="4" name="Διάγραμμα ροής: Γραμμή σύνδεσης 3">
            <a:extLst>
              <a:ext uri="{FF2B5EF4-FFF2-40B4-BE49-F238E27FC236}">
                <a16:creationId xmlns:a16="http://schemas.microsoft.com/office/drawing/2014/main" xmlns="" id="{27C6CF62-A521-449F-849E-E5D25376DD67}"/>
              </a:ext>
            </a:extLst>
          </p:cNvPr>
          <p:cNvSpPr/>
          <p:nvPr/>
        </p:nvSpPr>
        <p:spPr>
          <a:xfrm>
            <a:off x="1181613" y="1124744"/>
            <a:ext cx="1169971" cy="1159739"/>
          </a:xfrm>
          <a:prstGeom prst="flowChartConnector">
            <a:avLst/>
          </a:prstGeom>
          <a:solidFill>
            <a:srgbClr val="DBB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5" name="Γραφικό 4" descr="Κάμερα">
            <a:extLst>
              <a:ext uri="{FF2B5EF4-FFF2-40B4-BE49-F238E27FC236}">
                <a16:creationId xmlns:a16="http://schemas.microsoft.com/office/drawing/2014/main" xmlns="" id="{E43D8D52-6F05-4A8D-9FF8-3CE2902E2241}"/>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1390197" y="1328212"/>
            <a:ext cx="752802" cy="752802"/>
          </a:xfrm>
          <a:prstGeom prst="rect">
            <a:avLst/>
          </a:prstGeom>
        </p:spPr>
      </p:pic>
    </p:spTree>
    <p:extLst>
      <p:ext uri="{BB962C8B-B14F-4D97-AF65-F5344CB8AC3E}">
        <p14:creationId xmlns:p14="http://schemas.microsoft.com/office/powerpoint/2010/main" xmlns="" val="411541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xmlns="" id="{84CABA61-E06F-4FD3-9A75-83B669E9153F}"/>
              </a:ext>
            </a:extLst>
          </p:cNvPr>
          <p:cNvPicPr>
            <a:picLocks noChangeAspect="1"/>
          </p:cNvPicPr>
          <p:nvPr/>
        </p:nvPicPr>
        <p:blipFill>
          <a:blip r:embed="rId2" cstate="print">
            <a:alphaModFix amt="66000"/>
            <a:extLst>
              <a:ext uri="{28A0092B-C50C-407E-A947-70E740481C1C}">
                <a14:useLocalDpi xmlns:a14="http://schemas.microsoft.com/office/drawing/2010/main" xmlns="" val="0"/>
              </a:ext>
            </a:extLst>
          </a:blip>
          <a:srcRect/>
          <a:stretch/>
        </p:blipFill>
        <p:spPr>
          <a:xfrm>
            <a:off x="0" y="0"/>
            <a:ext cx="12192000" cy="6858000"/>
          </a:xfrm>
          <a:prstGeom prst="rect">
            <a:avLst/>
          </a:prstGeom>
          <a:noFill/>
        </p:spPr>
      </p:pic>
      <p:sp>
        <p:nvSpPr>
          <p:cNvPr id="2" name="1 - Τίτλος"/>
          <p:cNvSpPr>
            <a:spLocks noGrp="1"/>
          </p:cNvSpPr>
          <p:nvPr>
            <p:ph type="title"/>
          </p:nvPr>
        </p:nvSpPr>
        <p:spPr>
          <a:xfrm>
            <a:off x="676832" y="239561"/>
            <a:ext cx="10972800" cy="1143000"/>
          </a:xfrm>
        </p:spPr>
        <p:txBody>
          <a:bodyPr>
            <a:normAutofit fontScale="90000"/>
          </a:bodyPr>
          <a:lstStyle/>
          <a:p>
            <a:pPr algn="ctr"/>
            <a:r>
              <a:rPr lang="el-GR" dirty="0"/>
              <a:t>Μπορούν να έχουν δικαιώματα οι μελλοντικές γενιές;</a:t>
            </a:r>
          </a:p>
        </p:txBody>
      </p:sp>
      <p:sp>
        <p:nvSpPr>
          <p:cNvPr id="8" name="Οβάλ 7">
            <a:extLst>
              <a:ext uri="{FF2B5EF4-FFF2-40B4-BE49-F238E27FC236}">
                <a16:creationId xmlns:a16="http://schemas.microsoft.com/office/drawing/2014/main" xmlns="" id="{818FBD0B-BE08-4FAA-977D-F6318A42559A}"/>
              </a:ext>
            </a:extLst>
          </p:cNvPr>
          <p:cNvSpPr/>
          <p:nvPr/>
        </p:nvSpPr>
        <p:spPr>
          <a:xfrm>
            <a:off x="6384033" y="1382561"/>
            <a:ext cx="5256584" cy="5142784"/>
          </a:xfrm>
          <a:prstGeom prst="ellipse">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endParaRPr lang="en-US" sz="2400" dirty="0">
              <a:solidFill>
                <a:prstClr val="black"/>
              </a:solidFill>
              <a:latin typeface="+mj-lt"/>
            </a:endParaRPr>
          </a:p>
          <a:p>
            <a:pPr lvl="0" algn="ctr" defTabSz="914400">
              <a:lnSpc>
                <a:spcPct val="90000"/>
              </a:lnSpc>
              <a:spcBef>
                <a:spcPts val="1000"/>
              </a:spcBef>
            </a:pPr>
            <a:r>
              <a:rPr lang="el-GR" sz="2400" dirty="0">
                <a:solidFill>
                  <a:prstClr val="black"/>
                </a:solidFill>
                <a:latin typeface="+mj-lt"/>
              </a:rPr>
              <a:t>Σήμερα οι άνθρωποι έχουν κάποια κατοχυρωμένα δικαιώματα: για παράδειγμα το δικαίωμα της ζωής, να μιλάνε ελεύθερα, να νοιώθουν ασφαλείς και να προστατεύονται από την πολιτεία.</a:t>
            </a:r>
          </a:p>
          <a:p>
            <a:pPr algn="ct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1"/>
          </p:nvPr>
        </p:nvSpPr>
        <p:spPr>
          <a:xfrm>
            <a:off x="6096000" y="1781311"/>
            <a:ext cx="4104456" cy="3312368"/>
          </a:xfrm>
        </p:spPr>
        <p:txBody>
          <a:bodyPr/>
          <a:lstStyle/>
          <a:p>
            <a:pPr marL="0" indent="0">
              <a:buNone/>
            </a:pPr>
            <a:endParaRPr lang="en-US" sz="3600" dirty="0">
              <a:latin typeface="+mj-lt"/>
            </a:endParaRPr>
          </a:p>
          <a:p>
            <a:pPr marL="0" indent="0">
              <a:buNone/>
            </a:pPr>
            <a:r>
              <a:rPr lang="el-GR" sz="3600" dirty="0">
                <a:latin typeface="+mj-lt"/>
              </a:rPr>
              <a:t>Μπορούμε όμως να πούμε ότι έχουν δικαιώματα οι άνθρωποι που δεν γεννήθηκαν ακόμη;</a:t>
            </a:r>
          </a:p>
          <a:p>
            <a:endParaRPr lang="el-GR" dirty="0"/>
          </a:p>
        </p:txBody>
      </p:sp>
      <p:pic>
        <p:nvPicPr>
          <p:cNvPr id="4" name="Εικόνα 3">
            <a:extLst>
              <a:ext uri="{FF2B5EF4-FFF2-40B4-BE49-F238E27FC236}">
                <a16:creationId xmlns:a16="http://schemas.microsoft.com/office/drawing/2014/main" xmlns="" id="{648C930D-BF85-41E6-A6C8-67EA09C480AA}"/>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0" y="-1"/>
            <a:ext cx="4871864" cy="68749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Δάκρυ 3">
            <a:extLst>
              <a:ext uri="{FF2B5EF4-FFF2-40B4-BE49-F238E27FC236}">
                <a16:creationId xmlns:a16="http://schemas.microsoft.com/office/drawing/2014/main" xmlns="" id="{E3A1E123-16D2-49DB-BF4E-DDC48068B4F9}"/>
              </a:ext>
            </a:extLst>
          </p:cNvPr>
          <p:cNvSpPr/>
          <p:nvPr/>
        </p:nvSpPr>
        <p:spPr>
          <a:xfrm flipH="1">
            <a:off x="0" y="0"/>
            <a:ext cx="4784118" cy="4493383"/>
          </a:xfrm>
          <a:prstGeom prst="teardrop">
            <a:avLst/>
          </a:prstGeom>
          <a:solidFill>
            <a:srgbClr val="FCB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latin typeface="+mj-lt"/>
              </a:rPr>
              <a:t>Εμείς απολαμβάνουμε κάποια αγαθά επειδή κάποιοι πριν από εμάς φρόντισαν γι’ αυτό;</a:t>
            </a:r>
          </a:p>
          <a:p>
            <a:pPr algn="ctr"/>
            <a:endParaRPr lang="el-GR" dirty="0"/>
          </a:p>
        </p:txBody>
      </p:sp>
      <p:sp>
        <p:nvSpPr>
          <p:cNvPr id="8" name="Διάγραμμα ροής: Μη αυτόματη είσοδος 7">
            <a:extLst>
              <a:ext uri="{FF2B5EF4-FFF2-40B4-BE49-F238E27FC236}">
                <a16:creationId xmlns:a16="http://schemas.microsoft.com/office/drawing/2014/main" xmlns="" id="{90CD351C-2DFF-4C31-A444-88BC8FCAFF3C}"/>
              </a:ext>
            </a:extLst>
          </p:cNvPr>
          <p:cNvSpPr/>
          <p:nvPr/>
        </p:nvSpPr>
        <p:spPr>
          <a:xfrm>
            <a:off x="5303912" y="2132856"/>
            <a:ext cx="6888088" cy="4725144"/>
          </a:xfrm>
          <a:prstGeom prst="flowChartManualInput">
            <a:avLst/>
          </a:prstGeom>
          <a:solidFill>
            <a:srgbClr val="01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800" dirty="0"/>
          </a:p>
          <a:p>
            <a:pPr algn="ctr"/>
            <a:r>
              <a:rPr lang="el-GR" sz="2800" dirty="0">
                <a:latin typeface="+mj-lt"/>
              </a:rPr>
              <a:t>Κάποιοι και κάποιες πριν από εμάς, πριν καν γεννηθούμε πολέμησαν, ή ακόμα και έδωσαν τη ζωή τους, για να είμαστε εμείς σήμερα ελεύθεροι ή να απολαμβάνουμε τη δημοκρατία.</a:t>
            </a:r>
          </a:p>
          <a:p>
            <a:pPr algn="ctr"/>
            <a:endParaRPr lang="el-GR" dirty="0"/>
          </a:p>
        </p:txBody>
      </p:sp>
      <p:sp>
        <p:nvSpPr>
          <p:cNvPr id="10" name="Διαγώνια ρίγα 9">
            <a:extLst>
              <a:ext uri="{FF2B5EF4-FFF2-40B4-BE49-F238E27FC236}">
                <a16:creationId xmlns:a16="http://schemas.microsoft.com/office/drawing/2014/main" xmlns="" id="{453E1E9A-2026-467B-A49E-1E7E1BFC4FA4}"/>
              </a:ext>
            </a:extLst>
          </p:cNvPr>
          <p:cNvSpPr/>
          <p:nvPr/>
        </p:nvSpPr>
        <p:spPr>
          <a:xfrm rot="12622121">
            <a:off x="6912896" y="-1418011"/>
            <a:ext cx="4874059" cy="2845281"/>
          </a:xfrm>
          <a:prstGeom prst="diagStrip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 name="Διάγραμμα ροής: Κάρτα 10">
            <a:extLst>
              <a:ext uri="{FF2B5EF4-FFF2-40B4-BE49-F238E27FC236}">
                <a16:creationId xmlns:a16="http://schemas.microsoft.com/office/drawing/2014/main" xmlns="" id="{B41A1B68-F741-499F-85AF-DD86314ADB70}"/>
              </a:ext>
            </a:extLst>
          </p:cNvPr>
          <p:cNvSpPr/>
          <p:nvPr/>
        </p:nvSpPr>
        <p:spPr>
          <a:xfrm rot="5400000">
            <a:off x="901015" y="4760236"/>
            <a:ext cx="1241031" cy="304306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3765 h 11765"/>
              <a:gd name="connsiteX1" fmla="*/ 5697 w 10000"/>
              <a:gd name="connsiteY1" fmla="*/ 0 h 11765"/>
              <a:gd name="connsiteX2" fmla="*/ 10000 w 10000"/>
              <a:gd name="connsiteY2" fmla="*/ 1765 h 11765"/>
              <a:gd name="connsiteX3" fmla="*/ 10000 w 10000"/>
              <a:gd name="connsiteY3" fmla="*/ 11765 h 11765"/>
              <a:gd name="connsiteX4" fmla="*/ 0 w 10000"/>
              <a:gd name="connsiteY4" fmla="*/ 11765 h 11765"/>
              <a:gd name="connsiteX5" fmla="*/ 0 w 10000"/>
              <a:gd name="connsiteY5" fmla="*/ 3765 h 11765"/>
              <a:gd name="connsiteX0" fmla="*/ 0 w 10370"/>
              <a:gd name="connsiteY0" fmla="*/ 4556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0 w 10370"/>
              <a:gd name="connsiteY5" fmla="*/ 4556 h 12556"/>
              <a:gd name="connsiteX0" fmla="*/ 370 w 10370"/>
              <a:gd name="connsiteY0" fmla="*/ 6442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370 w 10370"/>
              <a:gd name="connsiteY5" fmla="*/ 6442 h 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0" h="12556">
                <a:moveTo>
                  <a:pt x="370" y="6442"/>
                </a:moveTo>
                <a:lnTo>
                  <a:pt x="5697" y="791"/>
                </a:lnTo>
                <a:lnTo>
                  <a:pt x="10370" y="0"/>
                </a:lnTo>
                <a:cubicBezTo>
                  <a:pt x="10247" y="4185"/>
                  <a:pt x="10123" y="8371"/>
                  <a:pt x="10000" y="12556"/>
                </a:cubicBezTo>
                <a:lnTo>
                  <a:pt x="0" y="12556"/>
                </a:lnTo>
                <a:cubicBezTo>
                  <a:pt x="123" y="10518"/>
                  <a:pt x="247" y="8480"/>
                  <a:pt x="370" y="6442"/>
                </a:cubicBezTo>
                <a:close/>
              </a:path>
            </a:pathLst>
          </a:custGeom>
          <a:solidFill>
            <a:srgbClr val="DBB2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Διάγραμμα ροής: Κάρτα 10">
            <a:extLst>
              <a:ext uri="{FF2B5EF4-FFF2-40B4-BE49-F238E27FC236}">
                <a16:creationId xmlns:a16="http://schemas.microsoft.com/office/drawing/2014/main" xmlns="" id="{035305DD-694E-4001-84A2-F7CB266E9B80}"/>
              </a:ext>
            </a:extLst>
          </p:cNvPr>
          <p:cNvSpPr/>
          <p:nvPr/>
        </p:nvSpPr>
        <p:spPr>
          <a:xfrm rot="21421115">
            <a:off x="11083411" y="1551841"/>
            <a:ext cx="1241031" cy="3043062"/>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0 w 10000"/>
              <a:gd name="connsiteY0" fmla="*/ 3765 h 11765"/>
              <a:gd name="connsiteX1" fmla="*/ 5697 w 10000"/>
              <a:gd name="connsiteY1" fmla="*/ 0 h 11765"/>
              <a:gd name="connsiteX2" fmla="*/ 10000 w 10000"/>
              <a:gd name="connsiteY2" fmla="*/ 1765 h 11765"/>
              <a:gd name="connsiteX3" fmla="*/ 10000 w 10000"/>
              <a:gd name="connsiteY3" fmla="*/ 11765 h 11765"/>
              <a:gd name="connsiteX4" fmla="*/ 0 w 10000"/>
              <a:gd name="connsiteY4" fmla="*/ 11765 h 11765"/>
              <a:gd name="connsiteX5" fmla="*/ 0 w 10000"/>
              <a:gd name="connsiteY5" fmla="*/ 3765 h 11765"/>
              <a:gd name="connsiteX0" fmla="*/ 0 w 10370"/>
              <a:gd name="connsiteY0" fmla="*/ 4556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0 w 10370"/>
              <a:gd name="connsiteY5" fmla="*/ 4556 h 12556"/>
              <a:gd name="connsiteX0" fmla="*/ 370 w 10370"/>
              <a:gd name="connsiteY0" fmla="*/ 6442 h 12556"/>
              <a:gd name="connsiteX1" fmla="*/ 5697 w 10370"/>
              <a:gd name="connsiteY1" fmla="*/ 791 h 12556"/>
              <a:gd name="connsiteX2" fmla="*/ 10370 w 10370"/>
              <a:gd name="connsiteY2" fmla="*/ 0 h 12556"/>
              <a:gd name="connsiteX3" fmla="*/ 10000 w 10370"/>
              <a:gd name="connsiteY3" fmla="*/ 12556 h 12556"/>
              <a:gd name="connsiteX4" fmla="*/ 0 w 10370"/>
              <a:gd name="connsiteY4" fmla="*/ 12556 h 12556"/>
              <a:gd name="connsiteX5" fmla="*/ 370 w 10370"/>
              <a:gd name="connsiteY5" fmla="*/ 6442 h 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0" h="12556">
                <a:moveTo>
                  <a:pt x="370" y="6442"/>
                </a:moveTo>
                <a:lnTo>
                  <a:pt x="5697" y="791"/>
                </a:lnTo>
                <a:lnTo>
                  <a:pt x="10370" y="0"/>
                </a:lnTo>
                <a:cubicBezTo>
                  <a:pt x="10247" y="4185"/>
                  <a:pt x="10123" y="8371"/>
                  <a:pt x="10000" y="12556"/>
                </a:cubicBezTo>
                <a:lnTo>
                  <a:pt x="0" y="12556"/>
                </a:lnTo>
                <a:cubicBezTo>
                  <a:pt x="123" y="10518"/>
                  <a:pt x="247" y="8480"/>
                  <a:pt x="370" y="6442"/>
                </a:cubicBezTo>
                <a:close/>
              </a:path>
            </a:pathLst>
          </a:custGeom>
          <a:solidFill>
            <a:srgbClr val="DBB2F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Διάγραμμα ροής: Έγγραφο 1">
            <a:extLst>
              <a:ext uri="{FF2B5EF4-FFF2-40B4-BE49-F238E27FC236}">
                <a16:creationId xmlns:a16="http://schemas.microsoft.com/office/drawing/2014/main" xmlns="" id="{6AD8D8F3-39A2-4249-B003-EBB837D04946}"/>
              </a:ext>
            </a:extLst>
          </p:cNvPr>
          <p:cNvSpPr/>
          <p:nvPr/>
        </p:nvSpPr>
        <p:spPr>
          <a:xfrm>
            <a:off x="0" y="-315416"/>
            <a:ext cx="11147362" cy="498625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3594"/>
              <a:gd name="connsiteY0" fmla="*/ 0 h 21522"/>
              <a:gd name="connsiteX1" fmla="*/ 21600 w 23594"/>
              <a:gd name="connsiteY1" fmla="*/ 0 h 21522"/>
              <a:gd name="connsiteX2" fmla="*/ 23594 w 23594"/>
              <a:gd name="connsiteY2" fmla="*/ 18672 h 21522"/>
              <a:gd name="connsiteX3" fmla="*/ 0 w 23594"/>
              <a:gd name="connsiteY3" fmla="*/ 20172 h 21522"/>
              <a:gd name="connsiteX4" fmla="*/ 0 w 23594"/>
              <a:gd name="connsiteY4" fmla="*/ 0 h 21522"/>
              <a:gd name="connsiteX0" fmla="*/ 0 w 23594"/>
              <a:gd name="connsiteY0" fmla="*/ 0 h 23432"/>
              <a:gd name="connsiteX1" fmla="*/ 21600 w 23594"/>
              <a:gd name="connsiteY1" fmla="*/ 0 h 23432"/>
              <a:gd name="connsiteX2" fmla="*/ 23594 w 23594"/>
              <a:gd name="connsiteY2" fmla="*/ 18672 h 23432"/>
              <a:gd name="connsiteX3" fmla="*/ 0 w 23594"/>
              <a:gd name="connsiteY3" fmla="*/ 20172 h 23432"/>
              <a:gd name="connsiteX4" fmla="*/ 0 w 23594"/>
              <a:gd name="connsiteY4" fmla="*/ 0 h 23432"/>
              <a:gd name="connsiteX0" fmla="*/ 0 w 23419"/>
              <a:gd name="connsiteY0" fmla="*/ 0 h 22839"/>
              <a:gd name="connsiteX1" fmla="*/ 21600 w 23419"/>
              <a:gd name="connsiteY1" fmla="*/ 0 h 22839"/>
              <a:gd name="connsiteX2" fmla="*/ 23419 w 23419"/>
              <a:gd name="connsiteY2" fmla="*/ 17386 h 22839"/>
              <a:gd name="connsiteX3" fmla="*/ 0 w 23419"/>
              <a:gd name="connsiteY3" fmla="*/ 20172 h 22839"/>
              <a:gd name="connsiteX4" fmla="*/ 0 w 23419"/>
              <a:gd name="connsiteY4" fmla="*/ 0 h 22839"/>
              <a:gd name="connsiteX0" fmla="*/ 0 w 25202"/>
              <a:gd name="connsiteY0" fmla="*/ 257 h 23096"/>
              <a:gd name="connsiteX1" fmla="*/ 25202 w 25202"/>
              <a:gd name="connsiteY1" fmla="*/ 0 h 23096"/>
              <a:gd name="connsiteX2" fmla="*/ 23419 w 25202"/>
              <a:gd name="connsiteY2" fmla="*/ 17643 h 23096"/>
              <a:gd name="connsiteX3" fmla="*/ 0 w 25202"/>
              <a:gd name="connsiteY3" fmla="*/ 20429 h 23096"/>
              <a:gd name="connsiteX4" fmla="*/ 0 w 25202"/>
              <a:gd name="connsiteY4" fmla="*/ 257 h 23096"/>
              <a:gd name="connsiteX0" fmla="*/ 0 w 26064"/>
              <a:gd name="connsiteY0" fmla="*/ 257 h 23096"/>
              <a:gd name="connsiteX1" fmla="*/ 25202 w 26064"/>
              <a:gd name="connsiteY1" fmla="*/ 0 h 23096"/>
              <a:gd name="connsiteX2" fmla="*/ 23419 w 26064"/>
              <a:gd name="connsiteY2" fmla="*/ 17643 h 23096"/>
              <a:gd name="connsiteX3" fmla="*/ 0 w 26064"/>
              <a:gd name="connsiteY3" fmla="*/ 20429 h 23096"/>
              <a:gd name="connsiteX4" fmla="*/ 0 w 26064"/>
              <a:gd name="connsiteY4" fmla="*/ 257 h 23096"/>
              <a:gd name="connsiteX0" fmla="*/ 0 w 26299"/>
              <a:gd name="connsiteY0" fmla="*/ 257 h 23960"/>
              <a:gd name="connsiteX1" fmla="*/ 25202 w 26299"/>
              <a:gd name="connsiteY1" fmla="*/ 0 h 23960"/>
              <a:gd name="connsiteX2" fmla="*/ 24783 w 26299"/>
              <a:gd name="connsiteY2" fmla="*/ 19444 h 23960"/>
              <a:gd name="connsiteX3" fmla="*/ 0 w 26299"/>
              <a:gd name="connsiteY3" fmla="*/ 20429 h 23960"/>
              <a:gd name="connsiteX4" fmla="*/ 0 w 26299"/>
              <a:gd name="connsiteY4" fmla="*/ 257 h 23960"/>
              <a:gd name="connsiteX0" fmla="*/ 0 w 26085"/>
              <a:gd name="connsiteY0" fmla="*/ 257 h 24077"/>
              <a:gd name="connsiteX1" fmla="*/ 25202 w 26085"/>
              <a:gd name="connsiteY1" fmla="*/ 0 h 24077"/>
              <a:gd name="connsiteX2" fmla="*/ 23573 w 26085"/>
              <a:gd name="connsiteY2" fmla="*/ 19658 h 24077"/>
              <a:gd name="connsiteX3" fmla="*/ 0 w 26085"/>
              <a:gd name="connsiteY3" fmla="*/ 20429 h 24077"/>
              <a:gd name="connsiteX4" fmla="*/ 0 w 26085"/>
              <a:gd name="connsiteY4" fmla="*/ 257 h 24077"/>
              <a:gd name="connsiteX0" fmla="*/ 0 w 27164"/>
              <a:gd name="connsiteY0" fmla="*/ 796 h 24616"/>
              <a:gd name="connsiteX1" fmla="*/ 25202 w 27164"/>
              <a:gd name="connsiteY1" fmla="*/ 539 h 24616"/>
              <a:gd name="connsiteX2" fmla="*/ 25092 w 27164"/>
              <a:gd name="connsiteY2" fmla="*/ 1466 h 24616"/>
              <a:gd name="connsiteX3" fmla="*/ 23573 w 27164"/>
              <a:gd name="connsiteY3" fmla="*/ 20197 h 24616"/>
              <a:gd name="connsiteX4" fmla="*/ 0 w 27164"/>
              <a:gd name="connsiteY4" fmla="*/ 20968 h 24616"/>
              <a:gd name="connsiteX5" fmla="*/ 0 w 27164"/>
              <a:gd name="connsiteY5" fmla="*/ 796 h 24616"/>
              <a:gd name="connsiteX0" fmla="*/ 0 w 27387"/>
              <a:gd name="connsiteY0" fmla="*/ 1464 h 25284"/>
              <a:gd name="connsiteX1" fmla="*/ 25202 w 27387"/>
              <a:gd name="connsiteY1" fmla="*/ 1207 h 25284"/>
              <a:gd name="connsiteX2" fmla="*/ 26060 w 27387"/>
              <a:gd name="connsiteY2" fmla="*/ 280 h 25284"/>
              <a:gd name="connsiteX3" fmla="*/ 25092 w 27387"/>
              <a:gd name="connsiteY3" fmla="*/ 2134 h 25284"/>
              <a:gd name="connsiteX4" fmla="*/ 23573 w 27387"/>
              <a:gd name="connsiteY4" fmla="*/ 20865 h 25284"/>
              <a:gd name="connsiteX5" fmla="*/ 0 w 27387"/>
              <a:gd name="connsiteY5" fmla="*/ 21636 h 25284"/>
              <a:gd name="connsiteX6" fmla="*/ 0 w 27387"/>
              <a:gd name="connsiteY6" fmla="*/ 1464 h 2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87" h="25284">
                <a:moveTo>
                  <a:pt x="0" y="1464"/>
                </a:moveTo>
                <a:lnTo>
                  <a:pt x="25202" y="1207"/>
                </a:lnTo>
                <a:cubicBezTo>
                  <a:pt x="29545" y="1069"/>
                  <a:pt x="26078" y="126"/>
                  <a:pt x="26060" y="280"/>
                </a:cubicBezTo>
                <a:cubicBezTo>
                  <a:pt x="26042" y="434"/>
                  <a:pt x="25506" y="-1237"/>
                  <a:pt x="25092" y="2134"/>
                </a:cubicBezTo>
                <a:cubicBezTo>
                  <a:pt x="24678" y="5505"/>
                  <a:pt x="27916" y="18542"/>
                  <a:pt x="23573" y="20865"/>
                </a:cubicBezTo>
                <a:cubicBezTo>
                  <a:pt x="10465" y="27810"/>
                  <a:pt x="10800" y="25386"/>
                  <a:pt x="0" y="21636"/>
                </a:cubicBezTo>
                <a:lnTo>
                  <a:pt x="0" y="1464"/>
                </a:lnTo>
                <a:close/>
              </a:path>
            </a:pathLst>
          </a:custGeom>
          <a:solidFill>
            <a:srgbClr val="FC8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mj-lt"/>
              </a:rPr>
              <a:t>	</a:t>
            </a:r>
            <a:r>
              <a:rPr lang="el-GR" sz="3200" dirty="0">
                <a:latin typeface="+mj-lt"/>
              </a:rPr>
              <a:t>Αυτό σημαίνει «τα δικαιώματα των μελλοντικών γενεών».</a:t>
            </a:r>
            <a:endParaRPr lang="en-US" sz="3200" dirty="0">
              <a:latin typeface="+mj-lt"/>
            </a:endParaRPr>
          </a:p>
          <a:p>
            <a:pPr algn="ctr"/>
            <a:endParaRPr lang="en-US" sz="3200" dirty="0">
              <a:latin typeface="+mj-lt"/>
            </a:endParaRPr>
          </a:p>
          <a:p>
            <a:r>
              <a:rPr lang="el-GR" sz="3200" dirty="0">
                <a:latin typeface="+mj-lt"/>
              </a:rPr>
              <a:t> </a:t>
            </a:r>
            <a:r>
              <a:rPr lang="en-US" sz="3200" dirty="0">
                <a:latin typeface="+mj-lt"/>
              </a:rPr>
              <a:t>	</a:t>
            </a:r>
            <a:r>
              <a:rPr lang="el-GR" sz="3200" dirty="0">
                <a:latin typeface="+mj-lt"/>
              </a:rPr>
              <a:t>Κάποιοι μερίμνησαν για τις ανθρώπινες γενιές που δεν </a:t>
            </a:r>
            <a:endParaRPr lang="en-US" sz="3200" dirty="0">
              <a:latin typeface="+mj-lt"/>
            </a:endParaRPr>
          </a:p>
          <a:p>
            <a:r>
              <a:rPr lang="en-US" sz="3200" dirty="0">
                <a:latin typeface="+mj-lt"/>
              </a:rPr>
              <a:t>	</a:t>
            </a:r>
            <a:r>
              <a:rPr lang="el-GR" sz="3200" dirty="0">
                <a:latin typeface="+mj-lt"/>
              </a:rPr>
              <a:t>είχαν ακόμα γεννηθεί.</a:t>
            </a:r>
          </a:p>
          <a:p>
            <a:pPr algn="ctr"/>
            <a:endParaRPr lang="el-GR" dirty="0"/>
          </a:p>
        </p:txBody>
      </p:sp>
      <p:sp>
        <p:nvSpPr>
          <p:cNvPr id="4" name="Διάγραμμα ροής: Μη αυτόματη είσοδος 3">
            <a:extLst>
              <a:ext uri="{FF2B5EF4-FFF2-40B4-BE49-F238E27FC236}">
                <a16:creationId xmlns:a16="http://schemas.microsoft.com/office/drawing/2014/main" xmlns="" id="{62D081F0-5634-475D-A0E7-B18FC16F9A2E}"/>
              </a:ext>
            </a:extLst>
          </p:cNvPr>
          <p:cNvSpPr/>
          <p:nvPr/>
        </p:nvSpPr>
        <p:spPr>
          <a:xfrm>
            <a:off x="2337" y="5921896"/>
            <a:ext cx="4224713" cy="96559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815"/>
              <a:gd name="connsiteY0" fmla="*/ 2000 h 10315"/>
              <a:gd name="connsiteX1" fmla="*/ 10000 w 11815"/>
              <a:gd name="connsiteY1" fmla="*/ 0 h 10315"/>
              <a:gd name="connsiteX2" fmla="*/ 11815 w 11815"/>
              <a:gd name="connsiteY2" fmla="*/ 10315 h 10315"/>
              <a:gd name="connsiteX3" fmla="*/ 0 w 11815"/>
              <a:gd name="connsiteY3" fmla="*/ 10000 h 10315"/>
              <a:gd name="connsiteX4" fmla="*/ 0 w 11815"/>
              <a:gd name="connsiteY4" fmla="*/ 2000 h 10315"/>
              <a:gd name="connsiteX0" fmla="*/ 0 w 11815"/>
              <a:gd name="connsiteY0" fmla="*/ 2000 h 10315"/>
              <a:gd name="connsiteX1" fmla="*/ 4695 w 11815"/>
              <a:gd name="connsiteY1" fmla="*/ 74 h 10315"/>
              <a:gd name="connsiteX2" fmla="*/ 10000 w 11815"/>
              <a:gd name="connsiteY2" fmla="*/ 0 h 10315"/>
              <a:gd name="connsiteX3" fmla="*/ 11815 w 11815"/>
              <a:gd name="connsiteY3" fmla="*/ 10315 h 10315"/>
              <a:gd name="connsiteX4" fmla="*/ 0 w 11815"/>
              <a:gd name="connsiteY4" fmla="*/ 10000 h 10315"/>
              <a:gd name="connsiteX5" fmla="*/ 0 w 11815"/>
              <a:gd name="connsiteY5" fmla="*/ 2000 h 1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15" h="10315">
                <a:moveTo>
                  <a:pt x="0" y="2000"/>
                </a:moveTo>
                <a:cubicBezTo>
                  <a:pt x="1524" y="1568"/>
                  <a:pt x="3171" y="506"/>
                  <a:pt x="4695" y="74"/>
                </a:cubicBezTo>
                <a:lnTo>
                  <a:pt x="10000" y="0"/>
                </a:lnTo>
                <a:lnTo>
                  <a:pt x="11815" y="10315"/>
                </a:lnTo>
                <a:lnTo>
                  <a:pt x="0" y="10000"/>
                </a:lnTo>
                <a:lnTo>
                  <a:pt x="0" y="2000"/>
                </a:lnTo>
                <a:close/>
              </a:path>
            </a:pathLst>
          </a:custGeom>
          <a:solidFill>
            <a:srgbClr val="FCB5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ιάγραμμα ροής: Γραμμή σύνδεσης εκτός σελίδας 4">
            <a:extLst>
              <a:ext uri="{FF2B5EF4-FFF2-40B4-BE49-F238E27FC236}">
                <a16:creationId xmlns:a16="http://schemas.microsoft.com/office/drawing/2014/main" xmlns="" id="{E963022B-387D-4EE6-AF86-8F4C351BDF66}"/>
              </a:ext>
            </a:extLst>
          </p:cNvPr>
          <p:cNvSpPr/>
          <p:nvPr/>
        </p:nvSpPr>
        <p:spPr>
          <a:xfrm rot="10800000">
            <a:off x="9192344" y="3992341"/>
            <a:ext cx="3068149" cy="2895146"/>
          </a:xfrm>
          <a:custGeom>
            <a:avLst/>
            <a:gdLst>
              <a:gd name="connsiteX0" fmla="*/ 0 w 10000"/>
              <a:gd name="connsiteY0" fmla="*/ 0 h 10000"/>
              <a:gd name="connsiteX1" fmla="*/ 10000 w 10000"/>
              <a:gd name="connsiteY1" fmla="*/ 0 h 10000"/>
              <a:gd name="connsiteX2" fmla="*/ 10000 w 10000"/>
              <a:gd name="connsiteY2" fmla="*/ 8000 h 10000"/>
              <a:gd name="connsiteX3" fmla="*/ 5000 w 10000"/>
              <a:gd name="connsiteY3" fmla="*/ 10000 h 10000"/>
              <a:gd name="connsiteX4" fmla="*/ 0 w 10000"/>
              <a:gd name="connsiteY4" fmla="*/ 8000 h 10000"/>
              <a:gd name="connsiteX5" fmla="*/ 0 w 10000"/>
              <a:gd name="connsiteY5" fmla="*/ 0 h 10000"/>
              <a:gd name="connsiteX0" fmla="*/ 49 w 10049"/>
              <a:gd name="connsiteY0" fmla="*/ 0 h 17151"/>
              <a:gd name="connsiteX1" fmla="*/ 10049 w 10049"/>
              <a:gd name="connsiteY1" fmla="*/ 0 h 17151"/>
              <a:gd name="connsiteX2" fmla="*/ 10049 w 10049"/>
              <a:gd name="connsiteY2" fmla="*/ 8000 h 17151"/>
              <a:gd name="connsiteX3" fmla="*/ 5049 w 10049"/>
              <a:gd name="connsiteY3" fmla="*/ 10000 h 17151"/>
              <a:gd name="connsiteX4" fmla="*/ 0 w 10049"/>
              <a:gd name="connsiteY4" fmla="*/ 17151 h 17151"/>
              <a:gd name="connsiteX5" fmla="*/ 49 w 10049"/>
              <a:gd name="connsiteY5" fmla="*/ 0 h 17151"/>
              <a:gd name="connsiteX0" fmla="*/ 49 w 10049"/>
              <a:gd name="connsiteY0" fmla="*/ 0 h 17151"/>
              <a:gd name="connsiteX1" fmla="*/ 10049 w 10049"/>
              <a:gd name="connsiteY1" fmla="*/ 0 h 17151"/>
              <a:gd name="connsiteX2" fmla="*/ 8642 w 10049"/>
              <a:gd name="connsiteY2" fmla="*/ 5224 h 17151"/>
              <a:gd name="connsiteX3" fmla="*/ 5049 w 10049"/>
              <a:gd name="connsiteY3" fmla="*/ 10000 h 17151"/>
              <a:gd name="connsiteX4" fmla="*/ 0 w 10049"/>
              <a:gd name="connsiteY4" fmla="*/ 17151 h 17151"/>
              <a:gd name="connsiteX5" fmla="*/ 49 w 10049"/>
              <a:gd name="connsiteY5" fmla="*/ 0 h 17151"/>
              <a:gd name="connsiteX0" fmla="*/ 49 w 10049"/>
              <a:gd name="connsiteY0" fmla="*/ 0 h 17151"/>
              <a:gd name="connsiteX1" fmla="*/ 10049 w 10049"/>
              <a:gd name="connsiteY1" fmla="*/ 0 h 17151"/>
              <a:gd name="connsiteX2" fmla="*/ 8642 w 10049"/>
              <a:gd name="connsiteY2" fmla="*/ 5224 h 17151"/>
              <a:gd name="connsiteX3" fmla="*/ 4855 w 10049"/>
              <a:gd name="connsiteY3" fmla="*/ 14730 h 17151"/>
              <a:gd name="connsiteX4" fmla="*/ 0 w 10049"/>
              <a:gd name="connsiteY4" fmla="*/ 17151 h 17151"/>
              <a:gd name="connsiteX5" fmla="*/ 49 w 10049"/>
              <a:gd name="connsiteY5" fmla="*/ 0 h 17151"/>
              <a:gd name="connsiteX0" fmla="*/ 195 w 10195"/>
              <a:gd name="connsiteY0" fmla="*/ 0 h 21058"/>
              <a:gd name="connsiteX1" fmla="*/ 10195 w 10195"/>
              <a:gd name="connsiteY1" fmla="*/ 0 h 21058"/>
              <a:gd name="connsiteX2" fmla="*/ 8788 w 10195"/>
              <a:gd name="connsiteY2" fmla="*/ 5224 h 21058"/>
              <a:gd name="connsiteX3" fmla="*/ 5001 w 10195"/>
              <a:gd name="connsiteY3" fmla="*/ 14730 h 21058"/>
              <a:gd name="connsiteX4" fmla="*/ 0 w 10195"/>
              <a:gd name="connsiteY4" fmla="*/ 21058 h 21058"/>
              <a:gd name="connsiteX5" fmla="*/ 195 w 10195"/>
              <a:gd name="connsiteY5" fmla="*/ 0 h 21058"/>
              <a:gd name="connsiteX0" fmla="*/ 195 w 10195"/>
              <a:gd name="connsiteY0" fmla="*/ 0 h 21058"/>
              <a:gd name="connsiteX1" fmla="*/ 10195 w 10195"/>
              <a:gd name="connsiteY1" fmla="*/ 0 h 21058"/>
              <a:gd name="connsiteX2" fmla="*/ 8788 w 10195"/>
              <a:gd name="connsiteY2" fmla="*/ 5224 h 21058"/>
              <a:gd name="connsiteX3" fmla="*/ 5001 w 10195"/>
              <a:gd name="connsiteY3" fmla="*/ 14730 h 21058"/>
              <a:gd name="connsiteX4" fmla="*/ 0 w 10195"/>
              <a:gd name="connsiteY4" fmla="*/ 21058 h 21058"/>
              <a:gd name="connsiteX5" fmla="*/ 195 w 10195"/>
              <a:gd name="connsiteY5" fmla="*/ 0 h 21058"/>
              <a:gd name="connsiteX0" fmla="*/ 195 w 10729"/>
              <a:gd name="connsiteY0" fmla="*/ 0 h 21058"/>
              <a:gd name="connsiteX1" fmla="*/ 10195 w 10729"/>
              <a:gd name="connsiteY1" fmla="*/ 0 h 21058"/>
              <a:gd name="connsiteX2" fmla="*/ 10729 w 10729"/>
              <a:gd name="connsiteY2" fmla="*/ 3784 h 21058"/>
              <a:gd name="connsiteX3" fmla="*/ 5001 w 10729"/>
              <a:gd name="connsiteY3" fmla="*/ 14730 h 21058"/>
              <a:gd name="connsiteX4" fmla="*/ 0 w 10729"/>
              <a:gd name="connsiteY4" fmla="*/ 21058 h 21058"/>
              <a:gd name="connsiteX5" fmla="*/ 195 w 10729"/>
              <a:gd name="connsiteY5" fmla="*/ 0 h 21058"/>
              <a:gd name="connsiteX0" fmla="*/ 5 w 10539"/>
              <a:gd name="connsiteY0" fmla="*/ 0 h 21161"/>
              <a:gd name="connsiteX1" fmla="*/ 10005 w 10539"/>
              <a:gd name="connsiteY1" fmla="*/ 0 h 21161"/>
              <a:gd name="connsiteX2" fmla="*/ 10539 w 10539"/>
              <a:gd name="connsiteY2" fmla="*/ 3784 h 21161"/>
              <a:gd name="connsiteX3" fmla="*/ 4811 w 10539"/>
              <a:gd name="connsiteY3" fmla="*/ 14730 h 21161"/>
              <a:gd name="connsiteX4" fmla="*/ 4 w 10539"/>
              <a:gd name="connsiteY4" fmla="*/ 21161 h 21161"/>
              <a:gd name="connsiteX5" fmla="*/ 5 w 10539"/>
              <a:gd name="connsiteY5" fmla="*/ 0 h 21161"/>
              <a:gd name="connsiteX0" fmla="*/ 2 w 10585"/>
              <a:gd name="connsiteY0" fmla="*/ 103 h 21161"/>
              <a:gd name="connsiteX1" fmla="*/ 10051 w 10585"/>
              <a:gd name="connsiteY1" fmla="*/ 0 h 21161"/>
              <a:gd name="connsiteX2" fmla="*/ 10585 w 10585"/>
              <a:gd name="connsiteY2" fmla="*/ 3784 h 21161"/>
              <a:gd name="connsiteX3" fmla="*/ 4857 w 10585"/>
              <a:gd name="connsiteY3" fmla="*/ 14730 h 21161"/>
              <a:gd name="connsiteX4" fmla="*/ 50 w 10585"/>
              <a:gd name="connsiteY4" fmla="*/ 21161 h 21161"/>
              <a:gd name="connsiteX5" fmla="*/ 2 w 10585"/>
              <a:gd name="connsiteY5" fmla="*/ 103 h 2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85" h="21161">
                <a:moveTo>
                  <a:pt x="2" y="103"/>
                </a:moveTo>
                <a:lnTo>
                  <a:pt x="10051" y="0"/>
                </a:lnTo>
                <a:lnTo>
                  <a:pt x="10585" y="3784"/>
                </a:lnTo>
                <a:lnTo>
                  <a:pt x="4857" y="14730"/>
                </a:lnTo>
                <a:cubicBezTo>
                  <a:pt x="3190" y="16839"/>
                  <a:pt x="2154" y="19875"/>
                  <a:pt x="50" y="21161"/>
                </a:cubicBezTo>
                <a:cubicBezTo>
                  <a:pt x="66" y="15444"/>
                  <a:pt x="-14" y="5820"/>
                  <a:pt x="2" y="103"/>
                </a:cubicBezTo>
                <a:close/>
              </a:path>
            </a:pathLst>
          </a:custGeom>
          <a:solidFill>
            <a:srgbClr val="002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 Θέση κειμένου"/>
          <p:cNvSpPr>
            <a:spLocks noGrp="1"/>
          </p:cNvSpPr>
          <p:nvPr>
            <p:ph type="body" sz="half" idx="1"/>
          </p:nvPr>
        </p:nvSpPr>
        <p:spPr>
          <a:xfrm>
            <a:off x="0" y="0"/>
            <a:ext cx="12192000" cy="2357454"/>
          </a:xfrm>
          <a:solidFill>
            <a:srgbClr val="FCB502"/>
          </a:solidFill>
        </p:spPr>
        <p:txBody>
          <a:bodyPr>
            <a:normAutofit/>
          </a:bodyPr>
          <a:lstStyle/>
          <a:p>
            <a:pPr>
              <a:buNone/>
            </a:pPr>
            <a:r>
              <a:rPr lang="el-GR" dirty="0"/>
              <a:t>	</a:t>
            </a:r>
            <a:endParaRPr lang="en-US" dirty="0"/>
          </a:p>
          <a:p>
            <a:pPr>
              <a:buNone/>
            </a:pPr>
            <a:r>
              <a:rPr lang="en-US" dirty="0"/>
              <a:t>		</a:t>
            </a:r>
            <a:r>
              <a:rPr lang="el-GR" sz="3200" dirty="0">
                <a:solidFill>
                  <a:schemeClr val="bg1"/>
                </a:solidFill>
                <a:latin typeface="+mj-lt"/>
              </a:rPr>
              <a:t>Μπορούμε όμως να πούμε ότι υπάρχει μια περιβαλλοντική </a:t>
            </a:r>
            <a:r>
              <a:rPr lang="en-US" sz="3200" dirty="0">
                <a:solidFill>
                  <a:schemeClr val="bg1"/>
                </a:solidFill>
                <a:latin typeface="+mj-lt"/>
              </a:rPr>
              <a:t>	</a:t>
            </a:r>
            <a:r>
              <a:rPr lang="el-GR" sz="3200" dirty="0">
                <a:solidFill>
                  <a:schemeClr val="bg1"/>
                </a:solidFill>
                <a:latin typeface="+mj-lt"/>
              </a:rPr>
              <a:t>διάσταση στο ζήτημα των μελλοντικών γενεών;</a:t>
            </a:r>
          </a:p>
        </p:txBody>
      </p:sp>
      <p:pic>
        <p:nvPicPr>
          <p:cNvPr id="5122" name="Picture 2" descr="Αποτέλεσμα εικόνας για greta thunberg angry"/>
          <p:cNvPicPr>
            <a:picLocks noChangeAspect="1" noChangeArrowheads="1"/>
          </p:cNvPicPr>
          <p:nvPr/>
        </p:nvPicPr>
        <p:blipFill>
          <a:blip r:embed="rId2"/>
          <a:srcRect/>
          <a:stretch>
            <a:fillRect/>
          </a:stretch>
        </p:blipFill>
        <p:spPr bwMode="auto">
          <a:xfrm>
            <a:off x="4079776" y="3933056"/>
            <a:ext cx="4209739" cy="2357454"/>
          </a:xfrm>
          <a:prstGeom prst="rect">
            <a:avLst/>
          </a:prstGeom>
          <a:noFill/>
        </p:spPr>
      </p:pic>
      <p:sp>
        <p:nvSpPr>
          <p:cNvPr id="4" name="3 - Ελλειψοειδής επεξήγηση"/>
          <p:cNvSpPr/>
          <p:nvPr/>
        </p:nvSpPr>
        <p:spPr>
          <a:xfrm flipH="1">
            <a:off x="3071664" y="2440085"/>
            <a:ext cx="2439722" cy="1733167"/>
          </a:xfrm>
          <a:prstGeom prst="wedgeEllipseCallout">
            <a:avLst/>
          </a:prstGeom>
          <a:solidFill>
            <a:srgbClr val="01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mj-lt"/>
              </a:rPr>
              <a:t>Για σκέψου καλά!</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B502"/>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95353" y="285740"/>
            <a:ext cx="10972800" cy="1143000"/>
          </a:xfrm>
        </p:spPr>
        <p:txBody>
          <a:bodyPr/>
          <a:lstStyle/>
          <a:p>
            <a:r>
              <a:rPr lang="el-GR" dirty="0">
                <a:solidFill>
                  <a:schemeClr val="bg1"/>
                </a:solidFill>
              </a:rPr>
              <a:t>ΝΑΙ!</a:t>
            </a:r>
          </a:p>
        </p:txBody>
      </p:sp>
      <p:sp>
        <p:nvSpPr>
          <p:cNvPr id="3" name="2 - Θέση κειμένου"/>
          <p:cNvSpPr>
            <a:spLocks noGrp="1"/>
          </p:cNvSpPr>
          <p:nvPr>
            <p:ph type="body" sz="half" idx="1"/>
          </p:nvPr>
        </p:nvSpPr>
        <p:spPr/>
        <p:txBody>
          <a:bodyPr>
            <a:normAutofit/>
          </a:bodyPr>
          <a:lstStyle/>
          <a:p>
            <a:pPr>
              <a:buNone/>
            </a:pPr>
            <a:r>
              <a:rPr lang="el-GR" sz="3200" dirty="0">
                <a:solidFill>
                  <a:schemeClr val="bg1"/>
                </a:solidFill>
                <a:latin typeface="+mj-lt"/>
              </a:rPr>
              <a:t>	Πρέπει να φροντίσουμε για αυτά τα περιβαλλοντικά αγαθά που απολαμβάνουμε ώστε να τα απολαύσουν και οι επόμενες γενεές.</a:t>
            </a:r>
          </a:p>
        </p:txBody>
      </p:sp>
      <p:pic>
        <p:nvPicPr>
          <p:cNvPr id="2050" name="Picture 2" descr="Αποτέλεσμα εικόνας για greta thunberg happy"/>
          <p:cNvPicPr>
            <a:picLocks noChangeAspect="1" noChangeArrowheads="1"/>
          </p:cNvPicPr>
          <p:nvPr/>
        </p:nvPicPr>
        <p:blipFill>
          <a:blip r:embed="rId2"/>
          <a:srcRect/>
          <a:stretch>
            <a:fillRect/>
          </a:stretch>
        </p:blipFill>
        <p:spPr bwMode="auto">
          <a:xfrm>
            <a:off x="7248128" y="3706981"/>
            <a:ext cx="4072819" cy="2865279"/>
          </a:xfrm>
          <a:prstGeom prst="rect">
            <a:avLst/>
          </a:prstGeom>
          <a:noFill/>
        </p:spPr>
      </p:pic>
      <p:sp>
        <p:nvSpPr>
          <p:cNvPr id="7" name="6 - Ελλειψοειδής επεξήγηση"/>
          <p:cNvSpPr/>
          <p:nvPr/>
        </p:nvSpPr>
        <p:spPr>
          <a:xfrm flipH="1">
            <a:off x="6067114" y="2236194"/>
            <a:ext cx="2844249" cy="1829649"/>
          </a:xfrm>
          <a:prstGeom prst="wedgeEllipseCallou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latin typeface="+mj-lt"/>
              </a:rPr>
              <a:t>Το βρήκες!</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1"/>
          </p:nvPr>
        </p:nvSpPr>
        <p:spPr>
          <a:xfrm>
            <a:off x="845008" y="908720"/>
            <a:ext cx="7771272" cy="4680520"/>
          </a:xfrm>
          <a:solidFill>
            <a:srgbClr val="FC8168"/>
          </a:solidFill>
        </p:spPr>
        <p:txBody>
          <a:bodyPr>
            <a:normAutofit/>
          </a:bodyPr>
          <a:lstStyle/>
          <a:p>
            <a:pPr>
              <a:buNone/>
            </a:pPr>
            <a:r>
              <a:rPr lang="el-GR" b="1" dirty="0">
                <a:solidFill>
                  <a:schemeClr val="bg1"/>
                </a:solidFill>
              </a:rPr>
              <a:t>	</a:t>
            </a:r>
          </a:p>
          <a:p>
            <a:pPr>
              <a:buNone/>
            </a:pPr>
            <a:r>
              <a:rPr lang="el-GR" b="1" dirty="0">
                <a:solidFill>
                  <a:schemeClr val="bg1"/>
                </a:solidFill>
                <a:latin typeface="+mj-lt"/>
              </a:rPr>
              <a:t>	</a:t>
            </a:r>
            <a:r>
              <a:rPr lang="el-GR" dirty="0">
                <a:solidFill>
                  <a:schemeClr val="bg1"/>
                </a:solidFill>
                <a:latin typeface="+mj-lt"/>
              </a:rPr>
              <a:t>Μήπως, όμως, ο πλανήτης που</a:t>
            </a:r>
          </a:p>
          <a:p>
            <a:pPr>
              <a:buNone/>
            </a:pPr>
            <a:r>
              <a:rPr lang="el-GR" dirty="0">
                <a:solidFill>
                  <a:schemeClr val="bg1"/>
                </a:solidFill>
                <a:latin typeface="+mj-lt"/>
              </a:rPr>
              <a:t>	μας παρέδωσαν οι προηγούμενες </a:t>
            </a:r>
          </a:p>
          <a:p>
            <a:pPr>
              <a:buNone/>
            </a:pPr>
            <a:r>
              <a:rPr lang="el-GR" dirty="0">
                <a:solidFill>
                  <a:schemeClr val="bg1"/>
                </a:solidFill>
                <a:latin typeface="+mj-lt"/>
              </a:rPr>
              <a:t>	γενεές δεν είναι και τόσο καθαρός;</a:t>
            </a:r>
          </a:p>
        </p:txBody>
      </p:sp>
      <p:pic>
        <p:nvPicPr>
          <p:cNvPr id="1028" name="Picture 4" descr="Contamination, Water Pollution, Lake, Environment"/>
          <p:cNvPicPr>
            <a:picLocks noChangeAspect="1" noChangeArrowheads="1"/>
          </p:cNvPicPr>
          <p:nvPr/>
        </p:nvPicPr>
        <p:blipFill>
          <a:blip r:embed="rId2"/>
          <a:srcRect/>
          <a:stretch>
            <a:fillRect/>
          </a:stretch>
        </p:blipFill>
        <p:spPr bwMode="auto">
          <a:xfrm>
            <a:off x="2999656" y="3310531"/>
            <a:ext cx="5143472" cy="3402193"/>
          </a:xfrm>
          <a:prstGeom prst="rect">
            <a:avLst/>
          </a:prstGeom>
          <a:noFill/>
        </p:spPr>
      </p:pic>
      <p:pic>
        <p:nvPicPr>
          <p:cNvPr id="1026" name="Picture 2" descr="Scrapyard, Recycling, Dump, Garbage, Metal, Scrap Yard"/>
          <p:cNvPicPr>
            <a:picLocks noChangeAspect="1" noChangeArrowheads="1"/>
          </p:cNvPicPr>
          <p:nvPr/>
        </p:nvPicPr>
        <p:blipFill>
          <a:blip r:embed="rId3"/>
          <a:srcRect/>
          <a:stretch>
            <a:fillRect/>
          </a:stretch>
        </p:blipFill>
        <p:spPr bwMode="auto">
          <a:xfrm>
            <a:off x="6744072" y="1052736"/>
            <a:ext cx="4602921" cy="306861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κειμένου"/>
          <p:cNvSpPr>
            <a:spLocks noGrp="1"/>
          </p:cNvSpPr>
          <p:nvPr>
            <p:ph type="body" sz="half" idx="1"/>
          </p:nvPr>
        </p:nvSpPr>
        <p:spPr>
          <a:xfrm>
            <a:off x="1415480" y="836712"/>
            <a:ext cx="7776864" cy="5040560"/>
          </a:xfrm>
          <a:solidFill>
            <a:srgbClr val="FCB502">
              <a:alpha val="64000"/>
            </a:srgbClr>
          </a:solidFill>
        </p:spPr>
        <p:txBody>
          <a:bodyPr>
            <a:normAutofit/>
          </a:bodyPr>
          <a:lstStyle/>
          <a:p>
            <a:pPr>
              <a:buNone/>
            </a:pPr>
            <a:r>
              <a:rPr lang="el-GR" dirty="0">
                <a:latin typeface="+mj-lt"/>
              </a:rPr>
              <a:t>	</a:t>
            </a:r>
          </a:p>
          <a:p>
            <a:pPr>
              <a:buNone/>
            </a:pPr>
            <a:r>
              <a:rPr lang="el-GR" dirty="0">
                <a:latin typeface="+mj-lt"/>
              </a:rPr>
              <a:t>	Αν δεν μας αρέσει αυτό το θέαμα </a:t>
            </a:r>
          </a:p>
          <a:p>
            <a:pPr>
              <a:buNone/>
            </a:pPr>
            <a:r>
              <a:rPr lang="el-GR" dirty="0">
                <a:latin typeface="+mj-lt"/>
              </a:rPr>
              <a:t>	του πλανήτη, ας φροντίσουμε να τον</a:t>
            </a:r>
          </a:p>
          <a:p>
            <a:pPr>
              <a:buNone/>
            </a:pPr>
            <a:r>
              <a:rPr lang="el-GR" dirty="0">
                <a:latin typeface="+mj-lt"/>
              </a:rPr>
              <a:t>	παραδώσουμε καλύτερο ή </a:t>
            </a:r>
          </a:p>
          <a:p>
            <a:pPr>
              <a:buNone/>
            </a:pPr>
            <a:r>
              <a:rPr lang="el-GR" dirty="0">
                <a:latin typeface="+mj-lt"/>
              </a:rPr>
              <a:t>	τουλάχιστον όχι χειρότερο </a:t>
            </a:r>
          </a:p>
          <a:p>
            <a:pPr>
              <a:buNone/>
            </a:pPr>
            <a:r>
              <a:rPr lang="el-GR" dirty="0">
                <a:latin typeface="+mj-lt"/>
              </a:rPr>
              <a:t>	στις επόμενες γενιές.</a:t>
            </a:r>
          </a:p>
        </p:txBody>
      </p:sp>
      <p:pic>
        <p:nvPicPr>
          <p:cNvPr id="25602" name="Picture 2" descr="Playmobil, Toy, Garbage Collector"/>
          <p:cNvPicPr>
            <a:picLocks noChangeAspect="1" noChangeArrowheads="1"/>
          </p:cNvPicPr>
          <p:nvPr/>
        </p:nvPicPr>
        <p:blipFill>
          <a:blip r:embed="rId2"/>
          <a:srcRect/>
          <a:stretch>
            <a:fillRect/>
          </a:stretch>
        </p:blipFill>
        <p:spPr bwMode="auto">
          <a:xfrm>
            <a:off x="4940724" y="3450952"/>
            <a:ext cx="4829175" cy="3238501"/>
          </a:xfrm>
          <a:prstGeom prst="rect">
            <a:avLst/>
          </a:prstGeom>
          <a:noFill/>
        </p:spPr>
      </p:pic>
      <p:pic>
        <p:nvPicPr>
          <p:cNvPr id="25604" name="Picture 4" descr="Pollution, Trash, Degradation"/>
          <p:cNvPicPr>
            <a:picLocks noChangeAspect="1" noChangeArrowheads="1"/>
          </p:cNvPicPr>
          <p:nvPr/>
        </p:nvPicPr>
        <p:blipFill>
          <a:blip r:embed="rId3"/>
          <a:srcRect/>
          <a:stretch>
            <a:fillRect/>
          </a:stretch>
        </p:blipFill>
        <p:spPr bwMode="auto">
          <a:xfrm>
            <a:off x="7609424" y="548680"/>
            <a:ext cx="3099326" cy="2357430"/>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474</Words>
  <Application>Microsoft Office PowerPoint</Application>
  <PresentationFormat>Προσαρμογή</PresentationFormat>
  <Paragraphs>73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Περιβάλλον και  μελλοντικές γενιές</vt:lpstr>
      <vt:lpstr>Μπορούν να έχουν δικαιώματα οι μελλοντικές γενιές;</vt:lpstr>
      <vt:lpstr>Διαφάνεια 3</vt:lpstr>
      <vt:lpstr>Διαφάνεια 4</vt:lpstr>
      <vt:lpstr>Διαφάνεια 5</vt:lpstr>
      <vt:lpstr>Διαφάνεια 6</vt:lpstr>
      <vt:lpstr>ΝΑΙ!</vt:lpstr>
      <vt:lpstr>Διαφάνεια 8</vt:lpstr>
      <vt:lpstr>Διαφάνεια 9</vt:lpstr>
      <vt:lpstr>Διαφάνεια 10</vt:lpstr>
      <vt:lpstr>Διαφάνεια 11</vt:lpstr>
      <vt:lpstr>Διαφάνεια 12</vt:lpstr>
      <vt:lpstr>Τι πρέπει να  κάνουμε λοιπόν;</vt:lpstr>
      <vt:lpstr>Διακήρυξη της Ουνέσκο για τις υποχρεώσεις των τωρινών γενεών προς τις μελλοντικές γενεές (12/11/1997)</vt:lpstr>
      <vt:lpstr>Τη γη δεν την κληρονομήσαμε από τους πατεράδες και τις μητέρες μας, τη δανειστήκαμε από τα εγγόνια μας. </vt:lpstr>
      <vt:lpstr>Παιχνίδι ρόλων</vt:lpstr>
      <vt:lpstr>Συμβούλιο για τα δικαιώματα των επόμενων γενεών</vt:lpstr>
      <vt:lpstr>  Προτεινόμενη δραστηριότητα </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Περιβάλλον και  μελλοντικές γενιές</dc:title>
  <dc:creator>oly kou</dc:creator>
  <cp:lastModifiedBy>Stavros Karageorgakis</cp:lastModifiedBy>
  <cp:revision>1</cp:revision>
  <dcterms:created xsi:type="dcterms:W3CDTF">2020-03-03T11:55:00Z</dcterms:created>
  <dcterms:modified xsi:type="dcterms:W3CDTF">2020-03-03T14:27:34Z</dcterms:modified>
</cp:coreProperties>
</file>