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64" r:id="rId12"/>
    <p:sldId id="270" r:id="rId13"/>
    <p:sldId id="271" r:id="rId14"/>
    <p:sldId id="272" r:id="rId15"/>
    <p:sldId id="273" r:id="rId16"/>
    <p:sldId id="276" r:id="rId17"/>
    <p:sldId id="274" r:id="rId18"/>
    <p:sldId id="275" r:id="rId19"/>
    <p:sldId id="278" r:id="rId20"/>
    <p:sldId id="277" r:id="rId21"/>
    <p:sldId id="25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1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5142-6E8C-466B-8DAC-A2A046FE9E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04D0EB-40D9-472E-B86E-6BCD4B03DB1A}" type="datetimeFigureOut">
              <a:rPr lang="el-GR" smtClean="0"/>
              <a:pPr/>
              <a:t>15/3/2020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93594A-ECB9-4B04-98C7-F2A676869B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286124"/>
            <a:ext cx="8229600" cy="1143000"/>
          </a:xfrm>
          <a:solidFill>
            <a:schemeClr val="accent5"/>
          </a:solidFill>
          <a:ln>
            <a:solidFill>
              <a:srgbClr val="FF0000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solidFill>
                  <a:srgbClr val="002060"/>
                </a:solidFill>
                <a:latin typeface="Palatino Linotype" pitchFamily="18" charset="0"/>
              </a:rPr>
              <a:t>Περιβάλλον και κτηνοτροφία</a:t>
            </a:r>
          </a:p>
        </p:txBody>
      </p:sp>
      <p:sp>
        <p:nvSpPr>
          <p:cNvPr id="6" name="1 - Τίτλος"/>
          <p:cNvSpPr txBox="1">
            <a:spLocks/>
          </p:cNvSpPr>
          <p:nvPr/>
        </p:nvSpPr>
        <p:spPr bwMode="auto">
          <a:xfrm>
            <a:off x="5357813" y="642938"/>
            <a:ext cx="3238500" cy="115252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l-GR" sz="2800" kern="0" dirty="0">
                <a:latin typeface="Arial Narrow" pitchFamily="34" charset="0"/>
              </a:rPr>
              <a:t>Εκπαιδευτικό υλικό για το </a:t>
            </a:r>
            <a:r>
              <a:rPr lang="el-GR" sz="2800" kern="0" dirty="0" smtClean="0">
                <a:latin typeface="Arial Narrow" pitchFamily="34" charset="0"/>
              </a:rPr>
              <a:t>γυμνάσιο</a:t>
            </a:r>
            <a:endParaRPr lang="el-GR" sz="2800" kern="0" dirty="0">
              <a:latin typeface="Arial Narrow" pitchFamily="34" charset="0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2357422" y="5072074"/>
            <a:ext cx="6399229" cy="150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2800" dirty="0" smtClean="0">
                <a:latin typeface="Arial Narrow" pitchFamily="34" charset="0"/>
              </a:rPr>
              <a:t>Συντάκτες</a:t>
            </a:r>
            <a:r>
              <a:rPr lang="el-GR" sz="2800" dirty="0">
                <a:latin typeface="Arial Narrow" pitchFamily="34" charset="0"/>
              </a:rPr>
              <a:t>: </a:t>
            </a:r>
            <a:r>
              <a:rPr lang="el-GR" sz="2800" dirty="0">
                <a:solidFill>
                  <a:schemeClr val="tx1"/>
                </a:solidFill>
                <a:latin typeface="Arial Narrow" pitchFamily="34" charset="0"/>
              </a:rPr>
              <a:t>Σταύρος Καραγεωργάκης,</a:t>
            </a:r>
            <a:r>
              <a:rPr lang="el-GR" sz="2800" dirty="0">
                <a:latin typeface="Arial Narrow" pitchFamily="34" charset="0"/>
              </a:rPr>
              <a:t> </a:t>
            </a:r>
            <a:endParaRPr lang="el-GR" sz="2800" dirty="0" smtClean="0">
              <a:latin typeface="Arial Narrow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tx1"/>
                </a:solidFill>
                <a:latin typeface="Arial Narrow" pitchFamily="34" charset="0"/>
              </a:rPr>
              <a:t>Άννα </a:t>
            </a:r>
            <a:r>
              <a:rPr lang="el-GR" sz="2800" dirty="0" err="1" smtClean="0">
                <a:solidFill>
                  <a:schemeClr val="tx1"/>
                </a:solidFill>
                <a:latin typeface="Arial Narrow" pitchFamily="34" charset="0"/>
              </a:rPr>
              <a:t>Τσαραμπουλίδου</a:t>
            </a:r>
            <a:r>
              <a:rPr lang="el-GR" sz="28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Arial Narrow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2800" dirty="0" smtClean="0">
                <a:latin typeface="Arial Narrow" pitchFamily="34" charset="0"/>
              </a:rPr>
              <a:t>Εκπαιδευτικοί </a:t>
            </a:r>
            <a:r>
              <a:rPr lang="el-GR" sz="2800" dirty="0">
                <a:latin typeface="Arial Narrow" pitchFamily="34" charset="0"/>
              </a:rPr>
              <a:t>Δευτεροβάθμιας Εκπαίδευσης</a:t>
            </a:r>
          </a:p>
        </p:txBody>
      </p:sp>
      <p:pic>
        <p:nvPicPr>
          <p:cNvPr id="6149" name="Picture 5" descr="C:\Users\ouzal\OneDrive\Desktop\86406444_1595401807284229_3727205368594432000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28625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Χωριό, Οι Άνθρωποι Στην Ουγκάντ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071942"/>
            <a:ext cx="3786180" cy="2524121"/>
          </a:xfrm>
          <a:prstGeom prst="rect">
            <a:avLst/>
          </a:prstGeom>
          <a:noFill/>
        </p:spPr>
      </p:pic>
      <p:pic>
        <p:nvPicPr>
          <p:cNvPr id="1026" name="Picture 2" descr="Ναμίμπια, Έρημο, Άμμου, Άλογα, Ζώα, Τροχόσπιτο, Μοναξι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26"/>
            <a:ext cx="4298947" cy="2821184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>
                <a:latin typeface="Palatino Linotype" pitchFamily="18" charset="0"/>
              </a:rPr>
              <a:t>Οι περιβαλλοντικές συνέπειες</a:t>
            </a:r>
            <a:endParaRPr lang="el-GR" sz="3200" dirty="0" smtClean="0">
              <a:latin typeface="Palatino Linotyp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57224" y="2143116"/>
            <a:ext cx="4071966" cy="2214578"/>
          </a:xfr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	Όλο και λιγότερο νερό απομένει για τους ανθρώπους και τα άλλα είδη ζώων….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/>
              <a:t>Το ανθρώπινο πρόβλημα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Υπάρχει όμως ακόμα ένα πρόβλημα!</a:t>
            </a:r>
          </a:p>
          <a:p>
            <a:r>
              <a:rPr lang="el-GR" dirty="0" smtClean="0"/>
              <a:t>Τα ζώα της κτηνοτροφίας καταναλώνουν πολύ μεγάλη ποσότητα δημητριακών.</a:t>
            </a:r>
          </a:p>
          <a:p>
            <a:r>
              <a:rPr lang="el-GR" dirty="0" smtClean="0"/>
              <a:t>Οι άνθρωποι που υποφέρουν από πείνα στερούνται αυτές τις ποσότητες δημητριακών.</a:t>
            </a:r>
            <a:endParaRPr lang="el-GR" dirty="0"/>
          </a:p>
        </p:txBody>
      </p:sp>
      <p:pic>
        <p:nvPicPr>
          <p:cNvPr id="4098" name="Picture 2" descr="Φτωχογειτονιά, Ινδία, Κορίτσι, Κακ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357684" cy="2905124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0" y="2000240"/>
            <a:ext cx="3571868" cy="928694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	</a:t>
            </a:r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tino Linotype" pitchFamily="18" charset="0"/>
              </a:rPr>
              <a:t>παγκόσμια πείνα</a:t>
            </a:r>
            <a:endParaRPr kumimoji="0" lang="el-GR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/>
              <a:t>Το ανθρώπινο πρόβλημα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00562" y="1714488"/>
            <a:ext cx="4038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l-GR" dirty="0" smtClean="0">
                <a:solidFill>
                  <a:srgbClr val="FFC000"/>
                </a:solidFill>
              </a:rPr>
              <a:t>Δηλαδή</a:t>
            </a:r>
            <a:r>
              <a:rPr lang="el-GR" dirty="0" smtClean="0"/>
              <a:t>:</a:t>
            </a:r>
          </a:p>
          <a:p>
            <a:pPr algn="r">
              <a:buNone/>
            </a:pPr>
            <a:endParaRPr lang="el-GR" dirty="0" smtClean="0"/>
          </a:p>
          <a:p>
            <a:pPr algn="r">
              <a:buNone/>
            </a:pPr>
            <a:r>
              <a:rPr lang="el-GR" dirty="0" smtClean="0">
                <a:solidFill>
                  <a:srgbClr val="7030A0"/>
                </a:solidFill>
              </a:rPr>
              <a:t>Για να καταναλώνουμε εμείς όλο και περισσότερο κρέας… κάποιοι άλλοι άνθρωποι πεθαίνουν από την πείνα.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27650" name="Picture 2" descr="Πεινασμένα Παιδιά Επαιτεί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429000"/>
            <a:ext cx="48672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περιβαλλοντικές επιπτώσεις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2257428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/>
              <a:t>Μεθάνιο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Τα κόπρανα των αγελάδων βλάπτουν σοβαρά το περιβάλλον!!!</a:t>
            </a:r>
            <a:endParaRPr lang="el-GR" dirty="0"/>
          </a:p>
        </p:txBody>
      </p:sp>
      <p:sp>
        <p:nvSpPr>
          <p:cNvPr id="4" name="2 - Θέση κειμένου"/>
          <p:cNvSpPr txBox="1">
            <a:spLocks/>
          </p:cNvSpPr>
          <p:nvPr/>
        </p:nvSpPr>
        <p:spPr>
          <a:xfrm>
            <a:off x="4214810" y="3429000"/>
            <a:ext cx="4786346" cy="2643206"/>
          </a:xfrm>
          <a:prstGeom prst="rect">
            <a:avLst/>
          </a:prstGeom>
          <a:solidFill>
            <a:srgbClr val="FFC000"/>
          </a:solidFill>
          <a:scene3d>
            <a:camera prst="perspectiveContrastingLeftFacing"/>
            <a:lightRig rig="threePt" dir="t"/>
          </a:scene3d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Το μεθάνιο που</a:t>
            </a:r>
            <a:r>
              <a:rPr kumimoji="0" lang="el-GR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απελευθερώνεται από τα κόπρανα των αγελάδων χειροτερεύει το πρόβλημα του θερμοκηπίου!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Αγελάδα, Ζώο, Θηλαστικό, Χαριτωμέν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71942"/>
            <a:ext cx="292895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περιβαλλοντικές επιπτώσεις</a:t>
            </a:r>
            <a:endParaRPr lang="el-GR" dirty="0"/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>
          <a:xfrm>
            <a:off x="214282" y="1714488"/>
            <a:ext cx="4857784" cy="264320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Γι’ αυτό ο Οργανισμός Ηνωμένων Εθνών (ΟΗΕ)</a:t>
            </a:r>
            <a:r>
              <a:rPr kumimoji="0" lang="el-GR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προτείνει να καταναλώνουμε λιγότερο κρέας για να σώσουμε τους συνανθρώπους μας και τον πλανήτη μας!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Αποτέλεσμα εικόνας για eating mu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14817"/>
            <a:ext cx="4481328" cy="2517975"/>
          </a:xfrm>
          <a:prstGeom prst="rect">
            <a:avLst/>
          </a:prstGeom>
          <a:noFill/>
        </p:spPr>
      </p:pic>
      <p:sp>
        <p:nvSpPr>
          <p:cNvPr id="9" name="8 - Επεξήγηση με σύννεφο"/>
          <p:cNvSpPr/>
          <p:nvPr/>
        </p:nvSpPr>
        <p:spPr>
          <a:xfrm>
            <a:off x="6500794" y="2643182"/>
            <a:ext cx="2643206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Ωχ όχι!!! Πόσα λαχανικά θα φάω!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γελάδα, Βόειο Κρέας, Ζώο, Μαστού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3429023" cy="34290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περιβαλλοντικές επιπτώσεις</a:t>
            </a:r>
            <a:endParaRPr lang="el-GR" dirty="0"/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>
          <a:xfrm>
            <a:off x="571472" y="4786322"/>
            <a:ext cx="4857784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Άσε τα ζώα να ζήσουν!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 descr="C:\Users\ouzal\OneDrive\Desktop\86406444_1595401807284229_3727205368594432000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071678"/>
            <a:ext cx="1571615" cy="15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περιβαλλοντικές επιπτώσεις</a:t>
            </a:r>
            <a:endParaRPr lang="el-GR" dirty="0"/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>
          <a:xfrm>
            <a:off x="3786182" y="5500702"/>
            <a:ext cx="4857784" cy="6429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fontScale="925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Όλα τα ζώα έχουν ηθική αξία!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5" descr="C:\Users\ouzal\OneDrive\Desktop\86406444_1595401807284229_3727205368594432000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1571615" cy="157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Κοτόπουλο, Κότα, Αυγό, Κόκορα, Νεοσσώ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Κορίτσι, Σταφύλια, Ομορφιά, Τροφίμων, Φρούτα, Διατροφ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5672119" cy="4678037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περιβαλλοντικές επιπτώσεις</a:t>
            </a:r>
            <a:endParaRPr lang="el-GR" dirty="0"/>
          </a:p>
        </p:txBody>
      </p:sp>
      <p:sp>
        <p:nvSpPr>
          <p:cNvPr id="7" name="2 - Θέση κειμένου"/>
          <p:cNvSpPr txBox="1">
            <a:spLocks/>
          </p:cNvSpPr>
          <p:nvPr/>
        </p:nvSpPr>
        <p:spPr>
          <a:xfrm>
            <a:off x="4286216" y="5429264"/>
            <a:ext cx="4857784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>
            <a:normAutofit fontScale="85000"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Δέξου και τίμα τα δώρα της γης!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 descr="C:\Users\ouzal\OneDrive\Desktop\86406444_1595401807284229_3727205368594432000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προτεινόμενη δ</a:t>
            </a:r>
            <a:r>
              <a:rPr lang="el-GR" dirty="0" smtClean="0"/>
              <a:t>ράση </a:t>
            </a:r>
            <a:r>
              <a:rPr lang="el-GR" dirty="0" smtClean="0"/>
              <a:t>για την τάξη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66"/>
                </a:solidFill>
              </a:rPr>
              <a:t>Χωριστείτε σε </a:t>
            </a:r>
            <a:r>
              <a:rPr lang="el-GR" b="1" dirty="0" smtClean="0">
                <a:solidFill>
                  <a:srgbClr val="FF0066"/>
                </a:solidFill>
              </a:rPr>
              <a:t>2-3 </a:t>
            </a:r>
            <a:r>
              <a:rPr lang="el-GR" b="1" dirty="0" smtClean="0">
                <a:solidFill>
                  <a:srgbClr val="FF0066"/>
                </a:solidFill>
              </a:rPr>
              <a:t>ομάδες</a:t>
            </a:r>
          </a:p>
          <a:p>
            <a:pPr>
              <a:buNone/>
            </a:pPr>
            <a:r>
              <a:rPr lang="el-GR" dirty="0" smtClean="0"/>
              <a:t>Δίνουμε στους μαθητές φωτοτυπίες (ή γράφουμε στον πίνακα) με τις εξής ομάδες λέξεων:</a:t>
            </a:r>
          </a:p>
          <a:p>
            <a:r>
              <a:rPr lang="el-GR" b="1" dirty="0" smtClean="0"/>
              <a:t>Α</a:t>
            </a:r>
            <a:r>
              <a:rPr lang="el-GR" dirty="0" smtClean="0"/>
              <a:t>. γη, νερό, αέρας, βοσκοτόπια, κτηνοτροφικές μονάδες, αγελάδες, γουρουνάκια, κότες, κρέας, τροφή, ζώα</a:t>
            </a:r>
          </a:p>
          <a:p>
            <a:r>
              <a:rPr lang="el-GR" b="1" dirty="0" smtClean="0"/>
              <a:t>Β</a:t>
            </a:r>
            <a:r>
              <a:rPr lang="el-GR" dirty="0" smtClean="0"/>
              <a:t>. κτηνοτρόφοι, γεωργοί, δημητριακά, άνθρωποι, υπάνθρωποι, καταναλωτές, Ευρωπαίοι, Αφρικανοί</a:t>
            </a:r>
          </a:p>
          <a:p>
            <a:r>
              <a:rPr lang="el-GR" b="1" dirty="0" smtClean="0"/>
              <a:t>Γ</a:t>
            </a:r>
            <a:r>
              <a:rPr lang="el-GR" dirty="0" smtClean="0"/>
              <a:t>. Περιβάλλον, προβλήματα, ρύπανση, έλλειψη νερού, κακομεταχείριση, υπερκατανάλωση, βασανιστήρια, αδιαφορία, δυστυχία, κέρδος, πείνα, δικαιώματα, σεβασμός, αρμονική συνύπαρξη, άνθρωποι, ζώα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προτεινόμενη δ</a:t>
            </a:r>
            <a:r>
              <a:rPr lang="el-GR" dirty="0" smtClean="0"/>
              <a:t>ράση </a:t>
            </a:r>
            <a:r>
              <a:rPr lang="el-GR" dirty="0" smtClean="0"/>
              <a:t>για την τάξη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66"/>
                </a:solidFill>
              </a:rPr>
              <a:t>Χωριστείτε σε </a:t>
            </a:r>
            <a:r>
              <a:rPr lang="el-GR" b="1" dirty="0" smtClean="0">
                <a:solidFill>
                  <a:srgbClr val="FF0066"/>
                </a:solidFill>
              </a:rPr>
              <a:t>2-3 </a:t>
            </a:r>
            <a:r>
              <a:rPr lang="el-GR" b="1" dirty="0" smtClean="0">
                <a:solidFill>
                  <a:srgbClr val="FF0066"/>
                </a:solidFill>
              </a:rPr>
              <a:t>ομάδες</a:t>
            </a:r>
          </a:p>
          <a:p>
            <a:r>
              <a:rPr lang="el-GR" dirty="0" smtClean="0"/>
              <a:t>Η κάθε ομάδα, με βάση τις παραπάνω λέξεις, πρέπει να φτιάξει μια αυτοσχέδια ιστορία με αρχή, μέση και τέλος, δίνοντας μάλιστα και έναν τίτλο στην ιστορία τους. </a:t>
            </a:r>
          </a:p>
          <a:p>
            <a:r>
              <a:rPr lang="el-GR" dirty="0" smtClean="0"/>
              <a:t>Οι ομάδες παρουσιάζουν τις ιστορίες τους.</a:t>
            </a:r>
          </a:p>
          <a:p>
            <a:r>
              <a:rPr lang="el-GR" dirty="0" smtClean="0"/>
              <a:t>Τέλος, συζητούν στην ολομέλεια ελεύθερα για τα προβλήματα που έθιξαν. Αναζητούν τρόπους για τη δημοσιοποίηση αυτών των προβλημάτων.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κάποτε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357158" y="1643050"/>
            <a:ext cx="3324220" cy="1571636"/>
          </a:xfrm>
          <a:ln>
            <a:solidFill>
              <a:srgbClr val="FF006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/>
              <a:t>	Όλοι μας μεγαλώσαμε με αυτές τις εικόνες για την κτηνοτροφία</a:t>
            </a:r>
            <a:endParaRPr lang="el-GR" dirty="0"/>
          </a:p>
        </p:txBody>
      </p:sp>
      <p:pic>
        <p:nvPicPr>
          <p:cNvPr id="1026" name="Picture 2" descr="Πρόβατα, Κοπάδι, Κτηνοτροφίας, Ζώ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85860"/>
            <a:ext cx="3786180" cy="2524121"/>
          </a:xfrm>
          <a:prstGeom prst="rect">
            <a:avLst/>
          </a:prstGeom>
          <a:noFill/>
        </p:spPr>
      </p:pic>
      <p:pic>
        <p:nvPicPr>
          <p:cNvPr id="1028" name="Picture 4" descr="Cow, Μοσχάρι, Βοσκοτόπων, Βοοειδή, Φύ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643314"/>
            <a:ext cx="4071932" cy="2714622"/>
          </a:xfrm>
          <a:prstGeom prst="rect">
            <a:avLst/>
          </a:prstGeom>
          <a:noFill/>
        </p:spPr>
      </p:pic>
      <p:sp>
        <p:nvSpPr>
          <p:cNvPr id="8" name="2 - Θέση κειμένου"/>
          <p:cNvSpPr txBox="1">
            <a:spLocks/>
          </p:cNvSpPr>
          <p:nvPr/>
        </p:nvSpPr>
        <p:spPr>
          <a:xfrm>
            <a:off x="5286380" y="4214818"/>
            <a:ext cx="3252782" cy="1714512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l-GR" sz="3200" dirty="0" smtClean="0"/>
              <a:t>Όμορφα τοπία και χαρούμενα ζώα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προτεινόμενη δ</a:t>
            </a:r>
            <a:r>
              <a:rPr lang="el-GR" dirty="0" smtClean="0"/>
              <a:t>ράση </a:t>
            </a:r>
            <a:r>
              <a:rPr lang="el-GR" dirty="0" smtClean="0"/>
              <a:t>για την τάξη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00948" cy="454344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66"/>
                </a:solidFill>
              </a:rPr>
              <a:t>Χωριστείτε σε 3 ομάδες</a:t>
            </a:r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rgbClr val="0070C0"/>
                </a:solidFill>
              </a:rPr>
              <a:t>μπλε</a:t>
            </a:r>
            <a:r>
              <a:rPr lang="el-GR" dirty="0" smtClean="0"/>
              <a:t> ομάδα είναι οι καταναλωτές</a:t>
            </a:r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rgbClr val="FF0000"/>
                </a:solidFill>
              </a:rPr>
              <a:t>κόκκινη</a:t>
            </a:r>
            <a:r>
              <a:rPr lang="el-GR" dirty="0" smtClean="0"/>
              <a:t> ομάδα οι γεωργοί</a:t>
            </a:r>
          </a:p>
          <a:p>
            <a:r>
              <a:rPr lang="el-GR" dirty="0" smtClean="0"/>
              <a:t>Η </a:t>
            </a:r>
            <a:r>
              <a:rPr lang="el-GR" dirty="0" smtClean="0">
                <a:solidFill>
                  <a:srgbClr val="7030A0"/>
                </a:solidFill>
              </a:rPr>
              <a:t>μωβ </a:t>
            </a:r>
            <a:r>
              <a:rPr lang="el-GR" dirty="0" smtClean="0"/>
              <a:t>ομάδα οι κτηνοτρόφοι</a:t>
            </a:r>
          </a:p>
          <a:p>
            <a:endParaRPr lang="el-GR" dirty="0" smtClean="0"/>
          </a:p>
          <a:p>
            <a:r>
              <a:rPr lang="el-GR" dirty="0" smtClean="0"/>
              <a:t>Σας απασχολεί το ζήτημα της κατανάλωσης τροφής. Τι είναι καλύτερο να τρώμε; Σκεφτείτε λύσεις και ιδέες ανά ομάδα και μετά συζητήστε όλες οι ομάδες μαζί!</a:t>
            </a:r>
          </a:p>
          <a:p>
            <a:endParaRPr lang="el-GR" dirty="0"/>
          </a:p>
        </p:txBody>
      </p:sp>
      <p:sp>
        <p:nvSpPr>
          <p:cNvPr id="6" name="2 - Θέση κειμένου"/>
          <p:cNvSpPr txBox="1">
            <a:spLocks/>
          </p:cNvSpPr>
          <p:nvPr/>
        </p:nvSpPr>
        <p:spPr>
          <a:xfrm>
            <a:off x="3786182" y="6072206"/>
            <a:ext cx="4857784" cy="642942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 fontScale="70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Προσοχή! Πρέπει να</a:t>
            </a:r>
            <a:r>
              <a:rPr kumimoji="0" lang="el-GR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βρείτε μια λύση με την οποία να συμφωνούν όλες οι ομάδες!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091040" cy="79690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Φωτογραφίες από τους ελεύθερους </a:t>
            </a:r>
            <a:r>
              <a:rPr lang="el-GR" sz="3200" dirty="0" err="1" smtClean="0"/>
              <a:t>ιστότοπους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29600" cy="157163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https://pixabay.com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https://www.needpix.com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285720" y="4286256"/>
            <a:ext cx="8229600" cy="2045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3200" dirty="0" smtClean="0">
                <a:latin typeface="Palatino Linotype" pitchFamily="18" charset="0"/>
              </a:rPr>
              <a:t>Καραγεωργάκης, Σταύρος, </a:t>
            </a:r>
            <a:r>
              <a:rPr lang="el-GR" sz="3200" i="1" dirty="0" smtClean="0">
                <a:latin typeface="Palatino Linotype" pitchFamily="18" charset="0"/>
              </a:rPr>
              <a:t>Ζώα, Στα Πλοκάμια της Ανθρώπινης Ηθικής</a:t>
            </a:r>
            <a:r>
              <a:rPr lang="el-GR" sz="3200" dirty="0" smtClean="0">
                <a:latin typeface="Palatino Linotype" pitchFamily="18" charset="0"/>
              </a:rPr>
              <a:t>, </a:t>
            </a:r>
            <a:r>
              <a:rPr lang="el-GR" sz="3200" dirty="0" err="1" smtClean="0">
                <a:latin typeface="Palatino Linotype" pitchFamily="18" charset="0"/>
              </a:rPr>
              <a:t>Ευτοπία</a:t>
            </a:r>
            <a:r>
              <a:rPr lang="el-GR" sz="3200" dirty="0" smtClean="0">
                <a:latin typeface="Palatino Linotype" pitchFamily="18" charset="0"/>
              </a:rPr>
              <a:t>, Αθήνα, 2019.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Palatino Linotype" pitchFamily="18" charset="0"/>
              </a:rPr>
              <a:t>Singer, Peter, </a:t>
            </a:r>
            <a:r>
              <a:rPr lang="el-GR" sz="3200" i="1" dirty="0" smtClean="0">
                <a:latin typeface="Palatino Linotype" pitchFamily="18" charset="0"/>
              </a:rPr>
              <a:t>Η Απελευθέρωση των Ζώων</a:t>
            </a:r>
            <a:r>
              <a:rPr lang="el-GR" sz="3200" dirty="0" smtClean="0">
                <a:latin typeface="Palatino Linotype" pitchFamily="18" charset="0"/>
              </a:rPr>
              <a:t>, </a:t>
            </a:r>
            <a:r>
              <a:rPr lang="el-GR" sz="3200" dirty="0" err="1" smtClean="0">
                <a:latin typeface="Palatino Linotype" pitchFamily="18" charset="0"/>
              </a:rPr>
              <a:t>μτφρ</a:t>
            </a:r>
            <a:r>
              <a:rPr lang="el-GR" sz="3200" dirty="0" smtClean="0">
                <a:latin typeface="Palatino Linotype" pitchFamily="18" charset="0"/>
              </a:rPr>
              <a:t>. Σταύρος Καραγεωργάκης, Αντιγόνη, Θεσσαλονίκη, 2010.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3200" dirty="0" smtClean="0">
                <a:latin typeface="Palatino Linotype" pitchFamily="18" charset="0"/>
              </a:rPr>
              <a:t>Κείμενο του ΟΗΕ για τη βιώσιμη ανάπτυξη: </a:t>
            </a:r>
            <a:r>
              <a:rPr lang="en-US" sz="3200" dirty="0" smtClean="0">
                <a:latin typeface="Palatino Linotype" pitchFamily="18" charset="0"/>
              </a:rPr>
              <a:t>https://www.un.org/sustainabledevelopment/sustainable-development-goals/</a:t>
            </a:r>
            <a:r>
              <a:rPr lang="el-GR" sz="3200" dirty="0" smtClean="0">
                <a:latin typeface="Palatino Linotype" pitchFamily="18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714348" y="2928934"/>
            <a:ext cx="5572164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Πηγές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κάποτε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Πράγματι, έτσι ήταν κάποτε η κτηνοτροφία.</a:t>
            </a:r>
          </a:p>
          <a:p>
            <a:r>
              <a:rPr lang="el-GR" dirty="0" smtClean="0"/>
              <a:t>Μάλιστα, ακόμα και σήμερα, σε κάποια μέρη του κόσμου οι κτηνοτρόφοι δουλε</a:t>
            </a:r>
            <a:r>
              <a:rPr lang="el-GR" dirty="0"/>
              <a:t>ύ</a:t>
            </a:r>
            <a:r>
              <a:rPr lang="el-GR" dirty="0" smtClean="0"/>
              <a:t>ουν με αυτόν περίπου τον τρόπο.</a:t>
            </a:r>
            <a:endParaRPr lang="el-GR" dirty="0"/>
          </a:p>
        </p:txBody>
      </p:sp>
      <p:pic>
        <p:nvPicPr>
          <p:cNvPr id="18434" name="Picture 2" descr="Ταϊλανδικά, Αγρότης, Γεωργία, Αγρόκτη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214554"/>
            <a:ext cx="395703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σήμερα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571472" y="1428736"/>
            <a:ext cx="6257940" cy="297180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Οι άνθρωποι του δυτικού κόσμου θέλουν να καταναλώνουν όλο και περισσότερο κρέας, όλο και περισσότερα ζωικά προϊόντα. </a:t>
            </a:r>
            <a:endParaRPr lang="el-GR" dirty="0"/>
          </a:p>
        </p:txBody>
      </p:sp>
      <p:pic>
        <p:nvPicPr>
          <p:cNvPr id="20482" name="Picture 2" descr="Αποτέλεσμα εικόνας για eating mu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23554"/>
            <a:ext cx="5746696" cy="323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σήμερα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0" y="178592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Αυτό αναγκάζει τους κτηνοτρόφους να κάνουν πιο μαζική την παραγωγή και να υποφέρουν ακόμα περισσότερα τα ζώα</a:t>
            </a:r>
            <a:r>
              <a:rPr lang="en-US" dirty="0" smtClean="0"/>
              <a:t> </a:t>
            </a:r>
            <a:r>
              <a:rPr lang="el-GR" dirty="0" smtClean="0"/>
              <a:t>και να μη χρησιμοποιούν τους τρόπους εκτροφής που νομίζαμε.</a:t>
            </a:r>
            <a:endParaRPr lang="el-GR" dirty="0"/>
          </a:p>
        </p:txBody>
      </p:sp>
      <p:pic>
        <p:nvPicPr>
          <p:cNvPr id="19458" name="Picture 2" descr="milking parlour mod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476748" cy="2981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σήμερα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0" y="178592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	Τα ζώα σ’ αυτές τις τεράστιες μονάδες δεν μπορούν να γυρίσουν ούτε το σώμα τους. Έχουν μετατραπεί σε μηχανές παραγωγής κρέατος ή γάλακτος. </a:t>
            </a:r>
            <a:endParaRPr lang="el-GR" dirty="0"/>
          </a:p>
        </p:txBody>
      </p:sp>
      <p:pic>
        <p:nvPicPr>
          <p:cNvPr id="22530" name="Picture 2" descr="milk  cow's milk  animal produ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4143372" cy="276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κτηνοτροφία σήμερα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0" y="178592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Τα ζώα σ’ αυτές τις τεράστιες μονάδες στερούνται τις βασικές ανάγκες που έχει κάθε έμβιο ον, όπως την ανάγκη να τρέξουν, να έχουν κοινωνικές σχέσεις, να αναπνέουν καθαρό αέρα.</a:t>
            </a:r>
            <a:endParaRPr lang="el-GR" dirty="0"/>
          </a:p>
        </p:txBody>
      </p:sp>
      <p:pic>
        <p:nvPicPr>
          <p:cNvPr id="23554" name="Picture 2" descr="Διατροφικές, Χοίρων, Αναπαραγωγή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357716" cy="2905145"/>
          </a:xfrm>
          <a:prstGeom prst="rect">
            <a:avLst/>
          </a:prstGeom>
          <a:noFill/>
        </p:spPr>
      </p:pic>
      <p:pic>
        <p:nvPicPr>
          <p:cNvPr id="23556" name="Picture 4" descr="Κοτόπουλο, Ζώο, Αγρόκτημα, Πουλί, Κότ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776655" cy="2522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el-GR" sz="3200" dirty="0" smtClean="0"/>
              <a:t>Οι περιβαλλοντικές επιπτώσεις</a:t>
            </a:r>
            <a:endParaRPr lang="el-GR" sz="3200" dirty="0" smtClean="0">
              <a:latin typeface="Palatino Linotyp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14810" y="1643050"/>
            <a:ext cx="4546600" cy="4781550"/>
          </a:xfrm>
        </p:spPr>
        <p:txBody>
          <a:bodyPr>
            <a:normAutofit/>
          </a:bodyPr>
          <a:lstStyle/>
          <a:p>
            <a:pPr algn="r" eaLnBrk="1" hangingPunct="1">
              <a:buFontTx/>
              <a:buNone/>
            </a:pPr>
            <a:r>
              <a:rPr lang="el-GR" sz="2800" b="1" dirty="0" smtClean="0">
                <a:latin typeface="Palatino Linotype" pitchFamily="18" charset="0"/>
              </a:rPr>
              <a:t>Ρύπανση νερού</a:t>
            </a:r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r>
              <a:rPr lang="el-GR" sz="2800" dirty="0" smtClean="0"/>
              <a:t>	Τα κόπρανα, και τα φάρμακα που χρησιμοποιούνται στην κτηνοτροφία επιβαρύνουν και ρυπαίνουν τον 	υδροφόρο ορίζοντα. 	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l-GR" sz="2800" dirty="0" smtClean="0"/>
          </a:p>
        </p:txBody>
      </p:sp>
      <p:pic>
        <p:nvPicPr>
          <p:cNvPr id="18434" name="Picture 2" descr="Νεκρών, Οικολογία, Λυμάτων, Ψάρια, Λίμν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14554"/>
            <a:ext cx="3857652" cy="338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Γη, Ξηρό, Πηλό, Ο Κλέι, Ξηρασία, Κλείν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200" b="1" dirty="0" smtClean="0">
                <a:latin typeface="Palatino Linotype" pitchFamily="18" charset="0"/>
              </a:rPr>
              <a:t>Οι περιβαλλοντικές συνέπειες</a:t>
            </a:r>
            <a:endParaRPr lang="el-GR" sz="3200" dirty="0" smtClean="0">
              <a:latin typeface="Palatino Linotyp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43050"/>
            <a:ext cx="4546600" cy="47815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l-GR" sz="2800" b="1" dirty="0" smtClean="0">
                <a:solidFill>
                  <a:srgbClr val="FFFF00"/>
                </a:solidFill>
                <a:latin typeface="Palatino Linotype" pitchFamily="18" charset="0"/>
              </a:rPr>
              <a:t>Υπερκατανάλωση νερού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solidFill>
                  <a:srgbClr val="FFFF00"/>
                </a:solidFill>
              </a:rPr>
              <a:t>Οι κτηνοτροφικές μονάδες σπαταλούν τεράστιες ποσότητες νερού. 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solidFill>
                  <a:srgbClr val="FFFF00"/>
                </a:solidFill>
              </a:rPr>
              <a:t>Ένα κιλό κρέατος απαιτεί πενήντα φορές περισσότερο νερό απ’ </a:t>
            </a:r>
            <a:r>
              <a:rPr lang="el-GR" sz="2800" dirty="0" err="1" smtClean="0">
                <a:solidFill>
                  <a:srgbClr val="FFFF00"/>
                </a:solidFill>
              </a:rPr>
              <a:t>ό,τι</a:t>
            </a:r>
            <a:r>
              <a:rPr lang="el-GR" sz="2800" dirty="0" smtClean="0">
                <a:solidFill>
                  <a:srgbClr val="FFFF00"/>
                </a:solidFill>
              </a:rPr>
              <a:t> μια αντίστοιχη ποσότητα σιτηρών. Το περιοδικό </a:t>
            </a:r>
            <a:r>
              <a:rPr lang="el-GR" sz="2800" i="1" dirty="0" err="1" smtClean="0">
                <a:solidFill>
                  <a:srgbClr val="FFFF00"/>
                </a:solidFill>
              </a:rPr>
              <a:t>Νιούσγουικ</a:t>
            </a:r>
            <a:r>
              <a:rPr lang="el-GR" sz="2800" i="1" dirty="0" smtClean="0">
                <a:solidFill>
                  <a:srgbClr val="FFFF00"/>
                </a:solidFill>
              </a:rPr>
              <a:t> </a:t>
            </a:r>
            <a:r>
              <a:rPr lang="el-GR" sz="2800" dirty="0" smtClean="0">
                <a:solidFill>
                  <a:srgbClr val="FFFF00"/>
                </a:solidFill>
              </a:rPr>
              <a:t>ανέφερε ότι «</a:t>
            </a:r>
            <a:r>
              <a:rPr lang="el-GR" sz="2800" b="1" dirty="0" smtClean="0">
                <a:solidFill>
                  <a:srgbClr val="FFFF00"/>
                </a:solidFill>
              </a:rPr>
              <a:t>Το νερό που καταναλώνεται για την παραγωγή 450 κιλών μοσχαρίσιου κρέατος θα ήταν αρκετό για να επιπλεύσει επάνω του ένα αντιτορπιλικό</a:t>
            </a:r>
            <a:r>
              <a:rPr lang="el-GR" sz="2800" dirty="0" smtClean="0">
                <a:solidFill>
                  <a:srgbClr val="FFFF00"/>
                </a:solidFill>
              </a:rPr>
              <a:t>.»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3438" y="3429000"/>
            <a:ext cx="4260848" cy="1571636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	Έτσι επιδεινώνεται ακόμα περισσότερο το πρόβλημα έλλειψης νερού παγκοσμίως!</a:t>
            </a:r>
            <a:endParaRPr kumimoji="0" lang="el-G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</TotalTime>
  <Words>295</Words>
  <Application>Microsoft Office PowerPoint</Application>
  <PresentationFormat>Προβολή στην οθόνη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Διάμεσος</vt:lpstr>
      <vt:lpstr>Περιβάλλον και κτηνοτροφία</vt:lpstr>
      <vt:lpstr>Η κτηνοτροφία κάποτε</vt:lpstr>
      <vt:lpstr>Η κτηνοτροφία κάποτε</vt:lpstr>
      <vt:lpstr>Η κτηνοτροφία σήμερα</vt:lpstr>
      <vt:lpstr>Η κτηνοτροφία σήμερα</vt:lpstr>
      <vt:lpstr>Η κτηνοτροφία σήμερα</vt:lpstr>
      <vt:lpstr>Η κτηνοτροφία σήμερα</vt:lpstr>
      <vt:lpstr>Οι περιβαλλοντικές επιπτώσεις</vt:lpstr>
      <vt:lpstr>Οι περιβαλλοντικές συνέπειες</vt:lpstr>
      <vt:lpstr>Οι περιβαλλοντικές συνέπειες</vt:lpstr>
      <vt:lpstr>Το ανθρώπινο πρόβλημα</vt:lpstr>
      <vt:lpstr>Το ανθρώπινο πρόβλημα</vt:lpstr>
      <vt:lpstr>Οι περιβαλλοντικές επιπτώσεις</vt:lpstr>
      <vt:lpstr>Οι περιβαλλοντικές επιπτώσεις</vt:lpstr>
      <vt:lpstr>Οι περιβαλλοντικές επιπτώσεις</vt:lpstr>
      <vt:lpstr>Οι περιβαλλοντικές επιπτώσεις</vt:lpstr>
      <vt:lpstr>Οι περιβαλλοντικές επιπτώσεις</vt:lpstr>
      <vt:lpstr>1η προτεινόμενη δράση για την τάξη</vt:lpstr>
      <vt:lpstr>1η προτεινόμενη δράση για την τάξη</vt:lpstr>
      <vt:lpstr>2η προτεινόμενη δράση για την τάξη</vt:lpstr>
      <vt:lpstr>Φωτογραφίες από τους ελεύθερους ιστότοπους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Περιβάλλον και κτηνοτροφία</dc:title>
  <dc:creator>Stavros Karageorgakis</dc:creator>
  <cp:lastModifiedBy>Stavros Karageorgakis</cp:lastModifiedBy>
  <cp:revision>36</cp:revision>
  <dcterms:created xsi:type="dcterms:W3CDTF">2020-02-18T07:20:46Z</dcterms:created>
  <dcterms:modified xsi:type="dcterms:W3CDTF">2020-03-15T07:02:30Z</dcterms:modified>
</cp:coreProperties>
</file>