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6" roundtripDataSignature="AMtx7miAev2L9qhzUSAUYga5TGKkl9ar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l-G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l-GR"/>
              <a:t>Εδώ ο εκπαιδευτικός μπορεί να ρωτήσει τους μαθητές τι γνωρίζουν σχετικά. Για παράδειγμα, οι μαθητές μπορούν να αναφέρουν κάποιο περιστατικό που έχουν βιώσει οι ίδιοι ή κάποιο συγγενικό τους πρόσωπο στη φύση. Σκοπός είναι να αποκτήσει ο εκπαιδευτικός μια εικόνα για τις γνώσεις των μαθητών σχετικά με τη σχέση του ανθρώπου με τα φίδια και τις προηγούμενες εμπειρίες, ακούσματα, στάσεις  ή πεποιθήσεις προτού καταρριφθεί ο «μύθος»</a:t>
            </a:r>
            <a:endParaRPr/>
          </a:p>
        </p:txBody>
      </p:sp>
      <p:sp>
        <p:nvSpPr>
          <p:cNvPr id="219" name="Google Shape;219;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l-GR"/>
              <a:t>Ο εκπαιδευτικός θα μπορούσε να ζητήσει από τους μαθητές να αναφέρουν παραδείγματα άλλων ζώων τα οποία χρησιμοποιούν αμυντικούς μηχανισμούς όταν αισθάνονται πώς  απειλείται η ζωή τους είτε από τον άνθρωπο είτε από κάποιον άλλο θηρευτή. Σκοπός είναι να κατανοήσουν οι μαθητές ότι τα φίδια δεν διαφέρουν από τα άλλα ζώα (ίσως περισσότερο «αγαπητά» από τον άνθρωπο) καθώς έχουν τις ίδιες ανάγκες για επιβίωση, άμυνα και προστασία. </a:t>
            </a:r>
            <a:endParaRPr/>
          </a:p>
        </p:txBody>
      </p:sp>
      <p:sp>
        <p:nvSpPr>
          <p:cNvPr id="226" name="Google Shape;22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l-GR"/>
              <a:t>Εδώ ο εκπαιδευτικός μπορεί να κάνει ένα «πείραμα» με τους μαθητές ζητώντας τους να μιλήσουν για τα συναισθήματα που τους βγάζουν οι εικόνες με τα συγκεκριμένα ζώα στη φύση. Πρόκειται για ζώα που μπορεί να συναντήσουμε στην ύπαιθρο και είναι οικεία προς εμάς καθώς γνωρίζουμε κάποιες πληροφορίες για αυτά. Επιπλέον συνήθως τρέφουμε θετικά συναισθήματα για αυτά (τόσο λόγω της εξοικείωσης μας με αυτά όσο  και λόγω της αντίληψης οτι είναι αθώα και άκακα και δεν μπορούν να μας βλάψουν).</a:t>
            </a:r>
            <a:endParaRPr/>
          </a:p>
        </p:txBody>
      </p:sp>
      <p:sp>
        <p:nvSpPr>
          <p:cNvPr id="95" name="Google Shape;9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l-GR"/>
              <a:t>Eδώ ο εκπαιδευτικός μπορεί να συζητήσει με τους μαθητές για τα συναισθήματα που τους προκαλεί η θέα αυτού του είδους καθώς και για το πώς οι ίδιοι θα αντιδρούσαν αν συναντούσαν αυτό το είδος κάπου στη φύση. Η αντιπαραβολή των αντιλήψεων, συναισθημάτων, προσδοκιών , εμπειριών σχετικά με τα διαφορετικά είδη ζώων είναι πολύτιμη για να συνειδητοποιήσουν τόσο ο εκπαιδευτικός τόσο και οι μαθητές που μπορεί να στηρίζονται οι φόβοι και οι προκαταλήψεις μας σχετικά με τα φίδια. Ειναι επιπλέον μια καλή εισαγωγή για το θέμα το οπόιο πραγματέυεται η παρουσίαση.</a:t>
            </a:r>
            <a:endParaRPr/>
          </a:p>
        </p:txBody>
      </p:sp>
      <p:sp>
        <p:nvSpPr>
          <p:cNvPr id="105" name="Google Shape;105;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l-GR"/>
              <a:t>Εδώ ο εκπαιδευτικός μπορεί να ρωτήσει τους μαθητές τι γνωρίζων σχετικά με τα φίδια, τα χαρακτηριστικά ή τη συμπεριφορά τους (brainstorming) πριν παρουσιάσει κάποις συνοπτικές πληροφορίες</a:t>
            </a:r>
            <a:endParaRPr/>
          </a:p>
        </p:txBody>
      </p:sp>
      <p:sp>
        <p:nvSpPr>
          <p:cNvPr id="123" name="Google Shape;12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l-G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21" name="Shape 21"/>
        <p:cNvGrpSpPr/>
        <p:nvPr/>
      </p:nvGrpSpPr>
      <p:grpSpPr>
        <a:xfrm>
          <a:off x="0" y="0"/>
          <a:ext cx="0" cy="0"/>
          <a:chOff x="0" y="0"/>
          <a:chExt cx="0" cy="0"/>
        </a:xfrm>
      </p:grpSpPr>
      <p:sp>
        <p:nvSpPr>
          <p:cNvPr id="22" name="Google Shape;22;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7" name="Shape 27"/>
        <p:cNvGrpSpPr/>
        <p:nvPr/>
      </p:nvGrpSpPr>
      <p:grpSpPr>
        <a:xfrm>
          <a:off x="0" y="0"/>
          <a:ext cx="0" cy="0"/>
          <a:chOff x="0" y="0"/>
          <a:chExt cx="0" cy="0"/>
        </a:xfrm>
      </p:grpSpPr>
      <p:sp>
        <p:nvSpPr>
          <p:cNvPr id="28" name="Google Shape;28;p2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33" name="Shape 33"/>
        <p:cNvGrpSpPr/>
        <p:nvPr/>
      </p:nvGrpSpPr>
      <p:grpSpPr>
        <a:xfrm>
          <a:off x="0" y="0"/>
          <a:ext cx="0" cy="0"/>
          <a:chOff x="0" y="0"/>
          <a:chExt cx="0" cy="0"/>
        </a:xfrm>
      </p:grpSpPr>
      <p:sp>
        <p:nvSpPr>
          <p:cNvPr id="34" name="Google Shape;34;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54" name="Shape 54"/>
        <p:cNvGrpSpPr/>
        <p:nvPr/>
      </p:nvGrpSpPr>
      <p:grpSpPr>
        <a:xfrm>
          <a:off x="0" y="0"/>
          <a:ext cx="0" cy="0"/>
          <a:chOff x="0" y="0"/>
          <a:chExt cx="0" cy="0"/>
        </a:xfrm>
      </p:grpSpPr>
      <p:sp>
        <p:nvSpPr>
          <p:cNvPr id="55" name="Google Shape;5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p:nvPr>
            <p:ph idx="2" type="pic"/>
          </p:nvPr>
        </p:nvSpPr>
        <p:spPr>
          <a:xfrm>
            <a:off x="1792288" y="612775"/>
            <a:ext cx="5486400" cy="4114800"/>
          </a:xfrm>
          <a:prstGeom prst="rect">
            <a:avLst/>
          </a:prstGeom>
          <a:noFill/>
          <a:ln>
            <a:noFill/>
          </a:ln>
        </p:spPr>
      </p:sp>
      <p:sp>
        <p:nvSpPr>
          <p:cNvPr id="68" name="Google Shape;68;p3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jpg"/><Relationship Id="rId4" Type="http://schemas.openxmlformats.org/officeDocument/2006/relationships/image" Target="../media/image33.jpg"/><Relationship Id="rId5"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youtube.com/watch?v=l7rhCG0X6C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1.jpg"/><Relationship Id="rId5" Type="http://schemas.openxmlformats.org/officeDocument/2006/relationships/image" Target="../media/image18.jpg"/><Relationship Id="rId6"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herpetofauna.gr/" TargetMode="External"/><Relationship Id="rId4" Type="http://schemas.openxmlformats.org/officeDocument/2006/relationships/hyperlink" Target="http://www.herpetofauna.gr/" TargetMode="External"/><Relationship Id="rId5" Type="http://schemas.openxmlformats.org/officeDocument/2006/relationships/hyperlink" Target="https://unsplash.com/" TargetMode="External"/><Relationship Id="rId6" Type="http://schemas.openxmlformats.org/officeDocument/2006/relationships/hyperlink" Target="https://www.pexels.com/" TargetMode="External"/><Relationship Id="rId7" Type="http://schemas.openxmlformats.org/officeDocument/2006/relationships/hyperlink" Target="https://pixaba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4.jpg"/><Relationship Id="rId5" Type="http://schemas.openxmlformats.org/officeDocument/2006/relationships/image" Target="../media/image7.jpg"/><Relationship Id="rId6"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1" Type="http://schemas.openxmlformats.org/officeDocument/2006/relationships/image" Target="../media/image20.jpg"/><Relationship Id="rId10" Type="http://schemas.openxmlformats.org/officeDocument/2006/relationships/image" Target="../media/image6.jpg"/><Relationship Id="rId13" Type="http://schemas.openxmlformats.org/officeDocument/2006/relationships/image" Target="../media/image26.jpg"/><Relationship Id="rId12"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5.jpg"/><Relationship Id="rId9" Type="http://schemas.openxmlformats.org/officeDocument/2006/relationships/image" Target="../media/image27.jpg"/><Relationship Id="rId5" Type="http://schemas.openxmlformats.org/officeDocument/2006/relationships/image" Target="../media/image3.jpg"/><Relationship Id="rId6" Type="http://schemas.openxmlformats.org/officeDocument/2006/relationships/image" Target="../media/image5.jpg"/><Relationship Id="rId7" Type="http://schemas.openxmlformats.org/officeDocument/2006/relationships/image" Target="../media/image2.jpg"/><Relationship Id="rId8"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979712" y="938986"/>
            <a:ext cx="6624736" cy="1315616"/>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l-GR" sz="3959"/>
              <a:t>Φίδια: Τα παρεξηγημένα είδη</a:t>
            </a:r>
            <a:endParaRPr b="1" sz="3959"/>
          </a:p>
        </p:txBody>
      </p:sp>
      <p:sp>
        <p:nvSpPr>
          <p:cNvPr id="89" name="Google Shape;89;p1"/>
          <p:cNvSpPr txBox="1"/>
          <p:nvPr>
            <p:ph idx="1" type="subTitle"/>
          </p:nvPr>
        </p:nvSpPr>
        <p:spPr>
          <a:xfrm>
            <a:off x="1142976" y="5786454"/>
            <a:ext cx="6597376" cy="907314"/>
          </a:xfrm>
          <a:prstGeom prst="rect">
            <a:avLst/>
          </a:prstGeom>
          <a:solidFill>
            <a:srgbClr val="8CB3E3"/>
          </a:solid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C0C0C"/>
              </a:buClr>
              <a:buSzPts val="2000"/>
              <a:buNone/>
            </a:pPr>
            <a:r>
              <a:rPr lang="el-GR" sz="2000">
                <a:solidFill>
                  <a:srgbClr val="0C0C0C"/>
                </a:solidFill>
                <a:latin typeface="Arial"/>
                <a:ea typeface="Arial"/>
                <a:cs typeface="Arial"/>
                <a:sym typeface="Arial"/>
              </a:rPr>
              <a:t>Συντάκτρια: </a:t>
            </a:r>
            <a:r>
              <a:rPr b="1" lang="el-GR" sz="2000">
                <a:solidFill>
                  <a:srgbClr val="0C0C0C"/>
                </a:solidFill>
                <a:latin typeface="Arial"/>
                <a:ea typeface="Arial"/>
                <a:cs typeface="Arial"/>
                <a:sym typeface="Arial"/>
              </a:rPr>
              <a:t>Nιόβη Χατζηνικολάου</a:t>
            </a:r>
            <a:r>
              <a:rPr lang="el-GR" sz="2000">
                <a:solidFill>
                  <a:srgbClr val="0C0C0C"/>
                </a:solidFill>
                <a:latin typeface="Arial"/>
                <a:ea typeface="Arial"/>
                <a:cs typeface="Arial"/>
                <a:sym typeface="Arial"/>
              </a:rPr>
              <a:t>, Εκπαιδευτικός, ΜΠΣ Ειδίκευση στην Περιβαλλοντική Εκπαίδευση</a:t>
            </a:r>
            <a:endParaRPr sz="2000">
              <a:solidFill>
                <a:srgbClr val="0C0C0C"/>
              </a:solidFill>
              <a:latin typeface="Arial"/>
              <a:ea typeface="Arial"/>
              <a:cs typeface="Arial"/>
              <a:sym typeface="Arial"/>
            </a:endParaRPr>
          </a:p>
        </p:txBody>
      </p:sp>
      <p:pic>
        <p:nvPicPr>
          <p:cNvPr descr="C:\Users\ouzal\OneDrive\Desktop\86406444_1595401807284229_3727205368594432000_n.png" id="90" name="Google Shape;90;p1"/>
          <p:cNvPicPr preferRelativeResize="0"/>
          <p:nvPr/>
        </p:nvPicPr>
        <p:blipFill rotWithShape="1">
          <a:blip r:embed="rId3">
            <a:alphaModFix/>
          </a:blip>
          <a:srcRect b="0" l="0" r="0" t="0"/>
          <a:stretch/>
        </p:blipFill>
        <p:spPr>
          <a:xfrm>
            <a:off x="323528" y="332657"/>
            <a:ext cx="1656184" cy="1656184"/>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4716016" y="2348880"/>
            <a:ext cx="3983825" cy="31683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0"/>
          <p:cNvSpPr txBox="1"/>
          <p:nvPr>
            <p:ph type="title"/>
          </p:nvPr>
        </p:nvSpPr>
        <p:spPr>
          <a:xfrm>
            <a:off x="611560" y="332656"/>
            <a:ext cx="8136904" cy="648072"/>
          </a:xfrm>
          <a:prstGeom prst="rect">
            <a:avLst/>
          </a:prstGeom>
          <a:solidFill>
            <a:schemeClr val="accent3"/>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br>
              <a:rPr b="1" i="1" lang="el-GR" sz="3959">
                <a:solidFill>
                  <a:schemeClr val="dk1"/>
                </a:solidFill>
                <a:latin typeface="Calibri"/>
                <a:ea typeface="Calibri"/>
                <a:cs typeface="Calibri"/>
                <a:sym typeface="Calibri"/>
              </a:rPr>
            </a:br>
            <a:r>
              <a:rPr b="1" lang="el-GR" sz="3600">
                <a:solidFill>
                  <a:schemeClr val="dk1"/>
                </a:solidFill>
                <a:latin typeface="Calibri"/>
                <a:ea typeface="Calibri"/>
                <a:cs typeface="Calibri"/>
                <a:sym typeface="Calibri"/>
              </a:rPr>
              <a:t>Ποιά φίδια είναι δηλητηριώδη;</a:t>
            </a:r>
            <a:br>
              <a:rPr lang="el-GR" sz="3600">
                <a:solidFill>
                  <a:schemeClr val="dk1"/>
                </a:solidFill>
                <a:latin typeface="Calibri"/>
                <a:ea typeface="Calibri"/>
                <a:cs typeface="Calibri"/>
                <a:sym typeface="Calibri"/>
              </a:rPr>
            </a:br>
            <a:endParaRPr sz="3600"/>
          </a:p>
        </p:txBody>
      </p:sp>
      <p:sp>
        <p:nvSpPr>
          <p:cNvPr id="187" name="Google Shape;187;p10"/>
          <p:cNvSpPr txBox="1"/>
          <p:nvPr>
            <p:ph idx="1" type="body"/>
          </p:nvPr>
        </p:nvSpPr>
        <p:spPr>
          <a:xfrm>
            <a:off x="179512" y="1196752"/>
            <a:ext cx="8621457" cy="54006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720"/>
              <a:buNone/>
            </a:pPr>
            <a:r>
              <a:t/>
            </a:r>
            <a:endParaRPr sz="2720"/>
          </a:p>
          <a:p>
            <a:pPr indent="-342900" lvl="0" marL="342900" rtl="0" algn="just">
              <a:lnSpc>
                <a:spcPct val="80000"/>
              </a:lnSpc>
              <a:spcBef>
                <a:spcPts val="544"/>
              </a:spcBef>
              <a:spcAft>
                <a:spcPts val="0"/>
              </a:spcAft>
              <a:buClr>
                <a:schemeClr val="dk1"/>
              </a:buClr>
              <a:buSzPts val="2720"/>
              <a:buChar char="•"/>
            </a:pPr>
            <a:r>
              <a:rPr lang="el-GR" sz="2720"/>
              <a:t>Από τα  23 είδη φιδιών και τα 5 είδη άποδων σαυρών που έχουμε στην Ελλάδα μόνο τα 7 έχουν δηλητήριο.</a:t>
            </a:r>
            <a:endParaRPr sz="2720"/>
          </a:p>
          <a:p>
            <a:pPr indent="-170180" lvl="0" marL="342900" rtl="0" algn="just">
              <a:lnSpc>
                <a:spcPct val="80000"/>
              </a:lnSpc>
              <a:spcBef>
                <a:spcPts val="544"/>
              </a:spcBef>
              <a:spcAft>
                <a:spcPts val="0"/>
              </a:spcAft>
              <a:buClr>
                <a:schemeClr val="dk1"/>
              </a:buClr>
              <a:buSzPts val="2720"/>
              <a:buNone/>
            </a:pPr>
            <a:r>
              <a:t/>
            </a:r>
            <a:endParaRPr sz="2720"/>
          </a:p>
          <a:p>
            <a:pPr indent="-342900" lvl="0" marL="342900" rtl="0" algn="just">
              <a:lnSpc>
                <a:spcPct val="80000"/>
              </a:lnSpc>
              <a:spcBef>
                <a:spcPts val="544"/>
              </a:spcBef>
              <a:spcAft>
                <a:spcPts val="0"/>
              </a:spcAft>
              <a:buClr>
                <a:schemeClr val="dk1"/>
              </a:buClr>
              <a:buSzPts val="2720"/>
              <a:buChar char="•"/>
            </a:pPr>
            <a:r>
              <a:rPr lang="el-GR" sz="2720"/>
              <a:t>Τα δύο από αυτά έχουν ασθενές δηλητήριο και μόνο τα </a:t>
            </a:r>
            <a:r>
              <a:rPr b="1" lang="el-GR" sz="2720"/>
              <a:t>5 είδη οχιάς </a:t>
            </a:r>
            <a:r>
              <a:rPr lang="el-GR" sz="2720"/>
              <a:t>έχουν δηλητήριο που είναι </a:t>
            </a:r>
            <a:r>
              <a:rPr lang="el-GR" sz="2720" u="sng"/>
              <a:t>επικίνδυνο</a:t>
            </a:r>
            <a:r>
              <a:rPr lang="el-GR" sz="2720"/>
              <a:t> για τον άνθρωπο</a:t>
            </a:r>
            <a:endParaRPr sz="2720"/>
          </a:p>
          <a:p>
            <a:pPr indent="-170180" lvl="0" marL="342900" rtl="0" algn="just">
              <a:lnSpc>
                <a:spcPct val="80000"/>
              </a:lnSpc>
              <a:spcBef>
                <a:spcPts val="544"/>
              </a:spcBef>
              <a:spcAft>
                <a:spcPts val="0"/>
              </a:spcAft>
              <a:buClr>
                <a:schemeClr val="dk1"/>
              </a:buClr>
              <a:buSzPts val="2720"/>
              <a:buNone/>
            </a:pPr>
            <a:r>
              <a:t/>
            </a:r>
            <a:endParaRPr sz="2720"/>
          </a:p>
          <a:p>
            <a:pPr indent="-514350" lvl="0" marL="514350" rtl="0" algn="l">
              <a:lnSpc>
                <a:spcPct val="80000"/>
              </a:lnSpc>
              <a:spcBef>
                <a:spcPts val="544"/>
              </a:spcBef>
              <a:spcAft>
                <a:spcPts val="0"/>
              </a:spcAft>
              <a:buClr>
                <a:schemeClr val="dk1"/>
              </a:buClr>
              <a:buSzPts val="2720"/>
              <a:buFont typeface="Calibri"/>
              <a:buAutoNum type="arabicPeriod"/>
            </a:pPr>
            <a:r>
              <a:rPr lang="el-GR" sz="2720"/>
              <a:t> H κοινή οχιά (</a:t>
            </a:r>
            <a:r>
              <a:rPr i="1" lang="el-GR" sz="2720"/>
              <a:t>Vipera Ammodytes</a:t>
            </a:r>
            <a:r>
              <a:rPr lang="el-GR" sz="2720"/>
              <a:t>),  </a:t>
            </a:r>
            <a:endParaRPr sz="2720"/>
          </a:p>
          <a:p>
            <a:pPr indent="-514350" lvl="0" marL="514350" rtl="0" algn="l">
              <a:lnSpc>
                <a:spcPct val="80000"/>
              </a:lnSpc>
              <a:spcBef>
                <a:spcPts val="544"/>
              </a:spcBef>
              <a:spcAft>
                <a:spcPts val="0"/>
              </a:spcAft>
              <a:buClr>
                <a:schemeClr val="dk1"/>
              </a:buClr>
              <a:buSzPts val="2720"/>
              <a:buFont typeface="Calibri"/>
              <a:buAutoNum type="arabicPeriod"/>
            </a:pPr>
            <a:r>
              <a:rPr lang="el-GR" sz="2720"/>
              <a:t> H Nανόχεντρα  (</a:t>
            </a:r>
            <a:r>
              <a:rPr i="1" lang="el-GR" sz="2720"/>
              <a:t>Vipera ursinii graeca</a:t>
            </a:r>
            <a:r>
              <a:rPr lang="el-GR" sz="2720"/>
              <a:t>),</a:t>
            </a:r>
            <a:endParaRPr/>
          </a:p>
          <a:p>
            <a:pPr indent="-514350" lvl="0" marL="514350" rtl="0" algn="l">
              <a:lnSpc>
                <a:spcPct val="80000"/>
              </a:lnSpc>
              <a:spcBef>
                <a:spcPts val="544"/>
              </a:spcBef>
              <a:spcAft>
                <a:spcPts val="0"/>
              </a:spcAft>
              <a:buClr>
                <a:schemeClr val="dk1"/>
              </a:buClr>
              <a:buSzPts val="2720"/>
              <a:buFont typeface="Calibri"/>
              <a:buAutoNum type="arabicPeriod"/>
            </a:pPr>
            <a:r>
              <a:rPr lang="el-GR" sz="2720"/>
              <a:t> H Οχιά της Μήλου ( </a:t>
            </a:r>
            <a:r>
              <a:rPr i="1" lang="el-GR" sz="2720"/>
              <a:t>Μacrovipera schweizeri</a:t>
            </a:r>
            <a:r>
              <a:rPr lang="el-GR" sz="2720"/>
              <a:t>), </a:t>
            </a:r>
            <a:endParaRPr sz="2720"/>
          </a:p>
          <a:p>
            <a:pPr indent="-514350" lvl="0" marL="514350" rtl="0" algn="l">
              <a:lnSpc>
                <a:spcPct val="80000"/>
              </a:lnSpc>
              <a:spcBef>
                <a:spcPts val="544"/>
              </a:spcBef>
              <a:spcAft>
                <a:spcPts val="0"/>
              </a:spcAft>
              <a:buClr>
                <a:schemeClr val="dk1"/>
              </a:buClr>
              <a:buSzPts val="2720"/>
              <a:buFont typeface="Calibri"/>
              <a:buAutoNum type="arabicPeriod"/>
            </a:pPr>
            <a:r>
              <a:rPr lang="el-GR" sz="2720"/>
              <a:t> Η Οθωμανική οχιά (</a:t>
            </a:r>
            <a:r>
              <a:rPr i="1" lang="el-GR" sz="2720"/>
              <a:t>Montivipera xanthina</a:t>
            </a:r>
            <a:r>
              <a:rPr lang="el-GR" sz="2720"/>
              <a:t>) </a:t>
            </a:r>
            <a:endParaRPr sz="2720"/>
          </a:p>
          <a:p>
            <a:pPr indent="-514350" lvl="0" marL="514350" rtl="0" algn="l">
              <a:lnSpc>
                <a:spcPct val="80000"/>
              </a:lnSpc>
              <a:spcBef>
                <a:spcPts val="544"/>
              </a:spcBef>
              <a:spcAft>
                <a:spcPts val="0"/>
              </a:spcAft>
              <a:buClr>
                <a:schemeClr val="dk1"/>
              </a:buClr>
              <a:buSzPts val="2720"/>
              <a:buFont typeface="Calibri"/>
              <a:buAutoNum type="arabicPeriod"/>
            </a:pPr>
            <a:r>
              <a:rPr lang="el-GR" sz="2720"/>
              <a:t> Ο Αστρίτης (</a:t>
            </a:r>
            <a:r>
              <a:rPr i="1" lang="el-GR" sz="2720"/>
              <a:t>Vipera berus</a:t>
            </a:r>
            <a:r>
              <a:rPr lang="el-GR" sz="2720"/>
              <a:t>)</a:t>
            </a:r>
            <a:endParaRPr/>
          </a:p>
          <a:p>
            <a:pPr indent="-170180" lvl="0" marL="342900" rtl="0" algn="l">
              <a:lnSpc>
                <a:spcPct val="80000"/>
              </a:lnSpc>
              <a:spcBef>
                <a:spcPts val="544"/>
              </a:spcBef>
              <a:spcAft>
                <a:spcPts val="0"/>
              </a:spcAft>
              <a:buClr>
                <a:schemeClr val="dk1"/>
              </a:buClr>
              <a:buSzPts val="2720"/>
              <a:buNone/>
            </a:pPr>
            <a:r>
              <a:t/>
            </a:r>
            <a:endParaRPr sz="2720"/>
          </a:p>
          <a:p>
            <a:pPr indent="-170180" lvl="0" marL="342900" rtl="0" algn="l">
              <a:lnSpc>
                <a:spcPct val="80000"/>
              </a:lnSpc>
              <a:spcBef>
                <a:spcPts val="544"/>
              </a:spcBef>
              <a:spcAft>
                <a:spcPts val="0"/>
              </a:spcAft>
              <a:buClr>
                <a:schemeClr val="dk1"/>
              </a:buClr>
              <a:buSzPts val="2720"/>
              <a:buNone/>
            </a:pPr>
            <a:r>
              <a:t/>
            </a:r>
            <a:endParaRPr sz="272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11"/>
          <p:cNvPicPr preferRelativeResize="0"/>
          <p:nvPr/>
        </p:nvPicPr>
        <p:blipFill rotWithShape="1">
          <a:blip r:embed="rId3">
            <a:alphaModFix/>
          </a:blip>
          <a:srcRect b="0" l="0" r="0" t="0"/>
          <a:stretch/>
        </p:blipFill>
        <p:spPr>
          <a:xfrm>
            <a:off x="34511" y="1575188"/>
            <a:ext cx="4261120" cy="3066886"/>
          </a:xfrm>
          <a:prstGeom prst="rect">
            <a:avLst/>
          </a:prstGeom>
          <a:noFill/>
          <a:ln>
            <a:noFill/>
          </a:ln>
        </p:spPr>
      </p:pic>
      <p:sp>
        <p:nvSpPr>
          <p:cNvPr id="193" name="Google Shape;193;p11"/>
          <p:cNvSpPr txBox="1"/>
          <p:nvPr/>
        </p:nvSpPr>
        <p:spPr>
          <a:xfrm>
            <a:off x="656886" y="4702817"/>
            <a:ext cx="2790412" cy="584775"/>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l-GR" sz="3200" u="none" cap="none" strike="noStrike">
                <a:solidFill>
                  <a:schemeClr val="dk1"/>
                </a:solidFill>
                <a:latin typeface="Calibri"/>
                <a:ea typeface="Calibri"/>
                <a:cs typeface="Calibri"/>
                <a:sym typeface="Calibri"/>
              </a:rPr>
              <a:t>Κοινή οχιά </a:t>
            </a:r>
            <a:endParaRPr b="0" i="0" sz="3200" u="none" cap="none" strike="noStrike">
              <a:solidFill>
                <a:schemeClr val="dk1"/>
              </a:solidFill>
              <a:latin typeface="Calibri"/>
              <a:ea typeface="Calibri"/>
              <a:cs typeface="Calibri"/>
              <a:sym typeface="Calibri"/>
            </a:endParaRPr>
          </a:p>
        </p:txBody>
      </p:sp>
      <p:sp>
        <p:nvSpPr>
          <p:cNvPr id="194" name="Google Shape;194;p11"/>
          <p:cNvSpPr txBox="1"/>
          <p:nvPr/>
        </p:nvSpPr>
        <p:spPr>
          <a:xfrm>
            <a:off x="5243799" y="4702818"/>
            <a:ext cx="2790412" cy="584775"/>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l-GR" sz="3200" u="none" cap="none" strike="noStrike">
                <a:solidFill>
                  <a:schemeClr val="dk1"/>
                </a:solidFill>
                <a:latin typeface="Calibri"/>
                <a:ea typeface="Calibri"/>
                <a:cs typeface="Calibri"/>
                <a:sym typeface="Calibri"/>
              </a:rPr>
              <a:t>Αστρίτης</a:t>
            </a:r>
            <a:endParaRPr b="0" i="0" sz="3200" u="none" cap="none" strike="noStrike">
              <a:solidFill>
                <a:schemeClr val="dk1"/>
              </a:solidFill>
              <a:latin typeface="Calibri"/>
              <a:ea typeface="Calibri"/>
              <a:cs typeface="Calibri"/>
              <a:sym typeface="Calibri"/>
            </a:endParaRPr>
          </a:p>
        </p:txBody>
      </p:sp>
      <p:pic>
        <p:nvPicPr>
          <p:cNvPr id="195" name="Google Shape;195;p11"/>
          <p:cNvPicPr preferRelativeResize="0"/>
          <p:nvPr/>
        </p:nvPicPr>
        <p:blipFill rotWithShape="1">
          <a:blip r:embed="rId4">
            <a:alphaModFix/>
          </a:blip>
          <a:srcRect b="0" l="0" r="0" t="0"/>
          <a:stretch/>
        </p:blipFill>
        <p:spPr>
          <a:xfrm>
            <a:off x="4628372" y="1575188"/>
            <a:ext cx="4483935" cy="3110730"/>
          </a:xfrm>
          <a:prstGeom prst="rect">
            <a:avLst/>
          </a:prstGeom>
          <a:noFill/>
          <a:ln>
            <a:noFill/>
          </a:ln>
        </p:spPr>
      </p:pic>
      <p:sp>
        <p:nvSpPr>
          <p:cNvPr id="196" name="Google Shape;196;p11"/>
          <p:cNvSpPr txBox="1"/>
          <p:nvPr>
            <p:ph type="title"/>
          </p:nvPr>
        </p:nvSpPr>
        <p:spPr>
          <a:xfrm>
            <a:off x="513572" y="332656"/>
            <a:ext cx="8229600" cy="576064"/>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alibri"/>
              <a:buNone/>
            </a:pPr>
            <a:r>
              <a:rPr b="1" lang="el-GR" sz="3600"/>
              <a:t>Τα 5 είδη οχιάς στην Ελλάδα</a:t>
            </a:r>
            <a:endParaRPr b="1"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12"/>
          <p:cNvPicPr preferRelativeResize="0"/>
          <p:nvPr/>
        </p:nvPicPr>
        <p:blipFill rotWithShape="1">
          <a:blip r:embed="rId3">
            <a:alphaModFix/>
          </a:blip>
          <a:srcRect b="0" l="0" r="0" t="0"/>
          <a:stretch/>
        </p:blipFill>
        <p:spPr>
          <a:xfrm>
            <a:off x="4969799" y="4318745"/>
            <a:ext cx="4009613" cy="2315605"/>
          </a:xfrm>
          <a:prstGeom prst="rect">
            <a:avLst/>
          </a:prstGeom>
          <a:noFill/>
          <a:ln>
            <a:noFill/>
          </a:ln>
        </p:spPr>
      </p:pic>
      <p:pic>
        <p:nvPicPr>
          <p:cNvPr id="202" name="Google Shape;202;p12"/>
          <p:cNvPicPr preferRelativeResize="0"/>
          <p:nvPr/>
        </p:nvPicPr>
        <p:blipFill rotWithShape="1">
          <a:blip r:embed="rId4">
            <a:alphaModFix/>
          </a:blip>
          <a:srcRect b="0" l="0" r="0" t="0"/>
          <a:stretch/>
        </p:blipFill>
        <p:spPr>
          <a:xfrm>
            <a:off x="4644008" y="476672"/>
            <a:ext cx="4335404" cy="2890269"/>
          </a:xfrm>
          <a:prstGeom prst="rect">
            <a:avLst/>
          </a:prstGeom>
          <a:noFill/>
          <a:ln>
            <a:noFill/>
          </a:ln>
        </p:spPr>
      </p:pic>
      <p:pic>
        <p:nvPicPr>
          <p:cNvPr id="203" name="Google Shape;203;p12"/>
          <p:cNvPicPr preferRelativeResize="0"/>
          <p:nvPr/>
        </p:nvPicPr>
        <p:blipFill rotWithShape="1">
          <a:blip r:embed="rId5">
            <a:alphaModFix/>
          </a:blip>
          <a:srcRect b="0" l="0" r="0" t="0"/>
          <a:stretch/>
        </p:blipFill>
        <p:spPr>
          <a:xfrm>
            <a:off x="124808" y="506194"/>
            <a:ext cx="4320480" cy="2914825"/>
          </a:xfrm>
          <a:prstGeom prst="rect">
            <a:avLst/>
          </a:prstGeom>
          <a:noFill/>
          <a:ln>
            <a:noFill/>
          </a:ln>
        </p:spPr>
      </p:pic>
      <p:sp>
        <p:nvSpPr>
          <p:cNvPr id="204" name="Google Shape;204;p12"/>
          <p:cNvSpPr txBox="1"/>
          <p:nvPr/>
        </p:nvSpPr>
        <p:spPr>
          <a:xfrm>
            <a:off x="690108" y="3446976"/>
            <a:ext cx="2790412" cy="584775"/>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l-GR" sz="3200" u="none" cap="none" strike="noStrike">
                <a:solidFill>
                  <a:schemeClr val="dk1"/>
                </a:solidFill>
                <a:latin typeface="Calibri"/>
                <a:ea typeface="Calibri"/>
                <a:cs typeface="Calibri"/>
                <a:sym typeface="Calibri"/>
              </a:rPr>
              <a:t>Νανόχεντρα</a:t>
            </a:r>
            <a:endParaRPr b="0" i="0" sz="3200" u="none" cap="none" strike="noStrike">
              <a:solidFill>
                <a:schemeClr val="dk1"/>
              </a:solidFill>
              <a:latin typeface="Calibri"/>
              <a:ea typeface="Calibri"/>
              <a:cs typeface="Calibri"/>
              <a:sym typeface="Calibri"/>
            </a:endParaRPr>
          </a:p>
        </p:txBody>
      </p:sp>
      <p:sp>
        <p:nvSpPr>
          <p:cNvPr id="205" name="Google Shape;205;p12"/>
          <p:cNvSpPr txBox="1"/>
          <p:nvPr/>
        </p:nvSpPr>
        <p:spPr>
          <a:xfrm>
            <a:off x="971065" y="5703021"/>
            <a:ext cx="4024064" cy="584775"/>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l-GR" sz="3200" u="none" cap="none" strike="noStrike">
                <a:solidFill>
                  <a:schemeClr val="dk1"/>
                </a:solidFill>
                <a:latin typeface="Calibri"/>
                <a:ea typeface="Calibri"/>
                <a:cs typeface="Calibri"/>
                <a:sym typeface="Calibri"/>
              </a:rPr>
              <a:t>Οθωμανική οχιά</a:t>
            </a:r>
            <a:endParaRPr b="0" i="0" sz="3200" u="none" cap="none" strike="noStrike">
              <a:solidFill>
                <a:schemeClr val="dk1"/>
              </a:solidFill>
              <a:latin typeface="Calibri"/>
              <a:ea typeface="Calibri"/>
              <a:cs typeface="Calibri"/>
              <a:sym typeface="Calibri"/>
            </a:endParaRPr>
          </a:p>
        </p:txBody>
      </p:sp>
      <p:sp>
        <p:nvSpPr>
          <p:cNvPr id="206" name="Google Shape;206;p12"/>
          <p:cNvSpPr txBox="1"/>
          <p:nvPr/>
        </p:nvSpPr>
        <p:spPr>
          <a:xfrm>
            <a:off x="4799795" y="3391558"/>
            <a:ext cx="4023830" cy="584775"/>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l-GR" sz="3200" u="none" cap="none" strike="noStrike">
                <a:solidFill>
                  <a:schemeClr val="dk1"/>
                </a:solidFill>
                <a:latin typeface="Calibri"/>
                <a:ea typeface="Calibri"/>
                <a:cs typeface="Calibri"/>
                <a:sym typeface="Calibri"/>
              </a:rPr>
              <a:t>Οχιά της Μήλου</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idx="1" type="body"/>
          </p:nvPr>
        </p:nvSpPr>
        <p:spPr>
          <a:xfrm>
            <a:off x="8604448" y="7245424"/>
            <a:ext cx="92696" cy="781547"/>
          </a:xfrm>
          <a:prstGeom prst="rect">
            <a:avLst/>
          </a:prstGeom>
          <a:noFill/>
          <a:ln>
            <a:noFill/>
          </a:ln>
        </p:spPr>
        <p:txBody>
          <a:bodyPr anchorCtr="0" anchor="t" bIns="45700" lIns="91425" spcFirstLastPara="1" rIns="91425" wrap="square" tIns="45700">
            <a:normAutofit/>
          </a:bodyPr>
          <a:lstStyle/>
          <a:p>
            <a:pPr indent="-311150" lvl="0" marL="514350" rtl="0" algn="l">
              <a:lnSpc>
                <a:spcPct val="100000"/>
              </a:lnSpc>
              <a:spcBef>
                <a:spcPts val="0"/>
              </a:spcBef>
              <a:spcAft>
                <a:spcPts val="0"/>
              </a:spcAft>
              <a:buClr>
                <a:schemeClr val="dk1"/>
              </a:buClr>
              <a:buSzPts val="3200"/>
              <a:buNone/>
            </a:pPr>
            <a:r>
              <a:t/>
            </a:r>
            <a:endParaRPr b="1"/>
          </a:p>
          <a:p>
            <a:pPr indent="0" lvl="0" marL="0" rtl="0" algn="l">
              <a:lnSpc>
                <a:spcPct val="100000"/>
              </a:lnSpc>
              <a:spcBef>
                <a:spcPts val="640"/>
              </a:spcBef>
              <a:spcAft>
                <a:spcPts val="0"/>
              </a:spcAft>
              <a:buClr>
                <a:schemeClr val="dk1"/>
              </a:buClr>
              <a:buSzPts val="3200"/>
              <a:buNone/>
            </a:pPr>
            <a:r>
              <a:t/>
            </a:r>
            <a:endParaRPr b="1"/>
          </a:p>
        </p:txBody>
      </p:sp>
      <p:sp>
        <p:nvSpPr>
          <p:cNvPr id="212" name="Google Shape;212;p13"/>
          <p:cNvSpPr/>
          <p:nvPr/>
        </p:nvSpPr>
        <p:spPr>
          <a:xfrm>
            <a:off x="1835696" y="5085184"/>
            <a:ext cx="1872208" cy="689337"/>
          </a:xfrm>
          <a:prstGeom prst="rect">
            <a:avLst/>
          </a:prstGeom>
          <a:solidFill>
            <a:schemeClr val="accent3"/>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l-GR" sz="3200" u="none" cap="none" strike="noStrike">
                <a:solidFill>
                  <a:schemeClr val="dk1"/>
                </a:solidFill>
                <a:latin typeface="Calibri"/>
                <a:ea typeface="Calibri"/>
                <a:cs typeface="Calibri"/>
                <a:sym typeface="Calibri"/>
              </a:rPr>
              <a:t>ΣΩΣΤΟ</a:t>
            </a:r>
            <a:endParaRPr b="0" i="0" sz="3200" u="none" cap="none" strike="noStrike">
              <a:solidFill>
                <a:schemeClr val="dk1"/>
              </a:solidFill>
              <a:latin typeface="Calibri"/>
              <a:ea typeface="Calibri"/>
              <a:cs typeface="Calibri"/>
              <a:sym typeface="Calibri"/>
            </a:endParaRPr>
          </a:p>
        </p:txBody>
      </p:sp>
      <p:sp>
        <p:nvSpPr>
          <p:cNvPr id="213" name="Google Shape;213;p13"/>
          <p:cNvSpPr/>
          <p:nvPr/>
        </p:nvSpPr>
        <p:spPr>
          <a:xfrm>
            <a:off x="4833989" y="5085184"/>
            <a:ext cx="1872208" cy="689337"/>
          </a:xfrm>
          <a:prstGeom prst="rect">
            <a:avLst/>
          </a:prstGeom>
          <a:solidFill>
            <a:schemeClr val="accent3"/>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l-GR" sz="3200" u="none" cap="none" strike="noStrike">
                <a:solidFill>
                  <a:schemeClr val="dk1"/>
                </a:solidFill>
                <a:latin typeface="Calibri"/>
                <a:ea typeface="Calibri"/>
                <a:cs typeface="Calibri"/>
                <a:sym typeface="Calibri"/>
              </a:rPr>
              <a:t>ΛΑΘΟΣ</a:t>
            </a:r>
            <a:endParaRPr b="0" i="0" sz="3200" u="none" cap="none" strike="noStrike">
              <a:solidFill>
                <a:schemeClr val="dk1"/>
              </a:solidFill>
              <a:latin typeface="Calibri"/>
              <a:ea typeface="Calibri"/>
              <a:cs typeface="Calibri"/>
              <a:sym typeface="Calibri"/>
            </a:endParaRPr>
          </a:p>
        </p:txBody>
      </p:sp>
      <p:pic>
        <p:nvPicPr>
          <p:cNvPr id="214" name="Google Shape;214;p13"/>
          <p:cNvPicPr preferRelativeResize="0"/>
          <p:nvPr/>
        </p:nvPicPr>
        <p:blipFill rotWithShape="1">
          <a:blip r:embed="rId3">
            <a:alphaModFix/>
          </a:blip>
          <a:srcRect b="0" l="0" r="0" t="0"/>
          <a:stretch/>
        </p:blipFill>
        <p:spPr>
          <a:xfrm>
            <a:off x="179511" y="260648"/>
            <a:ext cx="4580281" cy="2808312"/>
          </a:xfrm>
          <a:prstGeom prst="rect">
            <a:avLst/>
          </a:prstGeom>
          <a:noFill/>
          <a:ln>
            <a:noFill/>
          </a:ln>
        </p:spPr>
      </p:pic>
      <p:sp>
        <p:nvSpPr>
          <p:cNvPr id="215" name="Google Shape;215;p13"/>
          <p:cNvSpPr/>
          <p:nvPr/>
        </p:nvSpPr>
        <p:spPr>
          <a:xfrm>
            <a:off x="323528" y="3717032"/>
            <a:ext cx="8568952"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l-GR" sz="2800" u="none" cap="none" strike="noStrike">
                <a:solidFill>
                  <a:schemeClr val="dk1"/>
                </a:solidFill>
                <a:latin typeface="Calibri"/>
                <a:ea typeface="Calibri"/>
                <a:cs typeface="Calibri"/>
                <a:sym typeface="Calibri"/>
              </a:rPr>
              <a:t>2.  Αν συναντήσουμε ένα φίδι αυτό θα μας επιτεθεί και θα μας δαγκώσει μόλις μας αντιληφθεί </a:t>
            </a:r>
            <a:endParaRPr b="0" i="0" sz="2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4"/>
          <p:cNvSpPr txBox="1"/>
          <p:nvPr>
            <p:ph type="title"/>
          </p:nvPr>
        </p:nvSpPr>
        <p:spPr>
          <a:xfrm>
            <a:off x="251520" y="188640"/>
            <a:ext cx="8640960" cy="1152128"/>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alibri"/>
              <a:buNone/>
            </a:pPr>
            <a:r>
              <a:rPr b="1" lang="el-GR" sz="3600"/>
              <a:t>Επιτίθενται τα φίδια στον άνθρωπο;</a:t>
            </a:r>
            <a:br>
              <a:rPr b="1" lang="el-GR" sz="3600"/>
            </a:br>
            <a:r>
              <a:rPr b="1" lang="el-GR" sz="3600"/>
              <a:t>Μύθος ή αλήθεια;</a:t>
            </a:r>
            <a:endParaRPr b="1" sz="3600"/>
          </a:p>
        </p:txBody>
      </p:sp>
      <p:sp>
        <p:nvSpPr>
          <p:cNvPr id="222" name="Google Shape;222;p14"/>
          <p:cNvSpPr txBox="1"/>
          <p:nvPr>
            <p:ph idx="1" type="body"/>
          </p:nvPr>
        </p:nvSpPr>
        <p:spPr>
          <a:xfrm>
            <a:off x="179512" y="1628800"/>
            <a:ext cx="8640960" cy="4752528"/>
          </a:xfrm>
          <a:prstGeom prst="rect">
            <a:avLst/>
          </a:prstGeom>
          <a:noFill/>
          <a:ln>
            <a:noFill/>
          </a:ln>
        </p:spPr>
        <p:txBody>
          <a:bodyPr anchorCtr="0" anchor="t" bIns="45700" lIns="91425" spcFirstLastPara="1" rIns="91425" wrap="square" tIns="45700">
            <a:normAutofit/>
          </a:bodyPr>
          <a:lstStyle/>
          <a:p>
            <a:pPr indent="-342900" lvl="0" marL="342900" rtl="0" algn="just">
              <a:lnSpc>
                <a:spcPct val="90000"/>
              </a:lnSpc>
              <a:spcBef>
                <a:spcPts val="0"/>
              </a:spcBef>
              <a:spcAft>
                <a:spcPts val="0"/>
              </a:spcAft>
              <a:buClr>
                <a:schemeClr val="dk1"/>
              </a:buClr>
              <a:buSzPts val="2682"/>
              <a:buChar char="•"/>
            </a:pPr>
            <a:r>
              <a:rPr lang="el-GR" sz="2682"/>
              <a:t>Τα φίδια φοβούνται και αποφεύγουν τον άνθρωπο. Σε περίπτωση που βρεθούν κοντά στον άνθρωπο η πρώτη τους κίνηση θα είναι να απομακρυνθούν για να γλιτώσουν από ένα πιθανό θηρευτή. </a:t>
            </a:r>
            <a:endParaRPr/>
          </a:p>
          <a:p>
            <a:pPr indent="-172593" lvl="0" marL="342900" rtl="0" algn="l">
              <a:lnSpc>
                <a:spcPct val="90000"/>
              </a:lnSpc>
              <a:spcBef>
                <a:spcPts val="536"/>
              </a:spcBef>
              <a:spcAft>
                <a:spcPts val="0"/>
              </a:spcAft>
              <a:buClr>
                <a:schemeClr val="dk1"/>
              </a:buClr>
              <a:buSzPts val="2682"/>
              <a:buNone/>
            </a:pPr>
            <a:r>
              <a:t/>
            </a:r>
            <a:endParaRPr sz="2682"/>
          </a:p>
          <a:p>
            <a:pPr indent="-342900" lvl="0" marL="342900" rtl="0" algn="l">
              <a:lnSpc>
                <a:spcPct val="90000"/>
              </a:lnSpc>
              <a:spcBef>
                <a:spcPts val="536"/>
              </a:spcBef>
              <a:spcAft>
                <a:spcPts val="0"/>
              </a:spcAft>
              <a:buClr>
                <a:schemeClr val="dk1"/>
              </a:buClr>
              <a:buSzPts val="2682"/>
              <a:buChar char="•"/>
            </a:pPr>
            <a:r>
              <a:rPr lang="el-GR" sz="2682"/>
              <a:t>Τα φίδια δεν επιτίθενται και δεν δαγκώνουν αν δεν απειλείται η ζωή τους με κάποιο τρόπο (αν πιαστούν, πατηθούν ή αν  πλησιάσει κάποιος σε απόσταση αναπνοής)</a:t>
            </a:r>
            <a:endParaRPr/>
          </a:p>
          <a:p>
            <a:pPr indent="-154940" lvl="0" marL="342900" rtl="0" algn="l">
              <a:lnSpc>
                <a:spcPct val="90000"/>
              </a:lnSpc>
              <a:spcBef>
                <a:spcPts val="592"/>
              </a:spcBef>
              <a:spcAft>
                <a:spcPts val="0"/>
              </a:spcAft>
              <a:buClr>
                <a:schemeClr val="dk1"/>
              </a:buClr>
              <a:buSzPts val="2960"/>
              <a:buNone/>
            </a:pPr>
            <a:r>
              <a:t/>
            </a:r>
            <a:endParaRPr sz="2960"/>
          </a:p>
          <a:p>
            <a:pPr indent="0" lvl="0" marL="0" rtl="0" algn="l">
              <a:lnSpc>
                <a:spcPct val="90000"/>
              </a:lnSpc>
              <a:spcBef>
                <a:spcPts val="592"/>
              </a:spcBef>
              <a:spcAft>
                <a:spcPts val="0"/>
              </a:spcAft>
              <a:buClr>
                <a:schemeClr val="dk1"/>
              </a:buClr>
              <a:buSzPts val="2960"/>
              <a:buNone/>
            </a:pPr>
            <a:r>
              <a:rPr b="1" lang="el-GR" sz="2960"/>
              <a:t>  </a:t>
            </a:r>
            <a:r>
              <a:rPr b="1" lang="el-GR" sz="2960">
                <a:solidFill>
                  <a:srgbClr val="FF0000"/>
                </a:solidFill>
              </a:rPr>
              <a:t>ΤΟ ΑΡΠΑΓΜΑ ΣΤΗ ΦΥΣΗ ΙΣΟΔΥΝΑΜΕΙ ΜΕ ΘΑΝΑΤΟ!</a:t>
            </a:r>
            <a:endParaRPr/>
          </a:p>
          <a:p>
            <a:pPr indent="-154940" lvl="0" marL="342900" rtl="0" algn="l">
              <a:lnSpc>
                <a:spcPct val="90000"/>
              </a:lnSpc>
              <a:spcBef>
                <a:spcPts val="592"/>
              </a:spcBef>
              <a:spcAft>
                <a:spcPts val="0"/>
              </a:spcAft>
              <a:buClr>
                <a:schemeClr val="dk1"/>
              </a:buClr>
              <a:buSzPts val="2960"/>
              <a:buNone/>
            </a:pPr>
            <a:r>
              <a:t/>
            </a:r>
            <a:endParaRPr sz="296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5"/>
          <p:cNvSpPr txBox="1"/>
          <p:nvPr>
            <p:ph type="title"/>
          </p:nvPr>
        </p:nvSpPr>
        <p:spPr>
          <a:xfrm>
            <a:off x="179512" y="274638"/>
            <a:ext cx="8964488" cy="99412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l-GR" sz="3959"/>
              <a:t>Η «επίθεση» στην πραγματικότητα είναι ΑΜΥΝΑ….</a:t>
            </a:r>
            <a:endParaRPr b="1" sz="3959"/>
          </a:p>
        </p:txBody>
      </p:sp>
      <p:sp>
        <p:nvSpPr>
          <p:cNvPr id="229" name="Google Shape;229;p15"/>
          <p:cNvSpPr txBox="1"/>
          <p:nvPr>
            <p:ph idx="1" type="body"/>
          </p:nvPr>
        </p:nvSpPr>
        <p:spPr>
          <a:xfrm>
            <a:off x="251520" y="1700808"/>
            <a:ext cx="8575964" cy="468052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775"/>
              <a:buNone/>
            </a:pPr>
            <a:r>
              <a:rPr lang="el-GR" sz="2775"/>
              <a:t>Αρκετά φίδια (όπως οι οχιές) όταν εγκλωβιστούν σε κάποιο μέρος αντιμέτωπο με τον άνθρωπο  θα προσπαθήσουν να τρομάξουν τον "θύτη" τους στρέφοντας το κεφάλι τους προς αυτόν και βγάζοντας έναν χαρακτηριστικό δυνατό συριγμό (σαν επαναλαμβανόμενο "Σσσσς«) προειδοποιώντας για την έσχατη άμυνα τους δηλαδή το δάγκωμα αν πλησιαστούν σε απόσταση  μερικών εκατοστών. </a:t>
            </a:r>
            <a:endParaRPr/>
          </a:p>
          <a:p>
            <a:pPr indent="0" lvl="0" marL="0" rtl="0" algn="just">
              <a:lnSpc>
                <a:spcPct val="90000"/>
              </a:lnSpc>
              <a:spcBef>
                <a:spcPts val="592"/>
              </a:spcBef>
              <a:spcAft>
                <a:spcPts val="0"/>
              </a:spcAft>
              <a:buClr>
                <a:schemeClr val="dk1"/>
              </a:buClr>
              <a:buSzPts val="2960"/>
              <a:buNone/>
            </a:pPr>
            <a:r>
              <a:t/>
            </a:r>
            <a:endParaRPr b="1" i="1" sz="2960"/>
          </a:p>
          <a:p>
            <a:pPr indent="0" lvl="0" marL="0" rtl="0" algn="just">
              <a:lnSpc>
                <a:spcPct val="90000"/>
              </a:lnSpc>
              <a:spcBef>
                <a:spcPts val="592"/>
              </a:spcBef>
              <a:spcAft>
                <a:spcPts val="0"/>
              </a:spcAft>
              <a:buClr>
                <a:schemeClr val="dk1"/>
              </a:buClr>
              <a:buSzPts val="2960"/>
              <a:buNone/>
            </a:pPr>
            <a:r>
              <a:rPr b="1" i="1" lang="el-GR" sz="2960"/>
              <a:t>Δείτε το βίντεο</a:t>
            </a:r>
            <a:r>
              <a:rPr lang="el-GR" sz="2960"/>
              <a:t>. </a:t>
            </a:r>
            <a:endParaRPr sz="2960"/>
          </a:p>
          <a:p>
            <a:pPr indent="0" lvl="0" marL="0" rtl="0" algn="just">
              <a:lnSpc>
                <a:spcPct val="90000"/>
              </a:lnSpc>
              <a:spcBef>
                <a:spcPts val="592"/>
              </a:spcBef>
              <a:spcAft>
                <a:spcPts val="0"/>
              </a:spcAft>
              <a:buClr>
                <a:schemeClr val="dk1"/>
              </a:buClr>
              <a:buSzPts val="2960"/>
              <a:buNone/>
            </a:pPr>
            <a:r>
              <a:rPr lang="el-GR" sz="2960" u="sng">
                <a:solidFill>
                  <a:schemeClr val="hlink"/>
                </a:solidFill>
                <a:hlinkClick r:id="rId3"/>
              </a:rPr>
              <a:t>https://www.youtube.com/watch?v=l7rhCG0X6C8</a:t>
            </a:r>
            <a:r>
              <a:rPr lang="el-GR" sz="2960"/>
              <a:t> </a:t>
            </a:r>
            <a:endParaRPr sz="296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6"/>
          <p:cNvSpPr/>
          <p:nvPr/>
        </p:nvSpPr>
        <p:spPr>
          <a:xfrm>
            <a:off x="1835696" y="5157192"/>
            <a:ext cx="1872208" cy="689337"/>
          </a:xfrm>
          <a:prstGeom prst="rect">
            <a:avLst/>
          </a:prstGeom>
          <a:solidFill>
            <a:schemeClr val="accent3"/>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l-GR" sz="3200" u="none" cap="none" strike="noStrike">
                <a:solidFill>
                  <a:schemeClr val="dk1"/>
                </a:solidFill>
                <a:latin typeface="Calibri"/>
                <a:ea typeface="Calibri"/>
                <a:cs typeface="Calibri"/>
                <a:sym typeface="Calibri"/>
              </a:rPr>
              <a:t>ΣΩΣΤΟ</a:t>
            </a:r>
            <a:endParaRPr b="0" i="0" sz="3200" u="none" cap="none" strike="noStrike">
              <a:solidFill>
                <a:schemeClr val="dk1"/>
              </a:solidFill>
              <a:latin typeface="Calibri"/>
              <a:ea typeface="Calibri"/>
              <a:cs typeface="Calibri"/>
              <a:sym typeface="Calibri"/>
            </a:endParaRPr>
          </a:p>
        </p:txBody>
      </p:sp>
      <p:sp>
        <p:nvSpPr>
          <p:cNvPr id="235" name="Google Shape;235;p16"/>
          <p:cNvSpPr/>
          <p:nvPr/>
        </p:nvSpPr>
        <p:spPr>
          <a:xfrm>
            <a:off x="4716016" y="5138611"/>
            <a:ext cx="1872208" cy="689337"/>
          </a:xfrm>
          <a:prstGeom prst="rect">
            <a:avLst/>
          </a:prstGeom>
          <a:solidFill>
            <a:schemeClr val="accent3"/>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l-GR" sz="3200" u="none" cap="none" strike="noStrike">
                <a:solidFill>
                  <a:schemeClr val="dk1"/>
                </a:solidFill>
                <a:latin typeface="Calibri"/>
                <a:ea typeface="Calibri"/>
                <a:cs typeface="Calibri"/>
                <a:sym typeface="Calibri"/>
              </a:rPr>
              <a:t>ΛΑΘΟΣ</a:t>
            </a:r>
            <a:endParaRPr b="0" i="0" sz="3200" u="none" cap="none" strike="noStrike">
              <a:solidFill>
                <a:schemeClr val="dk1"/>
              </a:solidFill>
              <a:latin typeface="Calibri"/>
              <a:ea typeface="Calibri"/>
              <a:cs typeface="Calibri"/>
              <a:sym typeface="Calibri"/>
            </a:endParaRPr>
          </a:p>
        </p:txBody>
      </p:sp>
      <p:sp>
        <p:nvSpPr>
          <p:cNvPr id="236" name="Google Shape;236;p16"/>
          <p:cNvSpPr/>
          <p:nvPr/>
        </p:nvSpPr>
        <p:spPr>
          <a:xfrm>
            <a:off x="431540" y="3501008"/>
            <a:ext cx="8568952"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l-GR" sz="2800" u="none" cap="none" strike="noStrike">
                <a:solidFill>
                  <a:schemeClr val="dk1"/>
                </a:solidFill>
                <a:latin typeface="Calibri"/>
                <a:ea typeface="Calibri"/>
                <a:cs typeface="Calibri"/>
                <a:sym typeface="Calibri"/>
              </a:rPr>
              <a:t>3.  Αν ένας άνθρωπος δαγκωθεί από  δηλητηριώδες φίδι πεθαίνει ακαριαία ή σε λίγα λεπτά</a:t>
            </a:r>
            <a:endParaRPr b="0" i="0" sz="2800" u="none" cap="none" strike="noStrike">
              <a:solidFill>
                <a:schemeClr val="dk1"/>
              </a:solidFill>
              <a:latin typeface="Calibri"/>
              <a:ea typeface="Calibri"/>
              <a:cs typeface="Calibri"/>
              <a:sym typeface="Calibri"/>
            </a:endParaRPr>
          </a:p>
        </p:txBody>
      </p:sp>
      <p:pic>
        <p:nvPicPr>
          <p:cNvPr descr="Image result for snake bite" id="237" name="Google Shape;237;p16"/>
          <p:cNvPicPr preferRelativeResize="0"/>
          <p:nvPr/>
        </p:nvPicPr>
        <p:blipFill rotWithShape="1">
          <a:blip r:embed="rId3">
            <a:alphaModFix/>
          </a:blip>
          <a:srcRect b="9318" l="0" r="89" t="0"/>
          <a:stretch/>
        </p:blipFill>
        <p:spPr>
          <a:xfrm>
            <a:off x="2096348" y="260648"/>
            <a:ext cx="4164303" cy="27836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7"/>
          <p:cNvSpPr txBox="1"/>
          <p:nvPr>
            <p:ph type="title"/>
          </p:nvPr>
        </p:nvSpPr>
        <p:spPr>
          <a:xfrm>
            <a:off x="467544" y="116632"/>
            <a:ext cx="8229600" cy="70609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l-GR" sz="3959"/>
              <a:t>Ας μιλήσουμε με στοιχεία….</a:t>
            </a:r>
            <a:endParaRPr b="1" sz="3959"/>
          </a:p>
        </p:txBody>
      </p:sp>
      <p:sp>
        <p:nvSpPr>
          <p:cNvPr id="243" name="Google Shape;243;p17"/>
          <p:cNvSpPr txBox="1"/>
          <p:nvPr>
            <p:ph idx="1" type="body"/>
          </p:nvPr>
        </p:nvSpPr>
        <p:spPr>
          <a:xfrm>
            <a:off x="179512" y="1124744"/>
            <a:ext cx="8640960" cy="5184576"/>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3200"/>
              <a:buNone/>
            </a:pPr>
            <a:r>
              <a:rPr lang="el-GR"/>
              <a:t> Ο παρακάτω πίνακας παρουσιάζει ενδεικτικές αιτίες θανάτου για την Ελλάδα σε μια περίοδο 15 ετών. Μελετείστε τα δεδομένα και συζητείστε σε ομάδες. </a:t>
            </a:r>
            <a:endParaRPr/>
          </a:p>
          <a:p>
            <a:pPr indent="0" lvl="0" marL="0" rtl="0" algn="just">
              <a:lnSpc>
                <a:spcPct val="90000"/>
              </a:lnSpc>
              <a:spcBef>
                <a:spcPts val="640"/>
              </a:spcBef>
              <a:spcAft>
                <a:spcPts val="0"/>
              </a:spcAft>
              <a:buClr>
                <a:schemeClr val="dk1"/>
              </a:buClr>
              <a:buSzPts val="3200"/>
              <a:buNone/>
            </a:pPr>
            <a:r>
              <a:t/>
            </a:r>
            <a:endParaRPr/>
          </a:p>
          <a:p>
            <a:pPr indent="-342900" lvl="0" marL="342900" rtl="0" algn="just">
              <a:lnSpc>
                <a:spcPct val="90000"/>
              </a:lnSpc>
              <a:spcBef>
                <a:spcPts val="640"/>
              </a:spcBef>
              <a:spcAft>
                <a:spcPts val="0"/>
              </a:spcAft>
              <a:buClr>
                <a:schemeClr val="dk1"/>
              </a:buClr>
              <a:buSzPts val="3200"/>
              <a:buFont typeface="Noto Sans Symbols"/>
              <a:buChar char="⮚"/>
            </a:pPr>
            <a:r>
              <a:rPr lang="el-GR"/>
              <a:t>Ποια είναι η πιο κοινή αιτία θανάτου; </a:t>
            </a:r>
            <a:endParaRPr/>
          </a:p>
          <a:p>
            <a:pPr indent="-342900" lvl="0" marL="342900" rtl="0" algn="just">
              <a:lnSpc>
                <a:spcPct val="90000"/>
              </a:lnSpc>
              <a:spcBef>
                <a:spcPts val="640"/>
              </a:spcBef>
              <a:spcAft>
                <a:spcPts val="0"/>
              </a:spcAft>
              <a:buClr>
                <a:schemeClr val="dk1"/>
              </a:buClr>
              <a:buSzPts val="3200"/>
              <a:buFont typeface="Noto Sans Symbols"/>
              <a:buChar char="⮚"/>
            </a:pPr>
            <a:r>
              <a:rPr lang="el-GR"/>
              <a:t>Tι συμπεράσματα μπορείτε να βγάλετε για τους θανάτους που οφείλονται σε δάγκωμα φιδιού;</a:t>
            </a:r>
            <a:endParaRPr/>
          </a:p>
          <a:p>
            <a:pPr indent="-342900" lvl="0" marL="342900" rtl="0" algn="just">
              <a:lnSpc>
                <a:spcPct val="90000"/>
              </a:lnSpc>
              <a:spcBef>
                <a:spcPts val="640"/>
              </a:spcBef>
              <a:spcAft>
                <a:spcPts val="0"/>
              </a:spcAft>
              <a:buClr>
                <a:schemeClr val="dk1"/>
              </a:buClr>
              <a:buSzPts val="3200"/>
              <a:buFont typeface="Noto Sans Symbols"/>
              <a:buChar char="⮚"/>
            </a:pPr>
            <a:r>
              <a:rPr lang="el-GR"/>
              <a:t>Tι δείχνουν τα στοιχεία που έχετε για την επικινδυνότητα των φιδιών για τον άνθρωπο; </a:t>
            </a:r>
            <a:endParaRPr/>
          </a:p>
        </p:txBody>
      </p:sp>
      <p:pic>
        <p:nvPicPr>
          <p:cNvPr descr="People Thinking Image" id="244" name="Google Shape;244;p17"/>
          <p:cNvPicPr preferRelativeResize="0"/>
          <p:nvPr/>
        </p:nvPicPr>
        <p:blipFill rotWithShape="1">
          <a:blip r:embed="rId3">
            <a:alphaModFix/>
          </a:blip>
          <a:srcRect b="0" l="0" r="0" t="0"/>
          <a:stretch/>
        </p:blipFill>
        <p:spPr>
          <a:xfrm>
            <a:off x="7236296" y="2636912"/>
            <a:ext cx="1200150" cy="13548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18"/>
          <p:cNvPicPr preferRelativeResize="0"/>
          <p:nvPr>
            <p:ph idx="1" type="body"/>
          </p:nvPr>
        </p:nvPicPr>
        <p:blipFill rotWithShape="1">
          <a:blip r:embed="rId3">
            <a:alphaModFix/>
          </a:blip>
          <a:srcRect b="0" l="0" r="0" t="0"/>
          <a:stretch/>
        </p:blipFill>
        <p:spPr>
          <a:xfrm>
            <a:off x="1619671" y="188638"/>
            <a:ext cx="5832649" cy="64807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9"/>
          <p:cNvSpPr txBox="1"/>
          <p:nvPr>
            <p:ph idx="1" type="body"/>
          </p:nvPr>
        </p:nvSpPr>
        <p:spPr>
          <a:xfrm>
            <a:off x="323528" y="548680"/>
            <a:ext cx="8363272" cy="6048672"/>
          </a:xfrm>
          <a:prstGeom prst="rect">
            <a:avLst/>
          </a:prstGeom>
          <a:noFill/>
          <a:ln>
            <a:noFill/>
          </a:ln>
        </p:spPr>
        <p:txBody>
          <a:bodyPr anchorCtr="0" anchor="t" bIns="45700" lIns="91425" spcFirstLastPara="1" rIns="91425" wrap="square" tIns="45700">
            <a:normAutofit/>
          </a:bodyPr>
          <a:lstStyle/>
          <a:p>
            <a:pPr indent="-342900" lvl="0" marL="342900" rtl="0" algn="just">
              <a:lnSpc>
                <a:spcPct val="80000"/>
              </a:lnSpc>
              <a:spcBef>
                <a:spcPts val="0"/>
              </a:spcBef>
              <a:spcAft>
                <a:spcPts val="0"/>
              </a:spcAft>
              <a:buClr>
                <a:schemeClr val="dk1"/>
              </a:buClr>
              <a:buSzPts val="2960"/>
              <a:buChar char="•"/>
            </a:pPr>
            <a:r>
              <a:rPr lang="el-GR" sz="2960"/>
              <a:t> Στην Ελλάδα κάθε χρόνο δαγκώνονται μέχρι και 200 περίπου άτομα από οχιά. Τα στατιστικά όμως δείχνουν ότι τα μοιραία περιστατικά είναι περίπου 1 στα 500</a:t>
            </a:r>
            <a:endParaRPr/>
          </a:p>
          <a:p>
            <a:pPr indent="-154940" lvl="0" marL="342900" rtl="0" algn="just">
              <a:lnSpc>
                <a:spcPct val="80000"/>
              </a:lnSpc>
              <a:spcBef>
                <a:spcPts val="592"/>
              </a:spcBef>
              <a:spcAft>
                <a:spcPts val="0"/>
              </a:spcAft>
              <a:buClr>
                <a:schemeClr val="dk1"/>
              </a:buClr>
              <a:buSzPts val="2960"/>
              <a:buNone/>
            </a:pPr>
            <a:r>
              <a:t/>
            </a:r>
            <a:endParaRPr sz="2960"/>
          </a:p>
          <a:p>
            <a:pPr indent="-342900" lvl="0" marL="342900" rtl="0" algn="just">
              <a:lnSpc>
                <a:spcPct val="80000"/>
              </a:lnSpc>
              <a:spcBef>
                <a:spcPts val="592"/>
              </a:spcBef>
              <a:spcAft>
                <a:spcPts val="0"/>
              </a:spcAft>
              <a:buClr>
                <a:schemeClr val="dk1"/>
              </a:buClr>
              <a:buSzPts val="2960"/>
              <a:buChar char="•"/>
            </a:pPr>
            <a:r>
              <a:rPr lang="el-GR" sz="2960"/>
              <a:t> Οι θάνατοι αφορούν κατά κανόνα άτομα με βεβαρημένη υγεία ή   λάθη στις ενέργειες αμέσως μετά το δάγκωμα (λανθασμένες πρώτες βοήθειες, μη νοσηλεία για μέρες, κ.ά.). </a:t>
            </a:r>
            <a:endParaRPr sz="2960"/>
          </a:p>
          <a:p>
            <a:pPr indent="-154940" lvl="0" marL="342900" rtl="0" algn="just">
              <a:lnSpc>
                <a:spcPct val="80000"/>
              </a:lnSpc>
              <a:spcBef>
                <a:spcPts val="592"/>
              </a:spcBef>
              <a:spcAft>
                <a:spcPts val="0"/>
              </a:spcAft>
              <a:buClr>
                <a:schemeClr val="dk1"/>
              </a:buClr>
              <a:buSzPts val="2960"/>
              <a:buNone/>
            </a:pPr>
            <a:r>
              <a:t/>
            </a:r>
            <a:endParaRPr sz="2960"/>
          </a:p>
          <a:p>
            <a:pPr indent="-342900" lvl="0" marL="342900" rtl="0" algn="just">
              <a:lnSpc>
                <a:spcPct val="80000"/>
              </a:lnSpc>
              <a:spcBef>
                <a:spcPts val="592"/>
              </a:spcBef>
              <a:spcAft>
                <a:spcPts val="0"/>
              </a:spcAft>
              <a:buClr>
                <a:schemeClr val="dk1"/>
              </a:buClr>
              <a:buSzPts val="2960"/>
              <a:buChar char="•"/>
            </a:pPr>
            <a:r>
              <a:rPr lang="el-GR" sz="2960"/>
              <a:t> Ο χρόνος μέσα στον οποίο ένα θύμα μπορεί να χάσει τη ζωή του μετά από δάγκωμα οχιάς αν δεν νοσηλευτεί άμεσα είναι μερικά 24ωρα και </a:t>
            </a:r>
            <a:r>
              <a:rPr b="1" lang="el-GR" sz="2960" u="sng"/>
              <a:t>ΟΧΙ μερικές ώρες ή λεπτά</a:t>
            </a:r>
            <a:endParaRPr b="1" sz="2960" u="sng"/>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323528" y="260648"/>
            <a:ext cx="8759824" cy="864096"/>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Clr>
                <a:schemeClr val="dk1"/>
              </a:buClr>
              <a:buSzPts val="3200"/>
              <a:buFont typeface="Calibri"/>
              <a:buNone/>
            </a:pPr>
            <a:r>
              <a:rPr b="1" lang="el-GR" sz="3200"/>
              <a:t>Αν συναντούσατε αυτά τα είδη ζώων στη φύση πώς θα νιώθατε;</a:t>
            </a:r>
            <a:endParaRPr b="1" sz="3200"/>
          </a:p>
        </p:txBody>
      </p:sp>
      <p:pic>
        <p:nvPicPr>
          <p:cNvPr id="98" name="Google Shape;98;p2"/>
          <p:cNvPicPr preferRelativeResize="0"/>
          <p:nvPr>
            <p:ph idx="1" type="body"/>
          </p:nvPr>
        </p:nvPicPr>
        <p:blipFill rotWithShape="1">
          <a:blip r:embed="rId3">
            <a:alphaModFix/>
          </a:blip>
          <a:srcRect b="0" l="0" r="0" t="0"/>
          <a:stretch/>
        </p:blipFill>
        <p:spPr>
          <a:xfrm>
            <a:off x="178645" y="1412776"/>
            <a:ext cx="3817291" cy="2544861"/>
          </a:xfrm>
          <a:prstGeom prst="rect">
            <a:avLst/>
          </a:prstGeom>
          <a:noFill/>
          <a:ln>
            <a:noFill/>
          </a:ln>
        </p:spPr>
      </p:pic>
      <p:pic>
        <p:nvPicPr>
          <p:cNvPr id="99" name="Google Shape;99;p2"/>
          <p:cNvPicPr preferRelativeResize="0"/>
          <p:nvPr/>
        </p:nvPicPr>
        <p:blipFill rotWithShape="1">
          <a:blip r:embed="rId4">
            <a:alphaModFix/>
          </a:blip>
          <a:srcRect b="0" l="0" r="0" t="0"/>
          <a:stretch/>
        </p:blipFill>
        <p:spPr>
          <a:xfrm>
            <a:off x="4535256" y="1406027"/>
            <a:ext cx="4217659" cy="2571292"/>
          </a:xfrm>
          <a:prstGeom prst="rect">
            <a:avLst/>
          </a:prstGeom>
          <a:noFill/>
          <a:ln>
            <a:noFill/>
          </a:ln>
        </p:spPr>
      </p:pic>
      <p:pic>
        <p:nvPicPr>
          <p:cNvPr id="100" name="Google Shape;100;p2"/>
          <p:cNvPicPr preferRelativeResize="0"/>
          <p:nvPr/>
        </p:nvPicPr>
        <p:blipFill rotWithShape="1">
          <a:blip r:embed="rId5">
            <a:alphaModFix/>
          </a:blip>
          <a:srcRect b="0" l="0" r="0" t="0"/>
          <a:stretch/>
        </p:blipFill>
        <p:spPr>
          <a:xfrm>
            <a:off x="251520" y="4285058"/>
            <a:ext cx="3744416" cy="2460295"/>
          </a:xfrm>
          <a:prstGeom prst="rect">
            <a:avLst/>
          </a:prstGeom>
          <a:noFill/>
          <a:ln>
            <a:noFill/>
          </a:ln>
        </p:spPr>
      </p:pic>
      <p:pic>
        <p:nvPicPr>
          <p:cNvPr id="101" name="Google Shape;101;p2"/>
          <p:cNvPicPr preferRelativeResize="0"/>
          <p:nvPr/>
        </p:nvPicPr>
        <p:blipFill rotWithShape="1">
          <a:blip r:embed="rId6">
            <a:alphaModFix/>
          </a:blip>
          <a:srcRect b="0" l="0" r="0" t="0"/>
          <a:stretch/>
        </p:blipFill>
        <p:spPr>
          <a:xfrm>
            <a:off x="4535255" y="4273373"/>
            <a:ext cx="4217659" cy="256877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0"/>
          <p:cNvSpPr txBox="1"/>
          <p:nvPr>
            <p:ph idx="1" type="body"/>
          </p:nvPr>
        </p:nvSpPr>
        <p:spPr>
          <a:xfrm>
            <a:off x="457200" y="548680"/>
            <a:ext cx="8229600" cy="557748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l-GR" sz="2400" u="sng"/>
              <a:t>Πηγές</a:t>
            </a:r>
            <a:endParaRPr sz="2400" u="sng"/>
          </a:p>
          <a:p>
            <a:pPr indent="-342900" lvl="0" marL="342900" rtl="0" algn="l">
              <a:lnSpc>
                <a:spcPct val="100000"/>
              </a:lnSpc>
              <a:spcBef>
                <a:spcPts val="480"/>
              </a:spcBef>
              <a:spcAft>
                <a:spcPts val="0"/>
              </a:spcAft>
              <a:buClr>
                <a:schemeClr val="dk1"/>
              </a:buClr>
              <a:buSzPts val="2400"/>
              <a:buChar char="•"/>
            </a:pPr>
            <a:r>
              <a:rPr i="1" lang="el-GR" sz="2400"/>
              <a:t>Π. Παφίλης &amp; Σ.Δ. Βαλάκος, Αμφίβια και ερπετά της Ελλάδας, εκδόσεις Πατάκη, Αθήνα, 2007.</a:t>
            </a:r>
            <a:endParaRPr/>
          </a:p>
          <a:p>
            <a:pPr indent="-342900" lvl="0" marL="342900" rtl="0" algn="l">
              <a:lnSpc>
                <a:spcPct val="100000"/>
              </a:lnSpc>
              <a:spcBef>
                <a:spcPts val="480"/>
              </a:spcBef>
              <a:spcAft>
                <a:spcPts val="0"/>
              </a:spcAft>
              <a:buClr>
                <a:schemeClr val="dk1"/>
              </a:buClr>
              <a:buSzPts val="2400"/>
              <a:buChar char="•"/>
            </a:pPr>
            <a:r>
              <a:rPr i="1" lang="el-GR" sz="2400" u="sng">
                <a:solidFill>
                  <a:schemeClr val="hlink"/>
                </a:solidFill>
                <a:hlinkClick r:id="rId3"/>
              </a:rPr>
              <a:t>http://www.herpetofauna.gr/</a:t>
            </a:r>
            <a:r>
              <a:rPr i="1" lang="el-GR" sz="2400"/>
              <a:t> </a:t>
            </a:r>
            <a:endParaRPr/>
          </a:p>
          <a:p>
            <a:pPr indent="0" lvl="0" marL="0" rtl="0" algn="l">
              <a:lnSpc>
                <a:spcPct val="100000"/>
              </a:lnSpc>
              <a:spcBef>
                <a:spcPts val="480"/>
              </a:spcBef>
              <a:spcAft>
                <a:spcPts val="0"/>
              </a:spcAft>
              <a:buClr>
                <a:schemeClr val="dk1"/>
              </a:buClr>
              <a:buSzPts val="2400"/>
              <a:buNone/>
            </a:pPr>
            <a:r>
              <a:t/>
            </a:r>
            <a:endParaRPr i="1" sz="2400"/>
          </a:p>
          <a:p>
            <a:pPr indent="0" lvl="0" marL="0" rtl="0" algn="l">
              <a:lnSpc>
                <a:spcPct val="100000"/>
              </a:lnSpc>
              <a:spcBef>
                <a:spcPts val="480"/>
              </a:spcBef>
              <a:spcAft>
                <a:spcPts val="0"/>
              </a:spcAft>
              <a:buClr>
                <a:schemeClr val="dk1"/>
              </a:buClr>
              <a:buSzPts val="2400"/>
              <a:buNone/>
            </a:pPr>
            <a:r>
              <a:rPr lang="el-GR" sz="2400" u="sng"/>
              <a:t>Φωτογραφικό υλικό</a:t>
            </a:r>
            <a:endParaRPr/>
          </a:p>
          <a:p>
            <a:pPr indent="-342900" lvl="0" marL="342900" rtl="0" algn="l">
              <a:lnSpc>
                <a:spcPct val="100000"/>
              </a:lnSpc>
              <a:spcBef>
                <a:spcPts val="480"/>
              </a:spcBef>
              <a:spcAft>
                <a:spcPts val="0"/>
              </a:spcAft>
              <a:buClr>
                <a:schemeClr val="dk1"/>
              </a:buClr>
              <a:buSzPts val="2400"/>
              <a:buChar char="•"/>
            </a:pPr>
            <a:r>
              <a:rPr i="1" lang="el-GR" sz="2400" u="sng">
                <a:solidFill>
                  <a:schemeClr val="hlink"/>
                </a:solidFill>
                <a:hlinkClick r:id="rId4"/>
              </a:rPr>
              <a:t>http://www.herpetofauna.gr/</a:t>
            </a:r>
            <a:r>
              <a:rPr i="1" lang="el-GR" sz="2400"/>
              <a:t> </a:t>
            </a:r>
            <a:endParaRPr/>
          </a:p>
          <a:p>
            <a:pPr indent="-342900" lvl="0" marL="342900" rtl="0" algn="l">
              <a:lnSpc>
                <a:spcPct val="100000"/>
              </a:lnSpc>
              <a:spcBef>
                <a:spcPts val="480"/>
              </a:spcBef>
              <a:spcAft>
                <a:spcPts val="0"/>
              </a:spcAft>
              <a:buClr>
                <a:schemeClr val="dk1"/>
              </a:buClr>
              <a:buSzPts val="2400"/>
              <a:buChar char="•"/>
            </a:pPr>
            <a:r>
              <a:rPr i="1" lang="el-GR" sz="2400" u="sng">
                <a:solidFill>
                  <a:schemeClr val="hlink"/>
                </a:solidFill>
                <a:hlinkClick r:id="rId5"/>
              </a:rPr>
              <a:t>https://unsplash.com/</a:t>
            </a:r>
            <a:r>
              <a:rPr i="1" lang="el-GR" sz="2400"/>
              <a:t> </a:t>
            </a:r>
            <a:endParaRPr i="1" sz="2400"/>
          </a:p>
          <a:p>
            <a:pPr indent="-342900" lvl="0" marL="342900" rtl="0" algn="l">
              <a:lnSpc>
                <a:spcPct val="100000"/>
              </a:lnSpc>
              <a:spcBef>
                <a:spcPts val="480"/>
              </a:spcBef>
              <a:spcAft>
                <a:spcPts val="0"/>
              </a:spcAft>
              <a:buClr>
                <a:schemeClr val="dk1"/>
              </a:buClr>
              <a:buSzPts val="2400"/>
              <a:buChar char="•"/>
            </a:pPr>
            <a:r>
              <a:rPr lang="el-GR" sz="2400" u="sng">
                <a:solidFill>
                  <a:schemeClr val="hlink"/>
                </a:solidFill>
                <a:hlinkClick r:id="rId6"/>
              </a:rPr>
              <a:t>https://www.pexels.com</a:t>
            </a:r>
            <a:endParaRPr sz="2400"/>
          </a:p>
          <a:p>
            <a:pPr indent="-342900" lvl="0" marL="342900" rtl="0" algn="l">
              <a:lnSpc>
                <a:spcPct val="100000"/>
              </a:lnSpc>
              <a:spcBef>
                <a:spcPts val="480"/>
              </a:spcBef>
              <a:spcAft>
                <a:spcPts val="0"/>
              </a:spcAft>
              <a:buClr>
                <a:schemeClr val="dk1"/>
              </a:buClr>
              <a:buSzPts val="2400"/>
              <a:buChar char="•"/>
            </a:pPr>
            <a:r>
              <a:rPr lang="el-GR" sz="2400" u="sng">
                <a:solidFill>
                  <a:schemeClr val="hlink"/>
                </a:solidFill>
                <a:hlinkClick r:id="rId7"/>
              </a:rPr>
              <a:t>https://pixabay.com</a:t>
            </a:r>
            <a:endParaRPr sz="2400"/>
          </a:p>
          <a:p>
            <a:pPr indent="0" lvl="0" marL="0" rtl="0" algn="l">
              <a:lnSpc>
                <a:spcPct val="100000"/>
              </a:lnSpc>
              <a:spcBef>
                <a:spcPts val="480"/>
              </a:spcBef>
              <a:spcAft>
                <a:spcPts val="0"/>
              </a:spcAft>
              <a:buClr>
                <a:schemeClr val="dk1"/>
              </a:buClr>
              <a:buSzPts val="2400"/>
              <a:buNone/>
            </a:pPr>
            <a:r>
              <a:t/>
            </a:r>
            <a:endParaRPr i="1"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title"/>
          </p:nvPr>
        </p:nvSpPr>
        <p:spPr>
          <a:xfrm>
            <a:off x="457200" y="274638"/>
            <a:ext cx="8229600" cy="56207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l-GR" sz="3959"/>
              <a:t>Και για αυτό το είδος;</a:t>
            </a:r>
            <a:endParaRPr b="1" sz="3959"/>
          </a:p>
        </p:txBody>
      </p:sp>
      <p:pic>
        <p:nvPicPr>
          <p:cNvPr id="108" name="Google Shape;108;p3"/>
          <p:cNvPicPr preferRelativeResize="0"/>
          <p:nvPr>
            <p:ph idx="1" type="body"/>
          </p:nvPr>
        </p:nvPicPr>
        <p:blipFill rotWithShape="1">
          <a:blip r:embed="rId3">
            <a:alphaModFix/>
          </a:blip>
          <a:srcRect b="0" l="0" r="0" t="0"/>
          <a:stretch/>
        </p:blipFill>
        <p:spPr>
          <a:xfrm>
            <a:off x="862447" y="1340768"/>
            <a:ext cx="6985409" cy="4525963"/>
          </a:xfrm>
          <a:prstGeom prst="rect">
            <a:avLst/>
          </a:prstGeom>
          <a:noFill/>
          <a:ln>
            <a:noFill/>
          </a:ln>
        </p:spPr>
      </p:pic>
      <p:sp>
        <p:nvSpPr>
          <p:cNvPr id="109" name="Google Shape;109;p3"/>
          <p:cNvSpPr/>
          <p:nvPr/>
        </p:nvSpPr>
        <p:spPr>
          <a:xfrm>
            <a:off x="6372200" y="1608909"/>
            <a:ext cx="2592288" cy="1158432"/>
          </a:xfrm>
          <a:prstGeom prst="wedgeRoundRectCallout">
            <a:avLst>
              <a:gd fmla="val -42390" name="adj1"/>
              <a:gd fmla="val 142690" name="adj2"/>
              <a:gd fmla="val 16667" name="adj3"/>
            </a:avLst>
          </a:prstGeom>
          <a:solidFill>
            <a:srgbClr val="DAEEF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rgbClr val="3F3F3F"/>
                </a:solidFill>
                <a:latin typeface="Calibri"/>
                <a:ea typeface="Calibri"/>
                <a:cs typeface="Calibri"/>
                <a:sym typeface="Calibri"/>
              </a:rPr>
              <a:t>Ποιες οι ομοιότητες και ποιες οι διαφορές;</a:t>
            </a:r>
            <a:endParaRPr b="0" i="0" sz="1800" u="none" cap="none" strike="noStrike">
              <a:solidFill>
                <a:srgbClr val="3F3F3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idx="1" type="body"/>
          </p:nvPr>
        </p:nvSpPr>
        <p:spPr>
          <a:xfrm>
            <a:off x="323528" y="1196752"/>
            <a:ext cx="8363272" cy="4525963"/>
          </a:xfrm>
          <a:prstGeom prst="rect">
            <a:avLst/>
          </a:prstGeom>
          <a:noFill/>
          <a:ln>
            <a:noFill/>
          </a:ln>
        </p:spPr>
        <p:txBody>
          <a:bodyPr anchorCtr="0" anchor="t" bIns="45700" lIns="91425" spcFirstLastPara="1" rIns="91425" wrap="square" tIns="45700">
            <a:normAutofit/>
          </a:bodyPr>
          <a:lstStyle/>
          <a:p>
            <a:pPr indent="-184150" lvl="0" marL="342900" rtl="0" algn="just">
              <a:lnSpc>
                <a:spcPct val="80000"/>
              </a:lnSpc>
              <a:spcBef>
                <a:spcPts val="0"/>
              </a:spcBef>
              <a:spcAft>
                <a:spcPts val="0"/>
              </a:spcAft>
              <a:buClr>
                <a:schemeClr val="dk1"/>
              </a:buClr>
              <a:buSzPts val="2500"/>
              <a:buNone/>
            </a:pPr>
            <a:r>
              <a:t/>
            </a:r>
            <a:endParaRPr sz="2500"/>
          </a:p>
          <a:p>
            <a:pPr indent="-342900" lvl="0" marL="342900" rtl="0" algn="just">
              <a:lnSpc>
                <a:spcPct val="80000"/>
              </a:lnSpc>
              <a:spcBef>
                <a:spcPts val="500"/>
              </a:spcBef>
              <a:spcAft>
                <a:spcPts val="0"/>
              </a:spcAft>
              <a:buClr>
                <a:schemeClr val="dk1"/>
              </a:buClr>
              <a:buSzPts val="2500"/>
              <a:buChar char="•"/>
            </a:pPr>
            <a:r>
              <a:rPr lang="el-GR" sz="2500"/>
              <a:t>Στα ερπετά ανήκουν οι σαύρες, οι χελώνες οι κροκόδειλοι και τα φίδια</a:t>
            </a:r>
            <a:endParaRPr/>
          </a:p>
          <a:p>
            <a:pPr indent="-184150" lvl="0" marL="342900" rtl="0" algn="just">
              <a:lnSpc>
                <a:spcPct val="80000"/>
              </a:lnSpc>
              <a:spcBef>
                <a:spcPts val="500"/>
              </a:spcBef>
              <a:spcAft>
                <a:spcPts val="0"/>
              </a:spcAft>
              <a:buClr>
                <a:schemeClr val="dk1"/>
              </a:buClr>
              <a:buSzPts val="2500"/>
              <a:buNone/>
            </a:pPr>
            <a:r>
              <a:t/>
            </a:r>
            <a:endParaRPr sz="2500"/>
          </a:p>
          <a:p>
            <a:pPr indent="-342900" lvl="0" marL="342900" rtl="0" algn="just">
              <a:lnSpc>
                <a:spcPct val="80000"/>
              </a:lnSpc>
              <a:spcBef>
                <a:spcPts val="500"/>
              </a:spcBef>
              <a:spcAft>
                <a:spcPts val="0"/>
              </a:spcAft>
              <a:buClr>
                <a:schemeClr val="dk1"/>
              </a:buClr>
              <a:buSzPts val="2500"/>
              <a:buChar char="•"/>
            </a:pPr>
            <a:r>
              <a:rPr lang="el-GR" sz="2500"/>
              <a:t> Στην Ελλάδα συναντάμε 63 είδη ερπετών</a:t>
            </a:r>
            <a:endParaRPr/>
          </a:p>
          <a:p>
            <a:pPr indent="-184150" lvl="0" marL="342900" rtl="0" algn="just">
              <a:lnSpc>
                <a:spcPct val="80000"/>
              </a:lnSpc>
              <a:spcBef>
                <a:spcPts val="500"/>
              </a:spcBef>
              <a:spcAft>
                <a:spcPts val="0"/>
              </a:spcAft>
              <a:buClr>
                <a:schemeClr val="dk1"/>
              </a:buClr>
              <a:buSzPts val="2500"/>
              <a:buNone/>
            </a:pPr>
            <a:r>
              <a:t/>
            </a:r>
            <a:endParaRPr sz="2500"/>
          </a:p>
          <a:p>
            <a:pPr indent="-342900" lvl="0" marL="342900" rtl="0" algn="just">
              <a:lnSpc>
                <a:spcPct val="80000"/>
              </a:lnSpc>
              <a:spcBef>
                <a:spcPts val="500"/>
              </a:spcBef>
              <a:spcAft>
                <a:spcPts val="0"/>
              </a:spcAft>
              <a:buClr>
                <a:schemeClr val="dk1"/>
              </a:buClr>
              <a:buSzPts val="2500"/>
              <a:buChar char="•"/>
            </a:pPr>
            <a:r>
              <a:rPr lang="el-GR" sz="2500"/>
              <a:t>Η Ελλάδα είναι η πρώτη ευρωπαϊκή χώρα σε είδη όσο αφορά τα ερπετά καθώς απαντά το 50% περίπου όλων των ερπετών που εξαπλώνονται σε όλη την Ευρώπη.</a:t>
            </a:r>
            <a:endParaRPr/>
          </a:p>
        </p:txBody>
      </p:sp>
      <p:sp>
        <p:nvSpPr>
          <p:cNvPr id="115" name="Google Shape;115;p4"/>
          <p:cNvSpPr txBox="1"/>
          <p:nvPr>
            <p:ph type="title"/>
          </p:nvPr>
        </p:nvSpPr>
        <p:spPr>
          <a:xfrm>
            <a:off x="755576" y="260648"/>
            <a:ext cx="7869560" cy="792088"/>
          </a:xfrm>
          <a:prstGeom prst="rect">
            <a:avLst/>
          </a:prstGeom>
          <a:solidFill>
            <a:schemeClr val="accent3"/>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br>
              <a:rPr b="1" lang="el-GR" sz="3959"/>
            </a:br>
            <a:r>
              <a:rPr b="1" lang="el-GR" sz="3959"/>
              <a:t>Tα </a:t>
            </a:r>
            <a:r>
              <a:rPr b="1" lang="el-GR" sz="3600"/>
              <a:t>ερπετά</a:t>
            </a:r>
            <a:r>
              <a:rPr b="1" lang="el-GR" sz="3959"/>
              <a:t> της Ελλάδας</a:t>
            </a:r>
            <a:br>
              <a:rPr lang="el-GR" sz="3959"/>
            </a:br>
            <a:endParaRPr sz="3959"/>
          </a:p>
        </p:txBody>
      </p:sp>
      <p:pic>
        <p:nvPicPr>
          <p:cNvPr id="116" name="Google Shape;116;p4"/>
          <p:cNvPicPr preferRelativeResize="0"/>
          <p:nvPr/>
        </p:nvPicPr>
        <p:blipFill rotWithShape="1">
          <a:blip r:embed="rId3">
            <a:alphaModFix/>
          </a:blip>
          <a:srcRect b="0" l="0" r="0" t="0"/>
          <a:stretch/>
        </p:blipFill>
        <p:spPr>
          <a:xfrm>
            <a:off x="125519" y="4869160"/>
            <a:ext cx="2160240" cy="1548469"/>
          </a:xfrm>
          <a:prstGeom prst="rect">
            <a:avLst/>
          </a:prstGeom>
          <a:noFill/>
          <a:ln>
            <a:noFill/>
          </a:ln>
        </p:spPr>
      </p:pic>
      <p:pic>
        <p:nvPicPr>
          <p:cNvPr id="117" name="Google Shape;117;p4"/>
          <p:cNvPicPr preferRelativeResize="0"/>
          <p:nvPr/>
        </p:nvPicPr>
        <p:blipFill rotWithShape="1">
          <a:blip r:embed="rId4">
            <a:alphaModFix/>
          </a:blip>
          <a:srcRect b="0" l="0" r="0" t="0"/>
          <a:stretch/>
        </p:blipFill>
        <p:spPr>
          <a:xfrm>
            <a:off x="2285759" y="4869160"/>
            <a:ext cx="2064628" cy="1548471"/>
          </a:xfrm>
          <a:prstGeom prst="rect">
            <a:avLst/>
          </a:prstGeom>
          <a:noFill/>
          <a:ln>
            <a:noFill/>
          </a:ln>
        </p:spPr>
      </p:pic>
      <p:pic>
        <p:nvPicPr>
          <p:cNvPr id="118" name="Google Shape;118;p4"/>
          <p:cNvPicPr preferRelativeResize="0"/>
          <p:nvPr/>
        </p:nvPicPr>
        <p:blipFill rotWithShape="1">
          <a:blip r:embed="rId5">
            <a:alphaModFix/>
          </a:blip>
          <a:srcRect b="0" l="0" r="0" t="0"/>
          <a:stretch/>
        </p:blipFill>
        <p:spPr>
          <a:xfrm>
            <a:off x="4350387" y="4869159"/>
            <a:ext cx="2185706" cy="1548471"/>
          </a:xfrm>
          <a:prstGeom prst="rect">
            <a:avLst/>
          </a:prstGeom>
          <a:noFill/>
          <a:ln>
            <a:noFill/>
          </a:ln>
        </p:spPr>
      </p:pic>
      <p:pic>
        <p:nvPicPr>
          <p:cNvPr id="119" name="Google Shape;119;p4"/>
          <p:cNvPicPr preferRelativeResize="0"/>
          <p:nvPr/>
        </p:nvPicPr>
        <p:blipFill rotWithShape="1">
          <a:blip r:embed="rId6">
            <a:alphaModFix/>
          </a:blip>
          <a:srcRect b="0" l="0" r="0" t="0"/>
          <a:stretch/>
        </p:blipFill>
        <p:spPr>
          <a:xfrm>
            <a:off x="6545965" y="4869159"/>
            <a:ext cx="2227610" cy="15484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idx="1" type="body"/>
          </p:nvPr>
        </p:nvSpPr>
        <p:spPr>
          <a:xfrm>
            <a:off x="107504" y="1124744"/>
            <a:ext cx="8687575" cy="5256584"/>
          </a:xfrm>
          <a:prstGeom prst="rect">
            <a:avLst/>
          </a:prstGeom>
          <a:noFill/>
          <a:ln>
            <a:noFill/>
          </a:ln>
        </p:spPr>
        <p:txBody>
          <a:bodyPr anchorCtr="0" anchor="t" bIns="45700" lIns="91425" spcFirstLastPara="1" rIns="91425" wrap="square" tIns="45700">
            <a:normAutofit/>
          </a:bodyPr>
          <a:lstStyle/>
          <a:p>
            <a:pPr indent="-200660" lvl="0" marL="342900" rtl="0" algn="just">
              <a:lnSpc>
                <a:spcPct val="80000"/>
              </a:lnSpc>
              <a:spcBef>
                <a:spcPts val="0"/>
              </a:spcBef>
              <a:spcAft>
                <a:spcPts val="0"/>
              </a:spcAft>
              <a:buClr>
                <a:schemeClr val="dk1"/>
              </a:buClr>
              <a:buSzPts val="2240"/>
              <a:buNone/>
            </a:pPr>
            <a:r>
              <a:t/>
            </a:r>
            <a:endParaRPr sz="2240"/>
          </a:p>
          <a:p>
            <a:pPr indent="-342900" lvl="0" marL="342900" rtl="0" algn="just">
              <a:lnSpc>
                <a:spcPct val="80000"/>
              </a:lnSpc>
              <a:spcBef>
                <a:spcPts val="476"/>
              </a:spcBef>
              <a:spcAft>
                <a:spcPts val="0"/>
              </a:spcAft>
              <a:buClr>
                <a:schemeClr val="dk1"/>
              </a:buClr>
              <a:buSzPts val="2380"/>
              <a:buChar char="•"/>
            </a:pPr>
            <a:r>
              <a:rPr lang="el-GR" sz="2380"/>
              <a:t>Δεν διαθέτουν αυτιά οπότε και δεν αντιλαμβάνονται ήχους αλλά νιώθουν πολύ καλά τις δονήσεις του εδάφους.</a:t>
            </a:r>
            <a:endParaRPr/>
          </a:p>
          <a:p>
            <a:pPr indent="-342900" lvl="0" marL="342900" rtl="0" algn="just">
              <a:lnSpc>
                <a:spcPct val="80000"/>
              </a:lnSpc>
              <a:spcBef>
                <a:spcPts val="476"/>
              </a:spcBef>
              <a:spcAft>
                <a:spcPts val="0"/>
              </a:spcAft>
              <a:buClr>
                <a:schemeClr val="dk1"/>
              </a:buClr>
              <a:buSzPts val="2380"/>
              <a:buChar char="•"/>
            </a:pPr>
            <a:r>
              <a:rPr lang="el-GR" sz="2380"/>
              <a:t>Οσφραίνονται με τη χρήση της γλώσσας τους και η όσφρησή τους είναι εξαιρετική</a:t>
            </a:r>
            <a:endParaRPr/>
          </a:p>
          <a:p>
            <a:pPr indent="-342900" lvl="0" marL="342900" rtl="0" algn="just">
              <a:lnSpc>
                <a:spcPct val="80000"/>
              </a:lnSpc>
              <a:spcBef>
                <a:spcPts val="476"/>
              </a:spcBef>
              <a:spcAft>
                <a:spcPts val="0"/>
              </a:spcAft>
              <a:buClr>
                <a:schemeClr val="dk1"/>
              </a:buClr>
              <a:buSzPts val="2380"/>
              <a:buChar char="•"/>
            </a:pPr>
            <a:r>
              <a:rPr lang="el-GR" sz="2380"/>
              <a:t>Δεν βλέπουν πολύ καλά, αντιλαμβάνονται κυρίως σχήματα και την κίνηση</a:t>
            </a:r>
            <a:endParaRPr sz="2380"/>
          </a:p>
          <a:p>
            <a:pPr indent="-342900" lvl="0" marL="342900" rtl="0" algn="just">
              <a:lnSpc>
                <a:spcPct val="80000"/>
              </a:lnSpc>
              <a:spcBef>
                <a:spcPts val="476"/>
              </a:spcBef>
              <a:spcAft>
                <a:spcPts val="0"/>
              </a:spcAft>
              <a:buClr>
                <a:schemeClr val="dk1"/>
              </a:buClr>
              <a:buSzPts val="2380"/>
              <a:buChar char="•"/>
            </a:pPr>
            <a:r>
              <a:rPr lang="el-GR" sz="2380"/>
              <a:t>Είναι </a:t>
            </a:r>
            <a:r>
              <a:rPr b="1" lang="el-GR" sz="2380" u="sng"/>
              <a:t>εξώθερμα</a:t>
            </a:r>
            <a:r>
              <a:rPr lang="el-GR" sz="2380"/>
              <a:t>  δηλαδή χρησιμοποιούν τη θερμοκρασία του περιβάλλοντος για να ρυθμίσουν τη θερμοκρασία του σώματός τους</a:t>
            </a:r>
            <a:endParaRPr/>
          </a:p>
          <a:p>
            <a:pPr indent="-342900" lvl="0" marL="342900" rtl="0" algn="just">
              <a:lnSpc>
                <a:spcPct val="80000"/>
              </a:lnSpc>
              <a:spcBef>
                <a:spcPts val="476"/>
              </a:spcBef>
              <a:spcAft>
                <a:spcPts val="0"/>
              </a:spcAft>
              <a:buClr>
                <a:schemeClr val="dk1"/>
              </a:buClr>
              <a:buSzPts val="2380"/>
              <a:buChar char="•"/>
            </a:pPr>
            <a:r>
              <a:rPr lang="el-GR" sz="2380"/>
              <a:t> Τα φίδια που ζουν σε εύκρατες περιοχές πέφτουν σε </a:t>
            </a:r>
            <a:r>
              <a:rPr b="1" lang="el-GR" sz="2380" u="sng"/>
              <a:t>χειμερία νάρκη. </a:t>
            </a:r>
            <a:r>
              <a:rPr lang="el-GR" sz="2380"/>
              <a:t>δηλαδή οι λειτουργίες του οργανισμού τους μειώνονται στο ελάχιστο και επανέρχονται στον κανονικό τους ρυθμό την άνοιξη.</a:t>
            </a:r>
            <a:endParaRPr/>
          </a:p>
          <a:p>
            <a:pPr indent="-342900" lvl="0" marL="342900" rtl="0" algn="just">
              <a:lnSpc>
                <a:spcPct val="80000"/>
              </a:lnSpc>
              <a:spcBef>
                <a:spcPts val="476"/>
              </a:spcBef>
              <a:spcAft>
                <a:spcPts val="0"/>
              </a:spcAft>
              <a:buClr>
                <a:schemeClr val="dk1"/>
              </a:buClr>
              <a:buSzPts val="2380"/>
              <a:buChar char="•"/>
            </a:pPr>
            <a:r>
              <a:rPr lang="el-GR" sz="2380"/>
              <a:t>Είναι σαρκοφάγα και τρέφονται με θηλαστικά , πουλιά και σαύρες, ενώ τα μικρόσωμα είδη στηρίζονται στα έντομα. </a:t>
            </a:r>
            <a:endParaRPr sz="2380"/>
          </a:p>
          <a:p>
            <a:pPr indent="-200660" lvl="0" marL="342900" rtl="0" algn="just">
              <a:lnSpc>
                <a:spcPct val="80000"/>
              </a:lnSpc>
              <a:spcBef>
                <a:spcPts val="448"/>
              </a:spcBef>
              <a:spcAft>
                <a:spcPts val="0"/>
              </a:spcAft>
              <a:buClr>
                <a:schemeClr val="dk1"/>
              </a:buClr>
              <a:buSzPts val="2240"/>
              <a:buNone/>
            </a:pPr>
            <a:r>
              <a:t/>
            </a:r>
            <a:endParaRPr sz="2240"/>
          </a:p>
          <a:p>
            <a:pPr indent="-200660" lvl="0" marL="342900" rtl="0" algn="l">
              <a:lnSpc>
                <a:spcPct val="80000"/>
              </a:lnSpc>
              <a:spcBef>
                <a:spcPts val="448"/>
              </a:spcBef>
              <a:spcAft>
                <a:spcPts val="0"/>
              </a:spcAft>
              <a:buClr>
                <a:schemeClr val="dk1"/>
              </a:buClr>
              <a:buSzPts val="2240"/>
              <a:buNone/>
            </a:pPr>
            <a:r>
              <a:t/>
            </a:r>
            <a:endParaRPr sz="2240"/>
          </a:p>
          <a:p>
            <a:pPr indent="-200660" lvl="0" marL="342900" rtl="0" algn="l">
              <a:lnSpc>
                <a:spcPct val="80000"/>
              </a:lnSpc>
              <a:spcBef>
                <a:spcPts val="448"/>
              </a:spcBef>
              <a:spcAft>
                <a:spcPts val="0"/>
              </a:spcAft>
              <a:buClr>
                <a:schemeClr val="dk1"/>
              </a:buClr>
              <a:buSzPts val="2240"/>
              <a:buNone/>
            </a:pPr>
            <a:r>
              <a:t/>
            </a:r>
            <a:endParaRPr sz="2240"/>
          </a:p>
        </p:txBody>
      </p:sp>
      <p:sp>
        <p:nvSpPr>
          <p:cNvPr id="126" name="Google Shape;126;p5"/>
          <p:cNvSpPr txBox="1"/>
          <p:nvPr/>
        </p:nvSpPr>
        <p:spPr>
          <a:xfrm>
            <a:off x="683568" y="144514"/>
            <a:ext cx="7963870" cy="980230"/>
          </a:xfrm>
          <a:prstGeom prst="rect">
            <a:avLst/>
          </a:prstGeom>
          <a:solidFill>
            <a:schemeClr val="accent3"/>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chemeClr val="dk1"/>
              </a:buClr>
              <a:buSzPts val="2640"/>
              <a:buFont typeface="Calibri"/>
              <a:buNone/>
            </a:pPr>
            <a:br>
              <a:rPr b="1" i="1" lang="el-GR" sz="2640" u="none" cap="none" strike="noStrike">
                <a:solidFill>
                  <a:schemeClr val="dk1"/>
                </a:solidFill>
                <a:latin typeface="Calibri"/>
                <a:ea typeface="Calibri"/>
                <a:cs typeface="Calibri"/>
                <a:sym typeface="Calibri"/>
              </a:rPr>
            </a:br>
            <a:r>
              <a:rPr b="1" i="0" lang="el-GR" sz="3540" u="none" cap="none" strike="noStrike">
                <a:solidFill>
                  <a:schemeClr val="dk1"/>
                </a:solidFill>
                <a:latin typeface="Calibri"/>
                <a:ea typeface="Calibri"/>
                <a:cs typeface="Calibri"/>
                <a:sym typeface="Calibri"/>
              </a:rPr>
              <a:t>Τι γνωρίζουμε πραγματικά για τα φίδια</a:t>
            </a:r>
            <a:r>
              <a:rPr b="1" i="0" lang="el-GR" sz="2640" u="none" cap="none" strike="noStrike">
                <a:solidFill>
                  <a:schemeClr val="dk1"/>
                </a:solidFill>
                <a:latin typeface="Calibri"/>
                <a:ea typeface="Calibri"/>
                <a:cs typeface="Calibri"/>
                <a:sym typeface="Calibri"/>
              </a:rPr>
              <a:t>;</a:t>
            </a:r>
            <a:endParaRPr b="1" i="0" sz="2640" u="none" cap="none" strike="noStrike">
              <a:solidFill>
                <a:schemeClr val="dk1"/>
              </a:solidFill>
              <a:latin typeface="Calibri"/>
              <a:ea typeface="Calibri"/>
              <a:cs typeface="Calibri"/>
              <a:sym typeface="Calibri"/>
            </a:endParaRPr>
          </a:p>
          <a:p>
            <a:pPr indent="0" lvl="0" marL="0" marR="0" rtl="0" algn="ctr">
              <a:lnSpc>
                <a:spcPct val="80000"/>
              </a:lnSpc>
              <a:spcBef>
                <a:spcPts val="0"/>
              </a:spcBef>
              <a:spcAft>
                <a:spcPts val="0"/>
              </a:spcAft>
              <a:buClr>
                <a:schemeClr val="dk1"/>
              </a:buClr>
              <a:buSzPts val="2640"/>
              <a:buFont typeface="Calibri"/>
              <a:buNone/>
            </a:pPr>
            <a:r>
              <a:t/>
            </a:r>
            <a:endParaRPr b="0" i="0" sz="264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ph type="title"/>
          </p:nvPr>
        </p:nvSpPr>
        <p:spPr>
          <a:xfrm>
            <a:off x="467543" y="188640"/>
            <a:ext cx="8236799" cy="576064"/>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l-GR" sz="3959"/>
              <a:t>Είναι ωφέλιμα  τα φίδια ;</a:t>
            </a:r>
            <a:endParaRPr b="1" sz="3959"/>
          </a:p>
        </p:txBody>
      </p:sp>
      <p:sp>
        <p:nvSpPr>
          <p:cNvPr id="132" name="Google Shape;132;p6"/>
          <p:cNvSpPr txBox="1"/>
          <p:nvPr>
            <p:ph idx="1" type="body"/>
          </p:nvPr>
        </p:nvSpPr>
        <p:spPr>
          <a:xfrm>
            <a:off x="395536" y="980728"/>
            <a:ext cx="7834064" cy="4525963"/>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400"/>
              <a:buNone/>
            </a:pPr>
            <a:r>
              <a:rPr lang="el-GR" sz="2400"/>
              <a:t>  Τα φίδια είναι σημαντικά στην ισορροπία του οικοσυστήματος</a:t>
            </a:r>
            <a:r>
              <a:rPr lang="el-GR" sz="2000"/>
              <a:t>. </a:t>
            </a:r>
            <a:endParaRPr/>
          </a:p>
          <a:p>
            <a:pPr indent="-342900" lvl="0" marL="342900" rtl="0" algn="just">
              <a:lnSpc>
                <a:spcPct val="100000"/>
              </a:lnSpc>
              <a:spcBef>
                <a:spcPts val="400"/>
              </a:spcBef>
              <a:spcAft>
                <a:spcPts val="0"/>
              </a:spcAft>
              <a:buClr>
                <a:schemeClr val="dk1"/>
              </a:buClr>
              <a:buSzPts val="2000"/>
              <a:buChar char="•"/>
            </a:pPr>
            <a:r>
              <a:rPr lang="el-GR" sz="2000"/>
              <a:t>Στα πρώτα χρόνια  τους τρέφονται κυρίως με μεγάλα έντομα και αρθρόποδα (κρεμμυδοφάγοι, ακρίδες) πλήττουν τις καλλιέργειες. Στα επόμενα τους χρόνια τρέφονται με τρωκτικά (ποντίκια) και συμβάλλουν σημαντικά στον έλεγχο του πληθυσμού τους.</a:t>
            </a:r>
            <a:endParaRPr sz="2000"/>
          </a:p>
          <a:p>
            <a:pPr indent="-215900" lvl="0" marL="342900" rtl="0" algn="just">
              <a:lnSpc>
                <a:spcPct val="100000"/>
              </a:lnSpc>
              <a:spcBef>
                <a:spcPts val="400"/>
              </a:spcBef>
              <a:spcAft>
                <a:spcPts val="0"/>
              </a:spcAft>
              <a:buClr>
                <a:schemeClr val="dk1"/>
              </a:buClr>
              <a:buSzPts val="2000"/>
              <a:buNone/>
            </a:pPr>
            <a:r>
              <a:t/>
            </a:r>
            <a:endParaRPr sz="2000"/>
          </a:p>
        </p:txBody>
      </p:sp>
      <p:pic>
        <p:nvPicPr>
          <p:cNvPr id="133" name="Google Shape;133;p6"/>
          <p:cNvPicPr preferRelativeResize="0"/>
          <p:nvPr/>
        </p:nvPicPr>
        <p:blipFill rotWithShape="1">
          <a:blip r:embed="rId3">
            <a:alphaModFix/>
          </a:blip>
          <a:srcRect b="0" l="0" r="0" t="0"/>
          <a:stretch/>
        </p:blipFill>
        <p:spPr>
          <a:xfrm>
            <a:off x="4860032" y="3617435"/>
            <a:ext cx="4032448" cy="2908651"/>
          </a:xfrm>
          <a:prstGeom prst="rect">
            <a:avLst/>
          </a:prstGeom>
          <a:noFill/>
          <a:ln>
            <a:noFill/>
          </a:ln>
        </p:spPr>
      </p:pic>
      <p:sp>
        <p:nvSpPr>
          <p:cNvPr id="134" name="Google Shape;134;p6"/>
          <p:cNvSpPr/>
          <p:nvPr/>
        </p:nvSpPr>
        <p:spPr>
          <a:xfrm rot="-290275">
            <a:off x="68310" y="3223075"/>
            <a:ext cx="3739712" cy="2012078"/>
          </a:xfrm>
          <a:prstGeom prst="cloud">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dk1"/>
                </a:solidFill>
                <a:latin typeface="Calibri"/>
                <a:ea typeface="Calibri"/>
                <a:cs typeface="Calibri"/>
                <a:sym typeface="Calibri"/>
              </a:rPr>
              <a:t>Ήξερες ότι  1 μόνο φίδι μπορεί να καταναλώσει μέχρι και 1000 τρωκτικά μέχρι το τέλος της ζωής  του;</a:t>
            </a:r>
            <a:endParaRPr b="1" i="0" sz="1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6"/>
          <p:cNvSpPr/>
          <p:nvPr/>
        </p:nvSpPr>
        <p:spPr>
          <a:xfrm>
            <a:off x="2195736" y="5389267"/>
            <a:ext cx="2437863" cy="1294257"/>
          </a:xfrm>
          <a:prstGeom prst="roundRect">
            <a:avLst>
              <a:gd fmla="val 16667" name="adj"/>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l-GR" sz="1600" u="none" cap="none" strike="noStrike">
                <a:solidFill>
                  <a:srgbClr val="000000"/>
                </a:solidFill>
                <a:latin typeface="Calibri"/>
                <a:ea typeface="Calibri"/>
                <a:cs typeface="Calibri"/>
                <a:sym typeface="Calibri"/>
              </a:rPr>
              <a:t>Όταν σκοτώνεται ένα φίδι  είναι σαν να σώζονται οι ζωές 1.000 τρωκτικών στο κοντινό μέλλον!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txBox="1"/>
          <p:nvPr>
            <p:ph idx="1" type="body"/>
          </p:nvPr>
        </p:nvSpPr>
        <p:spPr>
          <a:xfrm>
            <a:off x="272088" y="188640"/>
            <a:ext cx="5117117" cy="89854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000"/>
              <a:buNone/>
            </a:pPr>
            <a:r>
              <a:rPr lang="el-GR" sz="2000"/>
              <a:t>Στο παρακάτω τροφικό πλέγμα φαίνονται οι τροφικές σχέσεις μεταξύ των οργανισμών σε ένα οικοσύστημα. </a:t>
            </a:r>
            <a:endParaRPr sz="2000"/>
          </a:p>
          <a:p>
            <a:pPr indent="0" lvl="0" marL="0" rtl="0" algn="just">
              <a:lnSpc>
                <a:spcPct val="100000"/>
              </a:lnSpc>
              <a:spcBef>
                <a:spcPts val="400"/>
              </a:spcBef>
              <a:spcAft>
                <a:spcPts val="0"/>
              </a:spcAft>
              <a:buClr>
                <a:schemeClr val="dk1"/>
              </a:buClr>
              <a:buSzPts val="2000"/>
              <a:buNone/>
            </a:pPr>
            <a:r>
              <a:rPr b="1" lang="el-GR" sz="2000"/>
              <a:t>-Τι παρατηρείτε για  τα φίδια ;</a:t>
            </a:r>
            <a:endParaRPr b="1" sz="2000"/>
          </a:p>
          <a:p>
            <a:pPr indent="0" lvl="0" marL="0" rtl="0" algn="just">
              <a:lnSpc>
                <a:spcPct val="100000"/>
              </a:lnSpc>
              <a:spcBef>
                <a:spcPts val="400"/>
              </a:spcBef>
              <a:spcAft>
                <a:spcPts val="0"/>
              </a:spcAft>
              <a:buClr>
                <a:schemeClr val="dk1"/>
              </a:buClr>
              <a:buSzPts val="2000"/>
              <a:buNone/>
            </a:pPr>
            <a:r>
              <a:rPr b="1" lang="el-GR" sz="2000"/>
              <a:t>-Τι πιστεύετε θα συνέβαινε αν μειωνόταν ο πληθυσμός των φιδιών ;</a:t>
            </a:r>
            <a:endParaRPr b="1" sz="2000"/>
          </a:p>
        </p:txBody>
      </p:sp>
      <p:pic>
        <p:nvPicPr>
          <p:cNvPr descr="Green Black and Brown Caterpillar" id="141" name="Google Shape;141;p7"/>
          <p:cNvPicPr preferRelativeResize="0"/>
          <p:nvPr/>
        </p:nvPicPr>
        <p:blipFill rotWithShape="1">
          <a:blip r:embed="rId3">
            <a:alphaModFix/>
          </a:blip>
          <a:srcRect b="0" l="0" r="0" t="0"/>
          <a:stretch/>
        </p:blipFill>
        <p:spPr>
          <a:xfrm>
            <a:off x="1770002" y="4000504"/>
            <a:ext cx="1373238" cy="915492"/>
          </a:xfrm>
          <a:prstGeom prst="rect">
            <a:avLst/>
          </a:prstGeom>
          <a:noFill/>
          <a:ln>
            <a:noFill/>
          </a:ln>
        </p:spPr>
      </p:pic>
      <p:pic>
        <p:nvPicPr>
          <p:cNvPr descr="White and Brown Shell Snail on Green Leaf" id="142" name="Google Shape;142;p7"/>
          <p:cNvPicPr preferRelativeResize="0"/>
          <p:nvPr/>
        </p:nvPicPr>
        <p:blipFill rotWithShape="1">
          <a:blip r:embed="rId4">
            <a:alphaModFix/>
          </a:blip>
          <a:srcRect b="0" l="0" r="0" t="0"/>
          <a:stretch/>
        </p:blipFill>
        <p:spPr>
          <a:xfrm>
            <a:off x="4324131" y="4357694"/>
            <a:ext cx="1176563" cy="940672"/>
          </a:xfrm>
          <a:prstGeom prst="rect">
            <a:avLst/>
          </a:prstGeom>
          <a:noFill/>
          <a:ln>
            <a:noFill/>
          </a:ln>
        </p:spPr>
      </p:pic>
      <p:pic>
        <p:nvPicPr>
          <p:cNvPr descr="beautiful, bloom, blooming" id="143" name="Google Shape;143;p7"/>
          <p:cNvPicPr preferRelativeResize="0"/>
          <p:nvPr/>
        </p:nvPicPr>
        <p:blipFill rotWithShape="1">
          <a:blip r:embed="rId5">
            <a:alphaModFix/>
          </a:blip>
          <a:srcRect b="0" l="0" r="0" t="0"/>
          <a:stretch/>
        </p:blipFill>
        <p:spPr>
          <a:xfrm>
            <a:off x="6786578" y="4429132"/>
            <a:ext cx="1398994" cy="928694"/>
          </a:xfrm>
          <a:prstGeom prst="rect">
            <a:avLst/>
          </a:prstGeom>
          <a:noFill/>
          <a:ln>
            <a:noFill/>
          </a:ln>
        </p:spPr>
      </p:pic>
      <p:pic>
        <p:nvPicPr>
          <p:cNvPr descr="animal, apodemus sylvaticus, brown" id="144" name="Google Shape;144;p7"/>
          <p:cNvPicPr preferRelativeResize="0"/>
          <p:nvPr/>
        </p:nvPicPr>
        <p:blipFill rotWithShape="1">
          <a:blip r:embed="rId6">
            <a:alphaModFix/>
          </a:blip>
          <a:srcRect b="0" l="33776" r="0" t="31616"/>
          <a:stretch/>
        </p:blipFill>
        <p:spPr>
          <a:xfrm>
            <a:off x="5740069" y="3038688"/>
            <a:ext cx="1522957" cy="714380"/>
          </a:xfrm>
          <a:prstGeom prst="rect">
            <a:avLst/>
          </a:prstGeom>
          <a:noFill/>
          <a:ln>
            <a:noFill/>
          </a:ln>
        </p:spPr>
      </p:pic>
      <p:pic>
        <p:nvPicPr>
          <p:cNvPr descr="Green Frog" id="145" name="Google Shape;145;p7"/>
          <p:cNvPicPr preferRelativeResize="0"/>
          <p:nvPr/>
        </p:nvPicPr>
        <p:blipFill rotWithShape="1">
          <a:blip r:embed="rId7">
            <a:alphaModFix/>
          </a:blip>
          <a:srcRect b="0" l="0" r="0" t="0"/>
          <a:stretch/>
        </p:blipFill>
        <p:spPr>
          <a:xfrm>
            <a:off x="7575713" y="2899816"/>
            <a:ext cx="1219717" cy="915492"/>
          </a:xfrm>
          <a:prstGeom prst="rect">
            <a:avLst/>
          </a:prstGeom>
          <a:noFill/>
          <a:ln>
            <a:noFill/>
          </a:ln>
        </p:spPr>
      </p:pic>
      <p:pic>
        <p:nvPicPr>
          <p:cNvPr descr="attention, banded, constrictor" id="146" name="Google Shape;146;p7"/>
          <p:cNvPicPr preferRelativeResize="0"/>
          <p:nvPr/>
        </p:nvPicPr>
        <p:blipFill rotWithShape="1">
          <a:blip r:embed="rId8">
            <a:alphaModFix/>
          </a:blip>
          <a:srcRect b="0" l="0" r="0" t="0"/>
          <a:stretch/>
        </p:blipFill>
        <p:spPr>
          <a:xfrm>
            <a:off x="6840935" y="1571612"/>
            <a:ext cx="1891548" cy="835099"/>
          </a:xfrm>
          <a:prstGeom prst="rect">
            <a:avLst/>
          </a:prstGeom>
          <a:noFill/>
          <a:ln>
            <a:noFill/>
          </a:ln>
        </p:spPr>
      </p:pic>
      <p:pic>
        <p:nvPicPr>
          <p:cNvPr descr="Brown Beige and Black Owl" id="147" name="Google Shape;147;p7"/>
          <p:cNvPicPr preferRelativeResize="0"/>
          <p:nvPr/>
        </p:nvPicPr>
        <p:blipFill rotWithShape="1">
          <a:blip r:embed="rId9">
            <a:alphaModFix/>
          </a:blip>
          <a:srcRect b="0" l="0" r="0" t="0"/>
          <a:stretch/>
        </p:blipFill>
        <p:spPr>
          <a:xfrm>
            <a:off x="5683820" y="1552261"/>
            <a:ext cx="802147" cy="1071570"/>
          </a:xfrm>
          <a:prstGeom prst="rect">
            <a:avLst/>
          </a:prstGeom>
          <a:noFill/>
          <a:ln>
            <a:noFill/>
          </a:ln>
        </p:spPr>
      </p:pic>
      <p:cxnSp>
        <p:nvCxnSpPr>
          <p:cNvPr id="148" name="Google Shape;148;p7"/>
          <p:cNvCxnSpPr/>
          <p:nvPr/>
        </p:nvCxnSpPr>
        <p:spPr>
          <a:xfrm flipH="1" rot="5400000">
            <a:off x="7608475" y="4178738"/>
            <a:ext cx="357190" cy="722"/>
          </a:xfrm>
          <a:prstGeom prst="straightConnector1">
            <a:avLst/>
          </a:prstGeom>
          <a:noFill/>
          <a:ln cap="flat" cmpd="sng" w="9525">
            <a:solidFill>
              <a:schemeClr val="dk1"/>
            </a:solidFill>
            <a:prstDash val="solid"/>
            <a:round/>
            <a:headEnd len="sm" w="sm" type="none"/>
            <a:tailEnd len="med" w="med" type="stealth"/>
          </a:ln>
        </p:spPr>
      </p:cxnSp>
      <p:pic>
        <p:nvPicPr>
          <p:cNvPr descr="Brown Acorn" id="149" name="Google Shape;149;p7"/>
          <p:cNvPicPr preferRelativeResize="0"/>
          <p:nvPr/>
        </p:nvPicPr>
        <p:blipFill rotWithShape="1">
          <a:blip r:embed="rId10">
            <a:alphaModFix/>
          </a:blip>
          <a:srcRect b="0" l="0" r="0" t="0"/>
          <a:stretch/>
        </p:blipFill>
        <p:spPr>
          <a:xfrm>
            <a:off x="3786182" y="5857892"/>
            <a:ext cx="1214446" cy="912138"/>
          </a:xfrm>
          <a:prstGeom prst="rect">
            <a:avLst/>
          </a:prstGeom>
          <a:noFill/>
          <a:ln>
            <a:noFill/>
          </a:ln>
        </p:spPr>
      </p:pic>
      <p:pic>
        <p:nvPicPr>
          <p:cNvPr descr="Pink Flower Field" id="150" name="Google Shape;150;p7"/>
          <p:cNvPicPr preferRelativeResize="0"/>
          <p:nvPr/>
        </p:nvPicPr>
        <p:blipFill rotWithShape="1">
          <a:blip r:embed="rId11">
            <a:alphaModFix/>
          </a:blip>
          <a:srcRect b="0" l="0" r="0" t="0"/>
          <a:stretch/>
        </p:blipFill>
        <p:spPr>
          <a:xfrm>
            <a:off x="6143636" y="5881707"/>
            <a:ext cx="1357319" cy="904879"/>
          </a:xfrm>
          <a:prstGeom prst="rect">
            <a:avLst/>
          </a:prstGeom>
          <a:noFill/>
          <a:ln>
            <a:noFill/>
          </a:ln>
        </p:spPr>
      </p:pic>
      <p:pic>
        <p:nvPicPr>
          <p:cNvPr descr="Free stock photo of landscape, mountains, nature, sky" id="151" name="Google Shape;151;p7"/>
          <p:cNvPicPr preferRelativeResize="0"/>
          <p:nvPr/>
        </p:nvPicPr>
        <p:blipFill rotWithShape="1">
          <a:blip r:embed="rId12">
            <a:alphaModFix/>
          </a:blip>
          <a:srcRect b="0" l="0" r="0" t="0"/>
          <a:stretch/>
        </p:blipFill>
        <p:spPr>
          <a:xfrm>
            <a:off x="928662" y="5857892"/>
            <a:ext cx="1354701" cy="904858"/>
          </a:xfrm>
          <a:prstGeom prst="rect">
            <a:avLst/>
          </a:prstGeom>
          <a:noFill/>
          <a:ln>
            <a:noFill/>
          </a:ln>
        </p:spPr>
      </p:pic>
      <p:cxnSp>
        <p:nvCxnSpPr>
          <p:cNvPr id="152" name="Google Shape;152;p7"/>
          <p:cNvCxnSpPr/>
          <p:nvPr/>
        </p:nvCxnSpPr>
        <p:spPr>
          <a:xfrm flipH="1" rot="5400000">
            <a:off x="7922158" y="2623471"/>
            <a:ext cx="357190" cy="722"/>
          </a:xfrm>
          <a:prstGeom prst="straightConnector1">
            <a:avLst/>
          </a:prstGeom>
          <a:noFill/>
          <a:ln cap="flat" cmpd="sng" w="9525">
            <a:solidFill>
              <a:schemeClr val="dk1"/>
            </a:solidFill>
            <a:prstDash val="solid"/>
            <a:round/>
            <a:headEnd len="sm" w="sm" type="none"/>
            <a:tailEnd len="med" w="med" type="stealth"/>
          </a:ln>
        </p:spPr>
      </p:cxnSp>
      <p:cxnSp>
        <p:nvCxnSpPr>
          <p:cNvPr id="153" name="Google Shape;153;p7"/>
          <p:cNvCxnSpPr/>
          <p:nvPr/>
        </p:nvCxnSpPr>
        <p:spPr>
          <a:xfrm flipH="1" rot="5400000">
            <a:off x="6071837" y="2802066"/>
            <a:ext cx="285752" cy="722"/>
          </a:xfrm>
          <a:prstGeom prst="straightConnector1">
            <a:avLst/>
          </a:prstGeom>
          <a:noFill/>
          <a:ln cap="flat" cmpd="sng" w="9525">
            <a:solidFill>
              <a:schemeClr val="dk1"/>
            </a:solidFill>
            <a:prstDash val="solid"/>
            <a:round/>
            <a:headEnd len="sm" w="sm" type="none"/>
            <a:tailEnd len="med" w="med" type="stealth"/>
          </a:ln>
        </p:spPr>
      </p:cxnSp>
      <p:cxnSp>
        <p:nvCxnSpPr>
          <p:cNvPr id="154" name="Google Shape;154;p7"/>
          <p:cNvCxnSpPr/>
          <p:nvPr/>
        </p:nvCxnSpPr>
        <p:spPr>
          <a:xfrm flipH="1" rot="5400000">
            <a:off x="6842038" y="2730163"/>
            <a:ext cx="357190" cy="722"/>
          </a:xfrm>
          <a:prstGeom prst="straightConnector1">
            <a:avLst/>
          </a:prstGeom>
          <a:noFill/>
          <a:ln cap="flat" cmpd="sng" w="9525">
            <a:solidFill>
              <a:schemeClr val="dk1"/>
            </a:solidFill>
            <a:prstDash val="solid"/>
            <a:round/>
            <a:headEnd len="sm" w="sm" type="none"/>
            <a:tailEnd len="med" w="med" type="stealth"/>
          </a:ln>
        </p:spPr>
      </p:cxnSp>
      <p:cxnSp>
        <p:nvCxnSpPr>
          <p:cNvPr id="155" name="Google Shape;155;p7"/>
          <p:cNvCxnSpPr/>
          <p:nvPr/>
        </p:nvCxnSpPr>
        <p:spPr>
          <a:xfrm flipH="1" rot="5400000">
            <a:off x="7036972" y="5607498"/>
            <a:ext cx="357190" cy="722"/>
          </a:xfrm>
          <a:prstGeom prst="straightConnector1">
            <a:avLst/>
          </a:prstGeom>
          <a:noFill/>
          <a:ln cap="flat" cmpd="sng" w="9525">
            <a:solidFill>
              <a:schemeClr val="dk1"/>
            </a:solidFill>
            <a:prstDash val="solid"/>
            <a:round/>
            <a:headEnd len="sm" w="sm" type="none"/>
            <a:tailEnd len="med" w="med" type="stealth"/>
          </a:ln>
        </p:spPr>
      </p:cxnSp>
      <p:cxnSp>
        <p:nvCxnSpPr>
          <p:cNvPr id="156" name="Google Shape;156;p7"/>
          <p:cNvCxnSpPr/>
          <p:nvPr/>
        </p:nvCxnSpPr>
        <p:spPr>
          <a:xfrm flipH="1" rot="5400000">
            <a:off x="5501055" y="4714523"/>
            <a:ext cx="1714512" cy="286474"/>
          </a:xfrm>
          <a:prstGeom prst="straightConnector1">
            <a:avLst/>
          </a:prstGeom>
          <a:noFill/>
          <a:ln cap="flat" cmpd="sng" w="9525">
            <a:solidFill>
              <a:schemeClr val="dk1"/>
            </a:solidFill>
            <a:prstDash val="solid"/>
            <a:round/>
            <a:headEnd len="sm" w="sm" type="none"/>
            <a:tailEnd len="med" w="med" type="stealth"/>
          </a:ln>
        </p:spPr>
      </p:cxnSp>
      <p:cxnSp>
        <p:nvCxnSpPr>
          <p:cNvPr id="157" name="Google Shape;157;p7"/>
          <p:cNvCxnSpPr/>
          <p:nvPr/>
        </p:nvCxnSpPr>
        <p:spPr>
          <a:xfrm rot="10800000">
            <a:off x="5429256" y="5357826"/>
            <a:ext cx="928694" cy="428628"/>
          </a:xfrm>
          <a:prstGeom prst="straightConnector1">
            <a:avLst/>
          </a:prstGeom>
          <a:noFill/>
          <a:ln cap="flat" cmpd="sng" w="9525">
            <a:solidFill>
              <a:schemeClr val="dk1"/>
            </a:solidFill>
            <a:prstDash val="solid"/>
            <a:round/>
            <a:headEnd len="sm" w="sm" type="none"/>
            <a:tailEnd len="med" w="med" type="stealth"/>
          </a:ln>
        </p:spPr>
      </p:cxnSp>
      <p:cxnSp>
        <p:nvCxnSpPr>
          <p:cNvPr id="158" name="Google Shape;158;p7"/>
          <p:cNvCxnSpPr/>
          <p:nvPr/>
        </p:nvCxnSpPr>
        <p:spPr>
          <a:xfrm rot="10800000">
            <a:off x="2857488" y="5072074"/>
            <a:ext cx="3286148" cy="785818"/>
          </a:xfrm>
          <a:prstGeom prst="straightConnector1">
            <a:avLst/>
          </a:prstGeom>
          <a:noFill/>
          <a:ln cap="flat" cmpd="sng" w="9525">
            <a:solidFill>
              <a:schemeClr val="dk1"/>
            </a:solidFill>
            <a:prstDash val="solid"/>
            <a:round/>
            <a:headEnd len="sm" w="sm" type="none"/>
            <a:tailEnd len="med" w="med" type="stealth"/>
          </a:ln>
        </p:spPr>
      </p:cxnSp>
      <p:cxnSp>
        <p:nvCxnSpPr>
          <p:cNvPr id="159" name="Google Shape;159;p7"/>
          <p:cNvCxnSpPr/>
          <p:nvPr/>
        </p:nvCxnSpPr>
        <p:spPr>
          <a:xfrm rot="10800000">
            <a:off x="2643174" y="5000636"/>
            <a:ext cx="1072292" cy="785818"/>
          </a:xfrm>
          <a:prstGeom prst="straightConnector1">
            <a:avLst/>
          </a:prstGeom>
          <a:noFill/>
          <a:ln cap="flat" cmpd="sng" w="9525">
            <a:solidFill>
              <a:schemeClr val="dk1"/>
            </a:solidFill>
            <a:prstDash val="solid"/>
            <a:round/>
            <a:headEnd len="sm" w="sm" type="none"/>
            <a:tailEnd len="med" w="med" type="stealth"/>
          </a:ln>
        </p:spPr>
      </p:cxnSp>
      <p:cxnSp>
        <p:nvCxnSpPr>
          <p:cNvPr id="160" name="Google Shape;160;p7"/>
          <p:cNvCxnSpPr/>
          <p:nvPr/>
        </p:nvCxnSpPr>
        <p:spPr>
          <a:xfrm rot="-5400000">
            <a:off x="1607684" y="5036716"/>
            <a:ext cx="714380" cy="642220"/>
          </a:xfrm>
          <a:prstGeom prst="straightConnector1">
            <a:avLst/>
          </a:prstGeom>
          <a:noFill/>
          <a:ln cap="flat" cmpd="sng" w="9525">
            <a:solidFill>
              <a:schemeClr val="dk1"/>
            </a:solidFill>
            <a:prstDash val="solid"/>
            <a:round/>
            <a:headEnd len="sm" w="sm" type="none"/>
            <a:tailEnd len="med" w="med" type="stealth"/>
          </a:ln>
        </p:spPr>
      </p:cxnSp>
      <p:pic>
        <p:nvPicPr>
          <p:cNvPr descr="Κότσυφας, Πουλί, Μαύρο, Πουλιά, Songbird, Φύση, Ράμφος" id="161" name="Google Shape;161;p7"/>
          <p:cNvPicPr preferRelativeResize="0"/>
          <p:nvPr/>
        </p:nvPicPr>
        <p:blipFill rotWithShape="1">
          <a:blip r:embed="rId13">
            <a:alphaModFix/>
          </a:blip>
          <a:srcRect b="0" l="0" r="0" t="0"/>
          <a:stretch/>
        </p:blipFill>
        <p:spPr>
          <a:xfrm>
            <a:off x="2643173" y="2364031"/>
            <a:ext cx="1607355" cy="1071570"/>
          </a:xfrm>
          <a:prstGeom prst="rect">
            <a:avLst/>
          </a:prstGeom>
          <a:noFill/>
          <a:ln>
            <a:noFill/>
          </a:ln>
        </p:spPr>
      </p:pic>
      <p:cxnSp>
        <p:nvCxnSpPr>
          <p:cNvPr id="162" name="Google Shape;162;p7"/>
          <p:cNvCxnSpPr/>
          <p:nvPr/>
        </p:nvCxnSpPr>
        <p:spPr>
          <a:xfrm flipH="1" rot="5400000">
            <a:off x="2822130" y="3678673"/>
            <a:ext cx="357190" cy="722"/>
          </a:xfrm>
          <a:prstGeom prst="straightConnector1">
            <a:avLst/>
          </a:prstGeom>
          <a:noFill/>
          <a:ln cap="flat" cmpd="sng" w="9525">
            <a:solidFill>
              <a:schemeClr val="dk1"/>
            </a:solidFill>
            <a:prstDash val="solid"/>
            <a:round/>
            <a:headEnd len="sm" w="sm" type="none"/>
            <a:tailEnd len="med" w="med" type="stealth"/>
          </a:ln>
        </p:spPr>
      </p:cxnSp>
      <p:cxnSp>
        <p:nvCxnSpPr>
          <p:cNvPr id="163" name="Google Shape;163;p7"/>
          <p:cNvCxnSpPr/>
          <p:nvPr/>
        </p:nvCxnSpPr>
        <p:spPr>
          <a:xfrm rot="10800000">
            <a:off x="3643306" y="3500438"/>
            <a:ext cx="715102" cy="714380"/>
          </a:xfrm>
          <a:prstGeom prst="straightConnector1">
            <a:avLst/>
          </a:prstGeom>
          <a:noFill/>
          <a:ln cap="flat" cmpd="sng" w="9525">
            <a:solidFill>
              <a:schemeClr val="dk1"/>
            </a:solidFill>
            <a:prstDash val="solid"/>
            <a:round/>
            <a:headEnd len="sm" w="sm" type="none"/>
            <a:tailEnd len="med" w="med" type="stealth"/>
          </a:ln>
        </p:spPr>
      </p:cxnSp>
      <p:cxnSp>
        <p:nvCxnSpPr>
          <p:cNvPr id="164" name="Google Shape;164;p7"/>
          <p:cNvCxnSpPr/>
          <p:nvPr/>
        </p:nvCxnSpPr>
        <p:spPr>
          <a:xfrm rot="10800000">
            <a:off x="3786186" y="3500438"/>
            <a:ext cx="3000393" cy="857256"/>
          </a:xfrm>
          <a:prstGeom prst="straightConnector1">
            <a:avLst/>
          </a:prstGeom>
          <a:noFill/>
          <a:ln cap="flat" cmpd="sng" w="9525">
            <a:solidFill>
              <a:schemeClr val="dk1"/>
            </a:solidFill>
            <a:prstDash val="solid"/>
            <a:round/>
            <a:headEnd len="sm" w="sm" type="none"/>
            <a:tailEnd len="med" w="med" type="stealth"/>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8"/>
          <p:cNvSpPr txBox="1"/>
          <p:nvPr>
            <p:ph idx="1" type="body"/>
          </p:nvPr>
        </p:nvSpPr>
        <p:spPr>
          <a:xfrm>
            <a:off x="392088" y="640937"/>
            <a:ext cx="8229600" cy="3960439"/>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chemeClr val="dk1"/>
              </a:buClr>
              <a:buSzPts val="2400"/>
              <a:buChar char="•"/>
            </a:pPr>
            <a:r>
              <a:rPr lang="el-GR" sz="2400"/>
              <a:t>Λόγω της διατροφής τους, τα φίδια προστατεύουν τον άνθρωπο από ποντίκια, αρουραίους, τσιμπούρια, κατσαρίδες που είναι φορείς μεταδοτικών ασθενειών.</a:t>
            </a:r>
            <a:endParaRPr sz="2400"/>
          </a:p>
          <a:p>
            <a:pPr indent="-342900" lvl="0" marL="342900" rtl="0" algn="just">
              <a:lnSpc>
                <a:spcPct val="100000"/>
              </a:lnSpc>
              <a:spcBef>
                <a:spcPts val="480"/>
              </a:spcBef>
              <a:spcAft>
                <a:spcPts val="0"/>
              </a:spcAft>
              <a:buClr>
                <a:schemeClr val="dk1"/>
              </a:buClr>
              <a:buSzPts val="2400"/>
              <a:buChar char="•"/>
            </a:pPr>
            <a:r>
              <a:rPr lang="el-GR" sz="2400"/>
              <a:t>Προστατεύουν επίσης την ευαίσθητη ισορροπία οικοσυστημάτων από τις εκρήξεις των πληθυσμών κάποιων ειδών. </a:t>
            </a:r>
            <a:endParaRPr/>
          </a:p>
          <a:p>
            <a:pPr indent="-342900" lvl="0" marL="342900" rtl="0" algn="just">
              <a:lnSpc>
                <a:spcPct val="100000"/>
              </a:lnSpc>
              <a:spcBef>
                <a:spcPts val="480"/>
              </a:spcBef>
              <a:spcAft>
                <a:spcPts val="0"/>
              </a:spcAft>
              <a:buClr>
                <a:schemeClr val="dk1"/>
              </a:buClr>
              <a:buSzPts val="2400"/>
              <a:buChar char="•"/>
            </a:pPr>
            <a:r>
              <a:rPr b="1" lang="el-GR" sz="2400"/>
              <a:t>ΜΠΟΡΟΥΝ ΝΑ ΣΩΣΟΥΝ ΑΝΘΡΩΠΙΝΕΣ ΖΩΕΣ</a:t>
            </a:r>
            <a:r>
              <a:rPr lang="el-GR" sz="2400"/>
              <a:t> αφού το δηλητήριο ορισμένων φιδιών  χρησιμοποιείται για την παραγωγή φαρμάκων για διάφορες σοβαρές παθήσεις (εγκεφαλικές και καρδιακές προσβολές) και ασθένειες.</a:t>
            </a:r>
            <a:endParaRPr sz="2400"/>
          </a:p>
        </p:txBody>
      </p:sp>
      <p:pic>
        <p:nvPicPr>
          <p:cNvPr id="170" name="Google Shape;170;p8"/>
          <p:cNvPicPr preferRelativeResize="0"/>
          <p:nvPr/>
        </p:nvPicPr>
        <p:blipFill rotWithShape="1">
          <a:blip r:embed="rId3">
            <a:alphaModFix/>
          </a:blip>
          <a:srcRect b="0" l="0" r="0" t="0"/>
          <a:stretch/>
        </p:blipFill>
        <p:spPr>
          <a:xfrm>
            <a:off x="4355976" y="4825879"/>
            <a:ext cx="4265712" cy="1809021"/>
          </a:xfrm>
          <a:prstGeom prst="rect">
            <a:avLst/>
          </a:prstGeom>
          <a:noFill/>
          <a:ln>
            <a:noFill/>
          </a:ln>
        </p:spPr>
      </p:pic>
      <p:pic>
        <p:nvPicPr>
          <p:cNvPr id="171" name="Google Shape;171;p8"/>
          <p:cNvPicPr preferRelativeResize="0"/>
          <p:nvPr/>
        </p:nvPicPr>
        <p:blipFill rotWithShape="1">
          <a:blip r:embed="rId4">
            <a:alphaModFix/>
          </a:blip>
          <a:srcRect b="0" l="0" r="0" t="0"/>
          <a:stretch/>
        </p:blipFill>
        <p:spPr>
          <a:xfrm>
            <a:off x="216024" y="4852957"/>
            <a:ext cx="4139952" cy="17819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ph type="title"/>
          </p:nvPr>
        </p:nvSpPr>
        <p:spPr>
          <a:xfrm>
            <a:off x="467544" y="188640"/>
            <a:ext cx="8229600" cy="64807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l-GR" sz="3959"/>
              <a:t>Τι πιστεύετε;</a:t>
            </a:r>
            <a:endParaRPr b="1" sz="3959"/>
          </a:p>
        </p:txBody>
      </p:sp>
      <p:sp>
        <p:nvSpPr>
          <p:cNvPr id="177" name="Google Shape;177;p9"/>
          <p:cNvSpPr txBox="1"/>
          <p:nvPr>
            <p:ph idx="1" type="body"/>
          </p:nvPr>
        </p:nvSpPr>
        <p:spPr>
          <a:xfrm>
            <a:off x="683567" y="1268761"/>
            <a:ext cx="8222945" cy="144016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3200"/>
              <a:buNone/>
            </a:pPr>
            <a:r>
              <a:t/>
            </a:r>
            <a:endParaRPr/>
          </a:p>
          <a:p>
            <a:pPr indent="-311150" lvl="0" marL="514350" rtl="0" algn="l">
              <a:lnSpc>
                <a:spcPct val="100000"/>
              </a:lnSpc>
              <a:spcBef>
                <a:spcPts val="640"/>
              </a:spcBef>
              <a:spcAft>
                <a:spcPts val="0"/>
              </a:spcAft>
              <a:buClr>
                <a:schemeClr val="dk1"/>
              </a:buClr>
              <a:buSzPts val="3200"/>
              <a:buNone/>
            </a:pPr>
            <a:r>
              <a:t/>
            </a:r>
            <a:endParaRPr/>
          </a:p>
          <a:p>
            <a:pPr indent="-311150" lvl="0" marL="514350" rtl="0" algn="l">
              <a:lnSpc>
                <a:spcPct val="100000"/>
              </a:lnSpc>
              <a:spcBef>
                <a:spcPts val="640"/>
              </a:spcBef>
              <a:spcAft>
                <a:spcPts val="0"/>
              </a:spcAft>
              <a:buClr>
                <a:schemeClr val="dk1"/>
              </a:buClr>
              <a:buSzPts val="3200"/>
              <a:buNone/>
            </a:pPr>
            <a:r>
              <a:t/>
            </a:r>
            <a:endParaRPr/>
          </a:p>
        </p:txBody>
      </p:sp>
      <p:sp>
        <p:nvSpPr>
          <p:cNvPr id="178" name="Google Shape;178;p9"/>
          <p:cNvSpPr/>
          <p:nvPr/>
        </p:nvSpPr>
        <p:spPr>
          <a:xfrm>
            <a:off x="1570615" y="2852936"/>
            <a:ext cx="1872208" cy="689337"/>
          </a:xfrm>
          <a:prstGeom prst="rect">
            <a:avLst/>
          </a:prstGeom>
          <a:solidFill>
            <a:schemeClr val="accent3"/>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l-GR" sz="3200" u="none" cap="none" strike="noStrike">
                <a:solidFill>
                  <a:schemeClr val="dk1"/>
                </a:solidFill>
                <a:latin typeface="Calibri"/>
                <a:ea typeface="Calibri"/>
                <a:cs typeface="Calibri"/>
                <a:sym typeface="Calibri"/>
              </a:rPr>
              <a:t>ΣΩΣΤΟ</a:t>
            </a:r>
            <a:endParaRPr b="0" i="0" sz="3200" u="none" cap="none" strike="noStrike">
              <a:solidFill>
                <a:schemeClr val="dk1"/>
              </a:solidFill>
              <a:latin typeface="Calibri"/>
              <a:ea typeface="Calibri"/>
              <a:cs typeface="Calibri"/>
              <a:sym typeface="Calibri"/>
            </a:endParaRPr>
          </a:p>
        </p:txBody>
      </p:sp>
      <p:sp>
        <p:nvSpPr>
          <p:cNvPr id="179" name="Google Shape;179;p9"/>
          <p:cNvSpPr/>
          <p:nvPr/>
        </p:nvSpPr>
        <p:spPr>
          <a:xfrm>
            <a:off x="4750032" y="2857330"/>
            <a:ext cx="1872208" cy="689337"/>
          </a:xfrm>
          <a:prstGeom prst="rect">
            <a:avLst/>
          </a:prstGeom>
          <a:solidFill>
            <a:schemeClr val="accent3"/>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l-GR" sz="3200" u="none" cap="none" strike="noStrike">
                <a:solidFill>
                  <a:schemeClr val="dk1"/>
                </a:solidFill>
                <a:latin typeface="Calibri"/>
                <a:ea typeface="Calibri"/>
                <a:cs typeface="Calibri"/>
                <a:sym typeface="Calibri"/>
              </a:rPr>
              <a:t>ΛΑΘΟΣ</a:t>
            </a:r>
            <a:endParaRPr b="0" i="0" sz="3200" u="none" cap="none" strike="noStrike">
              <a:solidFill>
                <a:schemeClr val="dk1"/>
              </a:solidFill>
              <a:latin typeface="Calibri"/>
              <a:ea typeface="Calibri"/>
              <a:cs typeface="Calibri"/>
              <a:sym typeface="Calibri"/>
            </a:endParaRPr>
          </a:p>
        </p:txBody>
      </p:sp>
      <p:pic>
        <p:nvPicPr>
          <p:cNvPr id="180" name="Google Shape;180;p9"/>
          <p:cNvPicPr preferRelativeResize="0"/>
          <p:nvPr/>
        </p:nvPicPr>
        <p:blipFill rotWithShape="1">
          <a:blip r:embed="rId3">
            <a:alphaModFix/>
          </a:blip>
          <a:srcRect b="0" l="0" r="0" t="0"/>
          <a:stretch/>
        </p:blipFill>
        <p:spPr>
          <a:xfrm>
            <a:off x="4438390" y="4279451"/>
            <a:ext cx="4367699" cy="2376264"/>
          </a:xfrm>
          <a:prstGeom prst="rect">
            <a:avLst/>
          </a:prstGeom>
          <a:noFill/>
          <a:ln>
            <a:noFill/>
          </a:ln>
        </p:spPr>
      </p:pic>
      <p:sp>
        <p:nvSpPr>
          <p:cNvPr id="181" name="Google Shape;181;p9"/>
          <p:cNvSpPr/>
          <p:nvPr/>
        </p:nvSpPr>
        <p:spPr>
          <a:xfrm>
            <a:off x="539552" y="1484784"/>
            <a:ext cx="7992887" cy="10772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0" i="0" lang="el-GR" sz="3200" u="none" cap="none" strike="noStrike">
                <a:solidFill>
                  <a:schemeClr val="dk1"/>
                </a:solidFill>
                <a:latin typeface="Calibri"/>
                <a:ea typeface="Calibri"/>
                <a:cs typeface="Calibri"/>
                <a:sym typeface="Calibri"/>
              </a:rPr>
              <a:t>1. Όλα τα φίδια έχουν δηλητήριο είτε ισχυρό είτε όχι</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2020-02-15T15:55:56Z</dcterms:created>
  <dc:creator>niovi</dc:creator>
</cp:coreProperties>
</file>