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9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833"/>
    <a:srgbClr val="FFD211"/>
    <a:srgbClr val="FFCC00"/>
    <a:srgbClr val="F4B400"/>
    <a:srgbClr val="AB47BC"/>
    <a:srgbClr val="0F9D58"/>
    <a:srgbClr val="DB4437"/>
    <a:srgbClr val="4285F4"/>
    <a:srgbClr val="EC2314"/>
    <a:srgbClr val="E200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72D0-0F81-46B7-803D-7E9C8222739F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F961-E0EF-4A74-9683-27B85CA9B9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7560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72D0-0F81-46B7-803D-7E9C8222739F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F961-E0EF-4A74-9683-27B85CA9B9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9061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72D0-0F81-46B7-803D-7E9C8222739F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F961-E0EF-4A74-9683-27B85CA9B9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3923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72D0-0F81-46B7-803D-7E9C8222739F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F961-E0EF-4A74-9683-27B85CA9B9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7285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72D0-0F81-46B7-803D-7E9C8222739F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F961-E0EF-4A74-9683-27B85CA9B9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9578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72D0-0F81-46B7-803D-7E9C8222739F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F961-E0EF-4A74-9683-27B85CA9B9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1057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72D0-0F81-46B7-803D-7E9C8222739F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F961-E0EF-4A74-9683-27B85CA9B9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3997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72D0-0F81-46B7-803D-7E9C8222739F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F961-E0EF-4A74-9683-27B85CA9B9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9554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72D0-0F81-46B7-803D-7E9C8222739F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F961-E0EF-4A74-9683-27B85CA9B9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4616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72D0-0F81-46B7-803D-7E9C8222739F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F961-E0EF-4A74-9683-27B85CA9B9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2804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72D0-0F81-46B7-803D-7E9C8222739F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F961-E0EF-4A74-9683-27B85CA9B9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7640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872D0-0F81-46B7-803D-7E9C8222739F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4F961-E0EF-4A74-9683-27B85CA9B9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8728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9CC44B5-53F9-4F03-9EEB-4C3C821A6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A3688C8-DFCE-4CCD-BCF0-5FB239E50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30410"/>
            <a:ext cx="7005134" cy="4827590"/>
          </a:xfrm>
          <a:custGeom>
            <a:avLst/>
            <a:gdLst>
              <a:gd name="connsiteX0" fmla="*/ 1974535 w 7005134"/>
              <a:gd name="connsiteY0" fmla="*/ 0 h 4827590"/>
              <a:gd name="connsiteX1" fmla="*/ 7003848 w 7005134"/>
              <a:gd name="connsiteY1" fmla="*/ 4776721 h 4827590"/>
              <a:gd name="connsiteX2" fmla="*/ 7005134 w 7005134"/>
              <a:gd name="connsiteY2" fmla="*/ 4827590 h 4827590"/>
              <a:gd name="connsiteX3" fmla="*/ 0 w 7005134"/>
              <a:gd name="connsiteY3" fmla="*/ 4827590 h 4827590"/>
              <a:gd name="connsiteX4" fmla="*/ 0 w 7005134"/>
              <a:gd name="connsiteY4" fmla="*/ 402231 h 4827590"/>
              <a:gd name="connsiteX5" fmla="*/ 14349 w 7005134"/>
              <a:gd name="connsiteY5" fmla="*/ 395744 h 4827590"/>
              <a:gd name="connsiteX6" fmla="*/ 1974535 w 7005134"/>
              <a:gd name="connsiteY6" fmla="*/ 0 h 4827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005134" h="4827590">
                <a:moveTo>
                  <a:pt x="1974535" y="0"/>
                </a:moveTo>
                <a:cubicBezTo>
                  <a:pt x="4668853" y="0"/>
                  <a:pt x="6868971" y="2115921"/>
                  <a:pt x="7003848" y="4776721"/>
                </a:cubicBezTo>
                <a:lnTo>
                  <a:pt x="7005134" y="4827590"/>
                </a:lnTo>
                <a:lnTo>
                  <a:pt x="0" y="4827590"/>
                </a:lnTo>
                <a:lnTo>
                  <a:pt x="0" y="402231"/>
                </a:lnTo>
                <a:lnTo>
                  <a:pt x="14349" y="395744"/>
                </a:lnTo>
                <a:cubicBezTo>
                  <a:pt x="616832" y="140915"/>
                  <a:pt x="1279227" y="0"/>
                  <a:pt x="1974535" y="0"/>
                </a:cubicBezTo>
                <a:close/>
              </a:path>
            </a:pathLst>
          </a:custGeom>
          <a:solidFill>
            <a:schemeClr val="accent4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E4A238FD-E871-493A-A9EF-2CB614C25A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6720" y="3767015"/>
            <a:ext cx="6339840" cy="238760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l-GR" sz="4800" b="1" dirty="0">
                <a:solidFill>
                  <a:schemeClr val="bg1"/>
                </a:solidFill>
              </a:rPr>
              <a:t>Ο τροχός των αναγκών</a:t>
            </a:r>
            <a:br>
              <a:rPr lang="el-GR" sz="4800" b="1" dirty="0">
                <a:solidFill>
                  <a:schemeClr val="bg1"/>
                </a:solidFill>
              </a:rPr>
            </a:br>
            <a:r>
              <a:rPr lang="el-GR" sz="3200" dirty="0">
                <a:solidFill>
                  <a:schemeClr val="bg1"/>
                </a:solidFill>
              </a:rPr>
              <a:t>Δραστηριότητα για τα κατοικίδια ζώα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7026CFE-F6F3-4B1B-BFCF-7AF7AD501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3624" y="4734607"/>
            <a:ext cx="5308209" cy="1758023"/>
          </a:xfrm>
        </p:spPr>
        <p:txBody>
          <a:bodyPr>
            <a:normAutofit/>
          </a:bodyPr>
          <a:lstStyle/>
          <a:p>
            <a:pPr algn="r"/>
            <a:r>
              <a:rPr lang="el-GR" sz="2000" dirty="0"/>
              <a:t>Σύνταξη-Επιμέλεια:</a:t>
            </a:r>
            <a:r>
              <a:rPr lang="el-GR" dirty="0"/>
              <a:t> </a:t>
            </a:r>
          </a:p>
          <a:p>
            <a:pPr algn="r"/>
            <a:r>
              <a:rPr lang="el-GR" dirty="0"/>
              <a:t>Ολυμπία Κουκουβέτσιου</a:t>
            </a:r>
          </a:p>
          <a:p>
            <a:pPr algn="r"/>
            <a:r>
              <a:rPr lang="el-GR" sz="2000" dirty="0"/>
              <a:t>Εκπαιδευτικός Πρωτοβάθμιας Εκπαίδευσης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598FBE3-48D2-40A2-B7E6-F485834C8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72540" y="4450080"/>
            <a:ext cx="1234440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5" descr="Εικόνα που περιέχει μαύρο, υπογραφή, ιδιοκτησία&#10;&#10;Περιγραφή που δημιουργήθηκε αυτόματα">
            <a:extLst>
              <a:ext uri="{FF2B5EF4-FFF2-40B4-BE49-F238E27FC236}">
                <a16:creationId xmlns:a16="http://schemas.microsoft.com/office/drawing/2014/main" id="{403505FE-8A2D-42C6-B030-C79C28B0EDD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" b="5"/>
          <a:stretch/>
        </p:blipFill>
        <p:spPr bwMode="auto">
          <a:xfrm>
            <a:off x="571212" y="350919"/>
            <a:ext cx="3341575" cy="3341575"/>
          </a:xfrm>
          <a:custGeom>
            <a:avLst/>
            <a:gdLst/>
            <a:ahLst/>
            <a:cxnLst/>
            <a:rect l="l" t="t" r="r" b="b"/>
            <a:pathLst>
              <a:path w="3444236" h="3444236">
                <a:moveTo>
                  <a:pt x="1722118" y="0"/>
                </a:moveTo>
                <a:cubicBezTo>
                  <a:pt x="2673218" y="0"/>
                  <a:pt x="3444236" y="771018"/>
                  <a:pt x="3444236" y="1722118"/>
                </a:cubicBezTo>
                <a:cubicBezTo>
                  <a:pt x="3444236" y="2673218"/>
                  <a:pt x="2673218" y="3444236"/>
                  <a:pt x="1722118" y="3444236"/>
                </a:cubicBezTo>
                <a:cubicBezTo>
                  <a:pt x="771018" y="3444236"/>
                  <a:pt x="0" y="2673218"/>
                  <a:pt x="0" y="1722118"/>
                </a:cubicBezTo>
                <a:cubicBezTo>
                  <a:pt x="0" y="771018"/>
                  <a:pt x="771018" y="0"/>
                  <a:pt x="172211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37C46F7-F3D2-422E-B9D5-1FD079B8DAA0}"/>
              </a:ext>
            </a:extLst>
          </p:cNvPr>
          <p:cNvSpPr txBox="1"/>
          <p:nvPr/>
        </p:nvSpPr>
        <p:spPr>
          <a:xfrm>
            <a:off x="6766560" y="703385"/>
            <a:ext cx="46423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l-GR" sz="2800" dirty="0"/>
              <a:t>Εκπαιδευτικό υλικό για την πρωτοβάθμια εκπαίδευση</a:t>
            </a:r>
            <a:endParaRPr lang="el-GR" sz="2800"/>
          </a:p>
        </p:txBody>
      </p:sp>
    </p:spTree>
    <p:extLst>
      <p:ext uri="{BB962C8B-B14F-4D97-AF65-F5344CB8AC3E}">
        <p14:creationId xmlns:p14="http://schemas.microsoft.com/office/powerpoint/2010/main" val="1578322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D83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Ομάδα 16">
            <a:extLst>
              <a:ext uri="{FF2B5EF4-FFF2-40B4-BE49-F238E27FC236}">
                <a16:creationId xmlns:a16="http://schemas.microsoft.com/office/drawing/2014/main" id="{E3BBDD83-1896-47FD-BFCF-727691537599}"/>
              </a:ext>
            </a:extLst>
          </p:cNvPr>
          <p:cNvGrpSpPr/>
          <p:nvPr/>
        </p:nvGrpSpPr>
        <p:grpSpPr>
          <a:xfrm>
            <a:off x="3438526" y="971551"/>
            <a:ext cx="5314950" cy="5072063"/>
            <a:chOff x="3438526" y="971551"/>
            <a:chExt cx="5314950" cy="5072063"/>
          </a:xfrm>
          <a:effectLst>
            <a:outerShdw blurRad="50800" dist="63500" dir="5400000" sx="103000" sy="103000" rotWithShape="0">
              <a:prstClr val="black">
                <a:alpha val="40000"/>
              </a:prstClr>
            </a:outerShdw>
          </a:effectLst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35ADC751-655D-4A8C-9C89-9E74B0624F85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6001" y="971551"/>
              <a:ext cx="2330450" cy="2457450"/>
            </a:xfrm>
            <a:custGeom>
              <a:avLst/>
              <a:gdLst>
                <a:gd name="T0" fmla="*/ 0 w 4106"/>
                <a:gd name="T1" fmla="*/ 0 h 4316"/>
                <a:gd name="T2" fmla="*/ 4106 w 4106"/>
                <a:gd name="T3" fmla="*/ 2982 h 4316"/>
                <a:gd name="T4" fmla="*/ 0 w 4106"/>
                <a:gd name="T5" fmla="*/ 4316 h 4316"/>
                <a:gd name="T6" fmla="*/ 0 w 4106"/>
                <a:gd name="T7" fmla="*/ 0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106" h="4316">
                  <a:moveTo>
                    <a:pt x="0" y="0"/>
                  </a:moveTo>
                  <a:cubicBezTo>
                    <a:pt x="1870" y="0"/>
                    <a:pt x="3528" y="1204"/>
                    <a:pt x="4106" y="2982"/>
                  </a:cubicBezTo>
                  <a:lnTo>
                    <a:pt x="0" y="43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285F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DC3A2FF1-E4AE-45EC-B10B-F108402D3CD6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6001" y="2670176"/>
              <a:ext cx="2657475" cy="2746375"/>
            </a:xfrm>
            <a:custGeom>
              <a:avLst/>
              <a:gdLst>
                <a:gd name="T0" fmla="*/ 4106 w 4684"/>
                <a:gd name="T1" fmla="*/ 0 h 4826"/>
                <a:gd name="T2" fmla="*/ 2537 w 4684"/>
                <a:gd name="T3" fmla="*/ 4826 h 4826"/>
                <a:gd name="T4" fmla="*/ 0 w 4684"/>
                <a:gd name="T5" fmla="*/ 1334 h 4826"/>
                <a:gd name="T6" fmla="*/ 4106 w 4684"/>
                <a:gd name="T7" fmla="*/ 0 h 4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84" h="4826">
                  <a:moveTo>
                    <a:pt x="4106" y="0"/>
                  </a:moveTo>
                  <a:cubicBezTo>
                    <a:pt x="4684" y="1779"/>
                    <a:pt x="4050" y="3727"/>
                    <a:pt x="2537" y="4826"/>
                  </a:cubicBezTo>
                  <a:lnTo>
                    <a:pt x="0" y="1334"/>
                  </a:lnTo>
                  <a:lnTo>
                    <a:pt x="4106" y="0"/>
                  </a:lnTo>
                  <a:close/>
                </a:path>
              </a:pathLst>
            </a:custGeom>
            <a:solidFill>
              <a:srgbClr val="DB443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CB498C4-7D80-4CB7-BE44-BB6D9979D899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6138" y="3429001"/>
              <a:ext cx="2879725" cy="2614613"/>
            </a:xfrm>
            <a:custGeom>
              <a:avLst/>
              <a:gdLst>
                <a:gd name="T0" fmla="*/ 5074 w 5074"/>
                <a:gd name="T1" fmla="*/ 3492 h 4591"/>
                <a:gd name="T2" fmla="*/ 0 w 5074"/>
                <a:gd name="T3" fmla="*/ 3492 h 4591"/>
                <a:gd name="T4" fmla="*/ 2537 w 5074"/>
                <a:gd name="T5" fmla="*/ 0 h 4591"/>
                <a:gd name="T6" fmla="*/ 5074 w 5074"/>
                <a:gd name="T7" fmla="*/ 3492 h 45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74" h="4591">
                  <a:moveTo>
                    <a:pt x="5074" y="3492"/>
                  </a:moveTo>
                  <a:cubicBezTo>
                    <a:pt x="3562" y="4591"/>
                    <a:pt x="1513" y="4591"/>
                    <a:pt x="0" y="3492"/>
                  </a:cubicBezTo>
                  <a:lnTo>
                    <a:pt x="2537" y="0"/>
                  </a:lnTo>
                  <a:lnTo>
                    <a:pt x="5074" y="3492"/>
                  </a:lnTo>
                  <a:close/>
                </a:path>
              </a:pathLst>
            </a:custGeom>
            <a:solidFill>
              <a:srgbClr val="F4B4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53830E2-95E6-4B19-8570-F47C28511BF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8526" y="2670176"/>
              <a:ext cx="2657475" cy="2746375"/>
            </a:xfrm>
            <a:custGeom>
              <a:avLst/>
              <a:gdLst>
                <a:gd name="T0" fmla="*/ 2146 w 4683"/>
                <a:gd name="T1" fmla="*/ 4826 h 4826"/>
                <a:gd name="T2" fmla="*/ 578 w 4683"/>
                <a:gd name="T3" fmla="*/ 0 h 4826"/>
                <a:gd name="T4" fmla="*/ 4683 w 4683"/>
                <a:gd name="T5" fmla="*/ 1334 h 4826"/>
                <a:gd name="T6" fmla="*/ 2146 w 4683"/>
                <a:gd name="T7" fmla="*/ 4826 h 4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83" h="4826">
                  <a:moveTo>
                    <a:pt x="2146" y="4826"/>
                  </a:moveTo>
                  <a:cubicBezTo>
                    <a:pt x="633" y="3727"/>
                    <a:pt x="0" y="1779"/>
                    <a:pt x="578" y="0"/>
                  </a:cubicBezTo>
                  <a:lnTo>
                    <a:pt x="4683" y="1334"/>
                  </a:lnTo>
                  <a:lnTo>
                    <a:pt x="2146" y="4826"/>
                  </a:lnTo>
                  <a:close/>
                </a:path>
              </a:pathLst>
            </a:custGeom>
            <a:solidFill>
              <a:srgbClr val="0F9D58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4AAAAABE-059B-49FF-9133-4D1D68CFC61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7138" y="971551"/>
              <a:ext cx="2328863" cy="2457450"/>
            </a:xfrm>
            <a:custGeom>
              <a:avLst/>
              <a:gdLst>
                <a:gd name="T0" fmla="*/ 0 w 4105"/>
                <a:gd name="T1" fmla="*/ 2982 h 4316"/>
                <a:gd name="T2" fmla="*/ 4105 w 4105"/>
                <a:gd name="T3" fmla="*/ 0 h 4316"/>
                <a:gd name="T4" fmla="*/ 4105 w 4105"/>
                <a:gd name="T5" fmla="*/ 4316 h 4316"/>
                <a:gd name="T6" fmla="*/ 0 w 4105"/>
                <a:gd name="T7" fmla="*/ 2982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105" h="4316">
                  <a:moveTo>
                    <a:pt x="0" y="2982"/>
                  </a:moveTo>
                  <a:cubicBezTo>
                    <a:pt x="578" y="1204"/>
                    <a:pt x="2236" y="0"/>
                    <a:pt x="4105" y="0"/>
                  </a:cubicBezTo>
                  <a:lnTo>
                    <a:pt x="4105" y="4316"/>
                  </a:lnTo>
                  <a:lnTo>
                    <a:pt x="0" y="2982"/>
                  </a:lnTo>
                  <a:close/>
                </a:path>
              </a:pathLst>
            </a:custGeom>
            <a:solidFill>
              <a:srgbClr val="AB47BC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056F7E7-6FC0-48F2-9584-0A0BE35F15F3}"/>
                </a:ext>
              </a:extLst>
            </p:cNvPr>
            <p:cNvSpPr txBox="1"/>
            <p:nvPr/>
          </p:nvSpPr>
          <p:spPr>
            <a:xfrm rot="19233451">
              <a:off x="4375481" y="1554090"/>
              <a:ext cx="16237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Segoe Script" panose="030B0504020000000003" pitchFamily="66" charset="0"/>
                  <a:cs typeface="Calibri" panose="020F0502020204030204" pitchFamily="34" charset="0"/>
                </a:rPr>
                <a:t>ΥΓΕΙΑ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457F0EC-A13A-4E39-BFC7-3C783A00120D}"/>
                </a:ext>
              </a:extLst>
            </p:cNvPr>
            <p:cNvSpPr txBox="1"/>
            <p:nvPr/>
          </p:nvSpPr>
          <p:spPr>
            <a:xfrm rot="23580000">
              <a:off x="6216457" y="1622117"/>
              <a:ext cx="162379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b="1" dirty="0">
                  <a:solidFill>
                    <a:schemeClr val="bg1"/>
                  </a:solidFill>
                  <a:latin typeface="Segoe Script" panose="030B0504020000000003" pitchFamily="66" charset="0"/>
                  <a:cs typeface="Calibri" panose="020F0502020204030204" pitchFamily="34" charset="0"/>
                </a:rPr>
                <a:t>ΦΑΓΗΤΟ</a:t>
              </a:r>
            </a:p>
            <a:p>
              <a:pPr algn="ctr"/>
              <a:r>
                <a:rPr lang="el-GR" b="1" dirty="0">
                  <a:solidFill>
                    <a:schemeClr val="bg1"/>
                  </a:solidFill>
                  <a:latin typeface="Segoe Script" panose="030B0504020000000003" pitchFamily="66" charset="0"/>
                  <a:cs typeface="Calibri" panose="020F0502020204030204" pitchFamily="34" charset="0"/>
                </a:rPr>
                <a:t>&amp;</a:t>
              </a:r>
            </a:p>
            <a:p>
              <a:pPr algn="ctr"/>
              <a:r>
                <a:rPr lang="el-GR" b="1" dirty="0">
                  <a:solidFill>
                    <a:schemeClr val="bg1"/>
                  </a:solidFill>
                  <a:latin typeface="Segoe Script" panose="030B0504020000000003" pitchFamily="66" charset="0"/>
                  <a:cs typeface="Calibri" panose="020F0502020204030204" pitchFamily="34" charset="0"/>
                </a:rPr>
                <a:t>ΝΕΡΟ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2F2DAA3-A3BB-48AE-AAF7-6546E8A1A7DF}"/>
                </a:ext>
              </a:extLst>
            </p:cNvPr>
            <p:cNvSpPr txBox="1"/>
            <p:nvPr/>
          </p:nvSpPr>
          <p:spPr>
            <a:xfrm rot="27900000">
              <a:off x="6892620" y="4068183"/>
              <a:ext cx="16237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Segoe Script" panose="030B0504020000000003" pitchFamily="66" charset="0"/>
                  <a:cs typeface="Calibri" panose="020F0502020204030204" pitchFamily="34" charset="0"/>
                </a:rPr>
                <a:t>ΣΠΙΤΙ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0F8A3CB-206C-4333-9F9E-5A6CEB9B997A}"/>
                </a:ext>
              </a:extLst>
            </p:cNvPr>
            <p:cNvSpPr txBox="1"/>
            <p:nvPr/>
          </p:nvSpPr>
          <p:spPr>
            <a:xfrm rot="32220000">
              <a:off x="5097948" y="5004981"/>
              <a:ext cx="16237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Segoe Script" panose="030B0504020000000003" pitchFamily="66" charset="0"/>
                  <a:cs typeface="Calibri" panose="020F0502020204030204" pitchFamily="34" charset="0"/>
                </a:rPr>
                <a:t>ΠΑΡΕΑ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A027C2C-31F2-4EAD-ADCC-6E03F2ECACF0}"/>
                </a:ext>
              </a:extLst>
            </p:cNvPr>
            <p:cNvSpPr txBox="1"/>
            <p:nvPr/>
          </p:nvSpPr>
          <p:spPr>
            <a:xfrm rot="36540000">
              <a:off x="3251563" y="3646208"/>
              <a:ext cx="2403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Segoe Script" panose="030B0504020000000003" pitchFamily="66" charset="0"/>
                  <a:cs typeface="Calibri" panose="020F0502020204030204" pitchFamily="34" charset="0"/>
                </a:rPr>
                <a:t>ΣΥΜΠΕΡΙΦΟΡΑ</a:t>
              </a:r>
            </a:p>
          </p:txBody>
        </p:sp>
      </p:grpSp>
      <p:sp>
        <p:nvSpPr>
          <p:cNvPr id="24" name="Ισοσκελές τρίγωνο 23">
            <a:extLst>
              <a:ext uri="{FF2B5EF4-FFF2-40B4-BE49-F238E27FC236}">
                <a16:creationId xmlns:a16="http://schemas.microsoft.com/office/drawing/2014/main" id="{52CD7434-B8C9-49FD-B01F-4288772C50FB}"/>
              </a:ext>
            </a:extLst>
          </p:cNvPr>
          <p:cNvSpPr/>
          <p:nvPr/>
        </p:nvSpPr>
        <p:spPr>
          <a:xfrm rot="10800000">
            <a:off x="5391020" y="-8440"/>
            <a:ext cx="1380904" cy="1262844"/>
          </a:xfrm>
          <a:prstGeom prst="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B1A38E-6CC2-4C70-BB67-3D43C0931B3F}"/>
              </a:ext>
            </a:extLst>
          </p:cNvPr>
          <p:cNvSpPr txBox="1"/>
          <p:nvPr/>
        </p:nvSpPr>
        <p:spPr>
          <a:xfrm>
            <a:off x="1523" y="0"/>
            <a:ext cx="3382873" cy="8463855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endParaRPr lang="el-GR" sz="3000" b="1" dirty="0">
              <a:solidFill>
                <a:schemeClr val="bg1"/>
              </a:solidFill>
              <a:latin typeface="+mj-lt"/>
            </a:endParaRPr>
          </a:p>
          <a:p>
            <a:pPr algn="r"/>
            <a:r>
              <a:rPr lang="el-GR" sz="3000" b="1" dirty="0">
                <a:solidFill>
                  <a:schemeClr val="bg1"/>
                </a:solidFill>
                <a:latin typeface="+mj-lt"/>
              </a:rPr>
              <a:t>Γύρισε τον τροχό και βρες πόσα γνωρίζεις για τις ανάγκες των κατοικίδιων ζώων!</a:t>
            </a:r>
          </a:p>
          <a:p>
            <a:endParaRPr lang="el-GR" dirty="0"/>
          </a:p>
          <a:p>
            <a:endParaRPr lang="el-GR" dirty="0"/>
          </a:p>
          <a:p>
            <a:pPr algn="r"/>
            <a:endParaRPr lang="el-GR" dirty="0"/>
          </a:p>
          <a:p>
            <a:pPr algn="r"/>
            <a:r>
              <a:rPr lang="el-GR" sz="2000" dirty="0">
                <a:latin typeface="+mj-lt"/>
              </a:rPr>
              <a:t> Πριν ξεκινήσετε το παιχνίδι συμβουλευτείτε την περιγραφή και τους κανόνες του παιχνιδιού που θα βρείτε στο αρχείο </a:t>
            </a:r>
            <a:r>
              <a:rPr lang="en-US" sz="2000">
                <a:latin typeface="+mj-lt"/>
              </a:rPr>
              <a:t>pdf </a:t>
            </a:r>
            <a:r>
              <a:rPr lang="el-GR" sz="2000" dirty="0">
                <a:latin typeface="+mj-lt"/>
              </a:rPr>
              <a:t>με όνομα</a:t>
            </a:r>
            <a:r>
              <a:rPr lang="en-US" sz="2000" dirty="0">
                <a:latin typeface="+mj-lt"/>
              </a:rPr>
              <a:t> </a:t>
            </a:r>
          </a:p>
          <a:p>
            <a:pPr algn="r"/>
            <a:r>
              <a:rPr lang="en-US" sz="2000" dirty="0">
                <a:latin typeface="+mj-lt"/>
              </a:rPr>
              <a:t>“</a:t>
            </a:r>
            <a:r>
              <a:rPr lang="el-GR" sz="2000" dirty="0">
                <a:latin typeface="+mj-lt"/>
              </a:rPr>
              <a:t>Ο τροχός των αναγκών-Συμπληρωματικές σημειώσεις</a:t>
            </a:r>
            <a:r>
              <a:rPr lang="en-US" sz="2000" dirty="0">
                <a:latin typeface="+mj-lt"/>
              </a:rPr>
              <a:t>”</a:t>
            </a:r>
            <a:endParaRPr lang="el-GR" sz="2000" dirty="0">
              <a:latin typeface="+mj-lt"/>
            </a:endParaRPr>
          </a:p>
          <a:p>
            <a:endParaRPr lang="el-GR" sz="2000" dirty="0">
              <a:latin typeface="+mj-lt"/>
            </a:endParaRPr>
          </a:p>
          <a:p>
            <a:endParaRPr lang="el-GR" sz="2000" dirty="0">
              <a:latin typeface="+mj-lt"/>
            </a:endParaRPr>
          </a:p>
          <a:p>
            <a:endParaRPr lang="el-GR" sz="2000" dirty="0">
              <a:latin typeface="+mj-lt"/>
            </a:endParaRPr>
          </a:p>
          <a:p>
            <a:endParaRPr lang="el-GR" sz="2000" dirty="0">
              <a:latin typeface="+mj-lt"/>
            </a:endParaRPr>
          </a:p>
          <a:p>
            <a:endParaRPr lang="el-GR" sz="2000" dirty="0">
              <a:latin typeface="+mj-lt"/>
            </a:endParaRPr>
          </a:p>
          <a:p>
            <a:endParaRPr lang="el-GR" sz="2000" dirty="0">
              <a:latin typeface="+mj-lt"/>
            </a:endParaRPr>
          </a:p>
          <a:p>
            <a:endParaRPr lang="el-GR" sz="2000" dirty="0">
              <a:latin typeface="+mj-lt"/>
            </a:endParaRPr>
          </a:p>
          <a:p>
            <a:endParaRPr lang="el-GR" sz="2000" dirty="0">
              <a:latin typeface="+mj-lt"/>
            </a:endParaRPr>
          </a:p>
        </p:txBody>
      </p:sp>
      <p:pic>
        <p:nvPicPr>
          <p:cNvPr id="8" name="Γραφικό 7" descr="Μεγεθυντικός φακός">
            <a:extLst>
              <a:ext uri="{FF2B5EF4-FFF2-40B4-BE49-F238E27FC236}">
                <a16:creationId xmlns:a16="http://schemas.microsoft.com/office/drawing/2014/main" id="{B72C4B09-2E7B-469B-B3D3-82E2A0F037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458" y="3096652"/>
            <a:ext cx="448408" cy="44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934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66</Words>
  <Application>Microsoft Office PowerPoint</Application>
  <PresentationFormat>Ευρεία οθόνη</PresentationFormat>
  <Paragraphs>25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Office Theme</vt:lpstr>
      <vt:lpstr>Ο τροχός των αναγκών Δραστηριότητα για τα κατοικίδια ζώα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τροχός των αναγκών Δραστηριότητα για τα κατοικίδια</dc:title>
  <dc:creator>oly kou</dc:creator>
  <cp:lastModifiedBy>oly kou</cp:lastModifiedBy>
  <cp:revision>4</cp:revision>
  <dcterms:created xsi:type="dcterms:W3CDTF">2020-03-26T10:13:50Z</dcterms:created>
  <dcterms:modified xsi:type="dcterms:W3CDTF">2020-03-26T11:21:44Z</dcterms:modified>
</cp:coreProperties>
</file>