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4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AF004-D7D6-F2B4-F99A-A54BEA0EBB39}" v="1" dt="2020-04-13T15:06:47.203"/>
    <p1510:client id="{8F58F0E1-893A-9C6B-EB86-6C09D883D900}" v="48" dt="2020-04-12T13:07:55.343"/>
    <p1510:client id="{F42FC580-1ED7-811C-CE71-04350CEEA164}" v="12" dt="2020-04-13T23:11:45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9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696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595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5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13/4/2020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2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9A5A18-D8B4-4176-9B10-3AC3DB7D1A7A}"/>
              </a:ext>
            </a:extLst>
          </p:cNvPr>
          <p:cNvSpPr txBox="1"/>
          <p:nvPr/>
        </p:nvSpPr>
        <p:spPr>
          <a:xfrm>
            <a:off x="490071" y="4418462"/>
            <a:ext cx="8299078" cy="23944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Κα</a:t>
            </a: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τοικίδι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α: </a:t>
            </a:r>
            <a:endParaRPr lang="en-US" sz="4400">
              <a:solidFill>
                <a:schemeClr val="accent1"/>
              </a:solidFill>
              <a:latin typeface="Comic Sans MS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Μέλη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της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 </a:t>
            </a:r>
            <a:r>
              <a:rPr lang="en-US" sz="44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οικογένει</a:t>
            </a:r>
            <a:r>
              <a:rPr lang="en-US" sz="44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ας​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(</a:t>
            </a:r>
            <a:r>
              <a:rPr lang="en-US" sz="28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Στειρώνω-Δεν</a:t>
            </a: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 α</a:t>
            </a:r>
            <a:r>
              <a:rPr lang="en-US" sz="28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γοράζω-Υιοθετώ</a:t>
            </a:r>
            <a:r>
              <a:rPr lang="en-US" sz="28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)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Υλικό</a:t>
            </a:r>
            <a:r>
              <a:rPr lang="en-US" sz="20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US" sz="20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γι</a:t>
            </a:r>
            <a:r>
              <a:rPr lang="en-US" sz="20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 Α΄β</a:t>
            </a:r>
            <a:r>
              <a:rPr lang="en-US" sz="2000" dirty="0" err="1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άθμι</a:t>
            </a:r>
            <a:r>
              <a:rPr lang="en-US" sz="2000" dirty="0">
                <a:ln w="3175" cmpd="sng">
                  <a:noFill/>
                </a:ln>
                <a:solidFill>
                  <a:schemeClr val="accent1"/>
                </a:solidFill>
                <a:latin typeface="Comic Sans MS"/>
                <a:ea typeface="+mj-ea"/>
                <a:cs typeface="+mj-cs"/>
              </a:rPr>
              <a:t>α</a:t>
            </a:r>
            <a:endParaRPr lang="en-US" sz="2000">
              <a:solidFill>
                <a:schemeClr val="accent1"/>
              </a:solidFill>
              <a:latin typeface="Comic Sans MS"/>
              <a:ea typeface="+mj-ea"/>
              <a:cs typeface="+mj-cs"/>
            </a:endParaRPr>
          </a:p>
        </p:txBody>
      </p:sp>
      <p:pic>
        <p:nvPicPr>
          <p:cNvPr id="3" name="Εικόνα 3">
            <a:extLst>
              <a:ext uri="{FF2B5EF4-FFF2-40B4-BE49-F238E27FC236}">
                <a16:creationId xmlns:a16="http://schemas.microsoft.com/office/drawing/2014/main" id="{6E38228C-A5FA-4DE7-83FE-B0888D7A1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87" y="148855"/>
            <a:ext cx="6220187" cy="4608019"/>
          </a:xfrm>
          <a:prstGeom prst="rect">
            <a:avLst/>
          </a:prstGeom>
        </p:spPr>
      </p:pic>
      <p:pic>
        <p:nvPicPr>
          <p:cNvPr id="6" name="Εικόνα 6">
            <a:extLst>
              <a:ext uri="{FF2B5EF4-FFF2-40B4-BE49-F238E27FC236}">
                <a16:creationId xmlns:a16="http://schemas.microsoft.com/office/drawing/2014/main" id="{83D7959B-B931-48E4-9ABE-215729E9B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35" y="4860101"/>
            <a:ext cx="1983845" cy="1988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25B17F-815C-4086-AD62-5B5BE10EB143}"/>
              </a:ext>
            </a:extLst>
          </p:cNvPr>
          <p:cNvSpPr txBox="1"/>
          <p:nvPr/>
        </p:nvSpPr>
        <p:spPr>
          <a:xfrm>
            <a:off x="9737558" y="152400"/>
            <a:ext cx="24524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>
                <a:latin typeface="Times New Roman"/>
                <a:cs typeface="Times New Roman"/>
              </a:rPr>
              <a:t>Σύνταξη - Επιμέλεια</a:t>
            </a:r>
            <a:endParaRPr lang="en-US" sz="2000" dirty="0">
              <a:ea typeface="+mn-lt"/>
              <a:cs typeface="+mn-lt"/>
            </a:endParaRPr>
          </a:p>
          <a:p>
            <a:r>
              <a:rPr lang="el-GR" sz="2000" b="1" dirty="0">
                <a:latin typeface="Times New Roman"/>
                <a:cs typeface="Times New Roman"/>
              </a:rPr>
              <a:t>Όλγα </a:t>
            </a:r>
            <a:r>
              <a:rPr lang="el-GR" sz="2000" b="1" dirty="0" err="1">
                <a:latin typeface="Times New Roman"/>
                <a:cs typeface="Times New Roman"/>
              </a:rPr>
              <a:t>Λιάρα</a:t>
            </a:r>
            <a:endParaRPr lang="el-GR" sz="2000" dirty="0" err="1"/>
          </a:p>
        </p:txBody>
      </p:sp>
    </p:spTree>
    <p:extLst>
      <p:ext uri="{BB962C8B-B14F-4D97-AF65-F5344CB8AC3E}">
        <p14:creationId xmlns:p14="http://schemas.microsoft.com/office/powerpoint/2010/main" val="347184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9DA6589D-D383-4E44-9373-2134F3CA2B4A}"/>
              </a:ext>
            </a:extLst>
          </p:cNvPr>
          <p:cNvSpPr/>
          <p:nvPr/>
        </p:nvSpPr>
        <p:spPr>
          <a:xfrm>
            <a:off x="2705623" y="1849197"/>
            <a:ext cx="5776667" cy="31481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omic Sans MS"/>
              </a:rPr>
              <a:t>Με την στείρωση δεν θα κάνω πια άλλα κουταβάκια και γατάκια. Και ξέρεις γιατί αυτό </a:t>
            </a:r>
            <a:r>
              <a:rPr lang="el-GR" sz="3200">
                <a:latin typeface="Comic Sans MS"/>
              </a:rPr>
              <a:t>είναι καλό;</a:t>
            </a:r>
            <a:endParaRPr lang="el-GR" sz="3200" dirty="0">
              <a:latin typeface="Comic Sans MS"/>
            </a:endParaRPr>
          </a:p>
        </p:txBody>
      </p:sp>
      <p:pic>
        <p:nvPicPr>
          <p:cNvPr id="3" name="Εικόνα 3" descr="Εικόνα που περιέχει σκαμπό, πίνακας,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A08A0FA0-6D41-403D-B5C9-FCB2FD050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22" y="2404311"/>
            <a:ext cx="2461844" cy="3791211"/>
          </a:xfrm>
          <a:prstGeom prst="rect">
            <a:avLst/>
          </a:prstGeom>
        </p:spPr>
      </p:pic>
      <p:pic>
        <p:nvPicPr>
          <p:cNvPr id="5" name="Εικόνα 5" descr="Εικόνα που περιέχει ζώ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F61B0CD-8BF0-4C71-B9FB-5F00AD149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5" y="487694"/>
            <a:ext cx="2649255" cy="31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ννεφο 3">
            <a:extLst>
              <a:ext uri="{FF2B5EF4-FFF2-40B4-BE49-F238E27FC236}">
                <a16:creationId xmlns:a16="http://schemas.microsoft.com/office/drawing/2014/main" id="{CC62024D-A43D-448C-BBF8-F32B3C442324}"/>
              </a:ext>
            </a:extLst>
          </p:cNvPr>
          <p:cNvSpPr/>
          <p:nvPr/>
        </p:nvSpPr>
        <p:spPr>
          <a:xfrm>
            <a:off x="304800" y="257827"/>
            <a:ext cx="7275532" cy="4102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>
                <a:latin typeface="Comic Sans MS"/>
              </a:rPr>
              <a:t>Γνωρίζεις πόσες φορές το χρόνο γεννάνε τα σκυλάκια και τα γατάκια;</a:t>
            </a:r>
            <a:endParaRPr lang="el-GR" sz="3200" dirty="0">
              <a:latin typeface="Comic Sans MS"/>
            </a:endParaRPr>
          </a:p>
        </p:txBody>
      </p:sp>
      <p:sp>
        <p:nvSpPr>
          <p:cNvPr id="5" name="Ήλιος 4">
            <a:extLst>
              <a:ext uri="{FF2B5EF4-FFF2-40B4-BE49-F238E27FC236}">
                <a16:creationId xmlns:a16="http://schemas.microsoft.com/office/drawing/2014/main" id="{A65D290F-D4DF-4CEA-9548-ACDFD790738E}"/>
              </a:ext>
            </a:extLst>
          </p:cNvPr>
          <p:cNvSpPr/>
          <p:nvPr/>
        </p:nvSpPr>
        <p:spPr>
          <a:xfrm>
            <a:off x="6099212" y="3160210"/>
            <a:ext cx="3346323" cy="310684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>
                <a:solidFill>
                  <a:srgbClr val="C00000"/>
                </a:solidFill>
                <a:latin typeface="Comic Sans M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280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 descr="Εικόνα που περιέχει εσωτερικό, γάτα, σκύλος, καφέ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D40A626-43E9-4DE1-81C4-A15F5179A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2384286"/>
            <a:ext cx="3273287" cy="4342296"/>
          </a:xfrm>
          <a:prstGeom prst="rect">
            <a:avLst/>
          </a:prstGeom>
        </p:spPr>
      </p:pic>
      <p:sp>
        <p:nvSpPr>
          <p:cNvPr id="2" name="Σύννεφο 1">
            <a:extLst>
              <a:ext uri="{FF2B5EF4-FFF2-40B4-BE49-F238E27FC236}">
                <a16:creationId xmlns:a16="http://schemas.microsoft.com/office/drawing/2014/main" id="{8D3D1719-EE6B-4C92-934F-63771B7808C8}"/>
              </a:ext>
            </a:extLst>
          </p:cNvPr>
          <p:cNvSpPr/>
          <p:nvPr/>
        </p:nvSpPr>
        <p:spPr>
          <a:xfrm>
            <a:off x="565758" y="-113564"/>
            <a:ext cx="9237941" cy="3371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>
                <a:solidFill>
                  <a:schemeClr val="bg1"/>
                </a:solidFill>
                <a:latin typeface="Comic Sans MS"/>
              </a:rPr>
              <a:t>Ξέρεις πόσα κουταβάκια και γατάκια μπορούν να γεννηθούν μόνο από μία μαμά και έναν μπαμπά γάτας ή σκύλου;  </a:t>
            </a:r>
            <a:endParaRPr lang="el-GR" sz="28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l-GR" sz="2800" dirty="0"/>
          </a:p>
        </p:txBody>
      </p:sp>
      <p:pic>
        <p:nvPicPr>
          <p:cNvPr id="3" name="Εικόνα 3" descr="Εικόνα που περιέχει σκύλος, εσωτερικό, καφέ, καθιστό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A5089BA-3DDA-43B8-AF09-478A71328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770" y="1237580"/>
            <a:ext cx="3492189" cy="4652570"/>
          </a:xfrm>
          <a:prstGeom prst="rect">
            <a:avLst/>
          </a:prstGeom>
        </p:spPr>
      </p:pic>
      <p:sp>
        <p:nvSpPr>
          <p:cNvPr id="10" name="Ήλιος 9">
            <a:extLst>
              <a:ext uri="{FF2B5EF4-FFF2-40B4-BE49-F238E27FC236}">
                <a16:creationId xmlns:a16="http://schemas.microsoft.com/office/drawing/2014/main" id="{1E455B69-6C4A-40F1-94E9-DB240983B597}"/>
              </a:ext>
            </a:extLst>
          </p:cNvPr>
          <p:cNvSpPr/>
          <p:nvPr/>
        </p:nvSpPr>
        <p:spPr>
          <a:xfrm>
            <a:off x="4080979" y="2960069"/>
            <a:ext cx="4163388" cy="3622257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>
                <a:solidFill>
                  <a:srgbClr val="C00000"/>
                </a:solidFill>
                <a:latin typeface="Comic Sans MS"/>
              </a:rPr>
              <a:t>Από 4 έως και 12</a:t>
            </a:r>
            <a:endParaRPr lang="el-GR" sz="3200">
              <a:latin typeface="Comic Sans MS"/>
              <a:ea typeface="+mn-lt"/>
              <a:cs typeface="+mn-lt"/>
            </a:endParaRPr>
          </a:p>
          <a:p>
            <a:pPr algn="ctr"/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3">
            <a:extLst>
              <a:ext uri="{FF2B5EF4-FFF2-40B4-BE49-F238E27FC236}">
                <a16:creationId xmlns:a16="http://schemas.microsoft.com/office/drawing/2014/main" id="{458AB4D6-BC6F-4F5C-B03C-E9BE168AD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5" y="269623"/>
            <a:ext cx="5796948" cy="6374874"/>
          </a:xfrm>
          <a:prstGeom prst="rect">
            <a:avLst/>
          </a:prstGeom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CC51ADBB-38B8-44E0-A9A8-A39B6014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81" y="267875"/>
            <a:ext cx="5370639" cy="63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ζώ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ED1EC22-4AC5-4674-9E3F-9D9CC478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525" y="3029708"/>
            <a:ext cx="2868460" cy="3429597"/>
          </a:xfrm>
          <a:prstGeom prst="rect">
            <a:avLst/>
          </a:prstGeom>
        </p:spPr>
      </p:pic>
      <p:pic>
        <p:nvPicPr>
          <p:cNvPr id="6" name="Εικόνα 6" descr="Εικόνα που περιέχει σκαμπό, πίνακας,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8AD84542-EDCD-4A49-8AEA-17E0965D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9" y="734860"/>
            <a:ext cx="2242639" cy="3415431"/>
          </a:xfrm>
          <a:prstGeom prst="rect">
            <a:avLst/>
          </a:prstGeom>
        </p:spPr>
      </p:pic>
      <p:sp>
        <p:nvSpPr>
          <p:cNvPr id="8" name="Σύννεφο 7">
            <a:extLst>
              <a:ext uri="{FF2B5EF4-FFF2-40B4-BE49-F238E27FC236}">
                <a16:creationId xmlns:a16="http://schemas.microsoft.com/office/drawing/2014/main" id="{775E7213-4D89-46DF-9378-5F08F77B9CCE}"/>
              </a:ext>
            </a:extLst>
          </p:cNvPr>
          <p:cNvSpPr/>
          <p:nvPr/>
        </p:nvSpPr>
        <p:spPr>
          <a:xfrm>
            <a:off x="2006251" y="101252"/>
            <a:ext cx="5156546" cy="18475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Τί θα απογίνουν όλα αυτά τα </a:t>
            </a:r>
            <a:r>
              <a:rPr lang="el-GR" sz="2400">
                <a:latin typeface="Comic Sans MS"/>
              </a:rPr>
              <a:t>κουταβάκια και γατάκια;</a:t>
            </a:r>
            <a:endParaRPr lang="el-GR" sz="2400" dirty="0">
              <a:latin typeface="Comic Sans MS"/>
            </a:endParaRPr>
          </a:p>
        </p:txBody>
      </p:sp>
      <p:sp>
        <p:nvSpPr>
          <p:cNvPr id="9" name="Σύννεφο 8">
            <a:extLst>
              <a:ext uri="{FF2B5EF4-FFF2-40B4-BE49-F238E27FC236}">
                <a16:creationId xmlns:a16="http://schemas.microsoft.com/office/drawing/2014/main" id="{46A255E3-4781-4D49-97A5-342443D039E6}"/>
              </a:ext>
            </a:extLst>
          </p:cNvPr>
          <p:cNvSpPr/>
          <p:nvPr/>
        </p:nvSpPr>
        <p:spPr>
          <a:xfrm>
            <a:off x="1338197" y="4161772"/>
            <a:ext cx="5459257" cy="19206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latin typeface="Comic Sans MS"/>
              </a:rPr>
              <a:t>Μήπως έχουμε </a:t>
            </a:r>
            <a:r>
              <a:rPr lang="el-GR" sz="2400" dirty="0">
                <a:latin typeface="Comic Sans MS"/>
              </a:rPr>
              <a:t>τόοοοσους πολλούς φίλους που να μπορούν να υιοθετήσουν;</a:t>
            </a:r>
          </a:p>
        </p:txBody>
      </p:sp>
      <p:sp>
        <p:nvSpPr>
          <p:cNvPr id="10" name="Σύννεφο 9">
            <a:extLst>
              <a:ext uri="{FF2B5EF4-FFF2-40B4-BE49-F238E27FC236}">
                <a16:creationId xmlns:a16="http://schemas.microsoft.com/office/drawing/2014/main" id="{944D8937-D3DD-494A-9DD3-5F29062468EE}"/>
              </a:ext>
            </a:extLst>
          </p:cNvPr>
          <p:cNvSpPr/>
          <p:nvPr/>
        </p:nvSpPr>
        <p:spPr>
          <a:xfrm>
            <a:off x="4268112" y="2039524"/>
            <a:ext cx="4937340" cy="19832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Θα τα παρατήσουμε στο </a:t>
            </a:r>
            <a:r>
              <a:rPr lang="el-GR" sz="2400">
                <a:latin typeface="Comic Sans MS"/>
              </a:rPr>
              <a:t>δρόμο;</a:t>
            </a:r>
            <a:endParaRPr lang="el-GR" sz="2400" dirty="0">
              <a:latin typeface="Comic Sans MS"/>
            </a:endParaRPr>
          </a:p>
        </p:txBody>
      </p:sp>
      <p:sp>
        <p:nvSpPr>
          <p:cNvPr id="11" name="Ήλιος 10">
            <a:extLst>
              <a:ext uri="{FF2B5EF4-FFF2-40B4-BE49-F238E27FC236}">
                <a16:creationId xmlns:a16="http://schemas.microsoft.com/office/drawing/2014/main" id="{C78498E6-D2EE-4B6B-9F44-B5B5671640AC}"/>
              </a:ext>
            </a:extLst>
          </p:cNvPr>
          <p:cNvSpPr/>
          <p:nvPr/>
        </p:nvSpPr>
        <p:spPr>
          <a:xfrm>
            <a:off x="7657317" y="1169877"/>
            <a:ext cx="2713971" cy="1920655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>
                <a:solidFill>
                  <a:srgbClr val="C00000"/>
                </a:solidFill>
                <a:latin typeface="Comic Sans MS"/>
              </a:rPr>
              <a:t>ΟΧΙ</a:t>
            </a:r>
          </a:p>
        </p:txBody>
      </p:sp>
      <p:sp>
        <p:nvSpPr>
          <p:cNvPr id="12" name="Αστέρι: 7 ακτίνες 11">
            <a:extLst>
              <a:ext uri="{FF2B5EF4-FFF2-40B4-BE49-F238E27FC236}">
                <a16:creationId xmlns:a16="http://schemas.microsoft.com/office/drawing/2014/main" id="{1417DFE8-A9C2-40E7-9A4C-75EB97776FEC}"/>
              </a:ext>
            </a:extLst>
          </p:cNvPr>
          <p:cNvSpPr/>
          <p:nvPr/>
        </p:nvSpPr>
        <p:spPr>
          <a:xfrm>
            <a:off x="566410" y="5206260"/>
            <a:ext cx="2035479" cy="1544876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>
                <a:solidFill>
                  <a:srgbClr val="C00000"/>
                </a:solidFill>
                <a:latin typeface="Comic Sans MS"/>
              </a:rPr>
              <a:t>ΟΧΙ</a:t>
            </a:r>
            <a:endParaRPr lang="el-GR" sz="28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555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ννεφο 1">
            <a:extLst>
              <a:ext uri="{FF2B5EF4-FFF2-40B4-BE49-F238E27FC236}">
                <a16:creationId xmlns:a16="http://schemas.microsoft.com/office/drawing/2014/main" id="{9ECE08A4-922B-4E6B-AB18-2E867FF28576}"/>
              </a:ext>
            </a:extLst>
          </p:cNvPr>
          <p:cNvSpPr/>
          <p:nvPr/>
        </p:nvSpPr>
        <p:spPr>
          <a:xfrm>
            <a:off x="1473895" y="299581"/>
            <a:ext cx="6826682" cy="24634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atin typeface="Comic Sans MS"/>
              </a:rPr>
              <a:t>Μπορείς να τα κρατήσεις όοοολα </a:t>
            </a:r>
            <a:r>
              <a:rPr lang="el-GR" sz="3600">
                <a:latin typeface="Comic Sans MS"/>
              </a:rPr>
              <a:t>στο σπίτι σου;</a:t>
            </a:r>
            <a:endParaRPr lang="el-GR" sz="3600" dirty="0">
              <a:latin typeface="Comic Sans MS"/>
            </a:endParaRPr>
          </a:p>
        </p:txBody>
      </p:sp>
      <p:sp>
        <p:nvSpPr>
          <p:cNvPr id="3" name="Σύννεφο 2">
            <a:extLst>
              <a:ext uri="{FF2B5EF4-FFF2-40B4-BE49-F238E27FC236}">
                <a16:creationId xmlns:a16="http://schemas.microsoft.com/office/drawing/2014/main" id="{FA570BCF-2DCC-427B-B2FF-FAF7B7155B2E}"/>
              </a:ext>
            </a:extLst>
          </p:cNvPr>
          <p:cNvSpPr/>
          <p:nvPr/>
        </p:nvSpPr>
        <p:spPr>
          <a:xfrm>
            <a:off x="719073" y="3553085"/>
            <a:ext cx="6617917" cy="28183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omic Sans MS"/>
              </a:rPr>
              <a:t>Θα χωρούσανε μήπως σε ένα καταφύγιο;</a:t>
            </a:r>
          </a:p>
        </p:txBody>
      </p:sp>
      <p:sp>
        <p:nvSpPr>
          <p:cNvPr id="4" name="Πεντάγωνο 3">
            <a:extLst>
              <a:ext uri="{FF2B5EF4-FFF2-40B4-BE49-F238E27FC236}">
                <a16:creationId xmlns:a16="http://schemas.microsoft.com/office/drawing/2014/main" id="{65C13268-52B9-4CFE-B760-5FE7FD18270C}"/>
              </a:ext>
            </a:extLst>
          </p:cNvPr>
          <p:cNvSpPr/>
          <p:nvPr/>
        </p:nvSpPr>
        <p:spPr>
          <a:xfrm>
            <a:off x="125365" y="49060"/>
            <a:ext cx="2192053" cy="2077232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>
                <a:solidFill>
                  <a:srgbClr val="C00000"/>
                </a:solidFill>
                <a:latin typeface="Comic Sans MS"/>
              </a:rPr>
              <a:t>ΟΧΙ</a:t>
            </a:r>
          </a:p>
        </p:txBody>
      </p:sp>
      <p:sp>
        <p:nvSpPr>
          <p:cNvPr id="5" name="Αστέρι: 7 ακτίνες 4">
            <a:extLst>
              <a:ext uri="{FF2B5EF4-FFF2-40B4-BE49-F238E27FC236}">
                <a16:creationId xmlns:a16="http://schemas.microsoft.com/office/drawing/2014/main" id="{4B66B4C1-A4BC-49DA-8DF6-68CEE53FAF11}"/>
              </a:ext>
            </a:extLst>
          </p:cNvPr>
          <p:cNvSpPr/>
          <p:nvPr/>
        </p:nvSpPr>
        <p:spPr>
          <a:xfrm>
            <a:off x="6835949" y="2811962"/>
            <a:ext cx="2682657" cy="2066794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>
                <a:solidFill>
                  <a:srgbClr val="C00000"/>
                </a:solidFill>
                <a:latin typeface="Comic Sans MS"/>
              </a:rPr>
              <a:t>ΟΧΙ</a:t>
            </a:r>
            <a:endParaRPr lang="el-GR" sz="3200" dirty="0">
              <a:solidFill>
                <a:srgbClr val="C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884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σκαμπό, πίνακας,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5ED9ED4-D310-41DB-BE38-80068389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653" y="2331929"/>
            <a:ext cx="2681049" cy="4114800"/>
          </a:xfrm>
          <a:prstGeom prst="rect">
            <a:avLst/>
          </a:prstGeom>
        </p:spPr>
      </p:pic>
      <p:pic>
        <p:nvPicPr>
          <p:cNvPr id="4" name="Εικόνα 4" descr="Εικόνα που περιέχει ζώ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16821018-22E0-43FF-BA32-52E75CFFF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64" y="2637996"/>
            <a:ext cx="3275556" cy="3941077"/>
          </a:xfrm>
          <a:prstGeom prst="rect">
            <a:avLst/>
          </a:prstGeom>
        </p:spPr>
      </p:pic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746F83FF-8D56-46B6-A216-52E581DF7A0A}"/>
              </a:ext>
            </a:extLst>
          </p:cNvPr>
          <p:cNvSpPr/>
          <p:nvPr/>
        </p:nvSpPr>
        <p:spPr>
          <a:xfrm>
            <a:off x="3112719" y="210376"/>
            <a:ext cx="6920626" cy="22442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>
                <a:latin typeface="Comic Sans MS"/>
              </a:rPr>
              <a:t>Για αυτό είναι απαραίτητη η στείρωση!</a:t>
            </a:r>
          </a:p>
        </p:txBody>
      </p:sp>
    </p:spTree>
    <p:extLst>
      <p:ext uri="{BB962C8B-B14F-4D97-AF65-F5344CB8AC3E}">
        <p14:creationId xmlns:p14="http://schemas.microsoft.com/office/powerpoint/2010/main" val="277067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ννεφο 5">
            <a:extLst>
              <a:ext uri="{FF2B5EF4-FFF2-40B4-BE49-F238E27FC236}">
                <a16:creationId xmlns:a16="http://schemas.microsoft.com/office/drawing/2014/main" id="{A7B5A589-68B3-4481-B6F2-B6522F4DFCBB}"/>
              </a:ext>
            </a:extLst>
          </p:cNvPr>
          <p:cNvSpPr/>
          <p:nvPr/>
        </p:nvSpPr>
        <p:spPr>
          <a:xfrm>
            <a:off x="207593" y="118867"/>
            <a:ext cx="7985339" cy="23695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latin typeface="Comic Sans MS"/>
              </a:rPr>
              <a:t>Στειρώνουμε και τα αδέσποτα αλλά και τα δικά μας κατοικίδια για να μην δημιουργηθούν άλλα αδέσποτα  </a:t>
            </a:r>
            <a:endParaRPr lang="el-GR" sz="2400">
              <a:ea typeface="+mn-lt"/>
              <a:cs typeface="+mn-lt"/>
            </a:endParaRPr>
          </a:p>
          <a:p>
            <a:pPr algn="ctr"/>
            <a:endParaRPr lang="el-GR" sz="2400" dirty="0"/>
          </a:p>
        </p:txBody>
      </p:sp>
      <p:sp>
        <p:nvSpPr>
          <p:cNvPr id="7" name="Σύννεφο 6">
            <a:extLst>
              <a:ext uri="{FF2B5EF4-FFF2-40B4-BE49-F238E27FC236}">
                <a16:creationId xmlns:a16="http://schemas.microsoft.com/office/drawing/2014/main" id="{BFB715D0-FC6B-44A1-AFA4-3D9BC8B38030}"/>
              </a:ext>
            </a:extLst>
          </p:cNvPr>
          <p:cNvSpPr/>
          <p:nvPr/>
        </p:nvSpPr>
        <p:spPr>
          <a:xfrm>
            <a:off x="3283646" y="3267988"/>
            <a:ext cx="6795368" cy="29436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>
                <a:latin typeface="Comic Sans MS"/>
              </a:rPr>
              <a:t>Αλλά και για να μπορέσουν να βρουν σπίτι τα ζωάκια που είναι ήδη αδέσποτα </a:t>
            </a:r>
            <a:endParaRPr lang="el-GR" sz="2800">
              <a:ea typeface="+mn-lt"/>
              <a:cs typeface="+mn-lt"/>
            </a:endParaRPr>
          </a:p>
          <a:p>
            <a:pPr algn="ctr"/>
            <a:endParaRPr lang="el-GR" sz="2800" dirty="0"/>
          </a:p>
        </p:txBody>
      </p:sp>
      <p:pic>
        <p:nvPicPr>
          <p:cNvPr id="12" name="Γραφικό 8" descr="Τριφύλλι">
            <a:extLst>
              <a:ext uri="{FF2B5EF4-FFF2-40B4-BE49-F238E27FC236}">
                <a16:creationId xmlns:a16="http://schemas.microsoft.com/office/drawing/2014/main" id="{B79832D1-A54A-4533-B4E9-DF3542DEF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5209" y="5111663"/>
            <a:ext cx="1530263" cy="1530263"/>
          </a:xfrm>
          <a:prstGeom prst="rect">
            <a:avLst/>
          </a:prstGeom>
        </p:spPr>
      </p:pic>
      <p:pic>
        <p:nvPicPr>
          <p:cNvPr id="14" name="Γραφικό 10" descr="Πατημασιές ζώου">
            <a:extLst>
              <a:ext uri="{FF2B5EF4-FFF2-40B4-BE49-F238E27FC236}">
                <a16:creationId xmlns:a16="http://schemas.microsoft.com/office/drawing/2014/main" id="{B0568E14-0F4B-4F95-899E-A6E0647D8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5622" y="4996841"/>
            <a:ext cx="1342372" cy="1342372"/>
          </a:xfrm>
          <a:prstGeom prst="rect">
            <a:avLst/>
          </a:prstGeom>
        </p:spPr>
      </p:pic>
      <p:pic>
        <p:nvPicPr>
          <p:cNvPr id="18" name="Γραφικό 10" descr="Πατημασιές ζώου">
            <a:extLst>
              <a:ext uri="{FF2B5EF4-FFF2-40B4-BE49-F238E27FC236}">
                <a16:creationId xmlns:a16="http://schemas.microsoft.com/office/drawing/2014/main" id="{7BF0D4BC-A71F-4B18-B67C-6604F3574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4115" y="1301661"/>
            <a:ext cx="1478072" cy="1478072"/>
          </a:xfrm>
          <a:prstGeom prst="rect">
            <a:avLst/>
          </a:prstGeom>
        </p:spPr>
      </p:pic>
      <p:pic>
        <p:nvPicPr>
          <p:cNvPr id="19" name="Γραφικό 8" descr="Τριφύλλι">
            <a:extLst>
              <a:ext uri="{FF2B5EF4-FFF2-40B4-BE49-F238E27FC236}">
                <a16:creationId xmlns:a16="http://schemas.microsoft.com/office/drawing/2014/main" id="{C45D0DDF-9D75-462A-8B38-C5CA18425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71757" y="717114"/>
            <a:ext cx="914400" cy="914400"/>
          </a:xfrm>
          <a:prstGeom prst="rect">
            <a:avLst/>
          </a:prstGeom>
        </p:spPr>
      </p:pic>
      <p:pic>
        <p:nvPicPr>
          <p:cNvPr id="22" name="Γραφικό 10" descr="Πατημασιές ζώου">
            <a:extLst>
              <a:ext uri="{FF2B5EF4-FFF2-40B4-BE49-F238E27FC236}">
                <a16:creationId xmlns:a16="http://schemas.microsoft.com/office/drawing/2014/main" id="{15F00FF2-01A6-4DD5-AC4F-66F1292BD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2059" y="3170128"/>
            <a:ext cx="1300619" cy="12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5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ννεφο 1">
            <a:extLst>
              <a:ext uri="{FF2B5EF4-FFF2-40B4-BE49-F238E27FC236}">
                <a16:creationId xmlns:a16="http://schemas.microsoft.com/office/drawing/2014/main" id="{98B317A6-633F-4216-99FB-9257B93890AB}"/>
              </a:ext>
            </a:extLst>
          </p:cNvPr>
          <p:cNvSpPr/>
          <p:nvPr/>
        </p:nvSpPr>
        <p:spPr>
          <a:xfrm>
            <a:off x="3676388" y="163881"/>
            <a:ext cx="6043807" cy="26826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>
                <a:latin typeface="Comic Sans MS"/>
              </a:rPr>
              <a:t>Εάν έχεις φίλους που μπορούν και </a:t>
            </a:r>
            <a:r>
              <a:rPr lang="el-GR" sz="3200" dirty="0">
                <a:latin typeface="Comic Sans MS"/>
              </a:rPr>
              <a:t>θέλουν να πάρουν ένα κατοικίδιο</a:t>
            </a:r>
          </a:p>
        </p:txBody>
      </p:sp>
      <p:sp>
        <p:nvSpPr>
          <p:cNvPr id="3" name="Σύννεφο 2">
            <a:extLst>
              <a:ext uri="{FF2B5EF4-FFF2-40B4-BE49-F238E27FC236}">
                <a16:creationId xmlns:a16="http://schemas.microsoft.com/office/drawing/2014/main" id="{B3CBC0F8-3CBB-4FF5-B6D8-D425BCE06FD5}"/>
              </a:ext>
            </a:extLst>
          </p:cNvPr>
          <p:cNvSpPr/>
          <p:nvPr/>
        </p:nvSpPr>
        <p:spPr>
          <a:xfrm>
            <a:off x="82333" y="2561443"/>
            <a:ext cx="6617914" cy="25991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omic Sans MS"/>
              </a:rPr>
              <a:t>Ή ακόμη κι εσύ αν μπορεί η οικογένειά σου να έχει ακόμη ένα </a:t>
            </a:r>
            <a:r>
              <a:rPr lang="el-GR" sz="3200">
                <a:latin typeface="Comic Sans MS"/>
              </a:rPr>
              <a:t>κατοικίδιο</a:t>
            </a:r>
            <a:endParaRPr lang="el-GR" sz="3200" dirty="0">
              <a:latin typeface="Comic Sans MS"/>
            </a:endParaRP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A70B0AC8-0580-4E04-90E5-1E0E41947F95}"/>
              </a:ext>
            </a:extLst>
          </p:cNvPr>
          <p:cNvSpPr/>
          <p:nvPr/>
        </p:nvSpPr>
        <p:spPr>
          <a:xfrm>
            <a:off x="5492663" y="3765115"/>
            <a:ext cx="6430026" cy="28705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Comic Sans MS"/>
              </a:rPr>
              <a:t>Τότε, δεν είναι καλύτερα να </a:t>
            </a:r>
            <a:r>
              <a:rPr lang="el-GR" sz="2800">
                <a:latin typeface="Comic Sans MS"/>
              </a:rPr>
              <a:t>υιοθετήσετε ένα άστεγο ζωάκι;</a:t>
            </a:r>
            <a:endParaRPr lang="el-GR" sz="2800" dirty="0">
              <a:latin typeface="Comic Sans MS"/>
            </a:endParaRPr>
          </a:p>
        </p:txBody>
      </p:sp>
      <p:pic>
        <p:nvPicPr>
          <p:cNvPr id="5" name="Γραφικό 10" descr="Πατημασιές ζώου">
            <a:extLst>
              <a:ext uri="{FF2B5EF4-FFF2-40B4-BE49-F238E27FC236}">
                <a16:creationId xmlns:a16="http://schemas.microsoft.com/office/drawing/2014/main" id="{BA512D43-F888-41D0-8ACB-36C29DA03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524" y="435278"/>
            <a:ext cx="1958236" cy="1968675"/>
          </a:xfrm>
          <a:prstGeom prst="rect">
            <a:avLst/>
          </a:prstGeom>
        </p:spPr>
      </p:pic>
      <p:pic>
        <p:nvPicPr>
          <p:cNvPr id="6" name="Γραφικό 8" descr="Τριφύλλι">
            <a:extLst>
              <a:ext uri="{FF2B5EF4-FFF2-40B4-BE49-F238E27FC236}">
                <a16:creationId xmlns:a16="http://schemas.microsoft.com/office/drawing/2014/main" id="{CF41E8F9-41F0-4C06-B943-3909B4F67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52" y="5049034"/>
            <a:ext cx="1645084" cy="16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 descr="Εικόνα που περιέχει σκύλος, υπαίθριος, όρθιος, λουρί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3D519509-BA2E-46CD-8F5D-E9F65E18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209106"/>
            <a:ext cx="3926970" cy="322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6" descr="Εικόνα που περιέχει γάτα, κόκκινο, εσωτερικό, ζώ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44253613-6D04-498C-AEA8-FE9B33A51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0" b="7229"/>
          <a:stretch/>
        </p:blipFill>
        <p:spPr>
          <a:xfrm>
            <a:off x="7717183" y="2001631"/>
            <a:ext cx="3814437" cy="4433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Καρδιά 9">
            <a:extLst>
              <a:ext uri="{FF2B5EF4-FFF2-40B4-BE49-F238E27FC236}">
                <a16:creationId xmlns:a16="http://schemas.microsoft.com/office/drawing/2014/main" id="{D8A69F5A-42D2-414C-A739-9D8787A13035}"/>
              </a:ext>
            </a:extLst>
          </p:cNvPr>
          <p:cNvSpPr/>
          <p:nvPr/>
        </p:nvSpPr>
        <p:spPr>
          <a:xfrm>
            <a:off x="2789582" y="3093280"/>
            <a:ext cx="3423476" cy="345660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92D050"/>
                </a:solidFill>
                <a:latin typeface="Comic Sans MS"/>
              </a:rPr>
              <a:t>Θα σου ανοίξω </a:t>
            </a:r>
            <a:r>
              <a:rPr lang="el-GR" sz="2800">
                <a:solidFill>
                  <a:srgbClr val="92D050"/>
                </a:solidFill>
                <a:latin typeface="Comic Sans MS"/>
              </a:rPr>
              <a:t>την καρδιά μου!</a:t>
            </a:r>
            <a:endParaRPr lang="el-GR" sz="2800">
              <a:latin typeface="Comic Sans MS"/>
            </a:endParaRPr>
          </a:p>
        </p:txBody>
      </p:sp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F31BA05E-4078-4AF5-811C-7BECBE23E965}"/>
              </a:ext>
            </a:extLst>
          </p:cNvPr>
          <p:cNvSpPr/>
          <p:nvPr/>
        </p:nvSpPr>
        <p:spPr>
          <a:xfrm>
            <a:off x="4268718" y="364849"/>
            <a:ext cx="5079999" cy="21203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>
                <a:latin typeface="Comic Sans MS"/>
              </a:rPr>
              <a:t>Αν μου ανοίξεις το σπίτι σου...</a:t>
            </a: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205325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BC194C-5069-4959-968B-C9379AF6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66" y="308811"/>
            <a:ext cx="8596668" cy="1310773"/>
          </a:xfrm>
        </p:spPr>
        <p:txBody>
          <a:bodyPr>
            <a:normAutofit/>
          </a:bodyPr>
          <a:lstStyle/>
          <a:p>
            <a:r>
              <a:rPr lang="el-GR"/>
              <a:t>Μπορούμε να αγοράσουμε τη ζωή;</a:t>
            </a:r>
            <a:br>
              <a:rPr lang="el-GR" dirty="0"/>
            </a:br>
            <a:r>
              <a:rPr lang="el-GR"/>
              <a:t>Την αγάπη; Την ελευθερία;</a:t>
            </a:r>
            <a:endParaRPr lang="el-GR" dirty="0"/>
          </a:p>
        </p:txBody>
      </p:sp>
      <p:pic>
        <p:nvPicPr>
          <p:cNvPr id="3" name="Εικόνα 3" descr="Εικόνα που περιέχει σκύλος, εσωτερικό, καθιστός, κόκκιν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90BB6B3-B2E1-4547-8283-471ABAF6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4" y="3204285"/>
            <a:ext cx="5640803" cy="3126457"/>
          </a:xfrm>
          <a:prstGeom prst="rect">
            <a:avLst/>
          </a:prstGeom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F09BD26-67E5-4A13-ACE5-B626F5179504}"/>
              </a:ext>
            </a:extLst>
          </p:cNvPr>
          <p:cNvSpPr/>
          <p:nvPr/>
        </p:nvSpPr>
        <p:spPr>
          <a:xfrm>
            <a:off x="5358064" y="1518466"/>
            <a:ext cx="4431628" cy="25466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Πώς μπορείς τότε </a:t>
            </a:r>
            <a:r>
              <a:rPr lang="el-GR" sz="2400">
                <a:latin typeface="Comic Sans MS"/>
              </a:rPr>
              <a:t>να βάλεις τιμή σε ένα ζωάκι για να το πουλήσεις ή να το αγοράσεις;</a:t>
            </a:r>
            <a:endParaRPr lang="el-GR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5043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ρδιά 1">
            <a:extLst>
              <a:ext uri="{FF2B5EF4-FFF2-40B4-BE49-F238E27FC236}">
                <a16:creationId xmlns:a16="http://schemas.microsoft.com/office/drawing/2014/main" id="{6D530069-6772-436A-935D-9A4293106A27}"/>
              </a:ext>
            </a:extLst>
          </p:cNvPr>
          <p:cNvSpPr/>
          <p:nvPr/>
        </p:nvSpPr>
        <p:spPr>
          <a:xfrm>
            <a:off x="2540669" y="-6014"/>
            <a:ext cx="6075943" cy="645694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i="1" dirty="0">
              <a:latin typeface="Comic Sans MS"/>
            </a:endParaRPr>
          </a:p>
          <a:p>
            <a:pPr algn="ctr"/>
            <a:endParaRPr lang="el-GR" sz="3200" i="1" dirty="0">
              <a:latin typeface="Comic Sans MS"/>
            </a:endParaRPr>
          </a:p>
          <a:p>
            <a:pPr algn="ctr"/>
            <a:r>
              <a:rPr lang="el-GR" sz="3200" i="1">
                <a:latin typeface="Comic Sans MS"/>
              </a:rPr>
              <a:t>Όλα τα ζωάκια </a:t>
            </a:r>
            <a:r>
              <a:rPr lang="el-GR" sz="3200" i="1" dirty="0">
                <a:latin typeface="Comic Sans MS"/>
              </a:rPr>
              <a:t>αγαπάμε τους ανθρώπους. Το μόνο που θέλουμε είναι να μας </a:t>
            </a:r>
            <a:r>
              <a:rPr lang="el-GR" sz="3200" i="1">
                <a:latin typeface="Comic Sans MS"/>
              </a:rPr>
              <a:t>αγαπάτε και εσείς!</a:t>
            </a:r>
            <a:endParaRPr lang="el-GR" sz="3200" i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001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φωτογραφία, διαφορετικός, πίνακας, διάφορ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B8095F8-F167-42B5-AA65-89FC99D9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05" y="409428"/>
            <a:ext cx="3327747" cy="4283029"/>
          </a:xfrm>
          <a:prstGeom prst="rect">
            <a:avLst/>
          </a:prstGeom>
        </p:spPr>
      </p:pic>
      <p:pic>
        <p:nvPicPr>
          <p:cNvPr id="3" name="Εικόνα 4" descr="Εικόνα που περιέχει γάτα, διαφορετικός, όρθιος, λευ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3CFAAAEA-EA7A-47BC-87D1-A6C09ED0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237" y="3626864"/>
            <a:ext cx="3745282" cy="2890982"/>
          </a:xfrm>
          <a:prstGeom prst="rect">
            <a:avLst/>
          </a:prstGeom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698762A5-B794-4457-A287-0498170EB7A1}"/>
              </a:ext>
            </a:extLst>
          </p:cNvPr>
          <p:cNvSpPr/>
          <p:nvPr/>
        </p:nvSpPr>
        <p:spPr>
          <a:xfrm>
            <a:off x="4013989" y="202821"/>
            <a:ext cx="5117949" cy="32608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latin typeface="Comic Sans MS"/>
              </a:rPr>
              <a:t>Θα πουλούσες ποτέ τα μέλη </a:t>
            </a:r>
            <a:r>
              <a:rPr lang="el-GR" sz="2800">
                <a:latin typeface="Comic Sans MS"/>
              </a:rPr>
              <a:t>της οικογένειάς σου; Τους φίλους σου;</a:t>
            </a:r>
            <a:endParaRPr lang="el-GR" sz="2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6736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άτομο, εσωτερικό, κέικ, φαγητ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F28DC79-0005-4E1E-8ACF-CDA07765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66" y="2456675"/>
            <a:ext cx="7495259" cy="421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E17FBA48-45C6-4D9B-B574-BC640E5B5293}"/>
              </a:ext>
            </a:extLst>
          </p:cNvPr>
          <p:cNvSpPr/>
          <p:nvPr/>
        </p:nvSpPr>
        <p:spPr>
          <a:xfrm>
            <a:off x="1497932" y="-5534"/>
            <a:ext cx="6994519" cy="26612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Δεν είμαστε ούτε πράγματα ούτε παιχνίδια για να  ή να μας βάλεις στη βιτρίνα ή σε αγγελία για να μας πουλήσεις!</a:t>
            </a:r>
          </a:p>
        </p:txBody>
      </p:sp>
    </p:spTree>
    <p:extLst>
      <p:ext uri="{BB962C8B-B14F-4D97-AF65-F5344CB8AC3E}">
        <p14:creationId xmlns:p14="http://schemas.microsoft.com/office/powerpoint/2010/main" val="41078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ννεφο 1">
            <a:extLst>
              <a:ext uri="{FF2B5EF4-FFF2-40B4-BE49-F238E27FC236}">
                <a16:creationId xmlns:a16="http://schemas.microsoft.com/office/drawing/2014/main" id="{5C88FDEB-BCD7-4966-B5C6-25D35780FC76}"/>
              </a:ext>
            </a:extLst>
          </p:cNvPr>
          <p:cNvSpPr/>
          <p:nvPr/>
        </p:nvSpPr>
        <p:spPr>
          <a:xfrm>
            <a:off x="116908" y="863253"/>
            <a:ext cx="7557366" cy="42797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Comic Sans MS"/>
              </a:rPr>
              <a:t>Ο καλύτερος τρόπος για να αποκτήσεις κατοικίδιο αλλά και να μην υπάρχουν πια άλλα άστεγα ζωάκια στο δρόμο, είναι να </a:t>
            </a:r>
            <a:r>
              <a:rPr lang="el-GR" sz="3200">
                <a:latin typeface="Comic Sans MS"/>
              </a:rPr>
              <a:t>υιοθετήσεις ένα.</a:t>
            </a:r>
            <a:endParaRPr lang="el-GR" sz="3200" dirty="0">
              <a:latin typeface="Comic Sans MS"/>
            </a:endParaRPr>
          </a:p>
        </p:txBody>
      </p:sp>
      <p:pic>
        <p:nvPicPr>
          <p:cNvPr id="6" name="Εικόνα 6">
            <a:extLst>
              <a:ext uri="{FF2B5EF4-FFF2-40B4-BE49-F238E27FC236}">
                <a16:creationId xmlns:a16="http://schemas.microsoft.com/office/drawing/2014/main" id="{1A1E3503-FC79-438A-81C9-646E88C4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722" y="56366"/>
            <a:ext cx="3141731" cy="65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6" descr="Εικόνα που περιέχει σκαμπό, πίνακας, σχεδίαση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9FB27CC8-5673-47C9-8165-511D6C11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76" y="198521"/>
            <a:ext cx="1768654" cy="2711116"/>
          </a:xfrm>
          <a:prstGeom prst="rect">
            <a:avLst/>
          </a:prstGeom>
        </p:spPr>
      </p:pic>
      <p:sp>
        <p:nvSpPr>
          <p:cNvPr id="8" name="Φυσαλίδα ομιλίας: Έλλειψη 7">
            <a:extLst>
              <a:ext uri="{FF2B5EF4-FFF2-40B4-BE49-F238E27FC236}">
                <a16:creationId xmlns:a16="http://schemas.microsoft.com/office/drawing/2014/main" id="{574F2854-AE1C-48DC-B25C-97B956EC7ABC}"/>
              </a:ext>
            </a:extLst>
          </p:cNvPr>
          <p:cNvSpPr/>
          <p:nvPr/>
        </p:nvSpPr>
        <p:spPr>
          <a:xfrm>
            <a:off x="3884195" y="164913"/>
            <a:ext cx="4541918" cy="23461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latin typeface="Comic Sans MS"/>
              </a:rPr>
              <a:t>Πριν όμως αποφασίσεις να </a:t>
            </a:r>
            <a:r>
              <a:rPr lang="el-GR" sz="2400" dirty="0">
                <a:latin typeface="Comic Sans MS"/>
              </a:rPr>
              <a:t>υιοθετήσεις ένα ζωάκι θα ήθελα να σου θυμίσω κάτι</a:t>
            </a:r>
          </a:p>
        </p:txBody>
      </p:sp>
      <p:pic>
        <p:nvPicPr>
          <p:cNvPr id="9" name="Εικόνα 9" descr="Εικόνα που περιέχει ζώ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DDA92FC-7D50-4F0E-9959-5AE26112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137" y="3326103"/>
            <a:ext cx="2743200" cy="3293899"/>
          </a:xfrm>
          <a:prstGeom prst="rect">
            <a:avLst/>
          </a:prstGeom>
        </p:spPr>
      </p:pic>
      <p:sp>
        <p:nvSpPr>
          <p:cNvPr id="11" name="Σύννεφο 10">
            <a:extLst>
              <a:ext uri="{FF2B5EF4-FFF2-40B4-BE49-F238E27FC236}">
                <a16:creationId xmlns:a16="http://schemas.microsoft.com/office/drawing/2014/main" id="{03551A51-EE84-4D4F-B283-B8FF7C822947}"/>
              </a:ext>
            </a:extLst>
          </p:cNvPr>
          <p:cNvSpPr/>
          <p:nvPr/>
        </p:nvSpPr>
        <p:spPr>
          <a:xfrm>
            <a:off x="1179595" y="3425491"/>
            <a:ext cx="4872786" cy="28474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latin typeface="Comic Sans MS"/>
              </a:rPr>
              <a:t>Τα ζωάκια δεν είμαστε δώρο για τα γενέθλια ή για τις γιορτές.</a:t>
            </a:r>
            <a:endParaRPr lang="el-GR" sz="2400" dirty="0">
              <a:ea typeface="+mn-lt"/>
              <a:cs typeface="+mn-lt"/>
            </a:endParaRPr>
          </a:p>
          <a:p>
            <a:pPr algn="ctr"/>
            <a:endParaRPr lang="el-GR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858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βάλ 3">
            <a:extLst>
              <a:ext uri="{FF2B5EF4-FFF2-40B4-BE49-F238E27FC236}">
                <a16:creationId xmlns:a16="http://schemas.microsoft.com/office/drawing/2014/main" id="{99B94F04-1890-4864-B3C9-802F7B69F3BC}"/>
              </a:ext>
            </a:extLst>
          </p:cNvPr>
          <p:cNvSpPr/>
          <p:nvPr/>
        </p:nvSpPr>
        <p:spPr>
          <a:xfrm>
            <a:off x="228196" y="1278349"/>
            <a:ext cx="5286064" cy="3660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>
                <a:latin typeface="Comic Sans MS"/>
              </a:rPr>
              <a:t>Ούτε</a:t>
            </a:r>
            <a:endParaRPr lang="el-GR" sz="2800" dirty="0">
              <a:latin typeface="Comic Sans MS"/>
            </a:endParaRPr>
          </a:p>
          <a:p>
            <a:pPr algn="ctr"/>
            <a:r>
              <a:rPr lang="el-GR" sz="2800">
                <a:latin typeface="Comic Sans MS"/>
              </a:rPr>
              <a:t>είμαστε παιχνίδια που θα βαρεθείς και θα πετάξεις για να πάρεις καινούρια. </a:t>
            </a:r>
            <a:endParaRPr lang="el-GR" sz="2800">
              <a:latin typeface="Comic Sans MS"/>
              <a:ea typeface="+mn-lt"/>
              <a:cs typeface="+mn-lt"/>
            </a:endParaRPr>
          </a:p>
          <a:p>
            <a:pPr algn="ctr"/>
            <a:endParaRPr lang="el-GR" sz="2800" dirty="0">
              <a:latin typeface="Comic Sans MS"/>
            </a:endParaRPr>
          </a:p>
        </p:txBody>
      </p:sp>
      <p:pic>
        <p:nvPicPr>
          <p:cNvPr id="5" name="Εικόνα 6" descr="Εικόνα που περιέχει βιβλίο, κείμενο, ιδιοκτησία, μαύρ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8A34B41-2DCF-47E6-85F3-B6477105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28" y="460541"/>
            <a:ext cx="4246322" cy="59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F1D6B4-5DC9-4D7B-9B42-68B7E9AA7725}"/>
              </a:ext>
            </a:extLst>
          </p:cNvPr>
          <p:cNvSpPr txBox="1"/>
          <p:nvPr/>
        </p:nvSpPr>
        <p:spPr>
          <a:xfrm>
            <a:off x="1044741" y="1094874"/>
            <a:ext cx="295375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l-GR" sz="3200" dirty="0">
                <a:solidFill>
                  <a:srgbClr val="92D050"/>
                </a:solidFill>
                <a:latin typeface="Comic Sans MS"/>
              </a:rPr>
              <a:t>Όταν υιοθετούμε ένα ζωάκι, το αγαπάμε και το κρατάμε μαζί μας για όλη του τη ζωή</a:t>
            </a:r>
          </a:p>
        </p:txBody>
      </p:sp>
      <p:sp>
        <p:nvSpPr>
          <p:cNvPr id="5" name="Καρδιά 4">
            <a:extLst>
              <a:ext uri="{FF2B5EF4-FFF2-40B4-BE49-F238E27FC236}">
                <a16:creationId xmlns:a16="http://schemas.microsoft.com/office/drawing/2014/main" id="{A8CFD6D7-B79C-41B0-B656-6DFFD1F635E0}"/>
              </a:ext>
            </a:extLst>
          </p:cNvPr>
          <p:cNvSpPr/>
          <p:nvPr/>
        </p:nvSpPr>
        <p:spPr>
          <a:xfrm>
            <a:off x="3483142" y="4706352"/>
            <a:ext cx="741947" cy="67176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5" descr="Εικόνα που περιέχει βιβλίο, κείμεν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D638B79-A7D5-4079-8AFC-B1920B55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89" y="284038"/>
            <a:ext cx="4434213" cy="617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5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ννεφο 1">
            <a:extLst>
              <a:ext uri="{FF2B5EF4-FFF2-40B4-BE49-F238E27FC236}">
                <a16:creationId xmlns:a16="http://schemas.microsoft.com/office/drawing/2014/main" id="{5E8078AE-3E87-45DF-B555-0E977D856192}"/>
              </a:ext>
            </a:extLst>
          </p:cNvPr>
          <p:cNvSpPr/>
          <p:nvPr/>
        </p:nvSpPr>
        <p:spPr>
          <a:xfrm>
            <a:off x="378143" y="3528602"/>
            <a:ext cx="10682145" cy="31537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>
                <a:latin typeface="Comic Sans MS"/>
              </a:rPr>
              <a:t>Και τί άλλο πρέπει να </a:t>
            </a:r>
            <a:r>
              <a:rPr lang="el-GR" sz="3200" dirty="0">
                <a:latin typeface="Comic Sans MS"/>
              </a:rPr>
              <a:t>κάνουμε για να μην δημιουργηθούν καινούργια άστεγα ζωάκια;</a:t>
            </a:r>
          </a:p>
        </p:txBody>
      </p:sp>
      <p:sp>
        <p:nvSpPr>
          <p:cNvPr id="5" name="Καρδιά 4">
            <a:extLst>
              <a:ext uri="{FF2B5EF4-FFF2-40B4-BE49-F238E27FC236}">
                <a16:creationId xmlns:a16="http://schemas.microsoft.com/office/drawing/2014/main" id="{5AB72A3A-19A5-4A19-9C13-D147658B1788}"/>
              </a:ext>
            </a:extLst>
          </p:cNvPr>
          <p:cNvSpPr/>
          <p:nvPr/>
        </p:nvSpPr>
        <p:spPr>
          <a:xfrm>
            <a:off x="3212432" y="234616"/>
            <a:ext cx="4261181" cy="363955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>
                <a:solidFill>
                  <a:srgbClr val="92D050"/>
                </a:solidFill>
                <a:latin typeface="Comic Sans MS"/>
              </a:rPr>
              <a:t>Στείρωση</a:t>
            </a:r>
            <a:endParaRPr lang="el-GR" sz="4800"/>
          </a:p>
        </p:txBody>
      </p:sp>
    </p:spTree>
    <p:extLst>
      <p:ext uri="{BB962C8B-B14F-4D97-AF65-F5344CB8AC3E}">
        <p14:creationId xmlns:p14="http://schemas.microsoft.com/office/powerpoint/2010/main" val="63364046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2" baseType="lpstr">
      <vt:lpstr>Θέμα του Office</vt:lpstr>
      <vt:lpstr>Facet</vt:lpstr>
      <vt:lpstr>Παρουσίαση του PowerPoint</vt:lpstr>
      <vt:lpstr>Μπορούμε να αγοράσουμε τη ζωή; Την αγάπη; Την ελευθερία;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46</cp:revision>
  <dcterms:created xsi:type="dcterms:W3CDTF">2020-04-12T13:01:19Z</dcterms:created>
  <dcterms:modified xsi:type="dcterms:W3CDTF">2020-04-13T23:11:46Z</dcterms:modified>
</cp:coreProperties>
</file>