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3" r:id="rId6"/>
    <p:sldId id="266" r:id="rId7"/>
    <p:sldId id="268" r:id="rId8"/>
    <p:sldId id="262" r:id="rId9"/>
    <p:sldId id="264" r:id="rId10"/>
    <p:sldId id="257" r:id="rId11"/>
    <p:sldId id="261" r:id="rId12"/>
    <p:sldId id="265" r:id="rId13"/>
    <p:sldId id="267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2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6C858-552C-4583-A66D-CB8E4BE2AD82}" type="datetimeFigureOut">
              <a:rPr lang="el-GR" smtClean="0"/>
              <a:pPr/>
              <a:t>15/2/2018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130E4-8EB2-4D1F-91C7-AC4FAFC2C9F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6C858-552C-4583-A66D-CB8E4BE2AD82}" type="datetimeFigureOut">
              <a:rPr lang="el-GR" smtClean="0"/>
              <a:pPr/>
              <a:t>15/2/2018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130E4-8EB2-4D1F-91C7-AC4FAFC2C9F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6C858-552C-4583-A66D-CB8E4BE2AD82}" type="datetimeFigureOut">
              <a:rPr lang="el-GR" smtClean="0"/>
              <a:pPr/>
              <a:t>15/2/2018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130E4-8EB2-4D1F-91C7-AC4FAFC2C9F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6C858-552C-4583-A66D-CB8E4BE2AD82}" type="datetimeFigureOut">
              <a:rPr lang="el-GR" smtClean="0"/>
              <a:pPr/>
              <a:t>15/2/2018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130E4-8EB2-4D1F-91C7-AC4FAFC2C9F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6C858-552C-4583-A66D-CB8E4BE2AD82}" type="datetimeFigureOut">
              <a:rPr lang="el-GR" smtClean="0"/>
              <a:pPr/>
              <a:t>15/2/2018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130E4-8EB2-4D1F-91C7-AC4FAFC2C9F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6C858-552C-4583-A66D-CB8E4BE2AD82}" type="datetimeFigureOut">
              <a:rPr lang="el-GR" smtClean="0"/>
              <a:pPr/>
              <a:t>15/2/2018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130E4-8EB2-4D1F-91C7-AC4FAFC2C9F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6C858-552C-4583-A66D-CB8E4BE2AD82}" type="datetimeFigureOut">
              <a:rPr lang="el-GR" smtClean="0"/>
              <a:pPr/>
              <a:t>15/2/2018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130E4-8EB2-4D1F-91C7-AC4FAFC2C9F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6C858-552C-4583-A66D-CB8E4BE2AD82}" type="datetimeFigureOut">
              <a:rPr lang="el-GR" smtClean="0"/>
              <a:pPr/>
              <a:t>15/2/2018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130E4-8EB2-4D1F-91C7-AC4FAFC2C9F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6C858-552C-4583-A66D-CB8E4BE2AD82}" type="datetimeFigureOut">
              <a:rPr lang="el-GR" smtClean="0"/>
              <a:pPr/>
              <a:t>15/2/2018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130E4-8EB2-4D1F-91C7-AC4FAFC2C9F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6C858-552C-4583-A66D-CB8E4BE2AD82}" type="datetimeFigureOut">
              <a:rPr lang="el-GR" smtClean="0"/>
              <a:pPr/>
              <a:t>15/2/2018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130E4-8EB2-4D1F-91C7-AC4FAFC2C9F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6C858-552C-4583-A66D-CB8E4BE2AD82}" type="datetimeFigureOut">
              <a:rPr lang="el-GR" smtClean="0"/>
              <a:pPr/>
              <a:t>15/2/2018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130E4-8EB2-4D1F-91C7-AC4FAFC2C9F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16C858-552C-4583-A66D-CB8E4BE2AD82}" type="datetimeFigureOut">
              <a:rPr lang="el-GR" smtClean="0"/>
              <a:pPr/>
              <a:t>15/2/2018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130E4-8EB2-4D1F-91C7-AC4FAFC2C9F4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 cstate="print"/>
          <a:srcRect l="2357" r="337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- TextBox"/>
          <p:cNvSpPr txBox="1"/>
          <p:nvPr/>
        </p:nvSpPr>
        <p:spPr>
          <a:xfrm>
            <a:off x="685800" y="3352800"/>
            <a:ext cx="7848600" cy="2262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47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ΚΩΔΙΚΑΣ </a:t>
            </a:r>
          </a:p>
          <a:p>
            <a:pPr algn="ctr"/>
            <a:r>
              <a:rPr lang="el-GR" sz="47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ΘΑΛΑΣΣΙΑΣ </a:t>
            </a:r>
          </a:p>
          <a:p>
            <a:pPr algn="ctr"/>
            <a:r>
              <a:rPr lang="el-GR" sz="47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ΣΥΜΠΕΡΙΦΟΡΑΣ</a:t>
            </a:r>
            <a:endParaRPr lang="el-GR" sz="47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304801"/>
            <a:ext cx="6248400" cy="6248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/>
        </p:spPr>
      </p:pic>
      <p:sp>
        <p:nvSpPr>
          <p:cNvPr id="3" name="2 - Ορθογώνιο"/>
          <p:cNvSpPr/>
          <p:nvPr/>
        </p:nvSpPr>
        <p:spPr>
          <a:xfrm>
            <a:off x="0" y="0"/>
            <a:ext cx="2438400" cy="685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5410200"/>
            <a:ext cx="1981200" cy="1172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- TextBox"/>
          <p:cNvSpPr txBox="1"/>
          <p:nvPr/>
        </p:nvSpPr>
        <p:spPr>
          <a:xfrm>
            <a:off x="228600" y="304800"/>
            <a:ext cx="1981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Μαθαίνω να φοράω 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σωσίβιο, 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όταν κάνω οποιαδήποτε θαλάσσια 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δραστηριότητα.</a:t>
            </a:r>
            <a:endParaRPr lang="el-GR" sz="1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Ορθογώνιο"/>
          <p:cNvSpPr/>
          <p:nvPr/>
        </p:nvSpPr>
        <p:spPr>
          <a:xfrm>
            <a:off x="0" y="0"/>
            <a:ext cx="2438400" cy="685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410200"/>
            <a:ext cx="1981200" cy="1172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- TextBox"/>
          <p:cNvSpPr txBox="1"/>
          <p:nvPr/>
        </p:nvSpPr>
        <p:spPr>
          <a:xfrm>
            <a:off x="228600" y="304800"/>
            <a:ext cx="19812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Όταν απευθύνομαι σε επιχείρηση για να κάνω κάποιο θαλάσσιο 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σπορ, 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θυμάμαι ότι απαιτείται η ύπαρξη δεύτερου ατόμου πάνω στο 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σκάφος, 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ως παρατηρητή, σε οποιοδήποτε θαλάσσιο σπορ που έλκεται από ταχύπλοο (θαλάσσιο σκι,</a:t>
            </a:r>
            <a:r>
              <a:rPr lang="en-US" sz="1600" b="1" dirty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 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tubes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 κ.ά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.).</a:t>
            </a:r>
            <a:endParaRPr lang="el-GR" sz="1600" b="1" dirty="0">
              <a:solidFill>
                <a:schemeClr val="bg1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52725" y="347663"/>
            <a:ext cx="6162675" cy="616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Ορθογώνιο"/>
          <p:cNvSpPr/>
          <p:nvPr/>
        </p:nvSpPr>
        <p:spPr>
          <a:xfrm>
            <a:off x="0" y="0"/>
            <a:ext cx="2438400" cy="685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410200"/>
            <a:ext cx="1981200" cy="1172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- TextBox"/>
          <p:cNvSpPr txBox="1"/>
          <p:nvPr/>
        </p:nvSpPr>
        <p:spPr>
          <a:xfrm>
            <a:off x="228600" y="304800"/>
            <a:ext cx="1981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Όταν απευθύνομαι σε επιχείρηση για να κάνω κάποιο θαλάσσιο 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σπορ, 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ενημερώνομαι και τηρώ τις οδηγίες του εκπαιδευτή ή του υπεύθυνου της 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επιχείρησης. </a:t>
            </a:r>
            <a:endParaRPr lang="el-GR" sz="1600" b="1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76200"/>
            <a:ext cx="6705600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Ορθογώνιο"/>
          <p:cNvSpPr/>
          <p:nvPr/>
        </p:nvSpPr>
        <p:spPr>
          <a:xfrm>
            <a:off x="0" y="0"/>
            <a:ext cx="2438400" cy="685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410200"/>
            <a:ext cx="1981200" cy="1172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- TextBox"/>
          <p:cNvSpPr txBox="1"/>
          <p:nvPr/>
        </p:nvSpPr>
        <p:spPr>
          <a:xfrm>
            <a:off x="228600" y="304800"/>
            <a:ext cx="19812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Για να μην τραυματίσω τους λουόμενους, όταν κάνω κάποιο θαλάσσιο σπορ χρησιμοποιώ πάντα το διάδρομο με τις πλωτές σημαδούρες για την είσοδο και έξοδο προς και από την 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παραλία.</a:t>
            </a:r>
            <a:endParaRPr lang="el-GR" sz="1600" b="1" dirty="0">
              <a:solidFill>
                <a:schemeClr val="bg1"/>
              </a:solidFill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90800" y="247650"/>
            <a:ext cx="6362700" cy="636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- Ορθογώνιο"/>
          <p:cNvSpPr/>
          <p:nvPr/>
        </p:nvSpPr>
        <p:spPr>
          <a:xfrm>
            <a:off x="0" y="0"/>
            <a:ext cx="243840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410200"/>
            <a:ext cx="1981200" cy="1172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- TextBox"/>
          <p:cNvSpPr txBox="1"/>
          <p:nvPr/>
        </p:nvSpPr>
        <p:spPr>
          <a:xfrm>
            <a:off x="228600" y="304800"/>
            <a:ext cx="1981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Για να είμαι ασφαλής </a:t>
            </a:r>
          </a:p>
          <a:p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όταν κάνω κάποιο θαλάσσιο 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σπορ, 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δεν κάνω επίδειξη ή επικίνδυνους ελιγμούς για να εντυπωσιάσω τους φίλους μου, είμαι προσεκτικός και δεν υπερεκτιμώ τις ικανότητές μου.</a:t>
            </a:r>
          </a:p>
          <a:p>
            <a:endParaRPr lang="el-GR" sz="1600" b="1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660455"/>
            <a:ext cx="6284731" cy="5587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Ορθογώνιο"/>
          <p:cNvSpPr/>
          <p:nvPr/>
        </p:nvSpPr>
        <p:spPr>
          <a:xfrm>
            <a:off x="0" y="0"/>
            <a:ext cx="2438400" cy="685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410200"/>
            <a:ext cx="1981200" cy="1172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- TextBox"/>
          <p:cNvSpPr txBox="1"/>
          <p:nvPr/>
        </p:nvSpPr>
        <p:spPr>
          <a:xfrm>
            <a:off x="228600" y="304800"/>
            <a:ext cx="19812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Για να είμαι ασφαλής όταν κάνω κάποιο θαλάσσιο σπορ, φροντίζω να διατηρώ οπτική επαφή με το πόστο της επιχείρησης ή με την ακτή, για να μπορώ να δω αν κάποιος μου κάνει σινιάλο ή και για να με δουν σε περίπτωση που χρειαστώ βοήθεια.</a:t>
            </a:r>
            <a:endParaRPr lang="el-GR" sz="1600" b="1" dirty="0">
              <a:solidFill>
                <a:schemeClr val="bg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76200"/>
            <a:ext cx="6705600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- Ορθογώνιο"/>
          <p:cNvSpPr/>
          <p:nvPr/>
        </p:nvSpPr>
        <p:spPr>
          <a:xfrm>
            <a:off x="0" y="0"/>
            <a:ext cx="243840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410200"/>
            <a:ext cx="1981200" cy="1172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- TextBox"/>
          <p:cNvSpPr txBox="1"/>
          <p:nvPr/>
        </p:nvSpPr>
        <p:spPr>
          <a:xfrm>
            <a:off x="228600" y="304800"/>
            <a:ext cx="1981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Για να μην τραυματίσω τους λουόμενους, </a:t>
            </a:r>
          </a:p>
          <a:p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όταν κάνω κάποιο θαλάσσιο σπορ, διατηρώ τις αποστάσεις ασφαλείας από 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αυτούς.</a:t>
            </a:r>
            <a:endParaRPr lang="el-GR" sz="1600" b="1" dirty="0">
              <a:solidFill>
                <a:schemeClr val="bg1"/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0512" y="609600"/>
            <a:ext cx="6332343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Ορθογώνιο"/>
          <p:cNvSpPr/>
          <p:nvPr/>
        </p:nvSpPr>
        <p:spPr>
          <a:xfrm>
            <a:off x="0" y="0"/>
            <a:ext cx="2438400" cy="685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410200"/>
            <a:ext cx="1981200" cy="1172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- TextBox"/>
          <p:cNvSpPr txBox="1"/>
          <p:nvPr/>
        </p:nvSpPr>
        <p:spPr>
          <a:xfrm>
            <a:off x="228600" y="304800"/>
            <a:ext cx="19812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Για να είμαι ασφαλής όταν κάνω κάποιο θαλάσσιο σπορ, επιστρέφω αμέσως εάν οι καιρικές συνθήκες επιδεινωθούν.</a:t>
            </a:r>
            <a:endParaRPr lang="el-GR" sz="1600" b="1" dirty="0">
              <a:solidFill>
                <a:schemeClr val="bg1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76200"/>
            <a:ext cx="6705600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- Ορθογώνιο"/>
          <p:cNvSpPr/>
          <p:nvPr/>
        </p:nvSpPr>
        <p:spPr>
          <a:xfrm>
            <a:off x="0" y="0"/>
            <a:ext cx="243840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410200"/>
            <a:ext cx="1981200" cy="1172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- TextBox"/>
          <p:cNvSpPr txBox="1"/>
          <p:nvPr/>
        </p:nvSpPr>
        <p:spPr>
          <a:xfrm>
            <a:off x="228600" y="304800"/>
            <a:ext cx="19812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Για να είμαι ασφαλής </a:t>
            </a:r>
          </a:p>
          <a:p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όταν κάνω κάποιο θαλάσσιο 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σπορ, 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λαμβάνω όλα τα προβλεπόμενα μέτρα ασφαλείας (σωσίβιο, κράνος κ.ά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.) και 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ελέγχω αν ο εξοπλισμός μου είναι σε καλή κατάσταση.</a:t>
            </a:r>
          </a:p>
          <a:p>
            <a:endParaRPr lang="el-GR" sz="1600" dirty="0">
              <a:solidFill>
                <a:schemeClr val="bg1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4429" y="685800"/>
            <a:ext cx="6250972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Ορθογώνιο"/>
          <p:cNvSpPr/>
          <p:nvPr/>
        </p:nvSpPr>
        <p:spPr>
          <a:xfrm>
            <a:off x="0" y="0"/>
            <a:ext cx="2438400" cy="685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410200"/>
            <a:ext cx="1981200" cy="1172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- TextBox"/>
          <p:cNvSpPr txBox="1"/>
          <p:nvPr/>
        </p:nvSpPr>
        <p:spPr>
          <a:xfrm>
            <a:off x="228600" y="304800"/>
            <a:ext cx="2057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Όταν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 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απευθύνομαι </a:t>
            </a:r>
            <a:endParaRPr lang="en-US" sz="1600" b="1" dirty="0" smtClean="0">
              <a:solidFill>
                <a:schemeClr val="bg1"/>
              </a:solidFill>
              <a:latin typeface="Arial" pitchFamily="34" charset="0"/>
              <a:ea typeface="Adobe Fan Heiti Std B" pitchFamily="34" charset="-128"/>
              <a:cs typeface="Arial" pitchFamily="34" charset="0"/>
            </a:endParaRPr>
          </a:p>
          <a:p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σε επιχείρηση </a:t>
            </a:r>
          </a:p>
          <a:p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για να κάνω κάποιο θαλάσσιο σπορ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, 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βεβαιώνομαι ότι έχει νόμιμη άδεια λειτουργίας.</a:t>
            </a:r>
          </a:p>
          <a:p>
            <a:endParaRPr lang="el-GR" sz="1600" dirty="0">
              <a:solidFill>
                <a:schemeClr val="bg1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76200"/>
            <a:ext cx="6705600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Ορθογώνιο"/>
          <p:cNvSpPr/>
          <p:nvPr/>
        </p:nvSpPr>
        <p:spPr>
          <a:xfrm>
            <a:off x="0" y="0"/>
            <a:ext cx="243840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410200"/>
            <a:ext cx="1981200" cy="1172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- TextBox"/>
          <p:cNvSpPr txBox="1"/>
          <p:nvPr/>
        </p:nvSpPr>
        <p:spPr>
          <a:xfrm>
            <a:off x="228600" y="304800"/>
            <a:ext cx="1981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ea typeface="Adobe Gothic Std B" pitchFamily="34" charset="-128"/>
                <a:cs typeface="Arial" pitchFamily="34" charset="0"/>
              </a:rPr>
              <a:t>M</a:t>
            </a:r>
            <a:r>
              <a:rPr lang="el-GR" sz="1600" b="1" dirty="0" err="1" smtClean="0">
                <a:solidFill>
                  <a:schemeClr val="bg1"/>
                </a:solidFill>
                <a:latin typeface="Arial" pitchFamily="34" charset="0"/>
                <a:ea typeface="Adobe Gothic Std B" pitchFamily="34" charset="-128"/>
                <a:cs typeface="Arial" pitchFamily="34" charset="0"/>
              </a:rPr>
              <a:t>παίνω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Gothic Std B" pitchFamily="34" charset="-128"/>
                <a:cs typeface="Arial" pitchFamily="34" charset="0"/>
              </a:rPr>
              <a:t> στη 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Gothic Std B" pitchFamily="34" charset="-128"/>
                <a:cs typeface="Arial" pitchFamily="34" charset="0"/>
              </a:rPr>
              <a:t>θάλασσα, 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Gothic Std B" pitchFamily="34" charset="-128"/>
                <a:cs typeface="Arial" pitchFamily="34" charset="0"/>
              </a:rPr>
              <a:t>μόνο </a:t>
            </a:r>
          </a:p>
          <a:p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Gothic Std B" pitchFamily="34" charset="-128"/>
                <a:cs typeface="Arial" pitchFamily="34" charset="0"/>
              </a:rPr>
              <a:t>αν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ea typeface="Adobe Gothic Std B" pitchFamily="34" charset="-128"/>
                <a:cs typeface="Arial" pitchFamily="34" charset="0"/>
              </a:rPr>
              <a:t> 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Gothic Std B" pitchFamily="34" charset="-128"/>
                <a:cs typeface="Arial" pitchFamily="34" charset="0"/>
              </a:rPr>
              <a:t>έχουν περάσει  2-3 ώρες </a:t>
            </a:r>
          </a:p>
          <a:p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Gothic Std B" pitchFamily="34" charset="-128"/>
                <a:cs typeface="Arial" pitchFamily="34" charset="0"/>
              </a:rPr>
              <a:t>από το 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Gothic Std B" pitchFamily="34" charset="-128"/>
                <a:cs typeface="Arial" pitchFamily="34" charset="0"/>
              </a:rPr>
              <a:t>φαγητό.</a:t>
            </a:r>
            <a:endParaRPr lang="el-GR" sz="1600" baseline="30000" dirty="0" smtClean="0">
              <a:solidFill>
                <a:schemeClr val="bg1"/>
              </a:solidFill>
              <a:latin typeface="Arial" pitchFamily="34" charset="0"/>
              <a:ea typeface="Adobe Gothic Std B" pitchFamily="34" charset="-128"/>
              <a:cs typeface="Arial" pitchFamily="34" charset="0"/>
            </a:endParaRPr>
          </a:p>
          <a:p>
            <a:endParaRPr lang="el-GR" sz="1600" b="1" dirty="0">
              <a:solidFill>
                <a:schemeClr val="bg1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43200" y="409575"/>
            <a:ext cx="6038850" cy="603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Ορθογώνιο"/>
          <p:cNvSpPr/>
          <p:nvPr/>
        </p:nvSpPr>
        <p:spPr>
          <a:xfrm>
            <a:off x="0" y="0"/>
            <a:ext cx="2438400" cy="685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410200"/>
            <a:ext cx="1981200" cy="1172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- TextBox"/>
          <p:cNvSpPr txBox="1"/>
          <p:nvPr/>
        </p:nvSpPr>
        <p:spPr>
          <a:xfrm>
            <a:off x="228600" y="304800"/>
            <a:ext cx="1981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Όταν 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κολυμπάω, 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έχω πάντα παρέα και δεν απομακρύνομαι από την ακτή. 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Αλήθεια, 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έχεις σκεφτεί ότι η επιστροφή είναι περισσότερο κουραστική;</a:t>
            </a:r>
            <a:endParaRPr lang="el-GR" sz="1600" b="1" dirty="0">
              <a:solidFill>
                <a:schemeClr val="bg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309563"/>
            <a:ext cx="6238875" cy="623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Ορθογώνιο"/>
          <p:cNvSpPr/>
          <p:nvPr/>
        </p:nvSpPr>
        <p:spPr>
          <a:xfrm>
            <a:off x="0" y="0"/>
            <a:ext cx="243840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410200"/>
            <a:ext cx="1981200" cy="1172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- TextBox"/>
          <p:cNvSpPr txBox="1"/>
          <p:nvPr/>
        </p:nvSpPr>
        <p:spPr>
          <a:xfrm>
            <a:off x="228600" y="304800"/>
            <a:ext cx="19812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Gothic Std B" pitchFamily="34" charset="-128"/>
                <a:cs typeface="Arial" pitchFamily="34" charset="0"/>
              </a:rPr>
              <a:t>Δεν κάνω 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Gothic Std B" pitchFamily="34" charset="-128"/>
                <a:cs typeface="Arial" pitchFamily="34" charset="0"/>
              </a:rPr>
              <a:t>βουτιές, 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Gothic Std B" pitchFamily="34" charset="-128"/>
                <a:cs typeface="Arial" pitchFamily="34" charset="0"/>
              </a:rPr>
              <a:t>αν 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Gothic Std B" pitchFamily="34" charset="-128"/>
                <a:cs typeface="Arial" pitchFamily="34" charset="0"/>
              </a:rPr>
              <a:t>δε 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Gothic Std B" pitchFamily="34" charset="-128"/>
                <a:cs typeface="Arial" pitchFamily="34" charset="0"/>
              </a:rPr>
              <a:t>γνωρίζω</a:t>
            </a:r>
          </a:p>
          <a:p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Gothic Std B" pitchFamily="34" charset="-128"/>
                <a:cs typeface="Arial" pitchFamily="34" charset="0"/>
              </a:rPr>
              <a:t>το βάθος ή τη διαμόρφωση </a:t>
            </a:r>
          </a:p>
          <a:p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Gothic Std B" pitchFamily="34" charset="-128"/>
                <a:cs typeface="Arial" pitchFamily="34" charset="0"/>
              </a:rPr>
              <a:t>του βυθού και </a:t>
            </a:r>
          </a:p>
          <a:p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Gothic Std B" pitchFamily="34" charset="-128"/>
                <a:cs typeface="Arial" pitchFamily="34" charset="0"/>
              </a:rPr>
              <a:t>αν στην περιοχή υπάρχουν βράχια και 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Gothic Std B" pitchFamily="34" charset="-128"/>
                <a:cs typeface="Arial" pitchFamily="34" charset="0"/>
              </a:rPr>
              <a:t>πέτρες.</a:t>
            </a:r>
            <a:endParaRPr lang="el-GR" sz="1600" b="1" dirty="0">
              <a:solidFill>
                <a:schemeClr val="bg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685801"/>
            <a:ext cx="6171072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Ορθογώνιο"/>
          <p:cNvSpPr/>
          <p:nvPr/>
        </p:nvSpPr>
        <p:spPr>
          <a:xfrm>
            <a:off x="0" y="0"/>
            <a:ext cx="2438400" cy="685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410200"/>
            <a:ext cx="1981200" cy="1172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- TextBox"/>
          <p:cNvSpPr txBox="1"/>
          <p:nvPr/>
        </p:nvSpPr>
        <p:spPr>
          <a:xfrm>
            <a:off x="228600" y="304800"/>
            <a:ext cx="1981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Όταν δεν ξέρω καλά 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κολύμβηση, φοράω 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τουβλάκια </a:t>
            </a:r>
            <a:r>
              <a:rPr lang="el-GR" sz="1600" b="1" dirty="0" err="1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μπρατσάκια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 ή κουλούρα.</a:t>
            </a:r>
            <a:endParaRPr lang="el-GR" sz="1600" b="1" dirty="0">
              <a:solidFill>
                <a:schemeClr val="bg1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43200" y="347663"/>
            <a:ext cx="6162675" cy="616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Ορθογώνιο"/>
          <p:cNvSpPr/>
          <p:nvPr/>
        </p:nvSpPr>
        <p:spPr>
          <a:xfrm>
            <a:off x="0" y="0"/>
            <a:ext cx="243840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410200"/>
            <a:ext cx="1981200" cy="1172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- TextBox"/>
          <p:cNvSpPr txBox="1"/>
          <p:nvPr/>
        </p:nvSpPr>
        <p:spPr>
          <a:xfrm>
            <a:off x="228600" y="304800"/>
            <a:ext cx="1981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Gothic Std B" pitchFamily="34" charset="-128"/>
                <a:cs typeface="Arial" pitchFamily="34" charset="0"/>
              </a:rPr>
              <a:t>Όταν 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Gothic Std B" pitchFamily="34" charset="-128"/>
                <a:cs typeface="Arial" pitchFamily="34" charset="0"/>
              </a:rPr>
              <a:t>κολυμπάω, δε 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Gothic Std B" pitchFamily="34" charset="-128"/>
                <a:cs typeface="Arial" pitchFamily="34" charset="0"/>
              </a:rPr>
              <a:t>σπρώχνω και 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Gothic Std B" pitchFamily="34" charset="-128"/>
                <a:cs typeface="Arial" pitchFamily="34" charset="0"/>
              </a:rPr>
              <a:t>δε 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Gothic Std B" pitchFamily="34" charset="-128"/>
                <a:cs typeface="Arial" pitchFamily="34" charset="0"/>
              </a:rPr>
              <a:t>βυθίζω τους άλλους στη 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Gothic Std B" pitchFamily="34" charset="-128"/>
                <a:cs typeface="Arial" pitchFamily="34" charset="0"/>
              </a:rPr>
              <a:t>θάλασσα.</a:t>
            </a:r>
            <a:endParaRPr lang="el-GR" sz="1600" b="1" dirty="0">
              <a:solidFill>
                <a:schemeClr val="bg1"/>
              </a:solidFill>
            </a:endParaRPr>
          </a:p>
        </p:txBody>
      </p:sp>
      <p:pic>
        <p:nvPicPr>
          <p:cNvPr id="10250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43200" y="419100"/>
            <a:ext cx="60325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Ορθογώνιο"/>
          <p:cNvSpPr/>
          <p:nvPr/>
        </p:nvSpPr>
        <p:spPr>
          <a:xfrm>
            <a:off x="0" y="0"/>
            <a:ext cx="2438400" cy="685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410200"/>
            <a:ext cx="1981200" cy="1172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- TextBox"/>
          <p:cNvSpPr txBox="1"/>
          <p:nvPr/>
        </p:nvSpPr>
        <p:spPr>
          <a:xfrm>
            <a:off x="228600" y="304800"/>
            <a:ext cx="1981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Σε μερικές παραλίες υπάρχει ναυαγοσώστης, ο οποίος βρίσκεται στην παραλία για να μας προστατεύει και να μας προφυλάσσει από κινδύνους</a:t>
            </a:r>
            <a:endParaRPr lang="el-GR" sz="1600" b="1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314325"/>
            <a:ext cx="6229350" cy="622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- TextBox"/>
          <p:cNvSpPr txBox="1"/>
          <p:nvPr/>
        </p:nvSpPr>
        <p:spPr>
          <a:xfrm>
            <a:off x="228600" y="2971800"/>
            <a:ext cx="19812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Τα καθήκοντα </a:t>
            </a:r>
            <a:r>
              <a:rPr lang="el-GR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του ναυαγοσώστη:</a:t>
            </a:r>
            <a:endParaRPr lang="el-GR" b="1" baseline="30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l-GR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Βρίσκεται πάντα στη θέση του (πόστο) και παρακολουθεί τους λουόμενους.</a:t>
            </a:r>
          </a:p>
          <a:p>
            <a:pPr>
              <a:buFont typeface="Arial" pitchFamily="34" charset="0"/>
              <a:buChar char="•"/>
            </a:pPr>
            <a:r>
              <a:rPr lang="el-GR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Φοράει την ανάλογη ενδυμασία (στολή).</a:t>
            </a:r>
          </a:p>
          <a:p>
            <a:pPr>
              <a:buFont typeface="Arial" pitchFamily="34" charset="0"/>
              <a:buChar char="•"/>
            </a:pPr>
            <a:r>
              <a:rPr lang="el-GR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Μπορεί να περιπολεί με σωστική λέμβο.</a:t>
            </a:r>
          </a:p>
          <a:p>
            <a:pPr>
              <a:buFont typeface="Arial" pitchFamily="34" charset="0"/>
              <a:buChar char="•"/>
            </a:pPr>
            <a:r>
              <a:rPr lang="el-GR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Είναι σε ετοιμότητα για άμεση παροχή </a:t>
            </a:r>
            <a:r>
              <a:rPr lang="el-GR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βοήθειας.</a:t>
            </a:r>
            <a:endParaRPr lang="el-GR" baseline="30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en-US" baseline="30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en-US" baseline="30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el-GR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Ορθογώνιο"/>
          <p:cNvSpPr/>
          <p:nvPr/>
        </p:nvSpPr>
        <p:spPr>
          <a:xfrm>
            <a:off x="0" y="0"/>
            <a:ext cx="243840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410200"/>
            <a:ext cx="1981200" cy="1172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- TextBox"/>
          <p:cNvSpPr txBox="1"/>
          <p:nvPr/>
        </p:nvSpPr>
        <p:spPr>
          <a:xfrm>
            <a:off x="228600" y="304800"/>
            <a:ext cx="1981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Gothic Std B" pitchFamily="34" charset="-128"/>
                <a:cs typeface="Arial" pitchFamily="34" charset="0"/>
              </a:rPr>
              <a:t>Όταν 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Gothic Std B" pitchFamily="34" charset="-128"/>
                <a:cs typeface="Arial" pitchFamily="34" charset="0"/>
              </a:rPr>
              <a:t>κολυμπάω, 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Gothic Std B" pitchFamily="34" charset="-128"/>
                <a:cs typeface="Arial" pitchFamily="34" charset="0"/>
              </a:rPr>
              <a:t>μένω μέσα στον χώρο που ορίζεται από τις σημαδούρες, αλλιώς μπορεί, αν δε με έχουν δει, να με χτυπήσουν βάρκες ή 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Gothic Std B" pitchFamily="34" charset="-128"/>
                <a:cs typeface="Arial" pitchFamily="34" charset="0"/>
              </a:rPr>
              <a:t>ταχύπλοα.</a:t>
            </a:r>
            <a:endParaRPr lang="el-GR" sz="1600" b="1" dirty="0">
              <a:solidFill>
                <a:schemeClr val="bg1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83537" y="762000"/>
            <a:ext cx="5996276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Ορθογώνιο"/>
          <p:cNvSpPr/>
          <p:nvPr/>
        </p:nvSpPr>
        <p:spPr>
          <a:xfrm>
            <a:off x="0" y="0"/>
            <a:ext cx="243840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410200"/>
            <a:ext cx="1981200" cy="1172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- TextBox"/>
          <p:cNvSpPr txBox="1"/>
          <p:nvPr/>
        </p:nvSpPr>
        <p:spPr>
          <a:xfrm>
            <a:off x="228600" y="304800"/>
            <a:ext cx="19812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ea typeface="Adobe Gothic Std B" pitchFamily="34" charset="-128"/>
                <a:cs typeface="Arial" pitchFamily="34" charset="0"/>
              </a:rPr>
              <a:t>N</a:t>
            </a:r>
            <a:r>
              <a:rPr lang="el-GR" sz="1600" b="1" dirty="0" err="1" smtClean="0">
                <a:solidFill>
                  <a:schemeClr val="bg1"/>
                </a:solidFill>
                <a:latin typeface="Arial" pitchFamily="34" charset="0"/>
                <a:ea typeface="Adobe Gothic Std B" pitchFamily="34" charset="-128"/>
                <a:cs typeface="Arial" pitchFamily="34" charset="0"/>
              </a:rPr>
              <a:t>ιώθεις</a:t>
            </a:r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Gothic Std B" pitchFamily="34" charset="-128"/>
                <a:cs typeface="Arial" pitchFamily="34" charset="0"/>
              </a:rPr>
              <a:t> ότι κινδυνεύεις; Κάλεσε βοήθεια.</a:t>
            </a:r>
          </a:p>
          <a:p>
            <a:r>
              <a:rPr lang="el-GR" sz="1600" b="1" dirty="0" smtClean="0">
                <a:solidFill>
                  <a:schemeClr val="bg1"/>
                </a:solidFill>
                <a:latin typeface="Arial" pitchFamily="34" charset="0"/>
                <a:ea typeface="Adobe Gothic Std B" pitchFamily="34" charset="-128"/>
                <a:cs typeface="Arial" pitchFamily="34" charset="0"/>
              </a:rPr>
              <a:t>Προσπάθησε να μείνεις στην επιφάνεια και να βγεις από το νερό. Αν έπαθες κράμπα, χαλάρωσε το μέρος του σώματος που πιάστηκε και με αργές κινήσεις κολύμπησε προς την ακτή.</a:t>
            </a:r>
            <a:endParaRPr lang="el-GR" sz="1600" b="1" dirty="0">
              <a:solidFill>
                <a:schemeClr val="bg1"/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43200" y="709613"/>
            <a:ext cx="6105525" cy="543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</TotalTime>
  <Words>495</Words>
  <Application>Microsoft Office PowerPoint</Application>
  <PresentationFormat>Προβολή στην οθόνη (4:3)</PresentationFormat>
  <Paragraphs>39</Paragraphs>
  <Slides>19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0" baseType="lpstr">
      <vt:lpstr>Θέμα του Office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Διαφάνεια 14</vt:lpstr>
      <vt:lpstr>Διαφάνεια 15</vt:lpstr>
      <vt:lpstr>Διαφάνεια 16</vt:lpstr>
      <vt:lpstr>Διαφάνεια 17</vt:lpstr>
      <vt:lpstr>Διαφάνεια 18</vt:lpstr>
      <vt:lpstr>Διαφάνεια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Safe Water Sports</dc:creator>
  <cp:lastModifiedBy>Safe Water Sports</cp:lastModifiedBy>
  <cp:revision>43</cp:revision>
  <dcterms:created xsi:type="dcterms:W3CDTF">2017-06-20T13:41:06Z</dcterms:created>
  <dcterms:modified xsi:type="dcterms:W3CDTF">2018-02-15T14:42:59Z</dcterms:modified>
</cp:coreProperties>
</file>